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3"/>
  </p:notesMasterIdLst>
  <p:sldIdLst>
    <p:sldId id="256" r:id="rId2"/>
    <p:sldId id="290" r:id="rId3"/>
    <p:sldId id="291" r:id="rId4"/>
    <p:sldId id="292" r:id="rId5"/>
    <p:sldId id="293" r:id="rId6"/>
    <p:sldId id="258" r:id="rId7"/>
    <p:sldId id="309" r:id="rId8"/>
    <p:sldId id="310" r:id="rId9"/>
    <p:sldId id="326" r:id="rId10"/>
    <p:sldId id="319" r:id="rId11"/>
    <p:sldId id="320" r:id="rId12"/>
    <p:sldId id="321" r:id="rId13"/>
    <p:sldId id="322" r:id="rId14"/>
    <p:sldId id="323" r:id="rId15"/>
    <p:sldId id="324" r:id="rId16"/>
    <p:sldId id="311" r:id="rId17"/>
    <p:sldId id="312" r:id="rId18"/>
    <p:sldId id="313" r:id="rId19"/>
    <p:sldId id="314" r:id="rId20"/>
    <p:sldId id="315" r:id="rId21"/>
    <p:sldId id="316" r:id="rId22"/>
    <p:sldId id="318" r:id="rId23"/>
    <p:sldId id="317" r:id="rId24"/>
    <p:sldId id="275" r:id="rId25"/>
    <p:sldId id="325" r:id="rId26"/>
    <p:sldId id="304" r:id="rId27"/>
    <p:sldId id="299" r:id="rId28"/>
    <p:sldId id="308" r:id="rId29"/>
    <p:sldId id="301" r:id="rId30"/>
    <p:sldId id="305" r:id="rId31"/>
    <p:sldId id="300" r:id="rId32"/>
    <p:sldId id="302" r:id="rId33"/>
    <p:sldId id="303" r:id="rId34"/>
    <p:sldId id="307" r:id="rId35"/>
    <p:sldId id="294" r:id="rId36"/>
    <p:sldId id="296" r:id="rId37"/>
    <p:sldId id="297" r:id="rId38"/>
    <p:sldId id="295" r:id="rId39"/>
    <p:sldId id="298" r:id="rId40"/>
    <p:sldId id="306" r:id="rId41"/>
    <p:sldId id="265"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97E00-5F30-4B3E-9294-4EFBD08C66A3}" type="datetimeFigureOut">
              <a:rPr lang="en-US" smtClean="0"/>
              <a:t>2/12/2021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63AD74-47AF-4FFE-A8B7-034E674C4B35}" type="slidenum">
              <a:rPr lang="en-US" smtClean="0"/>
              <a:t>‹#›</a:t>
            </a:fld>
            <a:endParaRPr lang="en-US"/>
          </a:p>
        </p:txBody>
      </p:sp>
    </p:spTree>
    <p:extLst>
      <p:ext uri="{BB962C8B-B14F-4D97-AF65-F5344CB8AC3E}">
        <p14:creationId xmlns:p14="http://schemas.microsoft.com/office/powerpoint/2010/main" val="3477841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B893C22-710D-4335-B363-31F684540A86}" type="datetime2">
              <a:rPr lang="en-US" smtClean="0"/>
              <a:t>Friday, February 12,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96ADA-208A-48F2-8AF0-D5ACC284FB33}"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9F73BF-49A9-4A7E-B486-952A54243E04}" type="datetime2">
              <a:rPr lang="en-US" smtClean="0"/>
              <a:t>Friday, February 12,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96ADA-208A-48F2-8AF0-D5ACC284FB33}"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AD8193-1E12-45FE-A80D-996A968AB70C}" type="datetime2">
              <a:rPr lang="en-US" smtClean="0"/>
              <a:t>Friday, February 12,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96ADA-208A-48F2-8AF0-D5ACC284FB33}"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A6E2B4-F601-4D6D-9C08-243A1A56095A}" type="datetime2">
              <a:rPr lang="en-US" smtClean="0"/>
              <a:t>Friday, February 12,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96ADA-208A-48F2-8AF0-D5ACC284FB33}"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86D6D3-B48B-4E32-BD20-2F9B682C1FE2}" type="datetime2">
              <a:rPr lang="en-US" smtClean="0"/>
              <a:t>Friday, February 12,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96ADA-208A-48F2-8AF0-D5ACC284FB33}"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265924-1AA5-4521-B566-426AB97A7702}" type="datetime2">
              <a:rPr lang="en-US" smtClean="0"/>
              <a:t>Friday, February 12,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B96ADA-208A-48F2-8AF0-D5ACC284FB33}"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49D499B-7B6E-43E1-BDCE-1D3C8EA9DB4D}" type="datetime2">
              <a:rPr lang="en-US" smtClean="0"/>
              <a:t>Friday, February 12,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B96ADA-208A-48F2-8AF0-D5ACC284FB33}"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C92C91-A03A-4B99-B148-6B528EC27F22}" type="datetime2">
              <a:rPr lang="en-US" smtClean="0"/>
              <a:t>Friday, February 12,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B96ADA-208A-48F2-8AF0-D5ACC284FB33}"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4BA909-FD34-4272-9617-51BDCE575346}" type="datetime2">
              <a:rPr lang="en-US" smtClean="0"/>
              <a:t>Friday, February 12,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B96ADA-208A-48F2-8AF0-D5ACC284FB33}"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1E4FA6-2DC9-49E0-B088-E71F7353E2E3}" type="datetime2">
              <a:rPr lang="en-US" smtClean="0"/>
              <a:t>Friday, February 12,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B96ADA-208A-48F2-8AF0-D5ACC284FB33}"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33D975-B955-48AC-A87E-39E6322D0723}" type="datetime2">
              <a:rPr lang="en-US" smtClean="0"/>
              <a:t>Friday, February 12,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B96ADA-208A-48F2-8AF0-D5ACC284FB33}"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673609-2D46-4A1F-B25B-32DF15993B6F}" type="datetime2">
              <a:rPr lang="en-US" smtClean="0"/>
              <a:t>Friday, February 12, 2021</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B96ADA-208A-48F2-8AF0-D5ACC284FB3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solidFill>
                  <a:schemeClr val="accent6"/>
                </a:solidFill>
              </a:rPr>
              <a:t>Introduction to Public Health </a:t>
            </a:r>
          </a:p>
        </p:txBody>
      </p:sp>
      <p:sp>
        <p:nvSpPr>
          <p:cNvPr id="5" name="Content Placeholder 4"/>
          <p:cNvSpPr>
            <a:spLocks noGrp="1"/>
          </p:cNvSpPr>
          <p:nvPr>
            <p:ph idx="1"/>
          </p:nvPr>
        </p:nvSpPr>
        <p:spPr>
          <a:xfrm>
            <a:off x="1066800" y="2667000"/>
            <a:ext cx="6858000" cy="3429000"/>
          </a:xfrm>
        </p:spPr>
        <p:txBody>
          <a:bodyPr>
            <a:normAutofit fontScale="32500" lnSpcReduction="20000"/>
          </a:bodyPr>
          <a:lstStyle/>
          <a:p>
            <a:pPr algn="ctr">
              <a:buNone/>
            </a:pPr>
            <a:endParaRPr lang="en-US" sz="3600" dirty="0"/>
          </a:p>
          <a:p>
            <a:pPr algn="ctr">
              <a:buNone/>
            </a:pPr>
            <a:endParaRPr lang="en-US" sz="3600" dirty="0"/>
          </a:p>
          <a:p>
            <a:pPr algn="ctr">
              <a:buNone/>
            </a:pPr>
            <a:endParaRPr lang="en-US" sz="3600" dirty="0"/>
          </a:p>
          <a:p>
            <a:pPr algn="ctr">
              <a:buNone/>
            </a:pPr>
            <a:endParaRPr lang="en-US" sz="3600" dirty="0"/>
          </a:p>
          <a:p>
            <a:pPr algn="ctr">
              <a:buNone/>
            </a:pPr>
            <a:endParaRPr lang="en-US" sz="3600" dirty="0"/>
          </a:p>
          <a:p>
            <a:pPr algn="ctr">
              <a:buNone/>
            </a:pPr>
            <a:r>
              <a:rPr lang="en-US" sz="8600" dirty="0"/>
              <a:t> Baki Billah </a:t>
            </a:r>
            <a:endParaRPr lang="en-US" sz="6200" dirty="0"/>
          </a:p>
          <a:p>
            <a:pPr algn="ctr">
              <a:buNone/>
            </a:pPr>
            <a:r>
              <a:rPr lang="en-US" sz="6200" dirty="0"/>
              <a:t>Lecturer</a:t>
            </a:r>
          </a:p>
          <a:p>
            <a:pPr algn="ctr">
              <a:buNone/>
            </a:pPr>
            <a:r>
              <a:rPr lang="en-US" sz="6200" dirty="0"/>
              <a:t>Department of Public Health</a:t>
            </a:r>
          </a:p>
          <a:p>
            <a:pPr algn="ctr">
              <a:buNone/>
            </a:pPr>
            <a:r>
              <a:rPr lang="en-US" sz="6200" dirty="0"/>
              <a:t>Daffodil International University</a:t>
            </a:r>
          </a:p>
          <a:p>
            <a:pPr algn="ctr">
              <a:buNone/>
            </a:pPr>
            <a:r>
              <a:rPr lang="en-US" sz="6200" dirty="0"/>
              <a:t>Email: </a:t>
            </a:r>
            <a:r>
              <a:rPr lang="en-US" sz="6200" u="sng" dirty="0"/>
              <a:t>bakibillahihedu@gmail.com </a:t>
            </a:r>
            <a:r>
              <a:rPr lang="en-US" sz="6200" dirty="0"/>
              <a:t>                                                                                                                                                                Cell: 01775050285</a:t>
            </a:r>
          </a:p>
          <a:p>
            <a:pPr algn="ctr">
              <a:buNone/>
            </a:pPr>
            <a:r>
              <a:rPr lang="en-US" sz="6200" dirty="0"/>
              <a:t>Date:  February 12, 2021</a:t>
            </a:r>
          </a:p>
          <a:p>
            <a:pPr algn="ctr">
              <a:buNone/>
            </a:pPr>
            <a:endParaRPr lang="en-US" sz="3000" dirty="0"/>
          </a:p>
          <a:p>
            <a:pPr algn="ctr">
              <a:buNone/>
            </a:pPr>
            <a:endParaRPr lang="en-US" sz="3000" dirty="0"/>
          </a:p>
        </p:txBody>
      </p:sp>
      <p:sp>
        <p:nvSpPr>
          <p:cNvPr id="2" name="Date Placeholder 1">
            <a:extLst>
              <a:ext uri="{FF2B5EF4-FFF2-40B4-BE49-F238E27FC236}">
                <a16:creationId xmlns:a16="http://schemas.microsoft.com/office/drawing/2014/main" id="{AA176346-1545-45F0-9B01-D1B5F7EA9633}"/>
              </a:ext>
            </a:extLst>
          </p:cNvPr>
          <p:cNvSpPr>
            <a:spLocks noGrp="1"/>
          </p:cNvSpPr>
          <p:nvPr>
            <p:ph type="dt" sz="half" idx="10"/>
          </p:nvPr>
        </p:nvSpPr>
        <p:spPr/>
        <p:txBody>
          <a:bodyPr/>
          <a:lstStyle/>
          <a:p>
            <a:fld id="{96F00267-5336-4703-9E93-575CCD180DF3}" type="datetime2">
              <a:rPr lang="en-US" smtClean="0"/>
              <a:t>Friday, February 12, 2021</a:t>
            </a:fld>
            <a:endParaRPr lang="en-US"/>
          </a:p>
        </p:txBody>
      </p:sp>
      <p:sp>
        <p:nvSpPr>
          <p:cNvPr id="3" name="Slide Number Placeholder 2">
            <a:extLst>
              <a:ext uri="{FF2B5EF4-FFF2-40B4-BE49-F238E27FC236}">
                <a16:creationId xmlns:a16="http://schemas.microsoft.com/office/drawing/2014/main" id="{74BA8349-9C95-4758-9439-AD9AAB709AB7}"/>
              </a:ext>
            </a:extLst>
          </p:cNvPr>
          <p:cNvSpPr>
            <a:spLocks noGrp="1"/>
          </p:cNvSpPr>
          <p:nvPr>
            <p:ph type="sldNum" sz="quarter" idx="12"/>
          </p:nvPr>
        </p:nvSpPr>
        <p:spPr/>
        <p:txBody>
          <a:bodyPr/>
          <a:lstStyle/>
          <a:p>
            <a:fld id="{9EB96ADA-208A-48F2-8AF0-D5ACC284FB33}" type="slidenum">
              <a:rPr lang="en-US" smtClean="0"/>
              <a:pPr/>
              <a:t>1</a:t>
            </a:fld>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3F7DF-CA12-462D-9ED0-AA957188C0C0}"/>
              </a:ext>
            </a:extLst>
          </p:cNvPr>
          <p:cNvSpPr>
            <a:spLocks noGrp="1"/>
          </p:cNvSpPr>
          <p:nvPr>
            <p:ph type="title"/>
          </p:nvPr>
        </p:nvSpPr>
        <p:spPr/>
        <p:txBody>
          <a:bodyPr/>
          <a:lstStyle/>
          <a:p>
            <a:r>
              <a:rPr lang="en-US" dirty="0"/>
              <a:t>Analysis of the WHO Definition</a:t>
            </a:r>
          </a:p>
        </p:txBody>
      </p:sp>
      <p:sp>
        <p:nvSpPr>
          <p:cNvPr id="3" name="Content Placeholder 2">
            <a:extLst>
              <a:ext uri="{FF2B5EF4-FFF2-40B4-BE49-F238E27FC236}">
                <a16:creationId xmlns:a16="http://schemas.microsoft.com/office/drawing/2014/main" id="{EA5767F0-60F8-45D2-8560-70931A384963}"/>
              </a:ext>
            </a:extLst>
          </p:cNvPr>
          <p:cNvSpPr>
            <a:spLocks noGrp="1"/>
          </p:cNvSpPr>
          <p:nvPr>
            <p:ph idx="1"/>
          </p:nvPr>
        </p:nvSpPr>
        <p:spPr/>
        <p:txBody>
          <a:bodyPr/>
          <a:lstStyle/>
          <a:p>
            <a:pPr algn="just"/>
            <a:r>
              <a:rPr lang="en-US" dirty="0"/>
              <a:t>Although this definition has been criticized for being overly inclusive and very importantly, it broadens the medical definition of health beyond the simple absence of disease. </a:t>
            </a:r>
          </a:p>
          <a:p>
            <a:pPr algn="just"/>
            <a:endParaRPr lang="en-US" dirty="0"/>
          </a:p>
        </p:txBody>
      </p:sp>
      <p:sp>
        <p:nvSpPr>
          <p:cNvPr id="4" name="Date Placeholder 3">
            <a:extLst>
              <a:ext uri="{FF2B5EF4-FFF2-40B4-BE49-F238E27FC236}">
                <a16:creationId xmlns:a16="http://schemas.microsoft.com/office/drawing/2014/main" id="{C324F239-5B69-4F70-AC8D-98C947C8FC17}"/>
              </a:ext>
            </a:extLst>
          </p:cNvPr>
          <p:cNvSpPr>
            <a:spLocks noGrp="1"/>
          </p:cNvSpPr>
          <p:nvPr>
            <p:ph type="dt" sz="half" idx="10"/>
          </p:nvPr>
        </p:nvSpPr>
        <p:spPr/>
        <p:txBody>
          <a:bodyPr/>
          <a:lstStyle/>
          <a:p>
            <a:fld id="{D4CE8E98-5E66-47ED-809F-26EFB2E9EF07}"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B516C7DD-A377-4F1B-835E-930193B9651E}"/>
              </a:ext>
            </a:extLst>
          </p:cNvPr>
          <p:cNvSpPr>
            <a:spLocks noGrp="1"/>
          </p:cNvSpPr>
          <p:nvPr>
            <p:ph type="sldNum" sz="quarter" idx="12"/>
          </p:nvPr>
        </p:nvSpPr>
        <p:spPr/>
        <p:txBody>
          <a:bodyPr/>
          <a:lstStyle/>
          <a:p>
            <a:fld id="{9EB96ADA-208A-48F2-8AF0-D5ACC284FB33}" type="slidenum">
              <a:rPr lang="en-US" smtClean="0"/>
              <a:pPr/>
              <a:t>10</a:t>
            </a:fld>
            <a:endParaRPr lang="en-US"/>
          </a:p>
        </p:txBody>
      </p:sp>
    </p:spTree>
    <p:extLst>
      <p:ext uri="{BB962C8B-B14F-4D97-AF65-F5344CB8AC3E}">
        <p14:creationId xmlns:p14="http://schemas.microsoft.com/office/powerpoint/2010/main" val="276004318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25E53-BFB2-4E2D-B9D0-F0D389A0F0D0}"/>
              </a:ext>
            </a:extLst>
          </p:cNvPr>
          <p:cNvSpPr>
            <a:spLocks noGrp="1"/>
          </p:cNvSpPr>
          <p:nvPr>
            <p:ph type="title"/>
          </p:nvPr>
        </p:nvSpPr>
        <p:spPr/>
        <p:txBody>
          <a:bodyPr/>
          <a:lstStyle/>
          <a:p>
            <a:r>
              <a:rPr lang="en-US" dirty="0"/>
              <a:t>……Continued </a:t>
            </a:r>
          </a:p>
        </p:txBody>
      </p:sp>
      <p:sp>
        <p:nvSpPr>
          <p:cNvPr id="3" name="Content Placeholder 2">
            <a:extLst>
              <a:ext uri="{FF2B5EF4-FFF2-40B4-BE49-F238E27FC236}">
                <a16:creationId xmlns:a16="http://schemas.microsoft.com/office/drawing/2014/main" id="{172BCDC6-4310-4FC8-9A55-20D0098EC526}"/>
              </a:ext>
            </a:extLst>
          </p:cNvPr>
          <p:cNvSpPr>
            <a:spLocks noGrp="1"/>
          </p:cNvSpPr>
          <p:nvPr>
            <p:ph idx="1"/>
          </p:nvPr>
        </p:nvSpPr>
        <p:spPr/>
        <p:txBody>
          <a:bodyPr>
            <a:normAutofit fontScale="92500" lnSpcReduction="10000"/>
          </a:bodyPr>
          <a:lstStyle/>
          <a:p>
            <a:pPr algn="just"/>
            <a:r>
              <a:rPr lang="en-US" dirty="0"/>
              <a:t>According to the WHO, the primary determinants of health include the social, economic, and physical environments, and the person’s individual characteristics and behaviors . </a:t>
            </a:r>
          </a:p>
          <a:p>
            <a:pPr algn="just"/>
            <a:r>
              <a:rPr lang="en-US" dirty="0"/>
              <a:t>The maintenance and improvement of health, accordingly, depends not only on external or environmental factors (including the systems of care), but also on the efforts and intelligent lifestyle choices of the person.</a:t>
            </a:r>
          </a:p>
          <a:p>
            <a:pPr algn="just"/>
            <a:r>
              <a:rPr lang="en-US" dirty="0"/>
              <a:t> In fact, it depends on </a:t>
            </a:r>
            <a:r>
              <a:rPr lang="en-US" sz="3900" b="1" u="sng" dirty="0">
                <a:solidFill>
                  <a:srgbClr val="FF0000"/>
                </a:solidFill>
              </a:rPr>
              <a:t>Wellness</a:t>
            </a:r>
            <a:endParaRPr lang="en-US" b="1" u="sng" dirty="0">
              <a:solidFill>
                <a:srgbClr val="FF0000"/>
              </a:solidFill>
            </a:endParaRPr>
          </a:p>
        </p:txBody>
      </p:sp>
      <p:sp>
        <p:nvSpPr>
          <p:cNvPr id="4" name="Date Placeholder 3">
            <a:extLst>
              <a:ext uri="{FF2B5EF4-FFF2-40B4-BE49-F238E27FC236}">
                <a16:creationId xmlns:a16="http://schemas.microsoft.com/office/drawing/2014/main" id="{CBBA0A28-7E4F-41E8-A21D-D0CD99845AFE}"/>
              </a:ext>
            </a:extLst>
          </p:cNvPr>
          <p:cNvSpPr>
            <a:spLocks noGrp="1"/>
          </p:cNvSpPr>
          <p:nvPr>
            <p:ph type="dt" sz="half" idx="10"/>
          </p:nvPr>
        </p:nvSpPr>
        <p:spPr/>
        <p:txBody>
          <a:bodyPr/>
          <a:lstStyle/>
          <a:p>
            <a:fld id="{55C48937-608A-4EBD-876F-DCB937715198}"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748FD45A-EA2F-4F8F-9662-31A3B64D4650}"/>
              </a:ext>
            </a:extLst>
          </p:cNvPr>
          <p:cNvSpPr>
            <a:spLocks noGrp="1"/>
          </p:cNvSpPr>
          <p:nvPr>
            <p:ph type="sldNum" sz="quarter" idx="12"/>
          </p:nvPr>
        </p:nvSpPr>
        <p:spPr/>
        <p:txBody>
          <a:bodyPr/>
          <a:lstStyle/>
          <a:p>
            <a:fld id="{9EB96ADA-208A-48F2-8AF0-D5ACC284FB33}" type="slidenum">
              <a:rPr lang="en-US" smtClean="0"/>
              <a:pPr/>
              <a:t>11</a:t>
            </a:fld>
            <a:endParaRPr lang="en-US"/>
          </a:p>
        </p:txBody>
      </p:sp>
    </p:spTree>
    <p:extLst>
      <p:ext uri="{BB962C8B-B14F-4D97-AF65-F5344CB8AC3E}">
        <p14:creationId xmlns:p14="http://schemas.microsoft.com/office/powerpoint/2010/main" val="114669560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EB7A4-B7A2-4E14-879A-5AAA7D64996E}"/>
              </a:ext>
            </a:extLst>
          </p:cNvPr>
          <p:cNvSpPr>
            <a:spLocks noGrp="1"/>
          </p:cNvSpPr>
          <p:nvPr>
            <p:ph type="title"/>
          </p:nvPr>
        </p:nvSpPr>
        <p:spPr/>
        <p:txBody>
          <a:bodyPr/>
          <a:lstStyle/>
          <a:p>
            <a:r>
              <a:rPr lang="en-US" dirty="0"/>
              <a:t>Wellness </a:t>
            </a:r>
          </a:p>
        </p:txBody>
      </p:sp>
      <p:sp>
        <p:nvSpPr>
          <p:cNvPr id="3" name="Content Placeholder 2">
            <a:extLst>
              <a:ext uri="{FF2B5EF4-FFF2-40B4-BE49-F238E27FC236}">
                <a16:creationId xmlns:a16="http://schemas.microsoft.com/office/drawing/2014/main" id="{78001D14-D5AD-42CB-B809-A82DC1CAE98D}"/>
              </a:ext>
            </a:extLst>
          </p:cNvPr>
          <p:cNvSpPr>
            <a:spLocks noGrp="1"/>
          </p:cNvSpPr>
          <p:nvPr>
            <p:ph idx="1"/>
          </p:nvPr>
        </p:nvSpPr>
        <p:spPr/>
        <p:txBody>
          <a:bodyPr/>
          <a:lstStyle/>
          <a:p>
            <a:pPr algn="just"/>
            <a:r>
              <a:rPr lang="en-US" dirty="0"/>
              <a:t>According to the National Wellness Institute, wellness is considered, “an active process through which people become aware of, and make choices toward, a more successful existence”</a:t>
            </a:r>
          </a:p>
        </p:txBody>
      </p:sp>
      <p:sp>
        <p:nvSpPr>
          <p:cNvPr id="4" name="Date Placeholder 3">
            <a:extLst>
              <a:ext uri="{FF2B5EF4-FFF2-40B4-BE49-F238E27FC236}">
                <a16:creationId xmlns:a16="http://schemas.microsoft.com/office/drawing/2014/main" id="{59022B3A-8D74-4D53-BFD7-5715593BCB21}"/>
              </a:ext>
            </a:extLst>
          </p:cNvPr>
          <p:cNvSpPr>
            <a:spLocks noGrp="1"/>
          </p:cNvSpPr>
          <p:nvPr>
            <p:ph type="dt" sz="half" idx="10"/>
          </p:nvPr>
        </p:nvSpPr>
        <p:spPr/>
        <p:txBody>
          <a:bodyPr/>
          <a:lstStyle/>
          <a:p>
            <a:fld id="{FE926F79-5F4F-4152-B2C5-CD7ED59E4386}"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AA23EECF-2342-429F-8F76-FA24F1B4D905}"/>
              </a:ext>
            </a:extLst>
          </p:cNvPr>
          <p:cNvSpPr>
            <a:spLocks noGrp="1"/>
          </p:cNvSpPr>
          <p:nvPr>
            <p:ph type="sldNum" sz="quarter" idx="12"/>
          </p:nvPr>
        </p:nvSpPr>
        <p:spPr/>
        <p:txBody>
          <a:bodyPr/>
          <a:lstStyle/>
          <a:p>
            <a:fld id="{9EB96ADA-208A-48F2-8AF0-D5ACC284FB33}" type="slidenum">
              <a:rPr lang="en-US" smtClean="0"/>
              <a:pPr/>
              <a:t>12</a:t>
            </a:fld>
            <a:endParaRPr lang="en-US"/>
          </a:p>
        </p:txBody>
      </p:sp>
    </p:spTree>
    <p:extLst>
      <p:ext uri="{BB962C8B-B14F-4D97-AF65-F5344CB8AC3E}">
        <p14:creationId xmlns:p14="http://schemas.microsoft.com/office/powerpoint/2010/main" val="83071074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80B2512-6DA4-457B-80FE-54CA143E5F7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961073"/>
            <a:ext cx="7467600" cy="5562600"/>
          </a:xfrm>
        </p:spPr>
      </p:pic>
      <p:sp>
        <p:nvSpPr>
          <p:cNvPr id="3" name="Date Placeholder 2">
            <a:extLst>
              <a:ext uri="{FF2B5EF4-FFF2-40B4-BE49-F238E27FC236}">
                <a16:creationId xmlns:a16="http://schemas.microsoft.com/office/drawing/2014/main" id="{63DD27D8-D707-4DE7-8F9F-9F9F7D910F58}"/>
              </a:ext>
            </a:extLst>
          </p:cNvPr>
          <p:cNvSpPr>
            <a:spLocks noGrp="1"/>
          </p:cNvSpPr>
          <p:nvPr>
            <p:ph type="dt" sz="half" idx="10"/>
          </p:nvPr>
        </p:nvSpPr>
        <p:spPr/>
        <p:txBody>
          <a:bodyPr/>
          <a:lstStyle/>
          <a:p>
            <a:fld id="{61B91071-77F9-4169-BC08-1A64806D4CA9}" type="datetime2">
              <a:rPr lang="en-US" smtClean="0"/>
              <a:t>Friday, February 12, 2021</a:t>
            </a:fld>
            <a:endParaRPr lang="en-US"/>
          </a:p>
        </p:txBody>
      </p:sp>
      <p:sp>
        <p:nvSpPr>
          <p:cNvPr id="4" name="Slide Number Placeholder 3">
            <a:extLst>
              <a:ext uri="{FF2B5EF4-FFF2-40B4-BE49-F238E27FC236}">
                <a16:creationId xmlns:a16="http://schemas.microsoft.com/office/drawing/2014/main" id="{2D22EC6A-AF20-4A7D-B447-39FD42B48E5D}"/>
              </a:ext>
            </a:extLst>
          </p:cNvPr>
          <p:cNvSpPr>
            <a:spLocks noGrp="1"/>
          </p:cNvSpPr>
          <p:nvPr>
            <p:ph type="sldNum" sz="quarter" idx="12"/>
          </p:nvPr>
        </p:nvSpPr>
        <p:spPr/>
        <p:txBody>
          <a:bodyPr/>
          <a:lstStyle/>
          <a:p>
            <a:fld id="{9EB96ADA-208A-48F2-8AF0-D5ACC284FB33}" type="slidenum">
              <a:rPr lang="en-US" smtClean="0"/>
              <a:pPr/>
              <a:t>13</a:t>
            </a:fld>
            <a:endParaRPr lang="en-US"/>
          </a:p>
        </p:txBody>
      </p:sp>
    </p:spTree>
    <p:extLst>
      <p:ext uri="{BB962C8B-B14F-4D97-AF65-F5344CB8AC3E}">
        <p14:creationId xmlns:p14="http://schemas.microsoft.com/office/powerpoint/2010/main" val="394424874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E88AE-DD31-44AA-9149-7C437A6CCE60}"/>
              </a:ext>
            </a:extLst>
          </p:cNvPr>
          <p:cNvSpPr>
            <a:spLocks noGrp="1"/>
          </p:cNvSpPr>
          <p:nvPr>
            <p:ph type="title"/>
          </p:nvPr>
        </p:nvSpPr>
        <p:spPr/>
        <p:txBody>
          <a:bodyPr/>
          <a:lstStyle/>
          <a:p>
            <a:r>
              <a:rPr lang="en-US" dirty="0"/>
              <a:t>Tenets of Wellness</a:t>
            </a:r>
          </a:p>
        </p:txBody>
      </p:sp>
      <p:sp>
        <p:nvSpPr>
          <p:cNvPr id="3" name="Content Placeholder 2">
            <a:extLst>
              <a:ext uri="{FF2B5EF4-FFF2-40B4-BE49-F238E27FC236}">
                <a16:creationId xmlns:a16="http://schemas.microsoft.com/office/drawing/2014/main" id="{7DE4C038-4196-4505-8F81-2247F1C3C399}"/>
              </a:ext>
            </a:extLst>
          </p:cNvPr>
          <p:cNvSpPr>
            <a:spLocks noGrp="1"/>
          </p:cNvSpPr>
          <p:nvPr>
            <p:ph idx="1"/>
          </p:nvPr>
        </p:nvSpPr>
        <p:spPr/>
        <p:txBody>
          <a:bodyPr/>
          <a:lstStyle/>
          <a:p>
            <a:pPr marL="0" indent="0" algn="just">
              <a:buNone/>
            </a:pPr>
            <a:r>
              <a:rPr lang="en-US" dirty="0"/>
              <a:t>This definition is based on 3 tenets: </a:t>
            </a:r>
          </a:p>
          <a:p>
            <a:pPr algn="just"/>
            <a:r>
              <a:rPr lang="en-US" dirty="0"/>
              <a:t>1. Wellness is considered a conscious, self-directed and evolving process of achieving full potential.</a:t>
            </a:r>
          </a:p>
          <a:p>
            <a:pPr algn="just"/>
            <a:r>
              <a:rPr lang="en-US" dirty="0"/>
              <a:t>2. Wellness is multidimensional and holistic, encompassing lifestyle, mental and spiritual well-being, and the environment. </a:t>
            </a:r>
          </a:p>
          <a:p>
            <a:pPr algn="just"/>
            <a:r>
              <a:rPr lang="en-US" dirty="0"/>
              <a:t>3. Wellness is positive and affirming.</a:t>
            </a:r>
          </a:p>
        </p:txBody>
      </p:sp>
      <p:sp>
        <p:nvSpPr>
          <p:cNvPr id="4" name="Date Placeholder 3">
            <a:extLst>
              <a:ext uri="{FF2B5EF4-FFF2-40B4-BE49-F238E27FC236}">
                <a16:creationId xmlns:a16="http://schemas.microsoft.com/office/drawing/2014/main" id="{C20CB10A-37F0-4DAA-A706-DE73EBFA5BAC}"/>
              </a:ext>
            </a:extLst>
          </p:cNvPr>
          <p:cNvSpPr>
            <a:spLocks noGrp="1"/>
          </p:cNvSpPr>
          <p:nvPr>
            <p:ph type="dt" sz="half" idx="10"/>
          </p:nvPr>
        </p:nvSpPr>
        <p:spPr/>
        <p:txBody>
          <a:bodyPr/>
          <a:lstStyle/>
          <a:p>
            <a:fld id="{C2530DC1-04F0-44AB-BEF1-14C65AD41D91}"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7A014DCE-EA30-4576-A312-6BF1E430F166}"/>
              </a:ext>
            </a:extLst>
          </p:cNvPr>
          <p:cNvSpPr>
            <a:spLocks noGrp="1"/>
          </p:cNvSpPr>
          <p:nvPr>
            <p:ph type="sldNum" sz="quarter" idx="12"/>
          </p:nvPr>
        </p:nvSpPr>
        <p:spPr/>
        <p:txBody>
          <a:bodyPr/>
          <a:lstStyle/>
          <a:p>
            <a:fld id="{9EB96ADA-208A-48F2-8AF0-D5ACC284FB33}" type="slidenum">
              <a:rPr lang="en-US" smtClean="0"/>
              <a:pPr/>
              <a:t>14</a:t>
            </a:fld>
            <a:endParaRPr lang="en-US"/>
          </a:p>
        </p:txBody>
      </p:sp>
    </p:spTree>
    <p:extLst>
      <p:ext uri="{BB962C8B-B14F-4D97-AF65-F5344CB8AC3E}">
        <p14:creationId xmlns:p14="http://schemas.microsoft.com/office/powerpoint/2010/main" val="132100268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67432-CFF7-435D-A544-9689D39062CA}"/>
              </a:ext>
            </a:extLst>
          </p:cNvPr>
          <p:cNvSpPr>
            <a:spLocks noGrp="1"/>
          </p:cNvSpPr>
          <p:nvPr>
            <p:ph type="title"/>
          </p:nvPr>
        </p:nvSpPr>
        <p:spPr/>
        <p:txBody>
          <a:bodyPr/>
          <a:lstStyle/>
          <a:p>
            <a:r>
              <a:rPr lang="en-US" dirty="0"/>
              <a:t>Health Vs Wellness</a:t>
            </a:r>
          </a:p>
        </p:txBody>
      </p:sp>
      <p:sp>
        <p:nvSpPr>
          <p:cNvPr id="3" name="Content Placeholder 2">
            <a:extLst>
              <a:ext uri="{FF2B5EF4-FFF2-40B4-BE49-F238E27FC236}">
                <a16:creationId xmlns:a16="http://schemas.microsoft.com/office/drawing/2014/main" id="{F2D10A03-9B0C-4150-B1C9-C9AB1BD27D3A}"/>
              </a:ext>
            </a:extLst>
          </p:cNvPr>
          <p:cNvSpPr>
            <a:spLocks noGrp="1"/>
          </p:cNvSpPr>
          <p:nvPr>
            <p:ph idx="1"/>
          </p:nvPr>
        </p:nvSpPr>
        <p:spPr/>
        <p:txBody>
          <a:bodyPr/>
          <a:lstStyle/>
          <a:p>
            <a:pPr algn="just"/>
            <a:r>
              <a:rPr lang="en-US" dirty="0"/>
              <a:t>In understanding the difference between health and wellness, in short, health is a state of being, whereas wellness is the state of living a healthy lifestyle. </a:t>
            </a:r>
          </a:p>
          <a:p>
            <a:pPr algn="just"/>
            <a:r>
              <a:rPr lang="en-US" dirty="0"/>
              <a:t>Health refers to physical, mental, and social well-being; wellness aims to enhance well-being.</a:t>
            </a:r>
          </a:p>
        </p:txBody>
      </p:sp>
      <p:sp>
        <p:nvSpPr>
          <p:cNvPr id="4" name="Date Placeholder 3">
            <a:extLst>
              <a:ext uri="{FF2B5EF4-FFF2-40B4-BE49-F238E27FC236}">
                <a16:creationId xmlns:a16="http://schemas.microsoft.com/office/drawing/2014/main" id="{5769B7AC-E848-468C-97BA-D39DE265BB3C}"/>
              </a:ext>
            </a:extLst>
          </p:cNvPr>
          <p:cNvSpPr>
            <a:spLocks noGrp="1"/>
          </p:cNvSpPr>
          <p:nvPr>
            <p:ph type="dt" sz="half" idx="10"/>
          </p:nvPr>
        </p:nvSpPr>
        <p:spPr/>
        <p:txBody>
          <a:bodyPr/>
          <a:lstStyle/>
          <a:p>
            <a:fld id="{34D1ABCF-BA53-4374-94B6-1DF5ADA5A49D}"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366ABFD2-63CB-47EA-86BF-D345D87360DF}"/>
              </a:ext>
            </a:extLst>
          </p:cNvPr>
          <p:cNvSpPr>
            <a:spLocks noGrp="1"/>
          </p:cNvSpPr>
          <p:nvPr>
            <p:ph type="sldNum" sz="quarter" idx="12"/>
          </p:nvPr>
        </p:nvSpPr>
        <p:spPr/>
        <p:txBody>
          <a:bodyPr/>
          <a:lstStyle/>
          <a:p>
            <a:fld id="{9EB96ADA-208A-48F2-8AF0-D5ACC284FB33}" type="slidenum">
              <a:rPr lang="en-US" smtClean="0"/>
              <a:pPr/>
              <a:t>15</a:t>
            </a:fld>
            <a:endParaRPr lang="en-US"/>
          </a:p>
        </p:txBody>
      </p:sp>
    </p:spTree>
    <p:extLst>
      <p:ext uri="{BB962C8B-B14F-4D97-AF65-F5344CB8AC3E}">
        <p14:creationId xmlns:p14="http://schemas.microsoft.com/office/powerpoint/2010/main" val="313567325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D90C9-FB8B-4AD3-BD32-EFBD2DB61B17}"/>
              </a:ext>
            </a:extLst>
          </p:cNvPr>
          <p:cNvSpPr>
            <a:spLocks noGrp="1"/>
          </p:cNvSpPr>
          <p:nvPr>
            <p:ph type="title"/>
          </p:nvPr>
        </p:nvSpPr>
        <p:spPr/>
        <p:txBody>
          <a:bodyPr/>
          <a:lstStyle/>
          <a:p>
            <a:r>
              <a:rPr lang="en-US" dirty="0"/>
              <a:t>Physical Health</a:t>
            </a:r>
          </a:p>
        </p:txBody>
      </p:sp>
      <p:sp>
        <p:nvSpPr>
          <p:cNvPr id="3" name="Content Placeholder 2">
            <a:extLst>
              <a:ext uri="{FF2B5EF4-FFF2-40B4-BE49-F238E27FC236}">
                <a16:creationId xmlns:a16="http://schemas.microsoft.com/office/drawing/2014/main" id="{CC69172F-2794-441C-89EF-DC179529D261}"/>
              </a:ext>
            </a:extLst>
          </p:cNvPr>
          <p:cNvSpPr>
            <a:spLocks noGrp="1"/>
          </p:cNvSpPr>
          <p:nvPr>
            <p:ph idx="1"/>
          </p:nvPr>
        </p:nvSpPr>
        <p:spPr/>
        <p:txBody>
          <a:bodyPr>
            <a:normAutofit/>
          </a:bodyPr>
          <a:lstStyle/>
          <a:p>
            <a:pPr algn="just"/>
            <a:r>
              <a:rPr lang="en-US" dirty="0"/>
              <a:t>Physical health- is concerned with anatomical integrity and physiological functioning of the body. It means the ability to perform routine tasks without any physical restriction. </a:t>
            </a:r>
          </a:p>
          <a:p>
            <a:pPr marL="0" indent="0" algn="just">
              <a:buNone/>
            </a:pPr>
            <a:r>
              <a:rPr lang="en-US" dirty="0"/>
              <a:t>E.g., Physical fitness is needed to walk from place to place.</a:t>
            </a:r>
          </a:p>
        </p:txBody>
      </p:sp>
      <p:sp>
        <p:nvSpPr>
          <p:cNvPr id="4" name="Date Placeholder 3">
            <a:extLst>
              <a:ext uri="{FF2B5EF4-FFF2-40B4-BE49-F238E27FC236}">
                <a16:creationId xmlns:a16="http://schemas.microsoft.com/office/drawing/2014/main" id="{1E199703-A28A-464D-92BD-77454050E4EE}"/>
              </a:ext>
            </a:extLst>
          </p:cNvPr>
          <p:cNvSpPr>
            <a:spLocks noGrp="1"/>
          </p:cNvSpPr>
          <p:nvPr>
            <p:ph type="dt" sz="half" idx="10"/>
          </p:nvPr>
        </p:nvSpPr>
        <p:spPr/>
        <p:txBody>
          <a:bodyPr/>
          <a:lstStyle/>
          <a:p>
            <a:fld id="{306D853F-FEF3-4623-B0FB-D73187B06B63}"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10566A6E-210E-4A91-81E0-859A626EE43E}"/>
              </a:ext>
            </a:extLst>
          </p:cNvPr>
          <p:cNvSpPr>
            <a:spLocks noGrp="1"/>
          </p:cNvSpPr>
          <p:nvPr>
            <p:ph type="sldNum" sz="quarter" idx="12"/>
          </p:nvPr>
        </p:nvSpPr>
        <p:spPr/>
        <p:txBody>
          <a:bodyPr/>
          <a:lstStyle/>
          <a:p>
            <a:fld id="{9EB96ADA-208A-48F2-8AF0-D5ACC284FB33}" type="slidenum">
              <a:rPr lang="en-US" smtClean="0"/>
              <a:pPr/>
              <a:t>16</a:t>
            </a:fld>
            <a:endParaRPr lang="en-US"/>
          </a:p>
        </p:txBody>
      </p:sp>
    </p:spTree>
    <p:extLst>
      <p:ext uri="{BB962C8B-B14F-4D97-AF65-F5344CB8AC3E}">
        <p14:creationId xmlns:p14="http://schemas.microsoft.com/office/powerpoint/2010/main" val="5556714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9F995-F8D2-4B0A-90DE-B58E22FBC32C}"/>
              </a:ext>
            </a:extLst>
          </p:cNvPr>
          <p:cNvSpPr>
            <a:spLocks noGrp="1"/>
          </p:cNvSpPr>
          <p:nvPr>
            <p:ph type="title"/>
          </p:nvPr>
        </p:nvSpPr>
        <p:spPr/>
        <p:txBody>
          <a:bodyPr/>
          <a:lstStyle/>
          <a:p>
            <a:r>
              <a:rPr lang="en-US" dirty="0"/>
              <a:t>Mental Health</a:t>
            </a:r>
          </a:p>
        </p:txBody>
      </p:sp>
      <p:sp>
        <p:nvSpPr>
          <p:cNvPr id="3" name="Content Placeholder 2">
            <a:extLst>
              <a:ext uri="{FF2B5EF4-FFF2-40B4-BE49-F238E27FC236}">
                <a16:creationId xmlns:a16="http://schemas.microsoft.com/office/drawing/2014/main" id="{DB43B68B-9DAD-4AB8-A9C9-CA6680785FFE}"/>
              </a:ext>
            </a:extLst>
          </p:cNvPr>
          <p:cNvSpPr>
            <a:spLocks noGrp="1"/>
          </p:cNvSpPr>
          <p:nvPr>
            <p:ph idx="1"/>
          </p:nvPr>
        </p:nvSpPr>
        <p:spPr/>
        <p:txBody>
          <a:bodyPr/>
          <a:lstStyle/>
          <a:p>
            <a:pPr algn="just"/>
            <a:r>
              <a:rPr lang="en-US" b="1" dirty="0"/>
              <a:t>Mental Health- </a:t>
            </a:r>
            <a:r>
              <a:rPr lang="en-US" dirty="0"/>
              <a:t>is the ability to learn and think clearly and coherently. E.g., a person who is not mentally fit (retarded) could not learn something new at a pace in which an ordinary normal person learns.</a:t>
            </a:r>
          </a:p>
        </p:txBody>
      </p:sp>
      <p:sp>
        <p:nvSpPr>
          <p:cNvPr id="4" name="Date Placeholder 3">
            <a:extLst>
              <a:ext uri="{FF2B5EF4-FFF2-40B4-BE49-F238E27FC236}">
                <a16:creationId xmlns:a16="http://schemas.microsoft.com/office/drawing/2014/main" id="{96B31B61-DEE8-4BB4-85FD-B1C08F8E77D0}"/>
              </a:ext>
            </a:extLst>
          </p:cNvPr>
          <p:cNvSpPr>
            <a:spLocks noGrp="1"/>
          </p:cNvSpPr>
          <p:nvPr>
            <p:ph type="dt" sz="half" idx="10"/>
          </p:nvPr>
        </p:nvSpPr>
        <p:spPr/>
        <p:txBody>
          <a:bodyPr/>
          <a:lstStyle/>
          <a:p>
            <a:fld id="{1D9FE501-1FF5-4B1C-A85D-D03ECEA81CB4}"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A82892BC-5E48-46DD-91DB-B733AA06ECF3}"/>
              </a:ext>
            </a:extLst>
          </p:cNvPr>
          <p:cNvSpPr>
            <a:spLocks noGrp="1"/>
          </p:cNvSpPr>
          <p:nvPr>
            <p:ph type="sldNum" sz="quarter" idx="12"/>
          </p:nvPr>
        </p:nvSpPr>
        <p:spPr/>
        <p:txBody>
          <a:bodyPr/>
          <a:lstStyle/>
          <a:p>
            <a:fld id="{9EB96ADA-208A-48F2-8AF0-D5ACC284FB33}" type="slidenum">
              <a:rPr lang="en-US" smtClean="0"/>
              <a:pPr/>
              <a:t>17</a:t>
            </a:fld>
            <a:endParaRPr lang="en-US"/>
          </a:p>
        </p:txBody>
      </p:sp>
    </p:spTree>
    <p:extLst>
      <p:ext uri="{BB962C8B-B14F-4D97-AF65-F5344CB8AC3E}">
        <p14:creationId xmlns:p14="http://schemas.microsoft.com/office/powerpoint/2010/main" val="98758481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63B70-5225-4F9F-BE58-FA7FC32B4137}"/>
              </a:ext>
            </a:extLst>
          </p:cNvPr>
          <p:cNvSpPr>
            <a:spLocks noGrp="1"/>
          </p:cNvSpPr>
          <p:nvPr>
            <p:ph type="title"/>
          </p:nvPr>
        </p:nvSpPr>
        <p:spPr/>
        <p:txBody>
          <a:bodyPr/>
          <a:lstStyle/>
          <a:p>
            <a:r>
              <a:rPr lang="en-US" dirty="0"/>
              <a:t>Social Health</a:t>
            </a:r>
          </a:p>
        </p:txBody>
      </p:sp>
      <p:sp>
        <p:nvSpPr>
          <p:cNvPr id="3" name="Content Placeholder 2">
            <a:extLst>
              <a:ext uri="{FF2B5EF4-FFF2-40B4-BE49-F238E27FC236}">
                <a16:creationId xmlns:a16="http://schemas.microsoft.com/office/drawing/2014/main" id="{23DC0254-67D2-4EB1-82F5-5458BDBB8C83}"/>
              </a:ext>
            </a:extLst>
          </p:cNvPr>
          <p:cNvSpPr>
            <a:spLocks noGrp="1"/>
          </p:cNvSpPr>
          <p:nvPr>
            <p:ph idx="1"/>
          </p:nvPr>
        </p:nvSpPr>
        <p:spPr/>
        <p:txBody>
          <a:bodyPr>
            <a:normAutofit/>
          </a:bodyPr>
          <a:lstStyle/>
          <a:p>
            <a:pPr algn="just"/>
            <a:r>
              <a:rPr lang="en-US" b="1" dirty="0"/>
              <a:t>Social health- </a:t>
            </a:r>
            <a:r>
              <a:rPr lang="en-US" dirty="0"/>
              <a:t>is the ability to make and maintain acceptable interaction with other people. E.g. to celebrate during festivals; to mourn when a close family member dies; to create and maintain friendship and intimacy, etc.</a:t>
            </a:r>
          </a:p>
        </p:txBody>
      </p:sp>
      <p:sp>
        <p:nvSpPr>
          <p:cNvPr id="4" name="Date Placeholder 3">
            <a:extLst>
              <a:ext uri="{FF2B5EF4-FFF2-40B4-BE49-F238E27FC236}">
                <a16:creationId xmlns:a16="http://schemas.microsoft.com/office/drawing/2014/main" id="{AFBADEB2-3815-41C5-8CBF-ECDBDF77A3FF}"/>
              </a:ext>
            </a:extLst>
          </p:cNvPr>
          <p:cNvSpPr>
            <a:spLocks noGrp="1"/>
          </p:cNvSpPr>
          <p:nvPr>
            <p:ph type="dt" sz="half" idx="10"/>
          </p:nvPr>
        </p:nvSpPr>
        <p:spPr/>
        <p:txBody>
          <a:bodyPr/>
          <a:lstStyle/>
          <a:p>
            <a:fld id="{43DB5BF7-AB93-45B9-8F1B-3B2ABDC1D244}"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DA163E64-AAAA-441A-A847-2112C180F5F1}"/>
              </a:ext>
            </a:extLst>
          </p:cNvPr>
          <p:cNvSpPr>
            <a:spLocks noGrp="1"/>
          </p:cNvSpPr>
          <p:nvPr>
            <p:ph type="sldNum" sz="quarter" idx="12"/>
          </p:nvPr>
        </p:nvSpPr>
        <p:spPr/>
        <p:txBody>
          <a:bodyPr/>
          <a:lstStyle/>
          <a:p>
            <a:fld id="{9EB96ADA-208A-48F2-8AF0-D5ACC284FB33}" type="slidenum">
              <a:rPr lang="en-US" smtClean="0"/>
              <a:pPr/>
              <a:t>18</a:t>
            </a:fld>
            <a:endParaRPr lang="en-US"/>
          </a:p>
        </p:txBody>
      </p:sp>
    </p:spTree>
    <p:extLst>
      <p:ext uri="{BB962C8B-B14F-4D97-AF65-F5344CB8AC3E}">
        <p14:creationId xmlns:p14="http://schemas.microsoft.com/office/powerpoint/2010/main" val="227331701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0E40C-3069-45F1-9CFD-53A93AD15124}"/>
              </a:ext>
            </a:extLst>
          </p:cNvPr>
          <p:cNvSpPr>
            <a:spLocks noGrp="1"/>
          </p:cNvSpPr>
          <p:nvPr>
            <p:ph type="title"/>
          </p:nvPr>
        </p:nvSpPr>
        <p:spPr/>
        <p:txBody>
          <a:bodyPr/>
          <a:lstStyle/>
          <a:p>
            <a:r>
              <a:rPr lang="en-US" dirty="0"/>
              <a:t>Emotional Health</a:t>
            </a:r>
          </a:p>
        </p:txBody>
      </p:sp>
      <p:sp>
        <p:nvSpPr>
          <p:cNvPr id="3" name="Content Placeholder 2">
            <a:extLst>
              <a:ext uri="{FF2B5EF4-FFF2-40B4-BE49-F238E27FC236}">
                <a16:creationId xmlns:a16="http://schemas.microsoft.com/office/drawing/2014/main" id="{F874F1A7-FC61-4DEA-90CC-4E7871DED2F7}"/>
              </a:ext>
            </a:extLst>
          </p:cNvPr>
          <p:cNvSpPr>
            <a:spLocks noGrp="1"/>
          </p:cNvSpPr>
          <p:nvPr>
            <p:ph idx="1"/>
          </p:nvPr>
        </p:nvSpPr>
        <p:spPr/>
        <p:txBody>
          <a:bodyPr>
            <a:normAutofit/>
          </a:bodyPr>
          <a:lstStyle/>
          <a:p>
            <a:pPr algn="just"/>
            <a:r>
              <a:rPr lang="en-US" b="1" dirty="0"/>
              <a:t>Emotional health </a:t>
            </a:r>
            <a:r>
              <a:rPr lang="en-US" dirty="0"/>
              <a:t>- is the ability of expressing emotions in the appropriate way, for example to fear, to be happy, and to be angry. The response of the body should be congruent with that of the stimuli. Emotional health is related to mental health and includes feelings. It also means maintaining one’s own integrity in the presence of stressful situation such as tension, depression and anxiety.</a:t>
            </a:r>
          </a:p>
        </p:txBody>
      </p:sp>
      <p:sp>
        <p:nvSpPr>
          <p:cNvPr id="4" name="Date Placeholder 3">
            <a:extLst>
              <a:ext uri="{FF2B5EF4-FFF2-40B4-BE49-F238E27FC236}">
                <a16:creationId xmlns:a16="http://schemas.microsoft.com/office/drawing/2014/main" id="{6FC29CF4-777E-46EB-B9E5-810662BCED16}"/>
              </a:ext>
            </a:extLst>
          </p:cNvPr>
          <p:cNvSpPr>
            <a:spLocks noGrp="1"/>
          </p:cNvSpPr>
          <p:nvPr>
            <p:ph type="dt" sz="half" idx="10"/>
          </p:nvPr>
        </p:nvSpPr>
        <p:spPr/>
        <p:txBody>
          <a:bodyPr/>
          <a:lstStyle/>
          <a:p>
            <a:fld id="{F1E59E17-A4BE-4498-9C85-5110F2F67217}"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708B36C7-0AB2-434F-AB24-9008BD2AAF36}"/>
              </a:ext>
            </a:extLst>
          </p:cNvPr>
          <p:cNvSpPr>
            <a:spLocks noGrp="1"/>
          </p:cNvSpPr>
          <p:nvPr>
            <p:ph type="sldNum" sz="quarter" idx="12"/>
          </p:nvPr>
        </p:nvSpPr>
        <p:spPr/>
        <p:txBody>
          <a:bodyPr/>
          <a:lstStyle/>
          <a:p>
            <a:fld id="{9EB96ADA-208A-48F2-8AF0-D5ACC284FB33}" type="slidenum">
              <a:rPr lang="en-US" smtClean="0"/>
              <a:pPr/>
              <a:t>19</a:t>
            </a:fld>
            <a:endParaRPr lang="en-US"/>
          </a:p>
        </p:txBody>
      </p:sp>
    </p:spTree>
    <p:extLst>
      <p:ext uri="{BB962C8B-B14F-4D97-AF65-F5344CB8AC3E}">
        <p14:creationId xmlns:p14="http://schemas.microsoft.com/office/powerpoint/2010/main" val="371948137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267D-9F5C-405C-A1E2-6D6E6BF9EA3C}"/>
              </a:ext>
            </a:extLst>
          </p:cNvPr>
          <p:cNvSpPr>
            <a:spLocks noGrp="1"/>
          </p:cNvSpPr>
          <p:nvPr>
            <p:ph type="title"/>
          </p:nvPr>
        </p:nvSpPr>
        <p:spPr/>
        <p:txBody>
          <a:bodyPr/>
          <a:lstStyle/>
          <a:p>
            <a:r>
              <a:rPr lang="en-US" b="1" dirty="0"/>
              <a:t>Introduction to Public Health </a:t>
            </a:r>
            <a:endParaRPr lang="en-US" dirty="0"/>
          </a:p>
        </p:txBody>
      </p:sp>
      <p:sp>
        <p:nvSpPr>
          <p:cNvPr id="3" name="Content Placeholder 2">
            <a:extLst>
              <a:ext uri="{FF2B5EF4-FFF2-40B4-BE49-F238E27FC236}">
                <a16:creationId xmlns:a16="http://schemas.microsoft.com/office/drawing/2014/main" id="{D3EA55BF-C60B-4105-8F25-48A5AE2F5553}"/>
              </a:ext>
            </a:extLst>
          </p:cNvPr>
          <p:cNvSpPr>
            <a:spLocks noGrp="1"/>
          </p:cNvSpPr>
          <p:nvPr>
            <p:ph idx="1"/>
          </p:nvPr>
        </p:nvSpPr>
        <p:spPr/>
        <p:txBody>
          <a:bodyPr/>
          <a:lstStyle/>
          <a:p>
            <a:pPr marL="0" indent="0" algn="ctr">
              <a:buNone/>
            </a:pPr>
            <a:br>
              <a:rPr lang="en-US" dirty="0"/>
            </a:br>
            <a:br>
              <a:rPr lang="en-US" dirty="0"/>
            </a:br>
            <a:br>
              <a:rPr lang="en-US" dirty="0"/>
            </a:br>
            <a:r>
              <a:rPr lang="en-US" dirty="0"/>
              <a:t>Course Code: MPH-501 </a:t>
            </a:r>
            <a:br>
              <a:rPr lang="en-US" dirty="0"/>
            </a:br>
            <a:r>
              <a:rPr lang="en-US" dirty="0"/>
              <a:t>Teaching Hour: 3 credit hours</a:t>
            </a:r>
          </a:p>
        </p:txBody>
      </p:sp>
      <p:sp>
        <p:nvSpPr>
          <p:cNvPr id="4" name="Date Placeholder 3">
            <a:extLst>
              <a:ext uri="{FF2B5EF4-FFF2-40B4-BE49-F238E27FC236}">
                <a16:creationId xmlns:a16="http://schemas.microsoft.com/office/drawing/2014/main" id="{54867214-7530-4CAF-A6DF-2FF56320F5CF}"/>
              </a:ext>
            </a:extLst>
          </p:cNvPr>
          <p:cNvSpPr>
            <a:spLocks noGrp="1"/>
          </p:cNvSpPr>
          <p:nvPr>
            <p:ph type="dt" sz="half" idx="10"/>
          </p:nvPr>
        </p:nvSpPr>
        <p:spPr/>
        <p:txBody>
          <a:bodyPr/>
          <a:lstStyle/>
          <a:p>
            <a:fld id="{09BC13ED-1FD4-4EC6-87DD-B6BC596462AD}"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4F436F8D-FC5E-4469-A90D-60A109D44792}"/>
              </a:ext>
            </a:extLst>
          </p:cNvPr>
          <p:cNvSpPr>
            <a:spLocks noGrp="1"/>
          </p:cNvSpPr>
          <p:nvPr>
            <p:ph type="sldNum" sz="quarter" idx="12"/>
          </p:nvPr>
        </p:nvSpPr>
        <p:spPr/>
        <p:txBody>
          <a:bodyPr/>
          <a:lstStyle/>
          <a:p>
            <a:fld id="{9EB96ADA-208A-48F2-8AF0-D5ACC284FB33}" type="slidenum">
              <a:rPr lang="en-US" smtClean="0"/>
              <a:pPr/>
              <a:t>2</a:t>
            </a:fld>
            <a:endParaRPr lang="en-US"/>
          </a:p>
        </p:txBody>
      </p:sp>
    </p:spTree>
    <p:extLst>
      <p:ext uri="{BB962C8B-B14F-4D97-AF65-F5344CB8AC3E}">
        <p14:creationId xmlns:p14="http://schemas.microsoft.com/office/powerpoint/2010/main" val="214230136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9EB3C-AF7C-4766-A929-31A2B26CD8F3}"/>
              </a:ext>
            </a:extLst>
          </p:cNvPr>
          <p:cNvSpPr>
            <a:spLocks noGrp="1"/>
          </p:cNvSpPr>
          <p:nvPr>
            <p:ph type="title"/>
          </p:nvPr>
        </p:nvSpPr>
        <p:spPr/>
        <p:txBody>
          <a:bodyPr/>
          <a:lstStyle/>
          <a:p>
            <a:r>
              <a:rPr lang="en-US" dirty="0"/>
              <a:t>Spiritual Health</a:t>
            </a:r>
          </a:p>
        </p:txBody>
      </p:sp>
      <p:sp>
        <p:nvSpPr>
          <p:cNvPr id="3" name="Content Placeholder 2">
            <a:extLst>
              <a:ext uri="{FF2B5EF4-FFF2-40B4-BE49-F238E27FC236}">
                <a16:creationId xmlns:a16="http://schemas.microsoft.com/office/drawing/2014/main" id="{B0644D1D-C9C8-4A37-BC36-4AD53C280BDE}"/>
              </a:ext>
            </a:extLst>
          </p:cNvPr>
          <p:cNvSpPr>
            <a:spLocks noGrp="1"/>
          </p:cNvSpPr>
          <p:nvPr>
            <p:ph idx="1"/>
          </p:nvPr>
        </p:nvSpPr>
        <p:spPr/>
        <p:txBody>
          <a:bodyPr/>
          <a:lstStyle/>
          <a:p>
            <a:pPr algn="just"/>
            <a:r>
              <a:rPr lang="en-US" b="1" dirty="0"/>
              <a:t>Spiritual Health </a:t>
            </a:r>
            <a:r>
              <a:rPr lang="en-US" dirty="0"/>
              <a:t>- Some people relate health with religion; for others it has to do with personal values, beliefs, principles and ways of achieving mental satisfaction, in which all are related to their spiritual wellbeing.</a:t>
            </a:r>
          </a:p>
        </p:txBody>
      </p:sp>
      <p:sp>
        <p:nvSpPr>
          <p:cNvPr id="4" name="Date Placeholder 3">
            <a:extLst>
              <a:ext uri="{FF2B5EF4-FFF2-40B4-BE49-F238E27FC236}">
                <a16:creationId xmlns:a16="http://schemas.microsoft.com/office/drawing/2014/main" id="{705A6BC3-1BAA-4160-AEFA-E6167C1272A6}"/>
              </a:ext>
            </a:extLst>
          </p:cNvPr>
          <p:cNvSpPr>
            <a:spLocks noGrp="1"/>
          </p:cNvSpPr>
          <p:nvPr>
            <p:ph type="dt" sz="half" idx="10"/>
          </p:nvPr>
        </p:nvSpPr>
        <p:spPr/>
        <p:txBody>
          <a:bodyPr/>
          <a:lstStyle/>
          <a:p>
            <a:fld id="{7974E6E6-D6EF-4AE9-9807-51B5429ADB7F}"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B8BB5035-3C7B-466A-B478-1D2066C4A701}"/>
              </a:ext>
            </a:extLst>
          </p:cNvPr>
          <p:cNvSpPr>
            <a:spLocks noGrp="1"/>
          </p:cNvSpPr>
          <p:nvPr>
            <p:ph type="sldNum" sz="quarter" idx="12"/>
          </p:nvPr>
        </p:nvSpPr>
        <p:spPr/>
        <p:txBody>
          <a:bodyPr/>
          <a:lstStyle/>
          <a:p>
            <a:fld id="{9EB96ADA-208A-48F2-8AF0-D5ACC284FB33}" type="slidenum">
              <a:rPr lang="en-US" smtClean="0"/>
              <a:pPr/>
              <a:t>20</a:t>
            </a:fld>
            <a:endParaRPr lang="en-US"/>
          </a:p>
        </p:txBody>
      </p:sp>
    </p:spTree>
    <p:extLst>
      <p:ext uri="{BB962C8B-B14F-4D97-AF65-F5344CB8AC3E}">
        <p14:creationId xmlns:p14="http://schemas.microsoft.com/office/powerpoint/2010/main" val="415151410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00E96-BA4E-4400-BCA9-120923F44ACE}"/>
              </a:ext>
            </a:extLst>
          </p:cNvPr>
          <p:cNvSpPr>
            <a:spLocks noGrp="1"/>
          </p:cNvSpPr>
          <p:nvPr>
            <p:ph type="title"/>
          </p:nvPr>
        </p:nvSpPr>
        <p:spPr/>
        <p:txBody>
          <a:bodyPr/>
          <a:lstStyle/>
          <a:p>
            <a:r>
              <a:rPr lang="en-US" b="1" dirty="0"/>
              <a:t>Different Perspectives on Health</a:t>
            </a:r>
            <a:endParaRPr lang="en-US" dirty="0"/>
          </a:p>
        </p:txBody>
      </p:sp>
      <p:sp>
        <p:nvSpPr>
          <p:cNvPr id="3" name="Content Placeholder 2">
            <a:extLst>
              <a:ext uri="{FF2B5EF4-FFF2-40B4-BE49-F238E27FC236}">
                <a16:creationId xmlns:a16="http://schemas.microsoft.com/office/drawing/2014/main" id="{41791F90-63D6-4452-ADB3-F974830F6132}"/>
              </a:ext>
            </a:extLst>
          </p:cNvPr>
          <p:cNvSpPr>
            <a:spLocks noGrp="1"/>
          </p:cNvSpPr>
          <p:nvPr>
            <p:ph idx="1"/>
          </p:nvPr>
        </p:nvSpPr>
        <p:spPr/>
        <p:txBody>
          <a:bodyPr/>
          <a:lstStyle/>
          <a:p>
            <a:r>
              <a:rPr lang="en-US" dirty="0"/>
              <a:t>Health is viewed as </a:t>
            </a:r>
          </a:p>
          <a:p>
            <a:pPr>
              <a:buFont typeface="Wingdings" panose="05000000000000000000" pitchFamily="2" charset="2"/>
              <a:buChar char="ü"/>
            </a:pPr>
            <a:r>
              <a:rPr lang="en-US" dirty="0"/>
              <a:t>A right, </a:t>
            </a:r>
          </a:p>
          <a:p>
            <a:pPr>
              <a:buFont typeface="Wingdings" panose="05000000000000000000" pitchFamily="2" charset="2"/>
              <a:buChar char="ü"/>
            </a:pPr>
            <a:r>
              <a:rPr lang="en-US" dirty="0"/>
              <a:t>A consumption good, </a:t>
            </a:r>
          </a:p>
          <a:p>
            <a:pPr>
              <a:buFont typeface="Wingdings" panose="05000000000000000000" pitchFamily="2" charset="2"/>
              <a:buChar char="ü"/>
            </a:pPr>
            <a:r>
              <a:rPr lang="en-US" dirty="0"/>
              <a:t> An investment</a:t>
            </a:r>
          </a:p>
        </p:txBody>
      </p:sp>
      <p:sp>
        <p:nvSpPr>
          <p:cNvPr id="4" name="Date Placeholder 3">
            <a:extLst>
              <a:ext uri="{FF2B5EF4-FFF2-40B4-BE49-F238E27FC236}">
                <a16:creationId xmlns:a16="http://schemas.microsoft.com/office/drawing/2014/main" id="{24DFC2BE-F4DE-46F0-ABCC-AEBA7A0438EE}"/>
              </a:ext>
            </a:extLst>
          </p:cNvPr>
          <p:cNvSpPr>
            <a:spLocks noGrp="1"/>
          </p:cNvSpPr>
          <p:nvPr>
            <p:ph type="dt" sz="half" idx="10"/>
          </p:nvPr>
        </p:nvSpPr>
        <p:spPr/>
        <p:txBody>
          <a:bodyPr/>
          <a:lstStyle/>
          <a:p>
            <a:fld id="{74BA6939-76DE-4932-BC3C-1FDFF256D360}"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AE46AAFB-7A7A-4991-A7E3-7DF6A86316EB}"/>
              </a:ext>
            </a:extLst>
          </p:cNvPr>
          <p:cNvSpPr>
            <a:spLocks noGrp="1"/>
          </p:cNvSpPr>
          <p:nvPr>
            <p:ph type="sldNum" sz="quarter" idx="12"/>
          </p:nvPr>
        </p:nvSpPr>
        <p:spPr/>
        <p:txBody>
          <a:bodyPr/>
          <a:lstStyle/>
          <a:p>
            <a:fld id="{9EB96ADA-208A-48F2-8AF0-D5ACC284FB33}" type="slidenum">
              <a:rPr lang="en-US" smtClean="0"/>
              <a:pPr/>
              <a:t>21</a:t>
            </a:fld>
            <a:endParaRPr lang="en-US"/>
          </a:p>
        </p:txBody>
      </p:sp>
    </p:spTree>
    <p:extLst>
      <p:ext uri="{BB962C8B-B14F-4D97-AF65-F5344CB8AC3E}">
        <p14:creationId xmlns:p14="http://schemas.microsoft.com/office/powerpoint/2010/main" val="351932833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57507-67C8-48DD-B00F-62B1999381BB}"/>
              </a:ext>
            </a:extLst>
          </p:cNvPr>
          <p:cNvSpPr>
            <a:spLocks noGrp="1"/>
          </p:cNvSpPr>
          <p:nvPr>
            <p:ph type="title"/>
          </p:nvPr>
        </p:nvSpPr>
        <p:spPr/>
        <p:txBody>
          <a:bodyPr/>
          <a:lstStyle/>
          <a:p>
            <a:r>
              <a:rPr lang="en-US" dirty="0"/>
              <a:t>Health as a Right</a:t>
            </a:r>
          </a:p>
        </p:txBody>
      </p:sp>
      <p:sp>
        <p:nvSpPr>
          <p:cNvPr id="3" name="Content Placeholder 2">
            <a:extLst>
              <a:ext uri="{FF2B5EF4-FFF2-40B4-BE49-F238E27FC236}">
                <a16:creationId xmlns:a16="http://schemas.microsoft.com/office/drawing/2014/main" id="{2787FE14-7952-469D-B05F-30416BB4C629}"/>
              </a:ext>
            </a:extLst>
          </p:cNvPr>
          <p:cNvSpPr>
            <a:spLocks noGrp="1"/>
          </p:cNvSpPr>
          <p:nvPr>
            <p:ph idx="1"/>
          </p:nvPr>
        </p:nvSpPr>
        <p:spPr/>
        <p:txBody>
          <a:bodyPr>
            <a:normAutofit/>
          </a:bodyPr>
          <a:lstStyle/>
          <a:p>
            <a:pPr algn="just"/>
            <a:r>
              <a:rPr lang="en-US" dirty="0"/>
              <a:t>Some view health as a right similar to justice or political freedom. </a:t>
            </a:r>
          </a:p>
          <a:p>
            <a:pPr algn="just"/>
            <a:r>
              <a:rPr lang="en-US" dirty="0"/>
              <a:t>The WHO constitution sates that “ . . . the enjoyment of the highest attainable standard of health is one of the fundamental rights of every human being without distinction of race, religion, political belief, economic or social condition”.</a:t>
            </a:r>
          </a:p>
        </p:txBody>
      </p:sp>
      <p:sp>
        <p:nvSpPr>
          <p:cNvPr id="4" name="Date Placeholder 3">
            <a:extLst>
              <a:ext uri="{FF2B5EF4-FFF2-40B4-BE49-F238E27FC236}">
                <a16:creationId xmlns:a16="http://schemas.microsoft.com/office/drawing/2014/main" id="{F8D2A87E-5FED-4C20-A6AE-30978E8327DA}"/>
              </a:ext>
            </a:extLst>
          </p:cNvPr>
          <p:cNvSpPr>
            <a:spLocks noGrp="1"/>
          </p:cNvSpPr>
          <p:nvPr>
            <p:ph type="dt" sz="half" idx="10"/>
          </p:nvPr>
        </p:nvSpPr>
        <p:spPr/>
        <p:txBody>
          <a:bodyPr/>
          <a:lstStyle/>
          <a:p>
            <a:fld id="{1569D3F5-7979-49D8-9849-893D5CB1642A}"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587A3287-0276-43B0-BB9A-4FB377D1E13A}"/>
              </a:ext>
            </a:extLst>
          </p:cNvPr>
          <p:cNvSpPr>
            <a:spLocks noGrp="1"/>
          </p:cNvSpPr>
          <p:nvPr>
            <p:ph type="sldNum" sz="quarter" idx="12"/>
          </p:nvPr>
        </p:nvSpPr>
        <p:spPr/>
        <p:txBody>
          <a:bodyPr/>
          <a:lstStyle/>
          <a:p>
            <a:fld id="{9EB96ADA-208A-48F2-8AF0-D5ACC284FB33}" type="slidenum">
              <a:rPr lang="en-US" smtClean="0"/>
              <a:pPr/>
              <a:t>22</a:t>
            </a:fld>
            <a:endParaRPr lang="en-US"/>
          </a:p>
        </p:txBody>
      </p:sp>
    </p:spTree>
    <p:extLst>
      <p:ext uri="{BB962C8B-B14F-4D97-AF65-F5344CB8AC3E}">
        <p14:creationId xmlns:p14="http://schemas.microsoft.com/office/powerpoint/2010/main" val="27244825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A36-354D-44E9-A454-DFD9BD8E2261}"/>
              </a:ext>
            </a:extLst>
          </p:cNvPr>
          <p:cNvSpPr>
            <a:spLocks noGrp="1"/>
          </p:cNvSpPr>
          <p:nvPr>
            <p:ph type="title"/>
          </p:nvPr>
        </p:nvSpPr>
        <p:spPr/>
        <p:txBody>
          <a:bodyPr/>
          <a:lstStyle/>
          <a:p>
            <a:r>
              <a:rPr lang="en-US" dirty="0"/>
              <a:t>Health as  Good &amp; Capital</a:t>
            </a:r>
          </a:p>
        </p:txBody>
      </p:sp>
      <p:sp>
        <p:nvSpPr>
          <p:cNvPr id="3" name="Content Placeholder 2">
            <a:extLst>
              <a:ext uri="{FF2B5EF4-FFF2-40B4-BE49-F238E27FC236}">
                <a16:creationId xmlns:a16="http://schemas.microsoft.com/office/drawing/2014/main" id="{A687EB82-CE11-4A11-8686-A53BECCDB429}"/>
              </a:ext>
            </a:extLst>
          </p:cNvPr>
          <p:cNvSpPr>
            <a:spLocks noGrp="1"/>
          </p:cNvSpPr>
          <p:nvPr>
            <p:ph idx="1"/>
          </p:nvPr>
        </p:nvSpPr>
        <p:spPr>
          <a:xfrm>
            <a:off x="457200" y="1417639"/>
            <a:ext cx="8229600" cy="4708526"/>
          </a:xfrm>
        </p:spPr>
        <p:txBody>
          <a:bodyPr>
            <a:normAutofit fontScale="85000" lnSpcReduction="20000"/>
          </a:bodyPr>
          <a:lstStyle/>
          <a:p>
            <a:r>
              <a:rPr lang="en-US" altLang="zh-CN" sz="3800" dirty="0">
                <a:ea typeface="ヒラギノ角ゴ Pro W3"/>
                <a:cs typeface="ヒラギノ角ゴ Pro W3"/>
              </a:rPr>
              <a:t>As a consumption good (Merit), health is desired because it makes people feel better.</a:t>
            </a:r>
          </a:p>
          <a:p>
            <a:r>
              <a:rPr lang="en-US" altLang="zh-CN" sz="3800" dirty="0">
                <a:ea typeface="ヒラギノ角ゴ Pro W3"/>
                <a:cs typeface="ヒラギノ角ゴ Pro W3"/>
              </a:rPr>
              <a:t>As an investment good, health is desired because it increases the number of healthy days available to work and to earn income.</a:t>
            </a:r>
          </a:p>
          <a:p>
            <a:pPr marL="0" indent="0">
              <a:buNone/>
            </a:pPr>
            <a:endParaRPr lang="en-US" altLang="zh-CN" dirty="0">
              <a:ea typeface="ヒラギノ角ゴ Pro W3"/>
              <a:cs typeface="ヒラギノ角ゴ Pro W3"/>
            </a:endParaRPr>
          </a:p>
          <a:p>
            <a:pPr marL="0" indent="0" algn="just">
              <a:buNone/>
            </a:pPr>
            <a:r>
              <a:rPr lang="en-US" altLang="zh-CN" dirty="0">
                <a:ea typeface="ヒラギノ角ゴ Pro W3"/>
                <a:cs typeface="ヒラギノ角ゴ Pro W3"/>
              </a:rPr>
              <a:t>***The Grossman model of health demand is a model for studying the demand for health and medical care outlined by Michael Grossman in a monograph in 1972 entitled: The demand for health: A theoretical and empirical investigation</a:t>
            </a:r>
          </a:p>
        </p:txBody>
      </p:sp>
      <p:sp>
        <p:nvSpPr>
          <p:cNvPr id="4" name="Date Placeholder 3">
            <a:extLst>
              <a:ext uri="{FF2B5EF4-FFF2-40B4-BE49-F238E27FC236}">
                <a16:creationId xmlns:a16="http://schemas.microsoft.com/office/drawing/2014/main" id="{A03E11FB-1641-4B38-99EE-6E4852CB9AD0}"/>
              </a:ext>
            </a:extLst>
          </p:cNvPr>
          <p:cNvSpPr>
            <a:spLocks noGrp="1"/>
          </p:cNvSpPr>
          <p:nvPr>
            <p:ph type="dt" sz="half" idx="10"/>
          </p:nvPr>
        </p:nvSpPr>
        <p:spPr/>
        <p:txBody>
          <a:bodyPr/>
          <a:lstStyle/>
          <a:p>
            <a:fld id="{EB60EE08-4B91-4BA6-AC83-F6EB76FB1616}"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F240381A-6C4F-4D61-ADB7-B0493215AAC2}"/>
              </a:ext>
            </a:extLst>
          </p:cNvPr>
          <p:cNvSpPr>
            <a:spLocks noGrp="1"/>
          </p:cNvSpPr>
          <p:nvPr>
            <p:ph type="sldNum" sz="quarter" idx="12"/>
          </p:nvPr>
        </p:nvSpPr>
        <p:spPr/>
        <p:txBody>
          <a:bodyPr/>
          <a:lstStyle/>
          <a:p>
            <a:fld id="{9EB96ADA-208A-48F2-8AF0-D5ACC284FB33}" type="slidenum">
              <a:rPr lang="en-US" smtClean="0"/>
              <a:pPr/>
              <a:t>23</a:t>
            </a:fld>
            <a:endParaRPr lang="en-US"/>
          </a:p>
        </p:txBody>
      </p:sp>
    </p:spTree>
    <p:extLst>
      <p:ext uri="{BB962C8B-B14F-4D97-AF65-F5344CB8AC3E}">
        <p14:creationId xmlns:p14="http://schemas.microsoft.com/office/powerpoint/2010/main" val="316922904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C455D-741E-412F-A19C-BF876EE8261E}"/>
              </a:ext>
            </a:extLst>
          </p:cNvPr>
          <p:cNvSpPr>
            <a:spLocks noGrp="1"/>
          </p:cNvSpPr>
          <p:nvPr>
            <p:ph type="title"/>
          </p:nvPr>
        </p:nvSpPr>
        <p:spPr>
          <a:xfrm>
            <a:off x="381000" y="152400"/>
            <a:ext cx="8229600" cy="639763"/>
          </a:xfrm>
        </p:spPr>
        <p:txBody>
          <a:bodyPr>
            <a:normAutofit fontScale="90000"/>
          </a:bodyPr>
          <a:lstStyle/>
          <a:p>
            <a:pPr>
              <a:defRPr/>
            </a:pPr>
            <a:r>
              <a:rPr lang="en-US" sz="4000" dirty="0"/>
              <a:t>Concept: Public Health</a:t>
            </a:r>
            <a:endParaRPr lang="en-US" altLang="en-US" sz="4000" dirty="0">
              <a:ea typeface="+mn-ea"/>
              <a:cs typeface="Angsana New" pitchFamily="18" charset="-34"/>
            </a:endParaRPr>
          </a:p>
        </p:txBody>
      </p:sp>
      <p:sp>
        <p:nvSpPr>
          <p:cNvPr id="11267" name="Content Placeholder 2">
            <a:extLst>
              <a:ext uri="{FF2B5EF4-FFF2-40B4-BE49-F238E27FC236}">
                <a16:creationId xmlns:a16="http://schemas.microsoft.com/office/drawing/2014/main" id="{F8B36950-3EA7-48ED-8236-C38076162D02}"/>
              </a:ext>
            </a:extLst>
          </p:cNvPr>
          <p:cNvSpPr>
            <a:spLocks noGrp="1"/>
          </p:cNvSpPr>
          <p:nvPr>
            <p:ph idx="1"/>
          </p:nvPr>
        </p:nvSpPr>
        <p:spPr>
          <a:xfrm>
            <a:off x="228600" y="1066800"/>
            <a:ext cx="8686800" cy="5486400"/>
          </a:xfrm>
        </p:spPr>
        <p:txBody>
          <a:bodyPr/>
          <a:lstStyle/>
          <a:p>
            <a:pPr marL="0" indent="0" algn="just">
              <a:buNone/>
            </a:pPr>
            <a:endParaRPr lang="en-US" altLang="en-US" sz="2800" dirty="0"/>
          </a:p>
          <a:p>
            <a:pPr algn="just"/>
            <a:r>
              <a:rPr lang="en-US" dirty="0"/>
              <a:t>“The art and science of </a:t>
            </a:r>
          </a:p>
          <a:p>
            <a:pPr marL="0" indent="0" algn="just">
              <a:buNone/>
            </a:pPr>
            <a:r>
              <a:rPr lang="en-US" sz="4000" b="1" dirty="0">
                <a:solidFill>
                  <a:srgbClr val="FF0000"/>
                </a:solidFill>
              </a:rPr>
              <a:t> p</a:t>
            </a:r>
            <a:r>
              <a:rPr lang="en-US" dirty="0"/>
              <a:t>reventing disease, </a:t>
            </a:r>
          </a:p>
          <a:p>
            <a:pPr marL="0" indent="0" algn="just">
              <a:buNone/>
            </a:pPr>
            <a:r>
              <a:rPr lang="en-US" dirty="0"/>
              <a:t> 	</a:t>
            </a:r>
            <a:r>
              <a:rPr lang="en-US" sz="3600" b="1" dirty="0">
                <a:solidFill>
                  <a:srgbClr val="FF0000"/>
                </a:solidFill>
              </a:rPr>
              <a:t>p</a:t>
            </a:r>
            <a:r>
              <a:rPr lang="en-US" dirty="0"/>
              <a:t>rolonging life and </a:t>
            </a:r>
          </a:p>
          <a:p>
            <a:pPr marL="0" indent="0" algn="just">
              <a:buNone/>
            </a:pPr>
            <a:r>
              <a:rPr lang="en-US" dirty="0"/>
              <a:t>		</a:t>
            </a:r>
            <a:r>
              <a:rPr lang="en-US" b="1" dirty="0">
                <a:solidFill>
                  <a:srgbClr val="FF0000"/>
                </a:solidFill>
              </a:rPr>
              <a:t>p</a:t>
            </a:r>
            <a:r>
              <a:rPr lang="en-US" dirty="0"/>
              <a:t>romoting </a:t>
            </a:r>
            <a:r>
              <a:rPr lang="en-US" b="1" dirty="0"/>
              <a:t>health</a:t>
            </a:r>
            <a:r>
              <a:rPr lang="en-US" dirty="0"/>
              <a:t> </a:t>
            </a:r>
          </a:p>
          <a:p>
            <a:pPr marL="0" indent="0" algn="just">
              <a:buNone/>
            </a:pPr>
            <a:r>
              <a:rPr lang="en-US" dirty="0"/>
              <a:t>through the organized efforts of society” </a:t>
            </a:r>
          </a:p>
          <a:p>
            <a:pPr marL="0" indent="0" algn="just">
              <a:buNone/>
            </a:pPr>
            <a:r>
              <a:rPr lang="en-US" dirty="0"/>
              <a:t>				(Acheson, 1988; WHO).</a:t>
            </a:r>
            <a:endParaRPr lang="en-US" altLang="en-US" sz="2400" dirty="0"/>
          </a:p>
        </p:txBody>
      </p:sp>
      <p:sp>
        <p:nvSpPr>
          <p:cNvPr id="3" name="Date Placeholder 2">
            <a:extLst>
              <a:ext uri="{FF2B5EF4-FFF2-40B4-BE49-F238E27FC236}">
                <a16:creationId xmlns:a16="http://schemas.microsoft.com/office/drawing/2014/main" id="{15325DEB-C743-4F91-ADD7-BF0C480AC682}"/>
              </a:ext>
            </a:extLst>
          </p:cNvPr>
          <p:cNvSpPr>
            <a:spLocks noGrp="1"/>
          </p:cNvSpPr>
          <p:nvPr>
            <p:ph type="dt" sz="half" idx="10"/>
          </p:nvPr>
        </p:nvSpPr>
        <p:spPr/>
        <p:txBody>
          <a:bodyPr/>
          <a:lstStyle/>
          <a:p>
            <a:fld id="{300B7E67-6073-47F6-BB83-F2D53C8CA2AC}" type="datetime2">
              <a:rPr lang="en-US" smtClean="0"/>
              <a:t>Friday, February 12, 2021</a:t>
            </a:fld>
            <a:endParaRPr lang="en-US"/>
          </a:p>
        </p:txBody>
      </p:sp>
      <p:sp>
        <p:nvSpPr>
          <p:cNvPr id="4" name="Slide Number Placeholder 3">
            <a:extLst>
              <a:ext uri="{FF2B5EF4-FFF2-40B4-BE49-F238E27FC236}">
                <a16:creationId xmlns:a16="http://schemas.microsoft.com/office/drawing/2014/main" id="{91FBC3BD-6119-497C-86A1-B4297B94A498}"/>
              </a:ext>
            </a:extLst>
          </p:cNvPr>
          <p:cNvSpPr>
            <a:spLocks noGrp="1"/>
          </p:cNvSpPr>
          <p:nvPr>
            <p:ph type="sldNum" sz="quarter" idx="12"/>
          </p:nvPr>
        </p:nvSpPr>
        <p:spPr/>
        <p:txBody>
          <a:bodyPr/>
          <a:lstStyle/>
          <a:p>
            <a:fld id="{9EB96ADA-208A-48F2-8AF0-D5ACC284FB33}" type="slidenum">
              <a:rPr lang="en-US" smtClean="0"/>
              <a:pPr/>
              <a:t>24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3EC82-8332-4679-9D75-11F837D7DA81}"/>
              </a:ext>
            </a:extLst>
          </p:cNvPr>
          <p:cNvSpPr>
            <a:spLocks noGrp="1"/>
          </p:cNvSpPr>
          <p:nvPr>
            <p:ph type="title"/>
          </p:nvPr>
        </p:nvSpPr>
        <p:spPr/>
        <p:txBody>
          <a:bodyPr/>
          <a:lstStyle/>
          <a:p>
            <a:r>
              <a:rPr lang="en-US" dirty="0"/>
              <a:t>…..Continued </a:t>
            </a:r>
          </a:p>
        </p:txBody>
      </p:sp>
      <p:sp>
        <p:nvSpPr>
          <p:cNvPr id="3" name="Content Placeholder 2">
            <a:extLst>
              <a:ext uri="{FF2B5EF4-FFF2-40B4-BE49-F238E27FC236}">
                <a16:creationId xmlns:a16="http://schemas.microsoft.com/office/drawing/2014/main" id="{F9AFFDE8-69A7-40F3-B052-91A2DDF9773B}"/>
              </a:ext>
            </a:extLst>
          </p:cNvPr>
          <p:cNvSpPr>
            <a:spLocks noGrp="1"/>
          </p:cNvSpPr>
          <p:nvPr>
            <p:ph idx="1"/>
          </p:nvPr>
        </p:nvSpPr>
        <p:spPr/>
        <p:txBody>
          <a:bodyPr/>
          <a:lstStyle/>
          <a:p>
            <a:pPr marL="0" indent="0">
              <a:buNone/>
            </a:pPr>
            <a:r>
              <a:rPr lang="en-US" dirty="0"/>
              <a:t>P1= Preventing</a:t>
            </a:r>
          </a:p>
          <a:p>
            <a:pPr marL="0" indent="0">
              <a:buNone/>
            </a:pPr>
            <a:r>
              <a:rPr lang="en-US" dirty="0"/>
              <a:t>P2= Prolonging </a:t>
            </a:r>
          </a:p>
          <a:p>
            <a:pPr marL="0" indent="0">
              <a:buNone/>
            </a:pPr>
            <a:r>
              <a:rPr lang="en-US" dirty="0"/>
              <a:t>P3= Promoting </a:t>
            </a:r>
          </a:p>
        </p:txBody>
      </p:sp>
      <p:sp>
        <p:nvSpPr>
          <p:cNvPr id="4" name="Date Placeholder 3">
            <a:extLst>
              <a:ext uri="{FF2B5EF4-FFF2-40B4-BE49-F238E27FC236}">
                <a16:creationId xmlns:a16="http://schemas.microsoft.com/office/drawing/2014/main" id="{1A5A492D-2984-4D0D-B768-E7BDD65AF8BE}"/>
              </a:ext>
            </a:extLst>
          </p:cNvPr>
          <p:cNvSpPr>
            <a:spLocks noGrp="1"/>
          </p:cNvSpPr>
          <p:nvPr>
            <p:ph type="dt" sz="half" idx="10"/>
          </p:nvPr>
        </p:nvSpPr>
        <p:spPr/>
        <p:txBody>
          <a:bodyPr/>
          <a:lstStyle/>
          <a:p>
            <a:fld id="{8C8EF77B-FC86-4F55-AD19-4E9D7C97D887}"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E0851D52-AF74-403B-ADB9-FCFFF1916815}"/>
              </a:ext>
            </a:extLst>
          </p:cNvPr>
          <p:cNvSpPr>
            <a:spLocks noGrp="1"/>
          </p:cNvSpPr>
          <p:nvPr>
            <p:ph type="sldNum" sz="quarter" idx="12"/>
          </p:nvPr>
        </p:nvSpPr>
        <p:spPr/>
        <p:txBody>
          <a:bodyPr/>
          <a:lstStyle/>
          <a:p>
            <a:fld id="{9EB96ADA-208A-48F2-8AF0-D5ACC284FB33}" type="slidenum">
              <a:rPr lang="en-US" smtClean="0"/>
              <a:pPr/>
              <a:t>25</a:t>
            </a:fld>
            <a:endParaRPr lang="en-US"/>
          </a:p>
        </p:txBody>
      </p:sp>
    </p:spTree>
    <p:extLst>
      <p:ext uri="{BB962C8B-B14F-4D97-AF65-F5344CB8AC3E}">
        <p14:creationId xmlns:p14="http://schemas.microsoft.com/office/powerpoint/2010/main" val="392520838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5E8D-0A64-4051-B3D3-4303929AE633}"/>
              </a:ext>
            </a:extLst>
          </p:cNvPr>
          <p:cNvSpPr>
            <a:spLocks noGrp="1"/>
          </p:cNvSpPr>
          <p:nvPr>
            <p:ph type="title"/>
          </p:nvPr>
        </p:nvSpPr>
        <p:spPr/>
        <p:txBody>
          <a:bodyPr/>
          <a:lstStyle/>
          <a:p>
            <a:r>
              <a:rPr lang="en-US" dirty="0"/>
              <a:t>Public Health </a:t>
            </a:r>
          </a:p>
        </p:txBody>
      </p:sp>
      <p:sp>
        <p:nvSpPr>
          <p:cNvPr id="3" name="Content Placeholder 2">
            <a:extLst>
              <a:ext uri="{FF2B5EF4-FFF2-40B4-BE49-F238E27FC236}">
                <a16:creationId xmlns:a16="http://schemas.microsoft.com/office/drawing/2014/main" id="{D0FB4B5B-FD1F-4A52-A967-EBCA588093E4}"/>
              </a:ext>
            </a:extLst>
          </p:cNvPr>
          <p:cNvSpPr>
            <a:spLocks noGrp="1"/>
          </p:cNvSpPr>
          <p:nvPr>
            <p:ph idx="1"/>
          </p:nvPr>
        </p:nvSpPr>
        <p:spPr/>
        <p:txBody>
          <a:bodyPr/>
          <a:lstStyle/>
          <a:p>
            <a:r>
              <a:rPr lang="en-US" dirty="0"/>
              <a:t>“Public health promotes and protects the health of people and the communities where they live, learn, work and play.” </a:t>
            </a:r>
          </a:p>
          <a:p>
            <a:pPr marL="0" indent="0" algn="r">
              <a:buNone/>
            </a:pPr>
            <a:r>
              <a:rPr lang="en-US" dirty="0"/>
              <a:t>(American Public Health Association (APHA)</a:t>
            </a:r>
          </a:p>
        </p:txBody>
      </p:sp>
      <p:sp>
        <p:nvSpPr>
          <p:cNvPr id="4" name="Date Placeholder 3">
            <a:extLst>
              <a:ext uri="{FF2B5EF4-FFF2-40B4-BE49-F238E27FC236}">
                <a16:creationId xmlns:a16="http://schemas.microsoft.com/office/drawing/2014/main" id="{0ABF5323-2069-4C93-B920-5A755F256BF7}"/>
              </a:ext>
            </a:extLst>
          </p:cNvPr>
          <p:cNvSpPr>
            <a:spLocks noGrp="1"/>
          </p:cNvSpPr>
          <p:nvPr>
            <p:ph type="dt" sz="half" idx="10"/>
          </p:nvPr>
        </p:nvSpPr>
        <p:spPr/>
        <p:txBody>
          <a:bodyPr/>
          <a:lstStyle/>
          <a:p>
            <a:fld id="{DD1CB492-9FA6-406B-90C4-ADEACEAE5C6D}"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D17EFDD5-A4D4-46BB-A48A-1DF9718CFFE2}"/>
              </a:ext>
            </a:extLst>
          </p:cNvPr>
          <p:cNvSpPr>
            <a:spLocks noGrp="1"/>
          </p:cNvSpPr>
          <p:nvPr>
            <p:ph type="sldNum" sz="quarter" idx="12"/>
          </p:nvPr>
        </p:nvSpPr>
        <p:spPr/>
        <p:txBody>
          <a:bodyPr/>
          <a:lstStyle/>
          <a:p>
            <a:fld id="{9EB96ADA-208A-48F2-8AF0-D5ACC284FB33}" type="slidenum">
              <a:rPr lang="en-US" smtClean="0"/>
              <a:pPr/>
              <a:t>26</a:t>
            </a:fld>
            <a:endParaRPr lang="en-US"/>
          </a:p>
        </p:txBody>
      </p:sp>
    </p:spTree>
    <p:extLst>
      <p:ext uri="{BB962C8B-B14F-4D97-AF65-F5344CB8AC3E}">
        <p14:creationId xmlns:p14="http://schemas.microsoft.com/office/powerpoint/2010/main" val="78519959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D8CF2-38A9-426E-9811-AB65821123CE}"/>
              </a:ext>
            </a:extLst>
          </p:cNvPr>
          <p:cNvSpPr>
            <a:spLocks noGrp="1"/>
          </p:cNvSpPr>
          <p:nvPr>
            <p:ph type="title"/>
          </p:nvPr>
        </p:nvSpPr>
        <p:spPr/>
        <p:txBody>
          <a:bodyPr>
            <a:normAutofit fontScale="90000"/>
          </a:bodyPr>
          <a:lstStyle/>
          <a:p>
            <a:r>
              <a:rPr lang="en-US" dirty="0"/>
              <a:t>How does public health improve health and prevent disease?</a:t>
            </a:r>
          </a:p>
        </p:txBody>
      </p:sp>
      <p:sp>
        <p:nvSpPr>
          <p:cNvPr id="7" name="Content Placeholder 6">
            <a:extLst>
              <a:ext uri="{FF2B5EF4-FFF2-40B4-BE49-F238E27FC236}">
                <a16:creationId xmlns:a16="http://schemas.microsoft.com/office/drawing/2014/main" id="{C944BF83-7F6F-4C25-9B52-67E9D7E29C4D}"/>
              </a:ext>
            </a:extLst>
          </p:cNvPr>
          <p:cNvSpPr>
            <a:spLocks noGrp="1"/>
          </p:cNvSpPr>
          <p:nvPr>
            <p:ph idx="1"/>
          </p:nvPr>
        </p:nvSpPr>
        <p:spPr>
          <a:xfrm>
            <a:off x="457200" y="1554799"/>
            <a:ext cx="8229600" cy="5257799"/>
          </a:xfrm>
        </p:spPr>
        <p:txBody>
          <a:bodyPr>
            <a:normAutofit/>
          </a:bodyPr>
          <a:lstStyle/>
          <a:p>
            <a:pPr algn="just"/>
            <a:r>
              <a:rPr lang="en-US" dirty="0"/>
              <a:t>To prevent problems from happening or re-occurring, public health professionals implement educational programs, develop policies, administer services, and conduct research. </a:t>
            </a:r>
          </a:p>
        </p:txBody>
      </p:sp>
      <p:sp>
        <p:nvSpPr>
          <p:cNvPr id="3" name="Date Placeholder 2">
            <a:extLst>
              <a:ext uri="{FF2B5EF4-FFF2-40B4-BE49-F238E27FC236}">
                <a16:creationId xmlns:a16="http://schemas.microsoft.com/office/drawing/2014/main" id="{9FFF447D-E362-47C4-8B92-F09CCC3CB3D2}"/>
              </a:ext>
            </a:extLst>
          </p:cNvPr>
          <p:cNvSpPr>
            <a:spLocks noGrp="1"/>
          </p:cNvSpPr>
          <p:nvPr>
            <p:ph type="dt" sz="half" idx="10"/>
          </p:nvPr>
        </p:nvSpPr>
        <p:spPr/>
        <p:txBody>
          <a:bodyPr/>
          <a:lstStyle/>
          <a:p>
            <a:fld id="{C66DB1B0-3B43-47FA-B49B-6B93088E6C9D}" type="datetime2">
              <a:rPr lang="en-US" smtClean="0"/>
              <a:t>Friday, February 12, 2021</a:t>
            </a:fld>
            <a:endParaRPr lang="en-US"/>
          </a:p>
        </p:txBody>
      </p:sp>
      <p:sp>
        <p:nvSpPr>
          <p:cNvPr id="4" name="Slide Number Placeholder 3">
            <a:extLst>
              <a:ext uri="{FF2B5EF4-FFF2-40B4-BE49-F238E27FC236}">
                <a16:creationId xmlns:a16="http://schemas.microsoft.com/office/drawing/2014/main" id="{3BB010B0-4EEC-47EA-967B-D1DCA5006005}"/>
              </a:ext>
            </a:extLst>
          </p:cNvPr>
          <p:cNvSpPr>
            <a:spLocks noGrp="1"/>
          </p:cNvSpPr>
          <p:nvPr>
            <p:ph type="sldNum" sz="quarter" idx="12"/>
          </p:nvPr>
        </p:nvSpPr>
        <p:spPr/>
        <p:txBody>
          <a:bodyPr/>
          <a:lstStyle/>
          <a:p>
            <a:fld id="{9EB96ADA-208A-48F2-8AF0-D5ACC284FB33}" type="slidenum">
              <a:rPr lang="en-US" smtClean="0"/>
              <a:pPr/>
              <a:t>27</a:t>
            </a:fld>
            <a:endParaRPr lang="en-US"/>
          </a:p>
        </p:txBody>
      </p:sp>
    </p:spTree>
    <p:extLst>
      <p:ext uri="{BB962C8B-B14F-4D97-AF65-F5344CB8AC3E}">
        <p14:creationId xmlns:p14="http://schemas.microsoft.com/office/powerpoint/2010/main" val="145472085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F144A-DD83-49BF-B0AF-8E92F0E87428}"/>
              </a:ext>
            </a:extLst>
          </p:cNvPr>
          <p:cNvSpPr>
            <a:spLocks noGrp="1"/>
          </p:cNvSpPr>
          <p:nvPr>
            <p:ph type="title"/>
          </p:nvPr>
        </p:nvSpPr>
        <p:spPr/>
        <p:txBody>
          <a:bodyPr/>
          <a:lstStyle/>
          <a:p>
            <a:r>
              <a:rPr lang="en-US" dirty="0"/>
              <a:t>…..Continued </a:t>
            </a:r>
          </a:p>
        </p:txBody>
      </p:sp>
      <p:pic>
        <p:nvPicPr>
          <p:cNvPr id="5" name="Content Placeholder 4">
            <a:extLst>
              <a:ext uri="{FF2B5EF4-FFF2-40B4-BE49-F238E27FC236}">
                <a16:creationId xmlns:a16="http://schemas.microsoft.com/office/drawing/2014/main" id="{339C4755-B8B8-40FF-BD3D-D17E247C851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1524000"/>
            <a:ext cx="8382000" cy="5059361"/>
          </a:xfrm>
        </p:spPr>
      </p:pic>
      <p:sp>
        <p:nvSpPr>
          <p:cNvPr id="3" name="Date Placeholder 2">
            <a:extLst>
              <a:ext uri="{FF2B5EF4-FFF2-40B4-BE49-F238E27FC236}">
                <a16:creationId xmlns:a16="http://schemas.microsoft.com/office/drawing/2014/main" id="{6318B0CE-DB3A-4BA7-9DC7-98663700C835}"/>
              </a:ext>
            </a:extLst>
          </p:cNvPr>
          <p:cNvSpPr>
            <a:spLocks noGrp="1"/>
          </p:cNvSpPr>
          <p:nvPr>
            <p:ph type="dt" sz="half" idx="10"/>
          </p:nvPr>
        </p:nvSpPr>
        <p:spPr/>
        <p:txBody>
          <a:bodyPr/>
          <a:lstStyle/>
          <a:p>
            <a:fld id="{8C33B47C-18E0-432E-BDA9-D93908CBB5AF}" type="datetime2">
              <a:rPr lang="en-US" smtClean="0"/>
              <a:t>Friday, February 12, 2021</a:t>
            </a:fld>
            <a:endParaRPr lang="en-US"/>
          </a:p>
        </p:txBody>
      </p:sp>
      <p:sp>
        <p:nvSpPr>
          <p:cNvPr id="4" name="Slide Number Placeholder 3">
            <a:extLst>
              <a:ext uri="{FF2B5EF4-FFF2-40B4-BE49-F238E27FC236}">
                <a16:creationId xmlns:a16="http://schemas.microsoft.com/office/drawing/2014/main" id="{5E761DBC-3BD8-421C-9058-94CA0F74A957}"/>
              </a:ext>
            </a:extLst>
          </p:cNvPr>
          <p:cNvSpPr>
            <a:spLocks noGrp="1"/>
          </p:cNvSpPr>
          <p:nvPr>
            <p:ph type="sldNum" sz="quarter" idx="12"/>
          </p:nvPr>
        </p:nvSpPr>
        <p:spPr/>
        <p:txBody>
          <a:bodyPr/>
          <a:lstStyle/>
          <a:p>
            <a:fld id="{9EB96ADA-208A-48F2-8AF0-D5ACC284FB33}" type="slidenum">
              <a:rPr lang="en-US" smtClean="0"/>
              <a:pPr/>
              <a:t>28</a:t>
            </a:fld>
            <a:endParaRPr lang="en-US"/>
          </a:p>
        </p:txBody>
      </p:sp>
    </p:spTree>
    <p:extLst>
      <p:ext uri="{BB962C8B-B14F-4D97-AF65-F5344CB8AC3E}">
        <p14:creationId xmlns:p14="http://schemas.microsoft.com/office/powerpoint/2010/main" val="332325960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0A96D-7B92-4FAE-A316-1EDA50335509}"/>
              </a:ext>
            </a:extLst>
          </p:cNvPr>
          <p:cNvSpPr>
            <a:spLocks noGrp="1"/>
          </p:cNvSpPr>
          <p:nvPr>
            <p:ph type="title"/>
          </p:nvPr>
        </p:nvSpPr>
        <p:spPr/>
        <p:txBody>
          <a:bodyPr/>
          <a:lstStyle/>
          <a:p>
            <a:r>
              <a:rPr lang="en-US" dirty="0"/>
              <a:t>……….. (Some Examples) </a:t>
            </a:r>
          </a:p>
        </p:txBody>
      </p:sp>
      <p:sp>
        <p:nvSpPr>
          <p:cNvPr id="3" name="Content Placeholder 2">
            <a:extLst>
              <a:ext uri="{FF2B5EF4-FFF2-40B4-BE49-F238E27FC236}">
                <a16:creationId xmlns:a16="http://schemas.microsoft.com/office/drawing/2014/main" id="{1FEA22F1-6D08-404C-9C34-C860C6880125}"/>
              </a:ext>
            </a:extLst>
          </p:cNvPr>
          <p:cNvSpPr>
            <a:spLocks noGrp="1"/>
          </p:cNvSpPr>
          <p:nvPr>
            <p:ph idx="1"/>
          </p:nvPr>
        </p:nvSpPr>
        <p:spPr/>
        <p:txBody>
          <a:bodyPr>
            <a:normAutofit fontScale="85000" lnSpcReduction="20000"/>
          </a:bodyPr>
          <a:lstStyle/>
          <a:p>
            <a:pPr algn="just"/>
            <a:r>
              <a:rPr lang="en-US" dirty="0"/>
              <a:t>Do you…eat a healthy breakfast…buckle your seatbelt…or have your child immunized? It’s thanks to public health policies and educational programs. </a:t>
            </a:r>
          </a:p>
          <a:p>
            <a:pPr algn="just"/>
            <a:r>
              <a:rPr lang="en-US" dirty="0"/>
              <a:t>Do you…have your blood pressure checked at a community health screening…or take your child to a clinic for a check-up? It’s thanks to services administered by public health. </a:t>
            </a:r>
          </a:p>
          <a:p>
            <a:pPr algn="just"/>
            <a:r>
              <a:rPr lang="en-US" dirty="0"/>
              <a:t>Do you know…about the impact of smoking and second-hand smoke…how to prevent an infectious disease like the flu…the risks of drugs and alcohol and how to talk to your children about them? It’s thanks to research done by public health. </a:t>
            </a:r>
          </a:p>
          <a:p>
            <a:endParaRPr lang="en-US" dirty="0"/>
          </a:p>
        </p:txBody>
      </p:sp>
      <p:sp>
        <p:nvSpPr>
          <p:cNvPr id="4" name="Date Placeholder 3">
            <a:extLst>
              <a:ext uri="{FF2B5EF4-FFF2-40B4-BE49-F238E27FC236}">
                <a16:creationId xmlns:a16="http://schemas.microsoft.com/office/drawing/2014/main" id="{DF853D7D-F41E-460A-BCD3-3B1A81A9FEF2}"/>
              </a:ext>
            </a:extLst>
          </p:cNvPr>
          <p:cNvSpPr>
            <a:spLocks noGrp="1"/>
          </p:cNvSpPr>
          <p:nvPr>
            <p:ph type="dt" sz="half" idx="10"/>
          </p:nvPr>
        </p:nvSpPr>
        <p:spPr/>
        <p:txBody>
          <a:bodyPr/>
          <a:lstStyle/>
          <a:p>
            <a:fld id="{FA570C3E-65C4-4604-978A-E5273ED34FEF}"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192E01F8-9864-4FA9-9082-E00069AC19B2}"/>
              </a:ext>
            </a:extLst>
          </p:cNvPr>
          <p:cNvSpPr>
            <a:spLocks noGrp="1"/>
          </p:cNvSpPr>
          <p:nvPr>
            <p:ph type="sldNum" sz="quarter" idx="12"/>
          </p:nvPr>
        </p:nvSpPr>
        <p:spPr/>
        <p:txBody>
          <a:bodyPr/>
          <a:lstStyle/>
          <a:p>
            <a:fld id="{9EB96ADA-208A-48F2-8AF0-D5ACC284FB33}" type="slidenum">
              <a:rPr lang="en-US" smtClean="0"/>
              <a:pPr/>
              <a:t>29</a:t>
            </a:fld>
            <a:endParaRPr lang="en-US"/>
          </a:p>
        </p:txBody>
      </p:sp>
    </p:spTree>
    <p:extLst>
      <p:ext uri="{BB962C8B-B14F-4D97-AF65-F5344CB8AC3E}">
        <p14:creationId xmlns:p14="http://schemas.microsoft.com/office/powerpoint/2010/main" val="39327162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D5AF7-F7C4-4499-B1CF-18AD5313D805}"/>
              </a:ext>
            </a:extLst>
          </p:cNvPr>
          <p:cNvSpPr>
            <a:spLocks noGrp="1"/>
          </p:cNvSpPr>
          <p:nvPr>
            <p:ph type="title"/>
          </p:nvPr>
        </p:nvSpPr>
        <p:spPr/>
        <p:txBody>
          <a:bodyPr/>
          <a:lstStyle/>
          <a:p>
            <a:r>
              <a:rPr lang="en-US" b="1" dirty="0"/>
              <a:t>Course Contents</a:t>
            </a:r>
            <a:endParaRPr lang="en-US" dirty="0"/>
          </a:p>
        </p:txBody>
      </p:sp>
      <p:sp>
        <p:nvSpPr>
          <p:cNvPr id="3" name="Content Placeholder 2">
            <a:extLst>
              <a:ext uri="{FF2B5EF4-FFF2-40B4-BE49-F238E27FC236}">
                <a16:creationId xmlns:a16="http://schemas.microsoft.com/office/drawing/2014/main" id="{CA9F531C-C767-49D1-8D77-C8E4E87C2A51}"/>
              </a:ext>
            </a:extLst>
          </p:cNvPr>
          <p:cNvSpPr>
            <a:spLocks noGrp="1"/>
          </p:cNvSpPr>
          <p:nvPr>
            <p:ph idx="1"/>
          </p:nvPr>
        </p:nvSpPr>
        <p:spPr>
          <a:xfrm>
            <a:off x="457200" y="1295401"/>
            <a:ext cx="8229600" cy="4830764"/>
          </a:xfrm>
        </p:spPr>
        <p:txBody>
          <a:bodyPr>
            <a:normAutofit fontScale="92500" lnSpcReduction="20000"/>
          </a:bodyPr>
          <a:lstStyle/>
          <a:p>
            <a:pPr marL="0" indent="0" algn="just">
              <a:buNone/>
            </a:pPr>
            <a:r>
              <a:rPr lang="en-US" dirty="0"/>
              <a:t>‘Introduction to Public Health’ course provides an overview of public health core functions and essential services: like </a:t>
            </a:r>
          </a:p>
          <a:p>
            <a:pPr algn="just">
              <a:buFont typeface="Wingdings" panose="05000000000000000000" pitchFamily="2" charset="2"/>
              <a:buChar char="ü"/>
            </a:pPr>
            <a:r>
              <a:rPr lang="en-US" dirty="0"/>
              <a:t>key public health terms, </a:t>
            </a:r>
          </a:p>
          <a:p>
            <a:pPr algn="just">
              <a:buFont typeface="Wingdings" panose="05000000000000000000" pitchFamily="2" charset="2"/>
              <a:buChar char="ü"/>
            </a:pPr>
            <a:r>
              <a:rPr lang="en-US" dirty="0"/>
              <a:t>determinants of health and their effects on population health. </a:t>
            </a:r>
          </a:p>
          <a:p>
            <a:pPr algn="just">
              <a:buFont typeface="Wingdings" panose="05000000000000000000" pitchFamily="2" charset="2"/>
              <a:buChar char="ü"/>
            </a:pPr>
            <a:r>
              <a:rPr lang="en-US" dirty="0"/>
              <a:t>fundamental concepts of public health such as the historical context of old versus new public health, healthy public policy, health protection, surveillance and monitoring of communicable and non-communicable diseases, managing domains for public health action, etc.</a:t>
            </a:r>
          </a:p>
        </p:txBody>
      </p:sp>
      <p:sp>
        <p:nvSpPr>
          <p:cNvPr id="4" name="Date Placeholder 3">
            <a:extLst>
              <a:ext uri="{FF2B5EF4-FFF2-40B4-BE49-F238E27FC236}">
                <a16:creationId xmlns:a16="http://schemas.microsoft.com/office/drawing/2014/main" id="{2C035E2A-37D1-4CE7-BF62-B762BF6086EC}"/>
              </a:ext>
            </a:extLst>
          </p:cNvPr>
          <p:cNvSpPr>
            <a:spLocks noGrp="1"/>
          </p:cNvSpPr>
          <p:nvPr>
            <p:ph type="dt" sz="half" idx="10"/>
          </p:nvPr>
        </p:nvSpPr>
        <p:spPr/>
        <p:txBody>
          <a:bodyPr/>
          <a:lstStyle/>
          <a:p>
            <a:fld id="{7165CE66-1C7F-4E43-BDD3-D89F0FD1C395}"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74310627-7AD1-4380-B431-C7D97F733A07}"/>
              </a:ext>
            </a:extLst>
          </p:cNvPr>
          <p:cNvSpPr>
            <a:spLocks noGrp="1"/>
          </p:cNvSpPr>
          <p:nvPr>
            <p:ph type="sldNum" sz="quarter" idx="12"/>
          </p:nvPr>
        </p:nvSpPr>
        <p:spPr/>
        <p:txBody>
          <a:bodyPr/>
          <a:lstStyle/>
          <a:p>
            <a:fld id="{9EB96ADA-208A-48F2-8AF0-D5ACC284FB33}" type="slidenum">
              <a:rPr lang="en-US" smtClean="0"/>
              <a:pPr/>
              <a:t>3</a:t>
            </a:fld>
            <a:endParaRPr lang="en-US"/>
          </a:p>
        </p:txBody>
      </p:sp>
    </p:spTree>
    <p:extLst>
      <p:ext uri="{BB962C8B-B14F-4D97-AF65-F5344CB8AC3E}">
        <p14:creationId xmlns:p14="http://schemas.microsoft.com/office/powerpoint/2010/main" val="227458290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F027F-5480-48C3-8449-823BB10EABC9}"/>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ABA9E2B1-8740-44B5-B466-7A4B1B18FC3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1" y="1905000"/>
            <a:ext cx="8534400" cy="3962400"/>
          </a:xfrm>
        </p:spPr>
      </p:pic>
      <p:sp>
        <p:nvSpPr>
          <p:cNvPr id="3" name="Date Placeholder 2">
            <a:extLst>
              <a:ext uri="{FF2B5EF4-FFF2-40B4-BE49-F238E27FC236}">
                <a16:creationId xmlns:a16="http://schemas.microsoft.com/office/drawing/2014/main" id="{33994479-51D9-48F2-99DD-57EFD5621D23}"/>
              </a:ext>
            </a:extLst>
          </p:cNvPr>
          <p:cNvSpPr>
            <a:spLocks noGrp="1"/>
          </p:cNvSpPr>
          <p:nvPr>
            <p:ph type="dt" sz="half" idx="10"/>
          </p:nvPr>
        </p:nvSpPr>
        <p:spPr/>
        <p:txBody>
          <a:bodyPr/>
          <a:lstStyle/>
          <a:p>
            <a:fld id="{D3E86F0D-BD37-4842-83C1-2CF2FAC03A2A}" type="datetime2">
              <a:rPr lang="en-US" smtClean="0"/>
              <a:t>Friday, February 12, 2021</a:t>
            </a:fld>
            <a:endParaRPr lang="en-US"/>
          </a:p>
        </p:txBody>
      </p:sp>
      <p:sp>
        <p:nvSpPr>
          <p:cNvPr id="4" name="Slide Number Placeholder 3">
            <a:extLst>
              <a:ext uri="{FF2B5EF4-FFF2-40B4-BE49-F238E27FC236}">
                <a16:creationId xmlns:a16="http://schemas.microsoft.com/office/drawing/2014/main" id="{00F82EEB-0381-48D1-ABAE-DBD0A93C3BE8}"/>
              </a:ext>
            </a:extLst>
          </p:cNvPr>
          <p:cNvSpPr>
            <a:spLocks noGrp="1"/>
          </p:cNvSpPr>
          <p:nvPr>
            <p:ph type="sldNum" sz="quarter" idx="12"/>
          </p:nvPr>
        </p:nvSpPr>
        <p:spPr/>
        <p:txBody>
          <a:bodyPr/>
          <a:lstStyle/>
          <a:p>
            <a:fld id="{9EB96ADA-208A-48F2-8AF0-D5ACC284FB33}" type="slidenum">
              <a:rPr lang="en-US" smtClean="0"/>
              <a:pPr/>
              <a:t>30</a:t>
            </a:fld>
            <a:endParaRPr lang="en-US"/>
          </a:p>
        </p:txBody>
      </p:sp>
    </p:spTree>
    <p:extLst>
      <p:ext uri="{BB962C8B-B14F-4D97-AF65-F5344CB8AC3E}">
        <p14:creationId xmlns:p14="http://schemas.microsoft.com/office/powerpoint/2010/main" val="23529590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A0B6-8E50-4975-8D92-E9C6C5582D6D}"/>
              </a:ext>
            </a:extLst>
          </p:cNvPr>
          <p:cNvSpPr>
            <a:spLocks noGrp="1"/>
          </p:cNvSpPr>
          <p:nvPr>
            <p:ph type="title"/>
          </p:nvPr>
        </p:nvSpPr>
        <p:spPr/>
        <p:txBody>
          <a:bodyPr>
            <a:normAutofit fontScale="90000"/>
          </a:bodyPr>
          <a:lstStyle/>
          <a:p>
            <a:r>
              <a:rPr lang="en-US" dirty="0"/>
              <a:t>How does public health reduce health care costs?</a:t>
            </a:r>
          </a:p>
        </p:txBody>
      </p:sp>
      <p:sp>
        <p:nvSpPr>
          <p:cNvPr id="3" name="Content Placeholder 2">
            <a:extLst>
              <a:ext uri="{FF2B5EF4-FFF2-40B4-BE49-F238E27FC236}">
                <a16:creationId xmlns:a16="http://schemas.microsoft.com/office/drawing/2014/main" id="{53D99E6C-9D10-4CD1-AAB7-EF68EFF0D826}"/>
              </a:ext>
            </a:extLst>
          </p:cNvPr>
          <p:cNvSpPr>
            <a:spLocks noGrp="1"/>
          </p:cNvSpPr>
          <p:nvPr>
            <p:ph idx="1"/>
          </p:nvPr>
        </p:nvSpPr>
        <p:spPr/>
        <p:txBody>
          <a:bodyPr/>
          <a:lstStyle/>
          <a:p>
            <a:r>
              <a:rPr lang="en-US" dirty="0"/>
              <a:t>Public health reduces health care costs by promoting healthy lifestyles, including disease and injury preventions.</a:t>
            </a:r>
          </a:p>
        </p:txBody>
      </p:sp>
      <p:sp>
        <p:nvSpPr>
          <p:cNvPr id="4" name="Date Placeholder 3">
            <a:extLst>
              <a:ext uri="{FF2B5EF4-FFF2-40B4-BE49-F238E27FC236}">
                <a16:creationId xmlns:a16="http://schemas.microsoft.com/office/drawing/2014/main" id="{B2536C7F-7C8E-4504-9901-D24099488423}"/>
              </a:ext>
            </a:extLst>
          </p:cNvPr>
          <p:cNvSpPr>
            <a:spLocks noGrp="1"/>
          </p:cNvSpPr>
          <p:nvPr>
            <p:ph type="dt" sz="half" idx="10"/>
          </p:nvPr>
        </p:nvSpPr>
        <p:spPr/>
        <p:txBody>
          <a:bodyPr/>
          <a:lstStyle/>
          <a:p>
            <a:fld id="{47C8742A-0C7F-4223-AC2B-E306A2159669}"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E9D92AE6-D324-4A44-969D-E4D692AB017F}"/>
              </a:ext>
            </a:extLst>
          </p:cNvPr>
          <p:cNvSpPr>
            <a:spLocks noGrp="1"/>
          </p:cNvSpPr>
          <p:nvPr>
            <p:ph type="sldNum" sz="quarter" idx="12"/>
          </p:nvPr>
        </p:nvSpPr>
        <p:spPr/>
        <p:txBody>
          <a:bodyPr/>
          <a:lstStyle/>
          <a:p>
            <a:fld id="{9EB96ADA-208A-48F2-8AF0-D5ACC284FB33}" type="slidenum">
              <a:rPr lang="en-US" smtClean="0"/>
              <a:pPr/>
              <a:t>31</a:t>
            </a:fld>
            <a:endParaRPr lang="en-US"/>
          </a:p>
        </p:txBody>
      </p:sp>
    </p:spTree>
    <p:extLst>
      <p:ext uri="{BB962C8B-B14F-4D97-AF65-F5344CB8AC3E}">
        <p14:creationId xmlns:p14="http://schemas.microsoft.com/office/powerpoint/2010/main" val="97514388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B147-016D-4411-9A8C-F8FD399BB340}"/>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CFF90BF0-61B6-4B43-B1B8-27AC3D967871}"/>
              </a:ext>
            </a:extLst>
          </p:cNvPr>
          <p:cNvSpPr>
            <a:spLocks noGrp="1"/>
          </p:cNvSpPr>
          <p:nvPr>
            <p:ph idx="1"/>
          </p:nvPr>
        </p:nvSpPr>
        <p:spPr/>
        <p:txBody>
          <a:bodyPr>
            <a:normAutofit fontScale="77500" lnSpcReduction="20000"/>
          </a:bodyPr>
          <a:lstStyle/>
          <a:p>
            <a:pPr algn="just"/>
            <a:r>
              <a:rPr lang="en-US" dirty="0"/>
              <a:t>Annual medical costs for obesity in New Hampshire are estimated at $302 million—that’s $232 per person. Public health is helping to reduce obesity by promoting walking to school, daily physical education and worksite wellness.</a:t>
            </a:r>
          </a:p>
          <a:p>
            <a:pPr marL="0" indent="0" algn="just">
              <a:buNone/>
            </a:pPr>
            <a:endParaRPr lang="en-US" dirty="0"/>
          </a:p>
          <a:p>
            <a:pPr algn="just"/>
            <a:r>
              <a:rPr lang="en-US" dirty="0"/>
              <a:t> Asthma-related hospitalizations in New Hampshire cost upwards of $4.2 million per year. Thanks to public health initiatives, including the ban on smoking in New Hampshire restaurants, tobacco use and exposure to environmental tobacco smoke is declining in the Granite State. That’s especially important since exposure to environmental tobacco smoke is a leading cause of asthma in children and of asthma-related emergency room visits for children. </a:t>
            </a:r>
          </a:p>
        </p:txBody>
      </p:sp>
      <p:sp>
        <p:nvSpPr>
          <p:cNvPr id="4" name="Date Placeholder 3">
            <a:extLst>
              <a:ext uri="{FF2B5EF4-FFF2-40B4-BE49-F238E27FC236}">
                <a16:creationId xmlns:a16="http://schemas.microsoft.com/office/drawing/2014/main" id="{E7C90905-3357-4649-8F9F-42A29C595BB5}"/>
              </a:ext>
            </a:extLst>
          </p:cNvPr>
          <p:cNvSpPr>
            <a:spLocks noGrp="1"/>
          </p:cNvSpPr>
          <p:nvPr>
            <p:ph type="dt" sz="half" idx="10"/>
          </p:nvPr>
        </p:nvSpPr>
        <p:spPr/>
        <p:txBody>
          <a:bodyPr/>
          <a:lstStyle/>
          <a:p>
            <a:fld id="{38FE57A9-BA45-40A1-96A8-6B99AF9B1850}"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CFE6099C-BFE3-4752-8DD4-5D8F93ABA545}"/>
              </a:ext>
            </a:extLst>
          </p:cNvPr>
          <p:cNvSpPr>
            <a:spLocks noGrp="1"/>
          </p:cNvSpPr>
          <p:nvPr>
            <p:ph type="sldNum" sz="quarter" idx="12"/>
          </p:nvPr>
        </p:nvSpPr>
        <p:spPr/>
        <p:txBody>
          <a:bodyPr/>
          <a:lstStyle/>
          <a:p>
            <a:fld id="{9EB96ADA-208A-48F2-8AF0-D5ACC284FB33}" type="slidenum">
              <a:rPr lang="en-US" smtClean="0"/>
              <a:pPr/>
              <a:t>32</a:t>
            </a:fld>
            <a:endParaRPr lang="en-US"/>
          </a:p>
        </p:txBody>
      </p:sp>
    </p:spTree>
    <p:extLst>
      <p:ext uri="{BB962C8B-B14F-4D97-AF65-F5344CB8AC3E}">
        <p14:creationId xmlns:p14="http://schemas.microsoft.com/office/powerpoint/2010/main" val="21510568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0060-6414-41F4-B06E-0855C27D3A36}"/>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0E41A291-159E-4C00-9264-C87A8F5225F1}"/>
              </a:ext>
            </a:extLst>
          </p:cNvPr>
          <p:cNvSpPr>
            <a:spLocks noGrp="1"/>
          </p:cNvSpPr>
          <p:nvPr>
            <p:ph idx="1"/>
          </p:nvPr>
        </p:nvSpPr>
        <p:spPr>
          <a:xfrm>
            <a:off x="457200" y="1600201"/>
            <a:ext cx="8382000" cy="4983161"/>
          </a:xfrm>
        </p:spPr>
        <p:txBody>
          <a:bodyPr>
            <a:normAutofit fontScale="85000" lnSpcReduction="20000"/>
          </a:bodyPr>
          <a:lstStyle/>
          <a:p>
            <a:pPr algn="just"/>
            <a:r>
              <a:rPr lang="en-US" dirty="0"/>
              <a:t>A bike helmet costs $30. In New Hampshire, hospitalization for a traumatic brain injury cost about $700,000 per admission. By increasing awareness of the importance of bike helmets, public health is helping prevent bike-related traumatic brain injuries. </a:t>
            </a:r>
          </a:p>
          <a:p>
            <a:pPr marL="0" indent="0" algn="just">
              <a:buNone/>
            </a:pPr>
            <a:endParaRPr lang="en-US" dirty="0"/>
          </a:p>
          <a:p>
            <a:pPr algn="just"/>
            <a:r>
              <a:rPr lang="en-US" dirty="0"/>
              <a:t>85% of New Hampshire’s prison population have an alcohol or addiction problem. It costs $32,750 to incarcerate one person for one year—but it costs only about $70 per person per year to provide effective drug and alcohol prevention services in New Hampshire. By providing effective drug and alcohol prevention services, public health can impact crime and the overall cost of incarceration.</a:t>
            </a:r>
          </a:p>
          <a:p>
            <a:pPr algn="just"/>
            <a:endParaRPr lang="en-US" dirty="0"/>
          </a:p>
        </p:txBody>
      </p:sp>
      <p:sp>
        <p:nvSpPr>
          <p:cNvPr id="4" name="Date Placeholder 3">
            <a:extLst>
              <a:ext uri="{FF2B5EF4-FFF2-40B4-BE49-F238E27FC236}">
                <a16:creationId xmlns:a16="http://schemas.microsoft.com/office/drawing/2014/main" id="{EC47D355-D7E3-4693-9385-35F8F72F3B9E}"/>
              </a:ext>
            </a:extLst>
          </p:cNvPr>
          <p:cNvSpPr>
            <a:spLocks noGrp="1"/>
          </p:cNvSpPr>
          <p:nvPr>
            <p:ph type="dt" sz="half" idx="10"/>
          </p:nvPr>
        </p:nvSpPr>
        <p:spPr/>
        <p:txBody>
          <a:bodyPr/>
          <a:lstStyle/>
          <a:p>
            <a:fld id="{5AB1BC14-73EA-4C96-AF81-824B610408CD}"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C8D98B3F-0CFC-4D7F-81ED-FE8E81980203}"/>
              </a:ext>
            </a:extLst>
          </p:cNvPr>
          <p:cNvSpPr>
            <a:spLocks noGrp="1"/>
          </p:cNvSpPr>
          <p:nvPr>
            <p:ph type="sldNum" sz="quarter" idx="12"/>
          </p:nvPr>
        </p:nvSpPr>
        <p:spPr/>
        <p:txBody>
          <a:bodyPr/>
          <a:lstStyle/>
          <a:p>
            <a:fld id="{9EB96ADA-208A-48F2-8AF0-D5ACC284FB33}" type="slidenum">
              <a:rPr lang="en-US" smtClean="0"/>
              <a:pPr/>
              <a:t>33</a:t>
            </a:fld>
            <a:endParaRPr lang="en-US"/>
          </a:p>
        </p:txBody>
      </p:sp>
    </p:spTree>
    <p:extLst>
      <p:ext uri="{BB962C8B-B14F-4D97-AF65-F5344CB8AC3E}">
        <p14:creationId xmlns:p14="http://schemas.microsoft.com/office/powerpoint/2010/main" val="979715868"/>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4BCF6-0F7C-4C09-B439-139299FD45EB}"/>
              </a:ext>
            </a:extLst>
          </p:cNvPr>
          <p:cNvSpPr>
            <a:spLocks noGrp="1"/>
          </p:cNvSpPr>
          <p:nvPr>
            <p:ph type="title"/>
          </p:nvPr>
        </p:nvSpPr>
        <p:spPr/>
        <p:txBody>
          <a:bodyPr/>
          <a:lstStyle/>
          <a:p>
            <a:endParaRPr lang="en-US" dirty="0"/>
          </a:p>
        </p:txBody>
      </p:sp>
      <p:pic>
        <p:nvPicPr>
          <p:cNvPr id="9" name="Content Placeholder 8">
            <a:extLst>
              <a:ext uri="{FF2B5EF4-FFF2-40B4-BE49-F238E27FC236}">
                <a16:creationId xmlns:a16="http://schemas.microsoft.com/office/drawing/2014/main" id="{2545F3C8-E285-4081-B251-42FD3D7CCFE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1469390"/>
            <a:ext cx="8382000" cy="5059363"/>
          </a:xfrm>
        </p:spPr>
      </p:pic>
      <p:sp>
        <p:nvSpPr>
          <p:cNvPr id="3" name="Date Placeholder 2">
            <a:extLst>
              <a:ext uri="{FF2B5EF4-FFF2-40B4-BE49-F238E27FC236}">
                <a16:creationId xmlns:a16="http://schemas.microsoft.com/office/drawing/2014/main" id="{35C0BF7C-4F3B-4A26-89E5-2C3A41E37405}"/>
              </a:ext>
            </a:extLst>
          </p:cNvPr>
          <p:cNvSpPr>
            <a:spLocks noGrp="1"/>
          </p:cNvSpPr>
          <p:nvPr>
            <p:ph type="dt" sz="half" idx="10"/>
          </p:nvPr>
        </p:nvSpPr>
        <p:spPr/>
        <p:txBody>
          <a:bodyPr/>
          <a:lstStyle/>
          <a:p>
            <a:fld id="{A13B186C-5011-4DC2-8379-1BFFAADBFB50}" type="datetime2">
              <a:rPr lang="en-US" smtClean="0"/>
              <a:t>Friday, February 12, 2021</a:t>
            </a:fld>
            <a:endParaRPr lang="en-US"/>
          </a:p>
        </p:txBody>
      </p:sp>
      <p:sp>
        <p:nvSpPr>
          <p:cNvPr id="4" name="Slide Number Placeholder 3">
            <a:extLst>
              <a:ext uri="{FF2B5EF4-FFF2-40B4-BE49-F238E27FC236}">
                <a16:creationId xmlns:a16="http://schemas.microsoft.com/office/drawing/2014/main" id="{A0A79480-A4FF-4CF0-939B-CC0E9CE64207}"/>
              </a:ext>
            </a:extLst>
          </p:cNvPr>
          <p:cNvSpPr>
            <a:spLocks noGrp="1"/>
          </p:cNvSpPr>
          <p:nvPr>
            <p:ph type="sldNum" sz="quarter" idx="12"/>
          </p:nvPr>
        </p:nvSpPr>
        <p:spPr/>
        <p:txBody>
          <a:bodyPr/>
          <a:lstStyle/>
          <a:p>
            <a:fld id="{9EB96ADA-208A-48F2-8AF0-D5ACC284FB33}" type="slidenum">
              <a:rPr lang="en-US" smtClean="0"/>
              <a:pPr/>
              <a:t>34</a:t>
            </a:fld>
            <a:endParaRPr lang="en-US"/>
          </a:p>
        </p:txBody>
      </p:sp>
    </p:spTree>
    <p:extLst>
      <p:ext uri="{BB962C8B-B14F-4D97-AF65-F5344CB8AC3E}">
        <p14:creationId xmlns:p14="http://schemas.microsoft.com/office/powerpoint/2010/main" val="1287485969"/>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A1714-DFC5-4253-964D-0E14FD1E26EF}"/>
              </a:ext>
            </a:extLst>
          </p:cNvPr>
          <p:cNvSpPr>
            <a:spLocks noGrp="1"/>
          </p:cNvSpPr>
          <p:nvPr>
            <p:ph type="title"/>
          </p:nvPr>
        </p:nvSpPr>
        <p:spPr>
          <a:xfrm>
            <a:off x="457200" y="274638"/>
            <a:ext cx="8229600" cy="868362"/>
          </a:xfrm>
        </p:spPr>
        <p:txBody>
          <a:bodyPr/>
          <a:lstStyle/>
          <a:p>
            <a:r>
              <a:rPr lang="en-US" dirty="0"/>
              <a:t>Why Public Health Matters!!</a:t>
            </a:r>
          </a:p>
        </p:txBody>
      </p:sp>
      <p:sp>
        <p:nvSpPr>
          <p:cNvPr id="3" name="Content Placeholder 2">
            <a:extLst>
              <a:ext uri="{FF2B5EF4-FFF2-40B4-BE49-F238E27FC236}">
                <a16:creationId xmlns:a16="http://schemas.microsoft.com/office/drawing/2014/main" id="{6E8EC939-96CB-4AD3-B95A-24A1A1776C05}"/>
              </a:ext>
            </a:extLst>
          </p:cNvPr>
          <p:cNvSpPr>
            <a:spLocks noGrp="1"/>
          </p:cNvSpPr>
          <p:nvPr>
            <p:ph idx="1"/>
          </p:nvPr>
        </p:nvSpPr>
        <p:spPr>
          <a:xfrm>
            <a:off x="152400" y="1295401"/>
            <a:ext cx="8763000" cy="5287962"/>
          </a:xfrm>
        </p:spPr>
        <p:txBody>
          <a:bodyPr>
            <a:normAutofit/>
          </a:bodyPr>
          <a:lstStyle/>
          <a:p>
            <a:pPr algn="just"/>
            <a:r>
              <a:rPr lang="en-US" dirty="0"/>
              <a:t>1. Public Health studies plays a major role in fighting off the biggest killers of humans. Public Health professionals, who have either studied a Public Health degree or Health Studies related course, are constantly battling against diabetes, cancer, heart disease and dementia to maintain the health and well-being of the population.</a:t>
            </a:r>
          </a:p>
          <a:p>
            <a:pPr algn="just"/>
            <a:endParaRPr lang="en-US" dirty="0"/>
          </a:p>
          <a:p>
            <a:pPr algn="just"/>
            <a:endParaRPr lang="en-US" dirty="0"/>
          </a:p>
        </p:txBody>
      </p:sp>
      <p:sp>
        <p:nvSpPr>
          <p:cNvPr id="4" name="Date Placeholder 3">
            <a:extLst>
              <a:ext uri="{FF2B5EF4-FFF2-40B4-BE49-F238E27FC236}">
                <a16:creationId xmlns:a16="http://schemas.microsoft.com/office/drawing/2014/main" id="{FBF8E278-F478-4F52-92F8-BF8CA1666636}"/>
              </a:ext>
            </a:extLst>
          </p:cNvPr>
          <p:cNvSpPr>
            <a:spLocks noGrp="1"/>
          </p:cNvSpPr>
          <p:nvPr>
            <p:ph type="dt" sz="half" idx="10"/>
          </p:nvPr>
        </p:nvSpPr>
        <p:spPr/>
        <p:txBody>
          <a:bodyPr/>
          <a:lstStyle/>
          <a:p>
            <a:fld id="{553227EA-8E38-4F8F-A03F-80A66A318168}"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F756BE1F-C003-4FE7-9AD8-5FB80F9ECC03}"/>
              </a:ext>
            </a:extLst>
          </p:cNvPr>
          <p:cNvSpPr>
            <a:spLocks noGrp="1"/>
          </p:cNvSpPr>
          <p:nvPr>
            <p:ph type="sldNum" sz="quarter" idx="12"/>
          </p:nvPr>
        </p:nvSpPr>
        <p:spPr/>
        <p:txBody>
          <a:bodyPr/>
          <a:lstStyle/>
          <a:p>
            <a:fld id="{9EB96ADA-208A-48F2-8AF0-D5ACC284FB33}" type="slidenum">
              <a:rPr lang="en-US" smtClean="0"/>
              <a:pPr/>
              <a:t>35</a:t>
            </a:fld>
            <a:endParaRPr lang="en-US"/>
          </a:p>
        </p:txBody>
      </p:sp>
    </p:spTree>
    <p:extLst>
      <p:ext uri="{BB962C8B-B14F-4D97-AF65-F5344CB8AC3E}">
        <p14:creationId xmlns:p14="http://schemas.microsoft.com/office/powerpoint/2010/main" val="379491153"/>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FDABB-DC38-4AA5-83EE-B3773A29DA41}"/>
              </a:ext>
            </a:extLst>
          </p:cNvPr>
          <p:cNvSpPr>
            <a:spLocks noGrp="1"/>
          </p:cNvSpPr>
          <p:nvPr>
            <p:ph type="title"/>
          </p:nvPr>
        </p:nvSpPr>
        <p:spPr/>
        <p:txBody>
          <a:bodyPr/>
          <a:lstStyle/>
          <a:p>
            <a:r>
              <a:rPr lang="en-US" dirty="0"/>
              <a:t>Why Public Health Matters</a:t>
            </a:r>
          </a:p>
        </p:txBody>
      </p:sp>
      <p:sp>
        <p:nvSpPr>
          <p:cNvPr id="3" name="Content Placeholder 2">
            <a:extLst>
              <a:ext uri="{FF2B5EF4-FFF2-40B4-BE49-F238E27FC236}">
                <a16:creationId xmlns:a16="http://schemas.microsoft.com/office/drawing/2014/main" id="{C45538E6-3945-4C00-85E2-D40DA044AEA9}"/>
              </a:ext>
            </a:extLst>
          </p:cNvPr>
          <p:cNvSpPr>
            <a:spLocks noGrp="1"/>
          </p:cNvSpPr>
          <p:nvPr>
            <p:ph idx="1"/>
          </p:nvPr>
        </p:nvSpPr>
        <p:spPr/>
        <p:txBody>
          <a:bodyPr>
            <a:normAutofit/>
          </a:bodyPr>
          <a:lstStyle/>
          <a:p>
            <a:pPr algn="just"/>
            <a:r>
              <a:rPr lang="en-US" dirty="0"/>
              <a:t>2. A fundamental quality of Public Health is its preventative nature. Prevention is far more effective and far less expensive than cure.</a:t>
            </a:r>
          </a:p>
          <a:p>
            <a:pPr algn="just"/>
            <a:endParaRPr lang="en-US" dirty="0"/>
          </a:p>
          <a:p>
            <a:pPr algn="just"/>
            <a:r>
              <a:rPr lang="en-US" dirty="0"/>
              <a:t>3. Public Health is important due to aiding and prolonging life. Through the prevention of health issues, individuals can spend more of their years in good health.</a:t>
            </a:r>
          </a:p>
          <a:p>
            <a:pPr algn="just"/>
            <a:endParaRPr lang="en-US" dirty="0"/>
          </a:p>
          <a:p>
            <a:endParaRPr lang="en-US" dirty="0"/>
          </a:p>
        </p:txBody>
      </p:sp>
      <p:sp>
        <p:nvSpPr>
          <p:cNvPr id="4" name="Date Placeholder 3">
            <a:extLst>
              <a:ext uri="{FF2B5EF4-FFF2-40B4-BE49-F238E27FC236}">
                <a16:creationId xmlns:a16="http://schemas.microsoft.com/office/drawing/2014/main" id="{C13C54BC-8E29-4BAB-A065-B2A23D612DE1}"/>
              </a:ext>
            </a:extLst>
          </p:cNvPr>
          <p:cNvSpPr>
            <a:spLocks noGrp="1"/>
          </p:cNvSpPr>
          <p:nvPr>
            <p:ph type="dt" sz="half" idx="10"/>
          </p:nvPr>
        </p:nvSpPr>
        <p:spPr/>
        <p:txBody>
          <a:bodyPr/>
          <a:lstStyle/>
          <a:p>
            <a:fld id="{6CDFFB0A-FF80-4D38-ACA3-54020DFCF8A9}"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D83849C6-A0EF-4148-A4AA-45260EDFAD8A}"/>
              </a:ext>
            </a:extLst>
          </p:cNvPr>
          <p:cNvSpPr>
            <a:spLocks noGrp="1"/>
          </p:cNvSpPr>
          <p:nvPr>
            <p:ph type="sldNum" sz="quarter" idx="12"/>
          </p:nvPr>
        </p:nvSpPr>
        <p:spPr/>
        <p:txBody>
          <a:bodyPr/>
          <a:lstStyle/>
          <a:p>
            <a:fld id="{9EB96ADA-208A-48F2-8AF0-D5ACC284FB33}" type="slidenum">
              <a:rPr lang="en-US" smtClean="0"/>
              <a:pPr/>
              <a:t>36</a:t>
            </a:fld>
            <a:endParaRPr lang="en-US"/>
          </a:p>
        </p:txBody>
      </p:sp>
    </p:spTree>
    <p:extLst>
      <p:ext uri="{BB962C8B-B14F-4D97-AF65-F5344CB8AC3E}">
        <p14:creationId xmlns:p14="http://schemas.microsoft.com/office/powerpoint/2010/main" val="1230241364"/>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FCB0D-8681-407F-8125-29C68AAE9191}"/>
              </a:ext>
            </a:extLst>
          </p:cNvPr>
          <p:cNvSpPr>
            <a:spLocks noGrp="1"/>
          </p:cNvSpPr>
          <p:nvPr>
            <p:ph type="title"/>
          </p:nvPr>
        </p:nvSpPr>
        <p:spPr/>
        <p:txBody>
          <a:bodyPr/>
          <a:lstStyle/>
          <a:p>
            <a:r>
              <a:rPr lang="en-US" dirty="0"/>
              <a:t>Why Public Health Matters</a:t>
            </a:r>
          </a:p>
        </p:txBody>
      </p:sp>
      <p:sp>
        <p:nvSpPr>
          <p:cNvPr id="3" name="Content Placeholder 2">
            <a:extLst>
              <a:ext uri="{FF2B5EF4-FFF2-40B4-BE49-F238E27FC236}">
                <a16:creationId xmlns:a16="http://schemas.microsoft.com/office/drawing/2014/main" id="{3F31EDF1-91B3-41CC-BD7E-0F919D14882C}"/>
              </a:ext>
            </a:extLst>
          </p:cNvPr>
          <p:cNvSpPr>
            <a:spLocks noGrp="1"/>
          </p:cNvSpPr>
          <p:nvPr>
            <p:ph idx="1"/>
          </p:nvPr>
        </p:nvSpPr>
        <p:spPr/>
        <p:txBody>
          <a:bodyPr/>
          <a:lstStyle/>
          <a:p>
            <a:pPr algn="just"/>
            <a:r>
              <a:rPr lang="en-US" dirty="0"/>
              <a:t>4. Public Health helps detect health issues as early as possible and responds appropriately to avoid the development of disease.</a:t>
            </a:r>
          </a:p>
          <a:p>
            <a:pPr algn="just"/>
            <a:endParaRPr lang="en-US" dirty="0"/>
          </a:p>
          <a:p>
            <a:pPr algn="just"/>
            <a:r>
              <a:rPr lang="en-US" dirty="0"/>
              <a:t>5. It is diverse and takes into account the health of the whole population, rather than focusing on health at an individual level.</a:t>
            </a:r>
          </a:p>
          <a:p>
            <a:endParaRPr lang="en-US" dirty="0"/>
          </a:p>
        </p:txBody>
      </p:sp>
      <p:sp>
        <p:nvSpPr>
          <p:cNvPr id="4" name="Date Placeholder 3">
            <a:extLst>
              <a:ext uri="{FF2B5EF4-FFF2-40B4-BE49-F238E27FC236}">
                <a16:creationId xmlns:a16="http://schemas.microsoft.com/office/drawing/2014/main" id="{585C6F0A-EFE3-4BC0-9A8D-34604937972E}"/>
              </a:ext>
            </a:extLst>
          </p:cNvPr>
          <p:cNvSpPr>
            <a:spLocks noGrp="1"/>
          </p:cNvSpPr>
          <p:nvPr>
            <p:ph type="dt" sz="half" idx="10"/>
          </p:nvPr>
        </p:nvSpPr>
        <p:spPr/>
        <p:txBody>
          <a:bodyPr/>
          <a:lstStyle/>
          <a:p>
            <a:fld id="{9961ED54-F194-41F4-8D00-9F19CD8618B5}"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13ABC25D-F4F5-4C1C-96FE-FA68FA654A08}"/>
              </a:ext>
            </a:extLst>
          </p:cNvPr>
          <p:cNvSpPr>
            <a:spLocks noGrp="1"/>
          </p:cNvSpPr>
          <p:nvPr>
            <p:ph type="sldNum" sz="quarter" idx="12"/>
          </p:nvPr>
        </p:nvSpPr>
        <p:spPr/>
        <p:txBody>
          <a:bodyPr/>
          <a:lstStyle/>
          <a:p>
            <a:fld id="{9EB96ADA-208A-48F2-8AF0-D5ACC284FB33}" type="slidenum">
              <a:rPr lang="en-US" smtClean="0"/>
              <a:pPr/>
              <a:t>37</a:t>
            </a:fld>
            <a:endParaRPr lang="en-US"/>
          </a:p>
        </p:txBody>
      </p:sp>
    </p:spTree>
    <p:extLst>
      <p:ext uri="{BB962C8B-B14F-4D97-AF65-F5344CB8AC3E}">
        <p14:creationId xmlns:p14="http://schemas.microsoft.com/office/powerpoint/2010/main" val="3069524649"/>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F8253-4F53-4600-892D-7DCA9A214352}"/>
              </a:ext>
            </a:extLst>
          </p:cNvPr>
          <p:cNvSpPr>
            <a:spLocks noGrp="1"/>
          </p:cNvSpPr>
          <p:nvPr>
            <p:ph type="title"/>
          </p:nvPr>
        </p:nvSpPr>
        <p:spPr>
          <a:xfrm>
            <a:off x="457200" y="274638"/>
            <a:ext cx="8229600" cy="944562"/>
          </a:xfrm>
        </p:spPr>
        <p:txBody>
          <a:bodyPr/>
          <a:lstStyle/>
          <a:p>
            <a:r>
              <a:rPr lang="en-US" dirty="0"/>
              <a:t>Why Public Health Matters</a:t>
            </a:r>
          </a:p>
        </p:txBody>
      </p:sp>
      <p:sp>
        <p:nvSpPr>
          <p:cNvPr id="3" name="Content Placeholder 2">
            <a:extLst>
              <a:ext uri="{FF2B5EF4-FFF2-40B4-BE49-F238E27FC236}">
                <a16:creationId xmlns:a16="http://schemas.microsoft.com/office/drawing/2014/main" id="{011FABC4-1BB3-48E6-81C3-A4B207D606BD}"/>
              </a:ext>
            </a:extLst>
          </p:cNvPr>
          <p:cNvSpPr>
            <a:spLocks noGrp="1"/>
          </p:cNvSpPr>
          <p:nvPr>
            <p:ph idx="1"/>
          </p:nvPr>
        </p:nvSpPr>
        <p:spPr>
          <a:xfrm>
            <a:off x="304800" y="1219201"/>
            <a:ext cx="8534400" cy="5257800"/>
          </a:xfrm>
        </p:spPr>
        <p:txBody>
          <a:bodyPr>
            <a:normAutofit/>
          </a:bodyPr>
          <a:lstStyle/>
          <a:p>
            <a:pPr algn="just"/>
            <a:r>
              <a:rPr lang="en-US" sz="2800" dirty="0"/>
              <a:t>6. Public Health is important as it ensures everyone is aware of health hazards through educational </a:t>
            </a:r>
            <a:r>
              <a:rPr lang="en-US" sz="2800" dirty="0" err="1"/>
              <a:t>programmes</a:t>
            </a:r>
            <a:r>
              <a:rPr lang="en-US" sz="2800" dirty="0"/>
              <a:t>, campaigns and through influencing government policies.</a:t>
            </a:r>
          </a:p>
          <a:p>
            <a:pPr algn="just"/>
            <a:endParaRPr lang="en-US" sz="2800" dirty="0"/>
          </a:p>
          <a:p>
            <a:pPr algn="just"/>
            <a:r>
              <a:rPr lang="en-US" sz="2800" dirty="0"/>
              <a:t>7. It is important because you are constantly building new skills and expanding as a person. This is due to the nature of the work promoting growth through day to day activities and taking part in major projects and campaigns.</a:t>
            </a:r>
          </a:p>
          <a:p>
            <a:pPr algn="just"/>
            <a:endParaRPr lang="en-US" sz="2000" dirty="0"/>
          </a:p>
          <a:p>
            <a:pPr algn="just"/>
            <a:endParaRPr lang="en-US" sz="2000" dirty="0"/>
          </a:p>
        </p:txBody>
      </p:sp>
      <p:sp>
        <p:nvSpPr>
          <p:cNvPr id="4" name="Date Placeholder 3">
            <a:extLst>
              <a:ext uri="{FF2B5EF4-FFF2-40B4-BE49-F238E27FC236}">
                <a16:creationId xmlns:a16="http://schemas.microsoft.com/office/drawing/2014/main" id="{4A7B83FD-51A8-4572-BA55-A91A1329C97C}"/>
              </a:ext>
            </a:extLst>
          </p:cNvPr>
          <p:cNvSpPr>
            <a:spLocks noGrp="1"/>
          </p:cNvSpPr>
          <p:nvPr>
            <p:ph type="dt" sz="half" idx="10"/>
          </p:nvPr>
        </p:nvSpPr>
        <p:spPr/>
        <p:txBody>
          <a:bodyPr/>
          <a:lstStyle/>
          <a:p>
            <a:fld id="{A7FA6B5C-3E80-44A9-B8B6-94E9A4A29C4F}"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12F4AB8E-3795-4468-9F61-1B35963B0F5C}"/>
              </a:ext>
            </a:extLst>
          </p:cNvPr>
          <p:cNvSpPr>
            <a:spLocks noGrp="1"/>
          </p:cNvSpPr>
          <p:nvPr>
            <p:ph type="sldNum" sz="quarter" idx="12"/>
          </p:nvPr>
        </p:nvSpPr>
        <p:spPr/>
        <p:txBody>
          <a:bodyPr/>
          <a:lstStyle/>
          <a:p>
            <a:fld id="{9EB96ADA-208A-48F2-8AF0-D5ACC284FB33}" type="slidenum">
              <a:rPr lang="en-US" smtClean="0"/>
              <a:pPr/>
              <a:t>38</a:t>
            </a:fld>
            <a:endParaRPr lang="en-US"/>
          </a:p>
        </p:txBody>
      </p:sp>
    </p:spTree>
    <p:extLst>
      <p:ext uri="{BB962C8B-B14F-4D97-AF65-F5344CB8AC3E}">
        <p14:creationId xmlns:p14="http://schemas.microsoft.com/office/powerpoint/2010/main" val="2081809252"/>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7F7F5-DD10-464A-B71B-BC1A9BB3902D}"/>
              </a:ext>
            </a:extLst>
          </p:cNvPr>
          <p:cNvSpPr>
            <a:spLocks noGrp="1"/>
          </p:cNvSpPr>
          <p:nvPr>
            <p:ph type="title"/>
          </p:nvPr>
        </p:nvSpPr>
        <p:spPr/>
        <p:txBody>
          <a:bodyPr/>
          <a:lstStyle/>
          <a:p>
            <a:r>
              <a:rPr lang="en-US" dirty="0"/>
              <a:t>Why Public Health Matters</a:t>
            </a:r>
          </a:p>
        </p:txBody>
      </p:sp>
      <p:sp>
        <p:nvSpPr>
          <p:cNvPr id="3" name="Content Placeholder 2">
            <a:extLst>
              <a:ext uri="{FF2B5EF4-FFF2-40B4-BE49-F238E27FC236}">
                <a16:creationId xmlns:a16="http://schemas.microsoft.com/office/drawing/2014/main" id="{1CACF053-3CA0-49E5-B126-601C37083A4E}"/>
              </a:ext>
            </a:extLst>
          </p:cNvPr>
          <p:cNvSpPr>
            <a:spLocks noGrp="1"/>
          </p:cNvSpPr>
          <p:nvPr>
            <p:ph idx="1"/>
          </p:nvPr>
        </p:nvSpPr>
        <p:spPr/>
        <p:txBody>
          <a:bodyPr>
            <a:normAutofit fontScale="77500" lnSpcReduction="20000"/>
          </a:bodyPr>
          <a:lstStyle/>
          <a:p>
            <a:pPr algn="just"/>
            <a:r>
              <a:rPr lang="en-US" dirty="0"/>
              <a:t>8. Public Health is important because you are constantly striving to close the inequality gap between people and encourage equal opportunities for children, all ethnicities and genders.</a:t>
            </a:r>
          </a:p>
          <a:p>
            <a:pPr algn="just"/>
            <a:endParaRPr lang="en-US" dirty="0"/>
          </a:p>
          <a:p>
            <a:pPr algn="just"/>
            <a:r>
              <a:rPr lang="en-US" dirty="0"/>
              <a:t>9. Health is a human right and as a Public Health professional you are ensuring no one is disadvantaged regardless of their socio-economic background.</a:t>
            </a:r>
          </a:p>
          <a:p>
            <a:pPr algn="just"/>
            <a:endParaRPr lang="en-US" dirty="0"/>
          </a:p>
          <a:p>
            <a:pPr algn="just"/>
            <a:r>
              <a:rPr lang="en-US" dirty="0"/>
              <a:t>10. Public Health is important because you become the voice for individuals who have no voice and simply put, your influence on the improvement of someone’s health can be a great satisfaction.</a:t>
            </a:r>
          </a:p>
          <a:p>
            <a:endParaRPr lang="en-US" dirty="0"/>
          </a:p>
        </p:txBody>
      </p:sp>
      <p:sp>
        <p:nvSpPr>
          <p:cNvPr id="4" name="Date Placeholder 3">
            <a:extLst>
              <a:ext uri="{FF2B5EF4-FFF2-40B4-BE49-F238E27FC236}">
                <a16:creationId xmlns:a16="http://schemas.microsoft.com/office/drawing/2014/main" id="{8C48EEEB-4EA0-4085-9A30-3BB65CE049E8}"/>
              </a:ext>
            </a:extLst>
          </p:cNvPr>
          <p:cNvSpPr>
            <a:spLocks noGrp="1"/>
          </p:cNvSpPr>
          <p:nvPr>
            <p:ph type="dt" sz="half" idx="10"/>
          </p:nvPr>
        </p:nvSpPr>
        <p:spPr/>
        <p:txBody>
          <a:bodyPr/>
          <a:lstStyle/>
          <a:p>
            <a:fld id="{29CCB3B6-0678-4E15-BDFC-7BA61A55AC20}"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221603D6-33B8-4CF3-A20D-57EADA30772F}"/>
              </a:ext>
            </a:extLst>
          </p:cNvPr>
          <p:cNvSpPr>
            <a:spLocks noGrp="1"/>
          </p:cNvSpPr>
          <p:nvPr>
            <p:ph type="sldNum" sz="quarter" idx="12"/>
          </p:nvPr>
        </p:nvSpPr>
        <p:spPr/>
        <p:txBody>
          <a:bodyPr/>
          <a:lstStyle/>
          <a:p>
            <a:fld id="{9EB96ADA-208A-48F2-8AF0-D5ACC284FB33}" type="slidenum">
              <a:rPr lang="en-US" smtClean="0"/>
              <a:pPr/>
              <a:t>39</a:t>
            </a:fld>
            <a:endParaRPr lang="en-US"/>
          </a:p>
        </p:txBody>
      </p:sp>
    </p:spTree>
    <p:extLst>
      <p:ext uri="{BB962C8B-B14F-4D97-AF65-F5344CB8AC3E}">
        <p14:creationId xmlns:p14="http://schemas.microsoft.com/office/powerpoint/2010/main" val="34328173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F5ADB-4D59-4184-A65A-7424B4CFF30E}"/>
              </a:ext>
            </a:extLst>
          </p:cNvPr>
          <p:cNvSpPr>
            <a:spLocks noGrp="1"/>
          </p:cNvSpPr>
          <p:nvPr>
            <p:ph type="title"/>
          </p:nvPr>
        </p:nvSpPr>
        <p:spPr/>
        <p:txBody>
          <a:bodyPr/>
          <a:lstStyle/>
          <a:p>
            <a:r>
              <a:rPr lang="en-US" altLang="en-US" b="1" dirty="0"/>
              <a:t>Objectives</a:t>
            </a:r>
            <a:endParaRPr lang="en-US" dirty="0"/>
          </a:p>
        </p:txBody>
      </p:sp>
      <p:sp>
        <p:nvSpPr>
          <p:cNvPr id="3" name="Content Placeholder 2">
            <a:extLst>
              <a:ext uri="{FF2B5EF4-FFF2-40B4-BE49-F238E27FC236}">
                <a16:creationId xmlns:a16="http://schemas.microsoft.com/office/drawing/2014/main" id="{327BFAA4-252D-4FB4-BA6C-0131F3FF7902}"/>
              </a:ext>
            </a:extLst>
          </p:cNvPr>
          <p:cNvSpPr>
            <a:spLocks noGrp="1"/>
          </p:cNvSpPr>
          <p:nvPr>
            <p:ph idx="1"/>
          </p:nvPr>
        </p:nvSpPr>
        <p:spPr>
          <a:xfrm>
            <a:off x="457200" y="1417639"/>
            <a:ext cx="8229600" cy="4708526"/>
          </a:xfrm>
        </p:spPr>
        <p:txBody>
          <a:bodyPr>
            <a:normAutofit fontScale="85000" lnSpcReduction="20000"/>
          </a:bodyPr>
          <a:lstStyle/>
          <a:p>
            <a:pPr marL="0" indent="0">
              <a:buNone/>
            </a:pPr>
            <a:r>
              <a:rPr lang="en-US" altLang="en-US" b="1" dirty="0"/>
              <a:t>On successful completion of this course, the learners will be able to:</a:t>
            </a:r>
          </a:p>
          <a:p>
            <a:r>
              <a:rPr lang="en-US" altLang="en-US" dirty="0"/>
              <a:t> Be familiar with basic concepts of public health practice</a:t>
            </a:r>
          </a:p>
          <a:p>
            <a:r>
              <a:rPr lang="en-US" altLang="en-US" dirty="0"/>
              <a:t>Understand 4 ways to describe and define public health</a:t>
            </a:r>
          </a:p>
          <a:p>
            <a:r>
              <a:rPr lang="en-US" altLang="en-US" dirty="0"/>
              <a:t>Describe the Public Health System at multiple levels</a:t>
            </a:r>
          </a:p>
          <a:p>
            <a:r>
              <a:rPr lang="en-US" altLang="en-US" dirty="0"/>
              <a:t>Recite the 3 Core Functions of Public Health</a:t>
            </a:r>
          </a:p>
          <a:p>
            <a:r>
              <a:rPr lang="en-US" altLang="en-US" dirty="0"/>
              <a:t>Recognize the 10 Essential Services</a:t>
            </a:r>
          </a:p>
          <a:p>
            <a:r>
              <a:rPr lang="en-US" altLang="en-US" dirty="0"/>
              <a:t>Be aware of the 13 Core Competencies of Public Health</a:t>
            </a:r>
          </a:p>
          <a:p>
            <a:r>
              <a:rPr lang="en-US" altLang="en-US" dirty="0"/>
              <a:t>Recognize the variety of public health careers</a:t>
            </a:r>
          </a:p>
          <a:p>
            <a:r>
              <a:rPr lang="en-US" altLang="en-US" dirty="0"/>
              <a:t>Identify their own role in public health</a:t>
            </a:r>
          </a:p>
          <a:p>
            <a:endParaRPr lang="en-US" dirty="0"/>
          </a:p>
        </p:txBody>
      </p:sp>
      <p:sp>
        <p:nvSpPr>
          <p:cNvPr id="4" name="Date Placeholder 3">
            <a:extLst>
              <a:ext uri="{FF2B5EF4-FFF2-40B4-BE49-F238E27FC236}">
                <a16:creationId xmlns:a16="http://schemas.microsoft.com/office/drawing/2014/main" id="{3A6658A1-57A5-4564-AF2F-C492BD386662}"/>
              </a:ext>
            </a:extLst>
          </p:cNvPr>
          <p:cNvSpPr>
            <a:spLocks noGrp="1"/>
          </p:cNvSpPr>
          <p:nvPr>
            <p:ph type="dt" sz="half" idx="10"/>
          </p:nvPr>
        </p:nvSpPr>
        <p:spPr/>
        <p:txBody>
          <a:bodyPr/>
          <a:lstStyle/>
          <a:p>
            <a:fld id="{BAE11476-966B-4B57-A34F-A5B06D582E48}"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BE3BB53F-5BF2-4103-9A60-D4CCD4917522}"/>
              </a:ext>
            </a:extLst>
          </p:cNvPr>
          <p:cNvSpPr>
            <a:spLocks noGrp="1"/>
          </p:cNvSpPr>
          <p:nvPr>
            <p:ph type="sldNum" sz="quarter" idx="12"/>
          </p:nvPr>
        </p:nvSpPr>
        <p:spPr/>
        <p:txBody>
          <a:bodyPr/>
          <a:lstStyle/>
          <a:p>
            <a:fld id="{9EB96ADA-208A-48F2-8AF0-D5ACC284FB33}" type="slidenum">
              <a:rPr lang="en-US" smtClean="0"/>
              <a:pPr/>
              <a:t>4</a:t>
            </a:fld>
            <a:endParaRPr lang="en-US"/>
          </a:p>
        </p:txBody>
      </p:sp>
    </p:spTree>
    <p:extLst>
      <p:ext uri="{BB962C8B-B14F-4D97-AF65-F5344CB8AC3E}">
        <p14:creationId xmlns:p14="http://schemas.microsoft.com/office/powerpoint/2010/main" val="4042406398"/>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5ADC8-7E2A-4508-91D3-C9F1A53B8C5C}"/>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AF107EC6-5386-44D2-AD04-A2FAB56B721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1417638"/>
            <a:ext cx="8610600" cy="5165724"/>
          </a:xfrm>
        </p:spPr>
      </p:pic>
      <p:sp>
        <p:nvSpPr>
          <p:cNvPr id="3" name="Date Placeholder 2">
            <a:extLst>
              <a:ext uri="{FF2B5EF4-FFF2-40B4-BE49-F238E27FC236}">
                <a16:creationId xmlns:a16="http://schemas.microsoft.com/office/drawing/2014/main" id="{3FE5274C-EEE6-4E58-9A8A-EC1563EA6F2B}"/>
              </a:ext>
            </a:extLst>
          </p:cNvPr>
          <p:cNvSpPr>
            <a:spLocks noGrp="1"/>
          </p:cNvSpPr>
          <p:nvPr>
            <p:ph type="dt" sz="half" idx="10"/>
          </p:nvPr>
        </p:nvSpPr>
        <p:spPr/>
        <p:txBody>
          <a:bodyPr/>
          <a:lstStyle/>
          <a:p>
            <a:fld id="{CC5A090D-5E05-47DD-9A33-DE40371AEBA1}" type="datetime2">
              <a:rPr lang="en-US" smtClean="0"/>
              <a:t>Friday, February 12, 2021</a:t>
            </a:fld>
            <a:endParaRPr lang="en-US"/>
          </a:p>
        </p:txBody>
      </p:sp>
      <p:sp>
        <p:nvSpPr>
          <p:cNvPr id="4" name="Slide Number Placeholder 3">
            <a:extLst>
              <a:ext uri="{FF2B5EF4-FFF2-40B4-BE49-F238E27FC236}">
                <a16:creationId xmlns:a16="http://schemas.microsoft.com/office/drawing/2014/main" id="{46E5B10B-03C8-4D67-8358-21B1466471DC}"/>
              </a:ext>
            </a:extLst>
          </p:cNvPr>
          <p:cNvSpPr>
            <a:spLocks noGrp="1"/>
          </p:cNvSpPr>
          <p:nvPr>
            <p:ph type="sldNum" sz="quarter" idx="12"/>
          </p:nvPr>
        </p:nvSpPr>
        <p:spPr/>
        <p:txBody>
          <a:bodyPr/>
          <a:lstStyle/>
          <a:p>
            <a:fld id="{9EB96ADA-208A-48F2-8AF0-D5ACC284FB33}" type="slidenum">
              <a:rPr lang="en-US" smtClean="0"/>
              <a:pPr/>
              <a:t>40</a:t>
            </a:fld>
            <a:endParaRPr lang="en-US"/>
          </a:p>
        </p:txBody>
      </p:sp>
    </p:spTree>
    <p:extLst>
      <p:ext uri="{BB962C8B-B14F-4D97-AF65-F5344CB8AC3E}">
        <p14:creationId xmlns:p14="http://schemas.microsoft.com/office/powerpoint/2010/main" val="179109103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87C718-B062-49A1-B519-0C430ABFE149}"/>
              </a:ext>
            </a:extLst>
          </p:cNvPr>
          <p:cNvSpPr>
            <a:spLocks noGrp="1"/>
          </p:cNvSpPr>
          <p:nvPr>
            <p:ph idx="1"/>
          </p:nvPr>
        </p:nvSpPr>
        <p:spPr>
          <a:xfrm>
            <a:off x="457200" y="3352800"/>
            <a:ext cx="7848600" cy="1981200"/>
          </a:xfrm>
        </p:spPr>
        <p:txBody>
          <a:bodyPr rtlCol="0">
            <a:normAutofit fontScale="92500" lnSpcReduction="20000"/>
          </a:bodyPr>
          <a:lstStyle/>
          <a:p>
            <a:pPr algn="ctr" eaLnBrk="1" fontAlgn="auto" hangingPunct="1">
              <a:spcAft>
                <a:spcPts val="0"/>
              </a:spcAft>
              <a:buFontTx/>
              <a:buNone/>
              <a:defRPr/>
            </a:pPr>
            <a:r>
              <a:rPr lang="en-US" sz="8000" dirty="0">
                <a:solidFill>
                  <a:srgbClr val="00B0F0"/>
                </a:solidFill>
                <a:ea typeface="ＭＳ Ｐゴシック" pitchFamily="34" charset="-128"/>
              </a:rPr>
              <a:t>Thanks!</a:t>
            </a:r>
            <a:br>
              <a:rPr lang="en-US" sz="8000" dirty="0">
                <a:solidFill>
                  <a:schemeClr val="accent2"/>
                </a:solidFill>
                <a:ea typeface="ＭＳ Ｐゴシック" pitchFamily="34" charset="-128"/>
              </a:rPr>
            </a:br>
            <a:endParaRPr lang="en-US" sz="8000" dirty="0">
              <a:ea typeface="ＭＳ Ｐゴシック" pitchFamily="34" charset="-128"/>
            </a:endParaRPr>
          </a:p>
        </p:txBody>
      </p:sp>
      <p:pic>
        <p:nvPicPr>
          <p:cNvPr id="35844" name="Picture 4" descr="C:\Users\dostogirharun\Desktop\PA.jpg">
            <a:extLst>
              <a:ext uri="{FF2B5EF4-FFF2-40B4-BE49-F238E27FC236}">
                <a16:creationId xmlns:a16="http://schemas.microsoft.com/office/drawing/2014/main" id="{55536A73-313E-45B9-B428-362D4A0E4F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990600"/>
            <a:ext cx="25241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07EE8B2E-979F-4006-9C2D-31B2A56141BC}"/>
              </a:ext>
            </a:extLst>
          </p:cNvPr>
          <p:cNvSpPr>
            <a:spLocks noGrp="1"/>
          </p:cNvSpPr>
          <p:nvPr>
            <p:ph type="dt" sz="half" idx="10"/>
          </p:nvPr>
        </p:nvSpPr>
        <p:spPr/>
        <p:txBody>
          <a:bodyPr/>
          <a:lstStyle/>
          <a:p>
            <a:fld id="{3276D4AA-F0D6-43DF-9108-0E9FBBD1C7F1}" type="datetime2">
              <a:rPr lang="en-US" smtClean="0"/>
              <a:t>Friday, February 12, 2021</a:t>
            </a:fld>
            <a:endParaRPr lang="en-US"/>
          </a:p>
        </p:txBody>
      </p:sp>
      <p:sp>
        <p:nvSpPr>
          <p:cNvPr id="4" name="Slide Number Placeholder 3">
            <a:extLst>
              <a:ext uri="{FF2B5EF4-FFF2-40B4-BE49-F238E27FC236}">
                <a16:creationId xmlns:a16="http://schemas.microsoft.com/office/drawing/2014/main" id="{CDA9DCF8-41E8-4CFE-A650-8926811FDC34}"/>
              </a:ext>
            </a:extLst>
          </p:cNvPr>
          <p:cNvSpPr>
            <a:spLocks noGrp="1"/>
          </p:cNvSpPr>
          <p:nvPr>
            <p:ph type="sldNum" sz="quarter" idx="12"/>
          </p:nvPr>
        </p:nvSpPr>
        <p:spPr/>
        <p:txBody>
          <a:bodyPr/>
          <a:lstStyle/>
          <a:p>
            <a:fld id="{9EB96ADA-208A-48F2-8AF0-D5ACC284FB33}" type="slidenum">
              <a:rPr lang="en-US" smtClean="0"/>
              <a:pPr/>
              <a:t>41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additive="base">
                                        <p:cTn id="7" dur="500" fill="hold"/>
                                        <p:tgtEl>
                                          <p:spTgt spid="35844"/>
                                        </p:tgtEl>
                                        <p:attrNameLst>
                                          <p:attrName>ppt_x</p:attrName>
                                        </p:attrNameLst>
                                      </p:cBhvr>
                                      <p:tavLst>
                                        <p:tav tm="0">
                                          <p:val>
                                            <p:strVal val="1+#ppt_w/2"/>
                                          </p:val>
                                        </p:tav>
                                        <p:tav tm="100000">
                                          <p:val>
                                            <p:strVal val="#ppt_x"/>
                                          </p:val>
                                        </p:tav>
                                      </p:tavLst>
                                    </p:anim>
                                    <p:anim calcmode="lin" valueType="num">
                                      <p:cBhvr additive="base">
                                        <p:cTn id="8" dur="500" fill="hold"/>
                                        <p:tgtEl>
                                          <p:spTgt spid="3584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53B64-8DAC-4D7C-9334-1D194B94286F}"/>
              </a:ext>
            </a:extLst>
          </p:cNvPr>
          <p:cNvSpPr>
            <a:spLocks noGrp="1"/>
          </p:cNvSpPr>
          <p:nvPr>
            <p:ph type="title"/>
          </p:nvPr>
        </p:nvSpPr>
        <p:spPr/>
        <p:txBody>
          <a:bodyPr/>
          <a:lstStyle/>
          <a:p>
            <a:r>
              <a:rPr lang="en-US" dirty="0">
                <a:cs typeface="Angsana New" pitchFamily="18" charset="-34"/>
              </a:rPr>
              <a:t>Study Materials</a:t>
            </a:r>
            <a:endParaRPr lang="en-US" dirty="0"/>
          </a:p>
        </p:txBody>
      </p:sp>
      <p:sp>
        <p:nvSpPr>
          <p:cNvPr id="3" name="Content Placeholder 2">
            <a:extLst>
              <a:ext uri="{FF2B5EF4-FFF2-40B4-BE49-F238E27FC236}">
                <a16:creationId xmlns:a16="http://schemas.microsoft.com/office/drawing/2014/main" id="{48222217-8304-4E6A-A498-F03DEACC08E5}"/>
              </a:ext>
            </a:extLst>
          </p:cNvPr>
          <p:cNvSpPr>
            <a:spLocks noGrp="1"/>
          </p:cNvSpPr>
          <p:nvPr>
            <p:ph idx="1"/>
          </p:nvPr>
        </p:nvSpPr>
        <p:spPr/>
        <p:txBody>
          <a:bodyPr/>
          <a:lstStyle/>
          <a:p>
            <a:pPr>
              <a:lnSpc>
                <a:spcPct val="200000"/>
              </a:lnSpc>
            </a:pPr>
            <a:r>
              <a:rPr lang="en-US" altLang="en-US" dirty="0">
                <a:ea typeface="Angsana New" panose="02020603050405020304" pitchFamily="18" charset="-34"/>
              </a:rPr>
              <a:t> At least one article related to class topic</a:t>
            </a:r>
          </a:p>
          <a:p>
            <a:pPr>
              <a:lnSpc>
                <a:spcPct val="200000"/>
              </a:lnSpc>
            </a:pPr>
            <a:r>
              <a:rPr lang="en-US" altLang="en-US" dirty="0">
                <a:ea typeface="Angsana New" panose="02020603050405020304" pitchFamily="18" charset="-34"/>
              </a:rPr>
              <a:t>Some books</a:t>
            </a:r>
          </a:p>
          <a:p>
            <a:pPr>
              <a:lnSpc>
                <a:spcPct val="200000"/>
              </a:lnSpc>
            </a:pPr>
            <a:r>
              <a:rPr lang="en-US" altLang="en-US" dirty="0">
                <a:ea typeface="Angsana New" panose="02020603050405020304" pitchFamily="18" charset="-34"/>
              </a:rPr>
              <a:t>Reports</a:t>
            </a:r>
          </a:p>
          <a:p>
            <a:pPr marL="0" indent="0">
              <a:buNone/>
            </a:pPr>
            <a:endParaRPr lang="en-US" dirty="0"/>
          </a:p>
        </p:txBody>
      </p:sp>
      <p:sp>
        <p:nvSpPr>
          <p:cNvPr id="4" name="Date Placeholder 3">
            <a:extLst>
              <a:ext uri="{FF2B5EF4-FFF2-40B4-BE49-F238E27FC236}">
                <a16:creationId xmlns:a16="http://schemas.microsoft.com/office/drawing/2014/main" id="{635829C1-43AD-4A7C-8258-DD08A66AB206}"/>
              </a:ext>
            </a:extLst>
          </p:cNvPr>
          <p:cNvSpPr>
            <a:spLocks noGrp="1"/>
          </p:cNvSpPr>
          <p:nvPr>
            <p:ph type="dt" sz="half" idx="10"/>
          </p:nvPr>
        </p:nvSpPr>
        <p:spPr/>
        <p:txBody>
          <a:bodyPr/>
          <a:lstStyle/>
          <a:p>
            <a:fld id="{BE4032DF-C7F7-42DA-B030-5C07F74F2F73}"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977E49B0-2650-4DCF-9A6B-2869CBEC78E8}"/>
              </a:ext>
            </a:extLst>
          </p:cNvPr>
          <p:cNvSpPr>
            <a:spLocks noGrp="1"/>
          </p:cNvSpPr>
          <p:nvPr>
            <p:ph type="sldNum" sz="quarter" idx="12"/>
          </p:nvPr>
        </p:nvSpPr>
        <p:spPr/>
        <p:txBody>
          <a:bodyPr/>
          <a:lstStyle/>
          <a:p>
            <a:fld id="{9EB96ADA-208A-48F2-8AF0-D5ACC284FB33}" type="slidenum">
              <a:rPr lang="en-US" smtClean="0"/>
              <a:pPr/>
              <a:t>5</a:t>
            </a:fld>
            <a:endParaRPr lang="en-US"/>
          </a:p>
        </p:txBody>
      </p:sp>
    </p:spTree>
    <p:extLst>
      <p:ext uri="{BB962C8B-B14F-4D97-AF65-F5344CB8AC3E}">
        <p14:creationId xmlns:p14="http://schemas.microsoft.com/office/powerpoint/2010/main" val="281087088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B4D9EBF-EBE7-4721-814E-8A3305BEBC4A}"/>
              </a:ext>
            </a:extLst>
          </p:cNvPr>
          <p:cNvSpPr>
            <a:spLocks noGrp="1"/>
          </p:cNvSpPr>
          <p:nvPr>
            <p:ph type="title"/>
          </p:nvPr>
        </p:nvSpPr>
        <p:spPr>
          <a:xfrm>
            <a:off x="457200" y="274638"/>
            <a:ext cx="8229600" cy="639762"/>
          </a:xfrm>
        </p:spPr>
        <p:txBody>
          <a:bodyPr>
            <a:normAutofit fontScale="90000"/>
          </a:bodyPr>
          <a:lstStyle/>
          <a:p>
            <a:pPr eaLnBrk="1" hangingPunct="1">
              <a:defRPr/>
            </a:pPr>
            <a:r>
              <a:rPr lang="en-US" sz="4000" dirty="0">
                <a:latin typeface="Angsana New" pitchFamily="18" charset="-34"/>
                <a:ea typeface="+mn-ea"/>
                <a:cs typeface="Angsana New" pitchFamily="18" charset="-34"/>
              </a:rPr>
              <a:t>Marks distribution</a:t>
            </a:r>
          </a:p>
        </p:txBody>
      </p:sp>
      <p:sp>
        <p:nvSpPr>
          <p:cNvPr id="5" name="Content Placeholder 4">
            <a:extLst>
              <a:ext uri="{FF2B5EF4-FFF2-40B4-BE49-F238E27FC236}">
                <a16:creationId xmlns:a16="http://schemas.microsoft.com/office/drawing/2014/main" id="{A8AC02B4-FDB9-465C-AD93-21D46AAC0F52}"/>
              </a:ext>
            </a:extLst>
          </p:cNvPr>
          <p:cNvSpPr>
            <a:spLocks noGrp="1"/>
          </p:cNvSpPr>
          <p:nvPr>
            <p:ph idx="1"/>
          </p:nvPr>
        </p:nvSpPr>
        <p:spPr>
          <a:xfrm>
            <a:off x="457200" y="1066800"/>
            <a:ext cx="8382000" cy="5257800"/>
          </a:xfrm>
        </p:spPr>
        <p:txBody>
          <a:bodyPr/>
          <a:lstStyle/>
          <a:p>
            <a:pPr eaLnBrk="1" hangingPunct="1">
              <a:lnSpc>
                <a:spcPct val="150000"/>
              </a:lnSpc>
              <a:spcBef>
                <a:spcPts val="600"/>
              </a:spcBef>
            </a:pPr>
            <a:r>
              <a:rPr lang="en-US" altLang="en-US" sz="2600" dirty="0">
                <a:ea typeface="Angsana New" panose="02020603050405020304" pitchFamily="18" charset="-34"/>
              </a:rPr>
              <a:t>Class attendance			:			10</a:t>
            </a:r>
          </a:p>
          <a:p>
            <a:pPr eaLnBrk="1" hangingPunct="1">
              <a:lnSpc>
                <a:spcPct val="150000"/>
              </a:lnSpc>
              <a:spcBef>
                <a:spcPts val="600"/>
              </a:spcBef>
              <a:buFont typeface="Wingdings" panose="05000000000000000000" pitchFamily="2" charset="2"/>
              <a:buChar char="q"/>
            </a:pPr>
            <a:r>
              <a:rPr lang="en-US" altLang="en-US" sz="2600" dirty="0">
                <a:ea typeface="Angsana New" panose="02020603050405020304" pitchFamily="18" charset="-34"/>
              </a:rPr>
              <a:t>Class test 2 			:  			10</a:t>
            </a:r>
          </a:p>
          <a:p>
            <a:pPr eaLnBrk="1" hangingPunct="1">
              <a:lnSpc>
                <a:spcPct val="150000"/>
              </a:lnSpc>
              <a:spcBef>
                <a:spcPts val="600"/>
              </a:spcBef>
              <a:buFont typeface="Wingdings" panose="05000000000000000000" pitchFamily="2" charset="2"/>
              <a:buChar char="q"/>
            </a:pPr>
            <a:r>
              <a:rPr lang="en-US" altLang="en-US" sz="2600" dirty="0">
                <a:ea typeface="Angsana New" panose="02020603050405020304" pitchFamily="18" charset="-34"/>
              </a:rPr>
              <a:t> Assignment 2 		 	:  			10 </a:t>
            </a:r>
          </a:p>
          <a:p>
            <a:pPr eaLnBrk="1" hangingPunct="1">
              <a:lnSpc>
                <a:spcPct val="150000"/>
              </a:lnSpc>
              <a:spcBef>
                <a:spcPts val="600"/>
              </a:spcBef>
            </a:pPr>
            <a:r>
              <a:rPr lang="en-US" altLang="en-US" sz="2600" dirty="0">
                <a:ea typeface="Angsana New" panose="02020603050405020304" pitchFamily="18" charset="-34"/>
              </a:rPr>
              <a:t>Presentation 			: 			05</a:t>
            </a:r>
          </a:p>
          <a:p>
            <a:pPr eaLnBrk="1" hangingPunct="1">
              <a:lnSpc>
                <a:spcPct val="150000"/>
              </a:lnSpc>
              <a:spcBef>
                <a:spcPts val="600"/>
              </a:spcBef>
            </a:pPr>
            <a:r>
              <a:rPr lang="en-US" altLang="en-US" sz="2600" dirty="0">
                <a:ea typeface="Angsana New" panose="02020603050405020304" pitchFamily="18" charset="-34"/>
              </a:rPr>
              <a:t>Mid term exam			:			25</a:t>
            </a:r>
          </a:p>
          <a:p>
            <a:pPr eaLnBrk="1" hangingPunct="1">
              <a:lnSpc>
                <a:spcPct val="150000"/>
              </a:lnSpc>
              <a:spcBef>
                <a:spcPts val="600"/>
              </a:spcBef>
            </a:pPr>
            <a:r>
              <a:rPr lang="en-US" altLang="en-US" sz="2600" dirty="0">
                <a:ea typeface="Angsana New" panose="02020603050405020304" pitchFamily="18" charset="-34"/>
              </a:rPr>
              <a:t>Final exam				: 			40</a:t>
            </a:r>
          </a:p>
          <a:p>
            <a:pPr eaLnBrk="1" hangingPunct="1">
              <a:lnSpc>
                <a:spcPct val="150000"/>
              </a:lnSpc>
              <a:spcBef>
                <a:spcPts val="600"/>
              </a:spcBef>
            </a:pPr>
            <a:r>
              <a:rPr lang="en-US" altLang="en-US" sz="2600" dirty="0">
                <a:ea typeface="Angsana New" panose="02020603050405020304" pitchFamily="18" charset="-34"/>
              </a:rPr>
              <a:t>Total				:			100</a:t>
            </a:r>
          </a:p>
        </p:txBody>
      </p:sp>
      <p:sp>
        <p:nvSpPr>
          <p:cNvPr id="2" name="Date Placeholder 1">
            <a:extLst>
              <a:ext uri="{FF2B5EF4-FFF2-40B4-BE49-F238E27FC236}">
                <a16:creationId xmlns:a16="http://schemas.microsoft.com/office/drawing/2014/main" id="{99F0E3C3-2AD8-4626-B7AD-8264616230E5}"/>
              </a:ext>
            </a:extLst>
          </p:cNvPr>
          <p:cNvSpPr>
            <a:spLocks noGrp="1"/>
          </p:cNvSpPr>
          <p:nvPr>
            <p:ph type="dt" sz="half" idx="10"/>
          </p:nvPr>
        </p:nvSpPr>
        <p:spPr/>
        <p:txBody>
          <a:bodyPr/>
          <a:lstStyle/>
          <a:p>
            <a:fld id="{A75C5193-FC26-47DF-BA27-314BE7BF39AF}" type="datetime2">
              <a:rPr lang="en-US" smtClean="0"/>
              <a:t>Friday, February 12, 2021</a:t>
            </a:fld>
            <a:endParaRPr lang="en-US"/>
          </a:p>
        </p:txBody>
      </p:sp>
      <p:sp>
        <p:nvSpPr>
          <p:cNvPr id="3" name="Slide Number Placeholder 2">
            <a:extLst>
              <a:ext uri="{FF2B5EF4-FFF2-40B4-BE49-F238E27FC236}">
                <a16:creationId xmlns:a16="http://schemas.microsoft.com/office/drawing/2014/main" id="{04128828-F14F-4B5E-A340-AC898CED9A02}"/>
              </a:ext>
            </a:extLst>
          </p:cNvPr>
          <p:cNvSpPr>
            <a:spLocks noGrp="1"/>
          </p:cNvSpPr>
          <p:nvPr>
            <p:ph type="sldNum" sz="quarter" idx="12"/>
          </p:nvPr>
        </p:nvSpPr>
        <p:spPr/>
        <p:txBody>
          <a:bodyPr/>
          <a:lstStyle/>
          <a:p>
            <a:fld id="{9EB96ADA-208A-48F2-8AF0-D5ACC284FB33}" type="slidenum">
              <a:rPr lang="en-US" smtClean="0"/>
              <a:pPr/>
              <a:t>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box(in)">
                                      <p:cBhvr>
                                        <p:cTn id="7" dur="5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 calcmode="lin" valueType="num">
                                      <p:cBhvr additive="base">
                                        <p:cTn id="30"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 calcmode="lin" valueType="num">
                                      <p:cBhvr additive="base">
                                        <p:cTn id="36"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additive="base">
                                        <p:cTn id="42"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5">
                                            <p:txEl>
                                              <p:pRg st="6" end="6"/>
                                            </p:txEl>
                                          </p:spTgt>
                                        </p:tgtEl>
                                        <p:attrNameLst>
                                          <p:attrName>style.visibility</p:attrName>
                                        </p:attrNameLst>
                                      </p:cBhvr>
                                      <p:to>
                                        <p:strVal val="visible"/>
                                      </p:to>
                                    </p:set>
                                    <p:anim calcmode="lin" valueType="num">
                                      <p:cBhvr additive="base">
                                        <p:cTn id="48"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4D68D-2736-4AD1-8992-71292AE456BC}"/>
              </a:ext>
            </a:extLst>
          </p:cNvPr>
          <p:cNvSpPr>
            <a:spLocks noGrp="1"/>
          </p:cNvSpPr>
          <p:nvPr>
            <p:ph type="title"/>
          </p:nvPr>
        </p:nvSpPr>
        <p:spPr>
          <a:xfrm>
            <a:off x="457200" y="274638"/>
            <a:ext cx="8229600" cy="868362"/>
          </a:xfrm>
        </p:spPr>
        <p:txBody>
          <a:bodyPr/>
          <a:lstStyle/>
          <a:p>
            <a:r>
              <a:rPr lang="en-US" dirty="0"/>
              <a:t>Conception: Health </a:t>
            </a:r>
          </a:p>
        </p:txBody>
      </p:sp>
      <p:sp>
        <p:nvSpPr>
          <p:cNvPr id="3" name="Content Placeholder 2">
            <a:extLst>
              <a:ext uri="{FF2B5EF4-FFF2-40B4-BE49-F238E27FC236}">
                <a16:creationId xmlns:a16="http://schemas.microsoft.com/office/drawing/2014/main" id="{3B7B1E5A-4226-4755-B4A5-04ED69E82528}"/>
              </a:ext>
            </a:extLst>
          </p:cNvPr>
          <p:cNvSpPr>
            <a:spLocks noGrp="1"/>
          </p:cNvSpPr>
          <p:nvPr>
            <p:ph idx="1"/>
          </p:nvPr>
        </p:nvSpPr>
        <p:spPr>
          <a:xfrm>
            <a:off x="228600" y="1219201"/>
            <a:ext cx="8763000" cy="5137150"/>
          </a:xfrm>
        </p:spPr>
        <p:txBody>
          <a:bodyPr>
            <a:normAutofit fontScale="92500" lnSpcReduction="20000"/>
          </a:bodyPr>
          <a:lstStyle/>
          <a:p>
            <a:pPr marL="0" indent="0" algn="ctr">
              <a:buNone/>
            </a:pPr>
            <a:r>
              <a:rPr lang="en-US" b="1" u="sng" dirty="0"/>
              <a:t>Lay Point of View***: </a:t>
            </a:r>
          </a:p>
          <a:p>
            <a:r>
              <a:rPr lang="en-US" dirty="0"/>
              <a:t>Persons are healthy when they are doing their activities with no apparent symptoms of disease in them. </a:t>
            </a:r>
          </a:p>
          <a:p>
            <a:r>
              <a:rPr lang="en-US" dirty="0"/>
              <a:t>The New oxford Dictionary of English describes health as ‘the state of being free from illness or injury’.</a:t>
            </a:r>
          </a:p>
          <a:p>
            <a:pPr marL="0" indent="0">
              <a:buNone/>
            </a:pPr>
            <a:r>
              <a:rPr lang="en-US" dirty="0"/>
              <a:t>*** We use the term “</a:t>
            </a:r>
            <a:r>
              <a:rPr lang="en-US" b="1" dirty="0"/>
              <a:t>lay</a:t>
            </a:r>
            <a:r>
              <a:rPr lang="en-US" dirty="0"/>
              <a:t>” to </a:t>
            </a:r>
            <a:r>
              <a:rPr lang="en-US" b="1" dirty="0"/>
              <a:t>mean</a:t>
            </a:r>
            <a:r>
              <a:rPr lang="en-US" dirty="0"/>
              <a:t> people who </a:t>
            </a:r>
            <a:r>
              <a:rPr lang="en-US" b="1" dirty="0"/>
              <a:t>are</a:t>
            </a:r>
            <a:r>
              <a:rPr lang="en-US" dirty="0"/>
              <a:t> neither health care professionals nor health services researchers, but who may have </a:t>
            </a:r>
            <a:r>
              <a:rPr lang="en-US" dirty="0" err="1"/>
              <a:t>specialised</a:t>
            </a:r>
            <a:r>
              <a:rPr lang="en-US" dirty="0"/>
              <a:t> knowledge related to health. This includes patients, the general public, and consumer advocates.</a:t>
            </a:r>
          </a:p>
        </p:txBody>
      </p:sp>
      <p:sp>
        <p:nvSpPr>
          <p:cNvPr id="4" name="Date Placeholder 3">
            <a:extLst>
              <a:ext uri="{FF2B5EF4-FFF2-40B4-BE49-F238E27FC236}">
                <a16:creationId xmlns:a16="http://schemas.microsoft.com/office/drawing/2014/main" id="{250F22A5-E60F-43B1-9F41-315C065FC07E}"/>
              </a:ext>
            </a:extLst>
          </p:cNvPr>
          <p:cNvSpPr>
            <a:spLocks noGrp="1"/>
          </p:cNvSpPr>
          <p:nvPr>
            <p:ph type="dt" sz="half" idx="10"/>
          </p:nvPr>
        </p:nvSpPr>
        <p:spPr/>
        <p:txBody>
          <a:bodyPr/>
          <a:lstStyle/>
          <a:p>
            <a:fld id="{71356344-C6DF-4577-9AE1-0612116F1801}"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1E114CF1-EFB9-43B1-ADF3-FEAC6E51C634}"/>
              </a:ext>
            </a:extLst>
          </p:cNvPr>
          <p:cNvSpPr>
            <a:spLocks noGrp="1"/>
          </p:cNvSpPr>
          <p:nvPr>
            <p:ph type="sldNum" sz="quarter" idx="12"/>
          </p:nvPr>
        </p:nvSpPr>
        <p:spPr/>
        <p:txBody>
          <a:bodyPr/>
          <a:lstStyle/>
          <a:p>
            <a:fld id="{9EB96ADA-208A-48F2-8AF0-D5ACC284FB33}" type="slidenum">
              <a:rPr lang="en-US" smtClean="0"/>
              <a:pPr/>
              <a:t>7</a:t>
            </a:fld>
            <a:endParaRPr lang="en-US"/>
          </a:p>
        </p:txBody>
      </p:sp>
    </p:spTree>
    <p:extLst>
      <p:ext uri="{BB962C8B-B14F-4D97-AF65-F5344CB8AC3E}">
        <p14:creationId xmlns:p14="http://schemas.microsoft.com/office/powerpoint/2010/main" val="77693001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7C903-3765-4373-8D53-093F7EAED986}"/>
              </a:ext>
            </a:extLst>
          </p:cNvPr>
          <p:cNvSpPr>
            <a:spLocks noGrp="1"/>
          </p:cNvSpPr>
          <p:nvPr>
            <p:ph type="title"/>
          </p:nvPr>
        </p:nvSpPr>
        <p:spPr/>
        <p:txBody>
          <a:bodyPr/>
          <a:lstStyle/>
          <a:p>
            <a:r>
              <a:rPr lang="en-US" dirty="0"/>
              <a:t>WHO Definition of Health</a:t>
            </a:r>
          </a:p>
        </p:txBody>
      </p:sp>
      <p:sp>
        <p:nvSpPr>
          <p:cNvPr id="3" name="Content Placeholder 2">
            <a:extLst>
              <a:ext uri="{FF2B5EF4-FFF2-40B4-BE49-F238E27FC236}">
                <a16:creationId xmlns:a16="http://schemas.microsoft.com/office/drawing/2014/main" id="{DF0D2AAE-FC6D-4E28-B5AE-26F42AE79E2F}"/>
              </a:ext>
            </a:extLst>
          </p:cNvPr>
          <p:cNvSpPr>
            <a:spLocks noGrp="1"/>
          </p:cNvSpPr>
          <p:nvPr>
            <p:ph idx="1"/>
          </p:nvPr>
        </p:nvSpPr>
        <p:spPr>
          <a:xfrm>
            <a:off x="152400" y="1600201"/>
            <a:ext cx="8839200" cy="4525963"/>
          </a:xfrm>
        </p:spPr>
        <p:txBody>
          <a:bodyPr>
            <a:normAutofit/>
          </a:bodyPr>
          <a:lstStyle/>
          <a:p>
            <a:pPr algn="just"/>
            <a:r>
              <a:rPr lang="en-US" dirty="0"/>
              <a:t>The world Health Organization (WHO) described health in1948, in the preamble to its constitution, as “A state of complete physical, mental, and social well-being and not merely the absence of disease or infirmity”. (WHO).</a:t>
            </a:r>
          </a:p>
          <a:p>
            <a:pPr algn="just"/>
            <a:r>
              <a:rPr lang="en-US" dirty="0"/>
              <a:t>Recently this statement has been expanded to include the ability to lead a “socially and economically productive life”. </a:t>
            </a:r>
          </a:p>
        </p:txBody>
      </p:sp>
      <p:sp>
        <p:nvSpPr>
          <p:cNvPr id="4" name="Date Placeholder 3">
            <a:extLst>
              <a:ext uri="{FF2B5EF4-FFF2-40B4-BE49-F238E27FC236}">
                <a16:creationId xmlns:a16="http://schemas.microsoft.com/office/drawing/2014/main" id="{88AFBB3E-625B-4F0C-8581-A526E70215E4}"/>
              </a:ext>
            </a:extLst>
          </p:cNvPr>
          <p:cNvSpPr>
            <a:spLocks noGrp="1"/>
          </p:cNvSpPr>
          <p:nvPr>
            <p:ph type="dt" sz="half" idx="10"/>
          </p:nvPr>
        </p:nvSpPr>
        <p:spPr/>
        <p:txBody>
          <a:bodyPr/>
          <a:lstStyle/>
          <a:p>
            <a:fld id="{BD253244-31DA-4504-8A51-8BA05CD2D44A}"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42318C2E-A402-42F9-820F-35B6DCCD2E3B}"/>
              </a:ext>
            </a:extLst>
          </p:cNvPr>
          <p:cNvSpPr>
            <a:spLocks noGrp="1"/>
          </p:cNvSpPr>
          <p:nvPr>
            <p:ph type="sldNum" sz="quarter" idx="12"/>
          </p:nvPr>
        </p:nvSpPr>
        <p:spPr/>
        <p:txBody>
          <a:bodyPr/>
          <a:lstStyle/>
          <a:p>
            <a:fld id="{9EB96ADA-208A-48F2-8AF0-D5ACC284FB33}" type="slidenum">
              <a:rPr lang="en-US" smtClean="0"/>
              <a:pPr/>
              <a:t>8</a:t>
            </a:fld>
            <a:endParaRPr lang="en-US"/>
          </a:p>
        </p:txBody>
      </p:sp>
    </p:spTree>
    <p:extLst>
      <p:ext uri="{BB962C8B-B14F-4D97-AF65-F5344CB8AC3E}">
        <p14:creationId xmlns:p14="http://schemas.microsoft.com/office/powerpoint/2010/main" val="79428766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0B63D-A2E3-4611-95CA-5D41E8087321}"/>
              </a:ext>
            </a:extLst>
          </p:cNvPr>
          <p:cNvSpPr>
            <a:spLocks noGrp="1"/>
          </p:cNvSpPr>
          <p:nvPr>
            <p:ph type="title"/>
          </p:nvPr>
        </p:nvSpPr>
        <p:spPr/>
        <p:txBody>
          <a:bodyPr/>
          <a:lstStyle/>
          <a:p>
            <a:r>
              <a:rPr lang="en-US" dirty="0"/>
              <a:t>Well-being</a:t>
            </a:r>
          </a:p>
        </p:txBody>
      </p:sp>
      <p:sp>
        <p:nvSpPr>
          <p:cNvPr id="3" name="Content Placeholder 2">
            <a:extLst>
              <a:ext uri="{FF2B5EF4-FFF2-40B4-BE49-F238E27FC236}">
                <a16:creationId xmlns:a16="http://schemas.microsoft.com/office/drawing/2014/main" id="{B5C53FAA-3C3B-4F1B-9664-4DE3E864547E}"/>
              </a:ext>
            </a:extLst>
          </p:cNvPr>
          <p:cNvSpPr>
            <a:spLocks noGrp="1"/>
          </p:cNvSpPr>
          <p:nvPr>
            <p:ph idx="1"/>
          </p:nvPr>
        </p:nvSpPr>
        <p:spPr/>
        <p:txBody>
          <a:bodyPr>
            <a:normAutofit fontScale="92500" lnSpcReduction="10000"/>
          </a:bodyPr>
          <a:lstStyle/>
          <a:p>
            <a:pPr algn="just"/>
            <a:r>
              <a:rPr lang="en-US" dirty="0"/>
              <a:t>Well-being is a valid population outcome measure beyond morbidity, mortality, and economic status that tells us how people perceive their life is going from their own perspective (CDC). </a:t>
            </a:r>
          </a:p>
          <a:p>
            <a:pPr algn="just"/>
            <a:r>
              <a:rPr lang="en-US" dirty="0"/>
              <a:t>Well-being can provide a common metric that can help policy makers shape and compare the effects of different policies (e.g., loss of greenspace might impact well-being more so than commercial development of an area).</a:t>
            </a:r>
          </a:p>
        </p:txBody>
      </p:sp>
      <p:sp>
        <p:nvSpPr>
          <p:cNvPr id="4" name="Date Placeholder 3">
            <a:extLst>
              <a:ext uri="{FF2B5EF4-FFF2-40B4-BE49-F238E27FC236}">
                <a16:creationId xmlns:a16="http://schemas.microsoft.com/office/drawing/2014/main" id="{F441DCC0-DC9C-4359-9CDB-7A30D2B81B1D}"/>
              </a:ext>
            </a:extLst>
          </p:cNvPr>
          <p:cNvSpPr>
            <a:spLocks noGrp="1"/>
          </p:cNvSpPr>
          <p:nvPr>
            <p:ph type="dt" sz="half" idx="10"/>
          </p:nvPr>
        </p:nvSpPr>
        <p:spPr/>
        <p:txBody>
          <a:bodyPr/>
          <a:lstStyle/>
          <a:p>
            <a:fld id="{4C05BFDE-0C8C-4ADE-B5DF-7CCED3495C9A}" type="datetime2">
              <a:rPr lang="en-US" smtClean="0"/>
              <a:t>Friday, February 12, 2021</a:t>
            </a:fld>
            <a:endParaRPr lang="en-US"/>
          </a:p>
        </p:txBody>
      </p:sp>
      <p:sp>
        <p:nvSpPr>
          <p:cNvPr id="5" name="Slide Number Placeholder 4">
            <a:extLst>
              <a:ext uri="{FF2B5EF4-FFF2-40B4-BE49-F238E27FC236}">
                <a16:creationId xmlns:a16="http://schemas.microsoft.com/office/drawing/2014/main" id="{C7AA20A6-B587-444F-ACFF-9BD285D664D7}"/>
              </a:ext>
            </a:extLst>
          </p:cNvPr>
          <p:cNvSpPr>
            <a:spLocks noGrp="1"/>
          </p:cNvSpPr>
          <p:nvPr>
            <p:ph type="sldNum" sz="quarter" idx="12"/>
          </p:nvPr>
        </p:nvSpPr>
        <p:spPr/>
        <p:txBody>
          <a:bodyPr/>
          <a:lstStyle/>
          <a:p>
            <a:fld id="{9EB96ADA-208A-48F2-8AF0-D5ACC284FB33}" type="slidenum">
              <a:rPr lang="en-US" smtClean="0"/>
              <a:pPr/>
              <a:t>9</a:t>
            </a:fld>
            <a:endParaRPr lang="en-US"/>
          </a:p>
        </p:txBody>
      </p:sp>
    </p:spTree>
    <p:extLst>
      <p:ext uri="{BB962C8B-B14F-4D97-AF65-F5344CB8AC3E}">
        <p14:creationId xmlns:p14="http://schemas.microsoft.com/office/powerpoint/2010/main" val="2159450593"/>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1138</TotalTime>
  <Words>1900</Words>
  <Application>Microsoft Office PowerPoint</Application>
  <PresentationFormat>On-screen Show (4:3)</PresentationFormat>
  <Paragraphs>227</Paragraphs>
  <Slides>41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ＭＳ Ｐゴシック</vt:lpstr>
      <vt:lpstr>Angsana New</vt:lpstr>
      <vt:lpstr>Arial</vt:lpstr>
      <vt:lpstr>Calibri</vt:lpstr>
      <vt:lpstr>Wingdings</vt:lpstr>
      <vt:lpstr>ヒラギノ角ゴ Pro W3</vt:lpstr>
      <vt:lpstr>Office Theme</vt:lpstr>
      <vt:lpstr>Introduction to Public Health </vt:lpstr>
      <vt:lpstr>Introduction to Public Health </vt:lpstr>
      <vt:lpstr>Course Contents</vt:lpstr>
      <vt:lpstr>Objectives</vt:lpstr>
      <vt:lpstr>Study Materials</vt:lpstr>
      <vt:lpstr>Marks distribution</vt:lpstr>
      <vt:lpstr>Conception: Health </vt:lpstr>
      <vt:lpstr>WHO Definition of Health</vt:lpstr>
      <vt:lpstr>Well-being</vt:lpstr>
      <vt:lpstr>Analysis of the WHO Definition</vt:lpstr>
      <vt:lpstr>……Continued </vt:lpstr>
      <vt:lpstr>Wellness </vt:lpstr>
      <vt:lpstr>PowerPoint Presentation</vt:lpstr>
      <vt:lpstr>Tenets of Wellness</vt:lpstr>
      <vt:lpstr>Health Vs Wellness</vt:lpstr>
      <vt:lpstr>Physical Health</vt:lpstr>
      <vt:lpstr>Mental Health</vt:lpstr>
      <vt:lpstr>Social Health</vt:lpstr>
      <vt:lpstr>Emotional Health</vt:lpstr>
      <vt:lpstr>Spiritual Health</vt:lpstr>
      <vt:lpstr>Different Perspectives on Health</vt:lpstr>
      <vt:lpstr>Health as a Right</vt:lpstr>
      <vt:lpstr>Health as  Good &amp; Capital</vt:lpstr>
      <vt:lpstr>Concept: Public Health</vt:lpstr>
      <vt:lpstr>…..Continued </vt:lpstr>
      <vt:lpstr>Public Health </vt:lpstr>
      <vt:lpstr>How does public health improve health and prevent disease?</vt:lpstr>
      <vt:lpstr>…..Continued </vt:lpstr>
      <vt:lpstr>……….. (Some Examples) </vt:lpstr>
      <vt:lpstr>PowerPoint Presentation</vt:lpstr>
      <vt:lpstr>How does public health reduce health care costs?</vt:lpstr>
      <vt:lpstr>…….Continued</vt:lpstr>
      <vt:lpstr>……Continued</vt:lpstr>
      <vt:lpstr>PowerPoint Presentation</vt:lpstr>
      <vt:lpstr>Why Public Health Matters!!</vt:lpstr>
      <vt:lpstr>Why Public Health Matters</vt:lpstr>
      <vt:lpstr>Why Public Health Matters</vt:lpstr>
      <vt:lpstr>Why Public Health Matters</vt:lpstr>
      <vt:lpstr>Why Public Health Matters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Field Epidemiology</dc:title>
  <dc:creator>Anis</dc:creator>
  <cp:lastModifiedBy>Baki Billah</cp:lastModifiedBy>
  <cp:revision>135</cp:revision>
  <dcterms:created xsi:type="dcterms:W3CDTF">2015-05-14T23:51:55Z</dcterms:created>
  <dcterms:modified xsi:type="dcterms:W3CDTF">2021-02-12T08:30:00Z</dcterms:modified>
</cp:coreProperties>
</file>