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6858000" cx="12192000"/>
  <p:notesSz cx="6858000" cy="9144000"/>
  <p:embeddedFontLst>
    <p:embeddedFont>
      <p:font typeface="Limelight"/>
      <p:regular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17" roundtripDataSignature="AMtx7mj+4ppbwxKsZ6FGfdPOvETN5EHpN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customschemas.google.com/relationships/presentationmetadata" Target="metadata"/><Relationship Id="rId16" Type="http://schemas.openxmlformats.org/officeDocument/2006/relationships/font" Target="fonts/Limelight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18ba6dc5170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18ba6dc517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" name="Google Shape;14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0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1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1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0" name="Google Shape;20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3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3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4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4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5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5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5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5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5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8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8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8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9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9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0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title"/>
          </p:nvPr>
        </p:nvSpPr>
        <p:spPr>
          <a:xfrm>
            <a:off x="838200" y="365125"/>
            <a:ext cx="10515600" cy="19733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b="1" lang="en-US" sz="4000">
                <a:latin typeface="Calibri"/>
                <a:ea typeface="Calibri"/>
                <a:cs typeface="Calibri"/>
                <a:sym typeface="Calibri"/>
              </a:rPr>
              <a:t>Daffodil International University </a:t>
            </a:r>
            <a:br>
              <a:rPr b="1" lang="en-US" sz="4000">
                <a:latin typeface="Calibri"/>
                <a:ea typeface="Calibri"/>
                <a:cs typeface="Calibri"/>
                <a:sym typeface="Calibri"/>
              </a:rPr>
            </a:br>
            <a:r>
              <a:rPr b="1" lang="en-US" sz="4000">
                <a:latin typeface="Calibri"/>
                <a:ea typeface="Calibri"/>
                <a:cs typeface="Calibri"/>
                <a:sym typeface="Calibri"/>
              </a:rPr>
              <a:t>Dept. of CSE </a:t>
            </a:r>
            <a:br>
              <a:rPr b="1" lang="en-US" sz="4000">
                <a:latin typeface="Calibri"/>
                <a:ea typeface="Calibri"/>
                <a:cs typeface="Calibri"/>
                <a:sym typeface="Calibri"/>
              </a:rPr>
            </a:br>
            <a:r>
              <a:rPr b="1" lang="en-US" sz="4000">
                <a:latin typeface="Calibri"/>
                <a:ea typeface="Calibri"/>
                <a:cs typeface="Calibri"/>
                <a:sym typeface="Calibri"/>
              </a:rPr>
              <a:t>Information Security</a:t>
            </a:r>
            <a:endParaRPr/>
          </a:p>
        </p:txBody>
      </p:sp>
      <p:sp>
        <p:nvSpPr>
          <p:cNvPr id="85" name="Google Shape;85;p1"/>
          <p:cNvSpPr txBox="1"/>
          <p:nvPr>
            <p:ph idx="1" type="body"/>
          </p:nvPr>
        </p:nvSpPr>
        <p:spPr>
          <a:xfrm>
            <a:off x="838200" y="3429000"/>
            <a:ext cx="10515600" cy="2747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b="1">
              <a:solidFill>
                <a:srgbClr val="C00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Pts val="2800"/>
              <a:buNone/>
            </a:pPr>
            <a:r>
              <a:rPr b="1" lang="en-US">
                <a:solidFill>
                  <a:srgbClr val="C00000"/>
                </a:solidFill>
              </a:rPr>
              <a:t>Lecture 11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Pts val="2800"/>
              <a:buNone/>
            </a:pPr>
            <a:r>
              <a:rPr b="1" lang="en-US">
                <a:solidFill>
                  <a:srgbClr val="C00000"/>
                </a:solidFill>
              </a:rPr>
              <a:t>System Hacking Concepts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Pts val="2800"/>
              <a:buNone/>
            </a:pPr>
            <a:r>
              <a:rPr b="1" lang="en-US">
                <a:solidFill>
                  <a:srgbClr val="C00000"/>
                </a:solidFill>
              </a:rPr>
              <a:t> </a:t>
            </a:r>
            <a:endParaRPr b="1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9"/>
          <p:cNvSpPr txBox="1"/>
          <p:nvPr>
            <p:ph idx="1" type="body"/>
          </p:nvPr>
        </p:nvSpPr>
        <p:spPr>
          <a:xfrm>
            <a:off x="838200" y="944380"/>
            <a:ext cx="10515600" cy="52325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None/>
            </a:pPr>
            <a:r>
              <a:t/>
            </a:r>
            <a:endParaRPr sz="6600">
              <a:latin typeface="Limelight"/>
              <a:ea typeface="Limelight"/>
              <a:cs typeface="Limelight"/>
              <a:sym typeface="Limelight"/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600"/>
              <a:buNone/>
            </a:pPr>
            <a:r>
              <a:t/>
            </a:r>
            <a:endParaRPr sz="6600">
              <a:latin typeface="Limelight"/>
              <a:ea typeface="Limelight"/>
              <a:cs typeface="Limelight"/>
              <a:sym typeface="Limelight"/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600"/>
              <a:buNone/>
            </a:pPr>
            <a:r>
              <a:rPr lang="en-US" sz="6600">
                <a:latin typeface="Limelight"/>
                <a:ea typeface="Limelight"/>
                <a:cs typeface="Limelight"/>
                <a:sym typeface="Limelight"/>
              </a:rPr>
              <a:t>Thank You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 txBox="1"/>
          <p:nvPr>
            <p:ph type="title"/>
          </p:nvPr>
        </p:nvSpPr>
        <p:spPr>
          <a:xfrm>
            <a:off x="536275" y="31336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3200"/>
              <a:buFont typeface="Calibri"/>
              <a:buNone/>
            </a:pPr>
            <a:r>
              <a:rPr b="1" lang="en-US" sz="32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System Hacking</a:t>
            </a:r>
            <a:br>
              <a:rPr lang="en-US"/>
            </a:br>
            <a:endParaRPr/>
          </a:p>
        </p:txBody>
      </p:sp>
      <p:sp>
        <p:nvSpPr>
          <p:cNvPr id="91" name="Google Shape;91;p2"/>
          <p:cNvSpPr txBox="1"/>
          <p:nvPr>
            <p:ph idx="1" type="body"/>
          </p:nvPr>
        </p:nvSpPr>
        <p:spPr>
          <a:xfrm>
            <a:off x="665672" y="1118259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System hacking is defined as the </a:t>
            </a:r>
            <a:r>
              <a:rPr lang="en-US" sz="2400">
                <a:solidFill>
                  <a:srgbClr val="C00000"/>
                </a:solidFill>
              </a:rPr>
              <a:t>compromise</a:t>
            </a:r>
            <a:r>
              <a:rPr lang="en-US" sz="2400"/>
              <a:t> between computer systems and software to access the target computer and </a:t>
            </a:r>
            <a:r>
              <a:rPr lang="en-US" sz="2400">
                <a:solidFill>
                  <a:srgbClr val="C00000"/>
                </a:solidFill>
              </a:rPr>
              <a:t>steal or misuse </a:t>
            </a:r>
            <a:r>
              <a:rPr lang="en-US" sz="2400"/>
              <a:t>their sensitive information. The malware and the attacker identify and exploit the vulnerability of the computer system to gain unauthorized access.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Pts val="2400"/>
              <a:buNone/>
            </a:pPr>
            <a:r>
              <a:rPr b="1" lang="en-US" sz="2400">
                <a:solidFill>
                  <a:srgbClr val="C00000"/>
                </a:solidFill>
              </a:rPr>
              <a:t>Phases of System Hacking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b="1" lang="en-US" sz="2200"/>
              <a:t>Reconnaissance/Footprinting</a:t>
            </a:r>
            <a:endParaRPr sz="2200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b="1" lang="en-US" sz="2200"/>
              <a:t>Scanning</a:t>
            </a:r>
            <a:endParaRPr sz="2200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b="1" lang="en-US" sz="2200"/>
              <a:t>Gaining access</a:t>
            </a:r>
            <a:r>
              <a:rPr lang="en-US" sz="2200"/>
              <a:t> 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b="1" lang="en-US" sz="2200"/>
              <a:t>Maintaining access</a:t>
            </a:r>
            <a:r>
              <a:rPr lang="en-US" sz="2200"/>
              <a:t> 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b="1" lang="en-US" sz="2200"/>
              <a:t>Covering tracks</a:t>
            </a:r>
            <a:endParaRPr sz="2200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Google Shape;96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59530" y="1157688"/>
            <a:ext cx="10024827" cy="5565913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3"/>
          <p:cNvSpPr txBox="1"/>
          <p:nvPr/>
        </p:nvSpPr>
        <p:spPr>
          <a:xfrm>
            <a:off x="879894" y="439947"/>
            <a:ext cx="5161221" cy="8617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2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Reconnaissance/Footprinting</a:t>
            </a:r>
            <a:endParaRPr b="1" sz="320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"/>
          <p:cNvSpPr txBox="1"/>
          <p:nvPr>
            <p:ph type="title"/>
          </p:nvPr>
        </p:nvSpPr>
        <p:spPr>
          <a:xfrm>
            <a:off x="784860" y="365126"/>
            <a:ext cx="10568940" cy="3159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Calibri"/>
              <a:buNone/>
            </a:pPr>
            <a:r>
              <a:rPr b="1" lang="en-US" sz="28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Footprinting types</a:t>
            </a:r>
            <a:endParaRPr/>
          </a:p>
        </p:txBody>
      </p:sp>
      <p:sp>
        <p:nvSpPr>
          <p:cNvPr id="103" name="Google Shape;103;p4"/>
          <p:cNvSpPr txBox="1"/>
          <p:nvPr>
            <p:ph idx="1" type="body"/>
          </p:nvPr>
        </p:nvSpPr>
        <p:spPr>
          <a:xfrm>
            <a:off x="803694" y="1900436"/>
            <a:ext cx="10515600" cy="387108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2400"/>
              <a:buChar char="•"/>
            </a:pPr>
            <a:r>
              <a:rPr b="1" lang="en-US" sz="2400">
                <a:solidFill>
                  <a:srgbClr val="00B050"/>
                </a:solidFill>
              </a:rPr>
              <a:t>Passive footprinting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⮚"/>
            </a:pPr>
            <a:r>
              <a:rPr lang="en-US" sz="2000"/>
              <a:t>Finding information through search engines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⮚"/>
            </a:pPr>
            <a:r>
              <a:rPr lang="en-US" sz="2000"/>
              <a:t>Finding the Top-Level Domains (TLDs) and sub domains of a target through web services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⮚"/>
            </a:pPr>
            <a:r>
              <a:rPr lang="en-US" sz="2000"/>
              <a:t>Gathering information using groups, forums, blogs</a:t>
            </a:r>
            <a:endParaRPr sz="2000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⮚"/>
            </a:pPr>
            <a:r>
              <a:rPr lang="en-US" sz="2000"/>
              <a:t>Extracting information about the target using Internet archives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⮚"/>
            </a:pPr>
            <a:r>
              <a:rPr lang="en-US" sz="2000"/>
              <a:t>Performing people search using social networking sites and people search services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⮚"/>
            </a:pPr>
            <a:r>
              <a:rPr lang="en-US" sz="2000"/>
              <a:t>Collecting location information on the target through web services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⮚"/>
            </a:pPr>
            <a:r>
              <a:rPr lang="en-US" sz="2000"/>
              <a:t>Determining the operating systems in use by the target organization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104" name="Google Shape;104;p4"/>
          <p:cNvSpPr txBox="1"/>
          <p:nvPr/>
        </p:nvSpPr>
        <p:spPr>
          <a:xfrm>
            <a:off x="838200" y="866774"/>
            <a:ext cx="9136380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Footprinting can be categorized into passive footprinting and active footprinting.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"/>
          <p:cNvSpPr txBox="1"/>
          <p:nvPr>
            <p:ph type="title"/>
          </p:nvPr>
        </p:nvSpPr>
        <p:spPr>
          <a:xfrm>
            <a:off x="750498" y="0"/>
            <a:ext cx="10568940" cy="106610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800"/>
              <a:buFont typeface="Calibri"/>
              <a:buNone/>
            </a:pPr>
            <a:r>
              <a:rPr b="1" lang="en-US" sz="28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Footprinting types</a:t>
            </a:r>
            <a:endParaRPr/>
          </a:p>
        </p:txBody>
      </p:sp>
      <p:sp>
        <p:nvSpPr>
          <p:cNvPr id="110" name="Google Shape;110;p5"/>
          <p:cNvSpPr txBox="1"/>
          <p:nvPr>
            <p:ph idx="1" type="body"/>
          </p:nvPr>
        </p:nvSpPr>
        <p:spPr>
          <a:xfrm>
            <a:off x="786441" y="1301023"/>
            <a:ext cx="10515600" cy="43065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2400"/>
              <a:buChar char="•"/>
            </a:pPr>
            <a:r>
              <a:rPr b="1" lang="en-US" sz="2400">
                <a:solidFill>
                  <a:srgbClr val="00B050"/>
                </a:solidFill>
              </a:rPr>
              <a:t>Active footprinting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⮚"/>
            </a:pPr>
            <a:r>
              <a:rPr lang="en-US" sz="2000"/>
              <a:t>Querying published name servers of the target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⮚"/>
            </a:pPr>
            <a:r>
              <a:rPr lang="en-US" sz="2000"/>
              <a:t>Searching for digital files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⮚"/>
            </a:pPr>
            <a:r>
              <a:rPr lang="en-US" sz="2000"/>
              <a:t>Extracting website links and gathering wordlists from the target website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⮚"/>
            </a:pPr>
            <a:r>
              <a:rPr lang="en-US" sz="2000"/>
              <a:t>Extracting metadata of published documents and files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⮚"/>
            </a:pPr>
            <a:r>
              <a:rPr lang="en-US" sz="2000"/>
              <a:t>Gathering website information using web spidering</a:t>
            </a:r>
            <a:endParaRPr sz="2000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⮚"/>
            </a:pPr>
            <a:r>
              <a:rPr lang="en-US" sz="2000"/>
              <a:t>Gathering information through email tracking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" name="Google Shape;115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69922" y="875840"/>
            <a:ext cx="10842417" cy="5673735"/>
          </a:xfrm>
          <a:prstGeom prst="rect">
            <a:avLst/>
          </a:prstGeom>
          <a:noFill/>
          <a:ln>
            <a:noFill/>
          </a:ln>
        </p:spPr>
      </p:pic>
      <p:sp>
        <p:nvSpPr>
          <p:cNvPr id="116" name="Google Shape;116;p6"/>
          <p:cNvSpPr txBox="1"/>
          <p:nvPr/>
        </p:nvSpPr>
        <p:spPr>
          <a:xfrm>
            <a:off x="534836" y="172529"/>
            <a:ext cx="4080295" cy="10772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Scanning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20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18ba6dc5170_0_0"/>
          <p:cNvSpPr txBox="1"/>
          <p:nvPr>
            <p:ph type="title"/>
          </p:nvPr>
        </p:nvSpPr>
        <p:spPr>
          <a:xfrm>
            <a:off x="516725" y="187875"/>
            <a:ext cx="10515600" cy="8166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rgbClr val="C00000"/>
                </a:solidFill>
              </a:rPr>
              <a:t>Port Scanner</a:t>
            </a:r>
            <a:endParaRPr b="1" sz="2800">
              <a:solidFill>
                <a:srgbClr val="C00000"/>
              </a:solidFill>
            </a:endParaRPr>
          </a:p>
        </p:txBody>
      </p:sp>
      <p:sp>
        <p:nvSpPr>
          <p:cNvPr id="122" name="Google Shape;122;g18ba6dc5170_0_0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23" name="Google Shape;123;g18ba6dc5170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67925" y="1004475"/>
            <a:ext cx="11056149" cy="5290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4" name="Google Shape;124;g18ba6dc5170_0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082873" y="2081314"/>
            <a:ext cx="4105506" cy="360386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Google Shape;129;p7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12005" y="954157"/>
            <a:ext cx="10080888" cy="247484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0" name="Google Shape;130;p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12005" y="3816626"/>
            <a:ext cx="10175446" cy="1961322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7"/>
          <p:cNvSpPr txBox="1"/>
          <p:nvPr/>
        </p:nvSpPr>
        <p:spPr>
          <a:xfrm>
            <a:off x="888520" y="724619"/>
            <a:ext cx="4097547" cy="58477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Gaining Access</a:t>
            </a:r>
            <a:endParaRPr b="1" sz="320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p7"/>
          <p:cNvSpPr txBox="1"/>
          <p:nvPr/>
        </p:nvSpPr>
        <p:spPr>
          <a:xfrm>
            <a:off x="894271" y="3766868"/>
            <a:ext cx="4097547" cy="58477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Maintaining Access</a:t>
            </a:r>
            <a:endParaRPr b="1" sz="320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Google Shape;137;p8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44280" y="965284"/>
            <a:ext cx="9803107" cy="1708117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Google Shape;138;p8"/>
          <p:cNvSpPr txBox="1"/>
          <p:nvPr/>
        </p:nvSpPr>
        <p:spPr>
          <a:xfrm>
            <a:off x="931652" y="802257"/>
            <a:ext cx="4097547" cy="58477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Clearing Logs</a:t>
            </a:r>
            <a:endParaRPr b="1" sz="320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2022-08-10T14:29:45Z</dcterms:created>
  <dc:creator>KOTHA</dc:creator>
</cp:coreProperties>
</file>