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6" r:id="rId3"/>
    <p:sldId id="282" r:id="rId4"/>
    <p:sldId id="284" r:id="rId5"/>
    <p:sldId id="283" r:id="rId6"/>
    <p:sldId id="316" r:id="rId7"/>
    <p:sldId id="309" r:id="rId8"/>
    <p:sldId id="267" r:id="rId9"/>
    <p:sldId id="269" r:id="rId10"/>
    <p:sldId id="257" r:id="rId11"/>
    <p:sldId id="270" r:id="rId12"/>
    <p:sldId id="289" r:id="rId13"/>
    <p:sldId id="271" r:id="rId14"/>
    <p:sldId id="310" r:id="rId15"/>
    <p:sldId id="273" r:id="rId16"/>
    <p:sldId id="274" r:id="rId17"/>
    <p:sldId id="272" r:id="rId18"/>
    <p:sldId id="281" r:id="rId19"/>
    <p:sldId id="292" r:id="rId20"/>
    <p:sldId id="296" r:id="rId21"/>
    <p:sldId id="293" r:id="rId22"/>
    <p:sldId id="294" r:id="rId23"/>
    <p:sldId id="295" r:id="rId24"/>
    <p:sldId id="262" r:id="rId25"/>
    <p:sldId id="315" r:id="rId26"/>
    <p:sldId id="263" r:id="rId27"/>
    <p:sldId id="264" r:id="rId28"/>
    <p:sldId id="298" r:id="rId29"/>
    <p:sldId id="299" r:id="rId30"/>
    <p:sldId id="312" r:id="rId31"/>
    <p:sldId id="301" r:id="rId32"/>
    <p:sldId id="300" r:id="rId33"/>
    <p:sldId id="268" r:id="rId34"/>
    <p:sldId id="278" r:id="rId3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2" autoAdjust="0"/>
    <p:restoredTop sz="93883" autoAdjust="0"/>
  </p:normalViewPr>
  <p:slideViewPr>
    <p:cSldViewPr>
      <p:cViewPr>
        <p:scale>
          <a:sx n="60" d="100"/>
          <a:sy n="60" d="100"/>
        </p:scale>
        <p:origin x="146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11CC5CAC-BF51-4AF7-B146-B0C35AB873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09ADB775-3C04-42EA-B7CE-52B2CD2FE8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8548" name="Rectangle 4">
            <a:extLst>
              <a:ext uri="{FF2B5EF4-FFF2-40B4-BE49-F238E27FC236}">
                <a16:creationId xmlns:a16="http://schemas.microsoft.com/office/drawing/2014/main" id="{81D8D412-EC03-4EF4-A9E7-54E5944B08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7A21DFD0-4338-4CD5-A8D0-5EEF2BA1B41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C1A70E-95CD-4A87-A9B8-0F7F3CB636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E621B4D-EA3C-4AF6-9DC0-4EBCA26FBE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8EE66C5-C234-4AED-90F5-4873942FEC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E3143B6-7CA7-4504-A393-21ABFA88BD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4501A4F-4EAC-48C3-8BAB-1ACFEC4E540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AA27431-B55C-4000-AD75-EA94907542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F563E3F-58E6-439D-AD00-0100069378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fld id="{048C50C5-E8C7-461C-B00F-4D9A9E155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A3C2A5B-5003-4789-9CBA-65F2D72C8D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83A6DA-DD3A-440B-8140-5DAF2B79284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0AD5CD2-37D7-446D-A997-FB8EDEACCF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EBCC054-65F5-45C8-ACC2-862D0BCB31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A2FB37AF-C616-4BF5-B900-33DD80FF40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B5845B-E43D-40B8-8372-7E72094BD171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DFBD81C-0F58-4A7A-9E63-61E9F7025C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D8CFE6F2-58CC-4170-B0D9-C57605ED1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A5F6E4B-407C-45CF-A1D5-0B7E6B0550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1EC5F9-5E4B-42AF-9B03-EA6F04D3ABCF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F792B22-142D-4C96-8C66-53C6FFE410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39F72D4-89CC-4F80-9A5E-EBA7E8862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DE8F111-2320-4418-A974-3E61A0ABFA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9B452C-996D-4AE5-8AE2-A776872D0DCC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9F79134-A8A5-4CAD-81FC-2C7506158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7779C7B-7B6B-4DBB-AAA1-E88C2E532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AA34011-3879-4E41-81A4-C5914D6E6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86AB9A-B389-4AD7-9E25-AF9E2AF2EE0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98581CD-7CE7-461A-83AB-B74CE6D2AE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3924B47-A5C6-4AB2-BC02-9FC626EE2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CDDDD41-15DC-444E-B865-5327C743FE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6213B2-D9E8-4186-B340-B0CFCD04643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D435B1E-92F5-4739-B63E-D4DC29EEF9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A19257F-F43B-44EB-8553-0A4B30EA6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6F32C71-B810-4DDD-818F-CBBA63F24B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9E06E1-52DF-44A8-9138-32C56D83452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44D3C89-70A3-488D-B1BA-73BAF0C9F7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6713EDB-0227-42C6-812E-4131E24B0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5426FE4-3023-4C97-9CCB-4278B10957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FC3770-ED8E-4F4B-B634-02578899089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56229AA-0664-4B12-B0EF-89B02BBFA7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BD55B10-1A12-401A-BE78-A49CD32B7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FB6D3E30-3575-4844-9C43-C4053B41BD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5CEBDA-777B-4255-8E74-CF96EB51CC4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C70E59B-C34C-47DC-B322-71DDE2F3B2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8A6280F-4B5D-4E0B-A9D8-225F2BEB5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9922344-6A28-4A67-82B8-7B1C8C3F9B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5D84D7-BAAB-4C88-AC3B-A26FD0C923A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1B20A9F-FC3B-4631-A83C-2DA817BF13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5C8098-EF8E-4F2D-B6B7-26CB8F881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7C414669-1507-463E-B69F-14629D78D4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31427A-9398-4676-8434-1DC4FA8E14A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7952855-3F15-4F7D-A72F-F5D7FC589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55367B30-7E25-4A78-BEBE-B59AC6368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CC1CB90-9781-4E9C-93DC-AA9F849FFE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10FB4D-D902-4B21-A301-D50113607E9C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E56119C-4494-403F-BE47-ADEB2F8683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E12DA26-97E4-4DF7-9FD2-29748E899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07E10260-283F-476B-9FED-A367B5DBD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889913E3-ACDE-477B-8BBA-61D3A46F6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44C7F426-8316-4214-8B8D-2C9C6F4B35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A0A6B7D5-67AE-4A8F-8138-00F18CB421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C1CFB40-7F2D-4A26-AC62-DD9B8130E7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04CB3B0-E7BD-493D-A270-9344B9C2D6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0E6C3B2-1E62-446C-B5B8-C6CA164485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E660E8-1C4E-4BAA-8B15-D94A27986B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67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14E35-01E3-4619-BF3C-7836E688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9E6A8-18F9-43AB-823D-854BD7822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DA6427-A668-495A-8205-33B79BF32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A0F3E2-635B-4C74-8A67-00449A070E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F5062D-3FA7-4994-825C-7BB6110E7E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82CFD-57AD-4846-B9C9-D8673943C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2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5260A1-D551-4216-9533-D4BDAC3B3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5C9DD-07AD-4474-B363-798CC7D61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EA9520-5646-47EB-9E16-9322C747AF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DC166F-AE02-457A-8FD2-7E0B323AB1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0ED8DA-A011-414B-AD6D-31C67AA3E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4131-5DC3-4B5C-A122-F8883C5680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118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6495A-716D-4119-9BB6-EC72F1B2C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3995E4D0-C2C7-46A2-9C58-C595428A9D3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FE7BB6-23C0-44EB-A8D6-0D92ACDDF3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2627D0-07C1-448D-9423-79BF1C2A68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8D34E3-5693-42BB-AF02-DE5DC951FE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3190E-324D-4C5C-BCBF-4D2D73374D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22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70FFC-AD9C-4A56-AA18-339E17619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15195-8E00-4569-BF7E-A01CE15A6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748ED1-885D-4DB1-AC44-E258B90F82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E95B21-6FF5-4984-B576-DD3273EC1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0BC6C0-240F-4FD2-886B-980A737F17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4408C-4BFC-46CC-93A5-3EC6B64370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563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7D9E4-6BCE-4603-BB1C-04720C1D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6F187-3F04-429D-96FB-CAD703C81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8E0016-9556-44DD-83D5-BCE94798BF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E12CED-116D-431A-8ABC-8FAED40B1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0F8563-2B78-4216-94DC-3AAE8466B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B8F67-E1B1-4F6F-A424-838682A796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17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F0BCF-A25B-4C90-9D65-D364A558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6D7D6-8183-4231-BA74-4B44EFAE2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287263-B100-482D-AC51-3B956CD76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B3CF77-ECB2-42A5-A0B8-4C5E4AEB4D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D0E469-F1FF-45ED-ABC5-08A1073C48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0C9DAC-E766-482D-8423-A07481817F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40374-3ABB-4881-8C9A-138A920543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82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6FA2-5A98-462B-9AF1-25222521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8E8F3-67F2-44AC-92AE-F278A5EAC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D1587-DD09-477E-AC48-AE5E4C8E6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3F97C5-8A3A-486C-958C-2416FCCA6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AF9E8-5F8F-4D85-B975-1F24D8FBD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CEAB56C-A133-4D05-82C3-4722D5566D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AE45E60-7960-4E60-BD97-6F990D431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E98369-A9E2-492C-AF6F-CFB4370E2C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EA80A-E0AA-426F-9FC6-2EBFC522C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96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0584-1F12-4D27-B370-6E368AF5C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264525-DA85-4F64-B59F-C23AE2582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10A450-7788-4357-BA92-F792912BB8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70394FC-D558-4FC0-9F9F-FAE064C220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B5A83-B9CE-4FCD-A92D-A220234849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43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EBEC45-0742-46F0-849D-E13201DD5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8A81808-93B8-4BD6-AAAE-A2522CCE3B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139ED0-F1CF-4564-AD42-7D0B37F446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14692-F413-4BFB-B0E1-0D2CC3DB2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16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A02D6-4137-48F9-908A-FAA1E7AD8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A2F21-B2FC-448F-8BE9-1A0CE8B45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E393E-A1FA-4875-B7AC-66E3CF579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C5A66E-E505-4FE7-B7CA-8064421C5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62AC55-E5DE-408C-A4C0-B97F0875E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732CDC-15F9-4D81-A275-E6BACFA49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3E56A-5019-4A65-A4B6-B83738F36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69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E6A9-FA72-410B-831C-6BF74DAF5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D3A649-4D8A-4F87-9AFE-D93521824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43AE8-5683-41C4-8732-C366D12F4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FFCDEA-B2F9-464C-8E8C-9132A69275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7B5ED1-33E0-4376-85C2-523442C0D7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BDB719-7680-4946-BFAD-AE74D01B06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BAD27-C1A3-434D-B520-CEBE5CF269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76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7597FE-E0C7-422C-B4B3-44F3DF005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FD95B8-85BD-45EA-817A-E562AD0EF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id="{5B6C0EA8-F51E-44FF-97EF-7306684134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36C97DA0-6A8C-4D14-9CF4-1C6228960B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8310" name="Rectangle 6">
            <a:extLst>
              <a:ext uri="{FF2B5EF4-FFF2-40B4-BE49-F238E27FC236}">
                <a16:creationId xmlns:a16="http://schemas.microsoft.com/office/drawing/2014/main" id="{776835DB-CA6C-409E-820C-34C6C6D535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19122A04-65E8-454C-B76E-467BEC084E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C4657585-7086-43A3-B365-543922DE4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q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GSTable1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ngland.nhs.uk/ahp/role/#odp" TargetMode="External"/><Relationship Id="rId13" Type="http://schemas.openxmlformats.org/officeDocument/2006/relationships/hyperlink" Target="https://www.england.nhs.uk/ahp/role/#prosthetist" TargetMode="External"/><Relationship Id="rId3" Type="http://schemas.openxmlformats.org/officeDocument/2006/relationships/hyperlink" Target="https://www.england.nhs.uk/ahp/role/#drama" TargetMode="External"/><Relationship Id="rId7" Type="http://schemas.openxmlformats.org/officeDocument/2006/relationships/hyperlink" Target="https://www.england.nhs.uk/ahp/role/#occupational" TargetMode="External"/><Relationship Id="rId12" Type="http://schemas.openxmlformats.org/officeDocument/2006/relationships/hyperlink" Target="https://www.england.nhs.uk/ahp/role/#physio" TargetMode="External"/><Relationship Id="rId2" Type="http://schemas.openxmlformats.org/officeDocument/2006/relationships/hyperlink" Target="https://www.england.nhs.uk/ahp/role/#ar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ahp/role/#diet" TargetMode="External"/><Relationship Id="rId11" Type="http://schemas.openxmlformats.org/officeDocument/2006/relationships/hyperlink" Target="https://www.england.nhs.uk/ahp/role/#paramedic" TargetMode="External"/><Relationship Id="rId5" Type="http://schemas.openxmlformats.org/officeDocument/2006/relationships/hyperlink" Target="https://www.england.nhs.uk/ahp/role/#chiro" TargetMode="External"/><Relationship Id="rId15" Type="http://schemas.openxmlformats.org/officeDocument/2006/relationships/hyperlink" Target="https://www.england.nhs.uk/ahp/role/#speech" TargetMode="External"/><Relationship Id="rId10" Type="http://schemas.openxmlformats.org/officeDocument/2006/relationships/hyperlink" Target="https://www.england.nhs.uk/ahp/role/#osteo" TargetMode="External"/><Relationship Id="rId4" Type="http://schemas.openxmlformats.org/officeDocument/2006/relationships/hyperlink" Target="https://www.england.nhs.uk/ahp/role/#music" TargetMode="External"/><Relationship Id="rId9" Type="http://schemas.openxmlformats.org/officeDocument/2006/relationships/hyperlink" Target="https://www.england.nhs.uk/ahp/role/#ortho" TargetMode="External"/><Relationship Id="rId14" Type="http://schemas.openxmlformats.org/officeDocument/2006/relationships/hyperlink" Target="https://www.england.nhs.uk/ahp/role/#radiographer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D67E520-992F-4572-8034-2573711447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143000"/>
            <a:ext cx="7623175" cy="1712913"/>
          </a:xfrm>
        </p:spPr>
        <p:txBody>
          <a:bodyPr/>
          <a:lstStyle/>
          <a:p>
            <a:pPr eaLnBrk="1" hangingPunct="1"/>
            <a:br>
              <a:rPr lang="en-US" altLang="en-US" sz="4600" b="0"/>
            </a:br>
            <a:r>
              <a:rPr lang="en-US" altLang="en-US" sz="4600" b="0"/>
              <a:t>Health Economics &amp; Financing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A906E1F-978A-4C79-B95B-616C2E4445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3962400"/>
            <a:ext cx="4267200" cy="1752600"/>
          </a:xfrm>
        </p:spPr>
        <p:txBody>
          <a:bodyPr/>
          <a:lstStyle/>
          <a:p>
            <a:pPr eaLnBrk="1" hangingPunct="1"/>
            <a:r>
              <a:rPr lang="en-US" altLang="en-US" sz="3200"/>
              <a:t>Lecture-2: </a:t>
            </a:r>
          </a:p>
          <a:p>
            <a:pPr eaLnBrk="1" hangingPunct="1"/>
            <a:r>
              <a:rPr lang="en-US" altLang="en-US" sz="3200" dirty="0"/>
              <a:t>Health Economic Aspects</a:t>
            </a:r>
          </a:p>
        </p:txBody>
      </p:sp>
      <p:pic>
        <p:nvPicPr>
          <p:cNvPr id="5124" name="Picture 5" descr="hmo">
            <a:extLst>
              <a:ext uri="{FF2B5EF4-FFF2-40B4-BE49-F238E27FC236}">
                <a16:creationId xmlns:a16="http://schemas.microsoft.com/office/drawing/2014/main" id="{9F0DCDD8-402F-4ABC-9358-560DB31CB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19400"/>
            <a:ext cx="3886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D751A32-34B4-40FC-87D1-B4D5F25CF1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health economics?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03ADF27-F5BB-4327-A37A-06555DA21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 startAt="2"/>
            </a:pPr>
            <a:r>
              <a:rPr lang="en-US" altLang="en-US"/>
              <a:t>Demonstrates the magnitude and importance of the health sector</a:t>
            </a:r>
          </a:p>
          <a:p>
            <a:pPr marL="990600" lvl="1" indent="-646113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en-US" altLang="en-US"/>
              <a:t>   e.g.  How fast it might be growing and why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 startAt="3"/>
            </a:pPr>
            <a:r>
              <a:rPr lang="en-US" altLang="en-US"/>
              <a:t>What makes it different from other markets and how our analysis may need to adjust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 startAt="3"/>
            </a:pPr>
            <a:r>
              <a:rPr lang="en-US" altLang="en-US"/>
              <a:t>Models the determinants of health status and looks and how government policy might improve health status in short and long run</a:t>
            </a:r>
          </a:p>
          <a:p>
            <a:pPr marL="990600" lvl="1" indent="-64611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808A0A8-1389-4993-BFCB-0202B34B9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93787"/>
          </a:xfrm>
        </p:spPr>
        <p:txBody>
          <a:bodyPr/>
          <a:lstStyle/>
          <a:p>
            <a:pPr eaLnBrk="1" hangingPunct="1"/>
            <a:r>
              <a:rPr lang="en-US" altLang="en-US"/>
              <a:t>Why is it important?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264AC75-6C33-461A-8F15-0D040360A5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5029200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The size of the health economy is large and growing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Role of government in the health care markets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Health care market is difference from other markets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Externalities</a:t>
            </a:r>
          </a:p>
          <a:p>
            <a:pPr marL="609600" indent="-609600" eaLnBrk="1" hangingPunct="1">
              <a:buSzTx/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97CED1B-7963-4768-B5AC-DF1E252A3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93787"/>
          </a:xfrm>
        </p:spPr>
        <p:txBody>
          <a:bodyPr/>
          <a:lstStyle/>
          <a:p>
            <a:pPr eaLnBrk="1" hangingPunct="1"/>
            <a:r>
              <a:rPr lang="en-US" altLang="en-US" sz="3800"/>
              <a:t>Why is it important?</a:t>
            </a:r>
            <a:br>
              <a:rPr lang="en-US" altLang="en-US" sz="3800"/>
            </a:br>
            <a:endParaRPr lang="en-US" altLang="en-US" sz="3800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6A920F03-AA19-4740-84D7-918B807F0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686800" cy="533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SzTx/>
              <a:buFontTx/>
              <a:buAutoNum type="arabicPeriod"/>
            </a:pPr>
            <a:r>
              <a:rPr lang="en-US" altLang="en-US"/>
              <a:t>Health economy is large and growing</a:t>
            </a:r>
          </a:p>
          <a:p>
            <a:pPr marL="609600" indent="-609600" eaLnBrk="1" hangingPunct="1">
              <a:lnSpc>
                <a:spcPct val="90000"/>
              </a:lnSpc>
              <a:buSzTx/>
              <a:buFontTx/>
              <a:buNone/>
            </a:pPr>
            <a:endParaRPr lang="en-US" altLang="en-US"/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B56056C0-0F5B-4536-933B-DB3AEBE78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7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9461" name="Object 4">
            <a:extLst>
              <a:ext uri="{FF2B5EF4-FFF2-40B4-BE49-F238E27FC236}">
                <a16:creationId xmlns:a16="http://schemas.microsoft.com/office/drawing/2014/main" id="{9E3E8568-15B0-4D40-BAD0-37F36FCD87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1676400"/>
          <a:ext cx="8105775" cy="482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Chart" r:id="rId4" imgW="8115300" imgH="4829251" progId="Excel.Chart.8">
                  <p:embed/>
                </p:oleObj>
              </mc:Choice>
              <mc:Fallback>
                <p:oleObj name="Chart" r:id="rId4" imgW="8115300" imgH="4829251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76400"/>
                        <a:ext cx="8105775" cy="482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>
            <a:extLst>
              <a:ext uri="{FF2B5EF4-FFF2-40B4-BE49-F238E27FC236}">
                <a16:creationId xmlns:a16="http://schemas.microsoft.com/office/drawing/2014/main" id="{0B8638E6-6C85-4275-AD19-AC9E4AE26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583363"/>
            <a:ext cx="59515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cs typeface="Times New Roman" panose="02020603050405020304" pitchFamily="18" charset="0"/>
              </a:rPr>
              <a:t>Source: Organization for Economic Cooperation and Development, Health Data 2005.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59AF858-F366-45AF-A0EC-69570CCD1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The size of US health economy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B09099-AF7A-41E2-B330-3307D15C7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/>
              <a:t>GDP: The market value of final goods and services produced within the borders of a country in a year.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/>
              <a:t>1980s: Rise in shares</a:t>
            </a:r>
          </a:p>
          <a:p>
            <a:pPr marL="990600" lvl="1" indent="-646113" eaLnBrk="1" hangingPunct="1">
              <a:lnSpc>
                <a:spcPct val="90000"/>
              </a:lnSpc>
            </a:pPr>
            <a:r>
              <a:rPr lang="en-US" altLang="en-US"/>
              <a:t>Increase in insurance coverage and FFS system</a:t>
            </a:r>
          </a:p>
          <a:p>
            <a:pPr marL="990600" lvl="1" indent="-646113" eaLnBrk="1" hangingPunct="1">
              <a:lnSpc>
                <a:spcPct val="90000"/>
              </a:lnSpc>
            </a:pPr>
            <a:r>
              <a:rPr lang="en-US" altLang="en-US"/>
              <a:t>Introduction of more market based policies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/>
              <a:t>1990s: Expenditures flattens out</a:t>
            </a:r>
          </a:p>
          <a:p>
            <a:pPr marL="990600" lvl="1" indent="-646113" eaLnBrk="1" hangingPunct="1">
              <a:lnSpc>
                <a:spcPct val="90000"/>
              </a:lnSpc>
            </a:pPr>
            <a:r>
              <a:rPr lang="en-US" altLang="en-US"/>
              <a:t>Managed care introduced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/>
              <a:t>Could just be an decrease in the denominator.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altLang="en-US"/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altLang="en-US" sz="2600"/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altLang="en-US" sz="2600"/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endParaRPr lang="en-US" altLang="en-US" sz="260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2600"/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/>
          </a:p>
          <a:p>
            <a:pPr marL="609600" indent="-609600" eaLnBrk="1" hangingPunct="1">
              <a:lnSpc>
                <a:spcPct val="90000"/>
              </a:lnSpc>
            </a:pPr>
            <a:endParaRPr lang="en-US" altLang="en-US" sz="2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A4454A0D-77DA-460A-979E-35A9AB0DB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Personal Consumption, 2001</a:t>
            </a:r>
          </a:p>
        </p:txBody>
      </p:sp>
      <p:graphicFrame>
        <p:nvGraphicFramePr>
          <p:cNvPr id="158774" name="Group 54">
            <a:extLst>
              <a:ext uri="{FF2B5EF4-FFF2-40B4-BE49-F238E27FC236}">
                <a16:creationId xmlns:a16="http://schemas.microsoft.com/office/drawing/2014/main" id="{4DAE8B90-F0F6-44B7-9108-752DCC4A80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248400" cy="4889526"/>
        </p:xfrm>
        <a:graphic>
          <a:graphicData uri="http://schemas.openxmlformats.org/drawingml/2006/table">
            <a:tbl>
              <a:tblPr/>
              <a:tblGrid>
                <a:gridCol w="4252913">
                  <a:extLst>
                    <a:ext uri="{9D8B030D-6E8A-4147-A177-3AD203B41FA5}">
                      <a16:colId xmlns:a16="http://schemas.microsoft.com/office/drawing/2014/main" val="3158630651"/>
                    </a:ext>
                  </a:extLst>
                </a:gridCol>
                <a:gridCol w="1995487">
                  <a:extLst>
                    <a:ext uri="{9D8B030D-6E8A-4147-A177-3AD203B41FA5}">
                      <a16:colId xmlns:a16="http://schemas.microsoft.com/office/drawing/2014/main" val="3444559505"/>
                    </a:ext>
                  </a:extLst>
                </a:gridCol>
              </a:tblGrid>
              <a:tr h="550827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Food and Tobacco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15.3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988931"/>
                  </a:ext>
                </a:extLst>
              </a:tr>
              <a:tr h="549239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Housing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14.3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124990"/>
                  </a:ext>
                </a:extLst>
              </a:tr>
              <a:tr h="550827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Medical Care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9951"/>
                  </a:ext>
                </a:extLst>
              </a:tr>
              <a:tr h="550827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Hospital and nursing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850101"/>
                  </a:ext>
                </a:extLst>
              </a:tr>
              <a:tr h="549239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Transportation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11.4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061053"/>
                  </a:ext>
                </a:extLst>
              </a:tr>
              <a:tr h="549239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Household Operation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10.7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548492"/>
                  </a:ext>
                </a:extLst>
              </a:tr>
              <a:tr h="550827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Recreation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714449"/>
                  </a:ext>
                </a:extLst>
              </a:tr>
              <a:tr h="550827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Clothing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052628"/>
                  </a:ext>
                </a:extLst>
              </a:tr>
              <a:tr h="487648"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5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5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5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15.6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885783"/>
                  </a:ext>
                </a:extLst>
              </a:tr>
            </a:tbl>
          </a:graphicData>
        </a:graphic>
      </p:graphicFrame>
      <p:sp>
        <p:nvSpPr>
          <p:cNvPr id="23587" name="Text Box 53">
            <a:extLst>
              <a:ext uri="{FF2B5EF4-FFF2-40B4-BE49-F238E27FC236}">
                <a16:creationId xmlns:a16="http://schemas.microsoft.com/office/drawing/2014/main" id="{5954F6D6-188A-47FF-8386-32FDED1BA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553200"/>
            <a:ext cx="533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Source: FSG Table 1.2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E22309A-BBA0-4731-80F0-25E673C72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600"/>
              <a:t>Personal Expenditures</a:t>
            </a:r>
            <a:r>
              <a:rPr lang="en-US" altLang="en-US" b="0"/>
              <a:t> </a:t>
            </a:r>
          </a:p>
        </p:txBody>
      </p:sp>
      <p:sp>
        <p:nvSpPr>
          <p:cNvPr id="24579" name="Rectangle 80">
            <a:extLst>
              <a:ext uri="{FF2B5EF4-FFF2-40B4-BE49-F238E27FC236}">
                <a16:creationId xmlns:a16="http://schemas.microsoft.com/office/drawing/2014/main" id="{5E42BC6A-7123-4A7C-903A-F7F6EC838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Medical care is the largest category. </a:t>
            </a:r>
          </a:p>
          <a:p>
            <a:pPr lvl="1" eaLnBrk="1" hangingPunct="1"/>
            <a:r>
              <a:rPr lang="en-US" altLang="en-US"/>
              <a:t>Most of this is for hospitals/nursing homes</a:t>
            </a:r>
          </a:p>
          <a:p>
            <a:pPr lvl="1" eaLnBrk="1" hangingPunct="1"/>
            <a:r>
              <a:rPr lang="en-US" altLang="en-US"/>
              <a:t>Need to think how policy affects this category</a:t>
            </a:r>
          </a:p>
          <a:p>
            <a:pPr lvl="2" eaLnBrk="1" hangingPunct="1"/>
            <a:r>
              <a:rPr lang="en-US" altLang="en-US"/>
              <a:t>Uninsured go to emergency rooms</a:t>
            </a:r>
          </a:p>
          <a:p>
            <a:pPr eaLnBrk="1" hangingPunct="1"/>
            <a:r>
              <a:rPr lang="en-US" altLang="en-US"/>
              <a:t>In 1960 food was 25%, housing 15%, and medical care 5%.</a:t>
            </a:r>
          </a:p>
          <a:p>
            <a:pPr eaLnBrk="1" hangingPunct="1"/>
            <a:r>
              <a:rPr lang="en-US" altLang="en-US"/>
              <a:t>There has been a big shift in spending patterns. May represent a richer society.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D6C925C-3B6D-489F-BD3C-3BA4D7ECE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Personal Expenditures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CF80A73-5B5D-433D-8484-BC32A5948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What have we not accounted for in personal expenditures?</a:t>
            </a:r>
          </a:p>
          <a:p>
            <a:pPr eaLnBrk="1" hangingPunct="1"/>
            <a:r>
              <a:rPr lang="en-US" altLang="en-US"/>
              <a:t>Opportunity cost of your own time </a:t>
            </a:r>
          </a:p>
          <a:p>
            <a:pPr lvl="1" eaLnBrk="1" hangingPunct="1"/>
            <a:r>
              <a:rPr lang="en-US" altLang="en-US"/>
              <a:t>Time spent caring for sick or disabled</a:t>
            </a:r>
          </a:p>
          <a:p>
            <a:pPr lvl="1" eaLnBrk="1" hangingPunct="1"/>
            <a:r>
              <a:rPr lang="en-US" altLang="en-US"/>
              <a:t>Decreased with more spent on nursing home?</a:t>
            </a:r>
          </a:p>
          <a:p>
            <a:pPr lvl="1" eaLnBrk="1" hangingPunct="1"/>
            <a:r>
              <a:rPr lang="en-US" altLang="en-US"/>
              <a:t>Very important in developing countries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509264F-94DF-41CB-BD23-BC90FE4F5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 compared to OECD countries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5E28278-473F-4C9A-8FC6-62A20DE67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20700" indent="-520700" eaLnBrk="1" hangingPunct="1">
              <a:buFont typeface="Wingdings" panose="05000000000000000000" pitchFamily="2" charset="2"/>
              <a:buNone/>
            </a:pPr>
            <a:r>
              <a:rPr lang="en-US" altLang="en-US">
                <a:hlinkClick r:id="rId2" action="ppaction://hlinkfile"/>
              </a:rPr>
              <a:t>Table 1-1: health expenditures % GDP, OECD</a:t>
            </a:r>
            <a:endParaRPr lang="en-US" altLang="en-US"/>
          </a:p>
          <a:p>
            <a:pPr marL="520700" indent="-520700" eaLnBrk="1" hangingPunct="1">
              <a:spcAft>
                <a:spcPct val="20000"/>
              </a:spcAft>
            </a:pPr>
            <a:r>
              <a:rPr lang="en-US" altLang="en-US"/>
              <a:t>Health expenditures grew rapidly between 1960-1980 for most countries.</a:t>
            </a:r>
          </a:p>
          <a:p>
            <a:pPr marL="520700" indent="-520700" eaLnBrk="1" hangingPunct="1">
              <a:spcAft>
                <a:spcPct val="20000"/>
              </a:spcAft>
            </a:pPr>
            <a:r>
              <a:rPr lang="en-US" altLang="en-US"/>
              <a:t>Rates continued to rise in1990s in US.</a:t>
            </a:r>
          </a:p>
          <a:p>
            <a:pPr marL="520700" indent="-520700" eaLnBrk="1" hangingPunct="1">
              <a:spcAft>
                <a:spcPct val="20000"/>
              </a:spcAft>
            </a:pPr>
            <a:r>
              <a:rPr lang="en-US" altLang="en-US"/>
              <a:t>US is the biggest spender. </a:t>
            </a:r>
          </a:p>
          <a:p>
            <a:pPr marL="960438" lvl="1" eaLnBrk="1" hangingPunct="1">
              <a:spcAft>
                <a:spcPct val="20000"/>
              </a:spcAft>
            </a:pPr>
            <a:r>
              <a:rPr lang="en-US" altLang="en-US"/>
              <a:t>Twice as much as the UK (national health insurance).</a:t>
            </a:r>
          </a:p>
          <a:p>
            <a:pPr marL="520700" indent="-520700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marL="520700" indent="-520700"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2669668-9C12-4ADE-8FA2-7CCB7D426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Questions for you to think about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B78F53D-1943-4349-9757-805EAEAAC9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Why do you think health care spending is higher in the US than in other countries?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endParaRPr lang="en-US" altLang="en-US"/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Is the fact that the US population spends more per capita on health care than people in any other developed country evidence of a failure of the US system?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918AB8E-B8EB-4FAF-B3AF-A6313BF0B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93787"/>
          </a:xfrm>
        </p:spPr>
        <p:txBody>
          <a:bodyPr/>
          <a:lstStyle/>
          <a:p>
            <a:pPr eaLnBrk="1" hangingPunct="1"/>
            <a:r>
              <a:rPr lang="en-US" altLang="en-US"/>
              <a:t>Why is it important?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FD5EF76-192E-48F6-9D35-3A19646DA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5029200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The size of the health economy is large and growing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 b="1"/>
              <a:t>Role of government in the health care markets</a:t>
            </a:r>
          </a:p>
          <a:p>
            <a:pPr marL="609600" indent="-609600" eaLnBrk="1" hangingPunct="1">
              <a:buSzTx/>
              <a:buFontTx/>
              <a:buNone/>
            </a:pP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312C7C6-5490-420C-965E-5AD56B235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CBF7D1F-57F0-442E-BC5F-03984AFA5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40000"/>
              </a:spcBef>
              <a:buSzPct val="85000"/>
              <a:buFont typeface="Arial" panose="020B0604020202020204" pitchFamily="34" charset="0"/>
              <a:buChar char="■"/>
            </a:pPr>
            <a:r>
              <a:rPr lang="en-US" altLang="en-US"/>
              <a:t>What is health and health care?</a:t>
            </a:r>
          </a:p>
          <a:p>
            <a:pPr marL="457200" indent="-457200" eaLnBrk="1" hangingPunct="1">
              <a:spcBef>
                <a:spcPct val="40000"/>
              </a:spcBef>
              <a:buSzPct val="85000"/>
              <a:buFont typeface="Arial" panose="020B0604020202020204" pitchFamily="34" charset="0"/>
              <a:buChar char="■"/>
            </a:pPr>
            <a:r>
              <a:rPr lang="en-US" altLang="en-US"/>
              <a:t>What is health economics?</a:t>
            </a:r>
          </a:p>
          <a:p>
            <a:pPr marL="457200" indent="-457200" eaLnBrk="1" hangingPunct="1">
              <a:spcBef>
                <a:spcPct val="40000"/>
              </a:spcBef>
            </a:pPr>
            <a:r>
              <a:rPr lang="en-US" altLang="en-US"/>
              <a:t>Why is it important?</a:t>
            </a:r>
          </a:p>
          <a:p>
            <a:pPr marL="457200" indent="-457200" eaLnBrk="1" hangingPunct="1">
              <a:spcBef>
                <a:spcPct val="40000"/>
              </a:spcBef>
            </a:pPr>
            <a:r>
              <a:rPr lang="en-US" altLang="en-US"/>
              <a:t>What makes the health care market different from the market or other goods?</a:t>
            </a:r>
          </a:p>
          <a:p>
            <a:pPr marL="457200" indent="-457200" eaLnBrk="1" hangingPunct="1">
              <a:spcBef>
                <a:spcPct val="40000"/>
              </a:spcBef>
            </a:pPr>
            <a:r>
              <a:rPr lang="en-US" altLang="en-US"/>
              <a:t>What type of questions do health economists ask?</a:t>
            </a:r>
          </a:p>
          <a:p>
            <a:pPr marL="457200" indent="-457200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E799D76-05D5-479D-A7B6-130BC8F71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Role of Government </a:t>
            </a:r>
            <a:br>
              <a:rPr lang="en-US" altLang="en-US" sz="3800"/>
            </a:br>
            <a:endParaRPr lang="en-US" altLang="en-US" sz="380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A9AC902-23BF-417B-B6D8-45E9CF55A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229600" cy="5715000"/>
          </a:xfrm>
        </p:spPr>
        <p:txBody>
          <a:bodyPr/>
          <a:lstStyle/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en-US" altLang="en-US" sz="2600"/>
              <a:t>Participate because of market failures</a:t>
            </a:r>
          </a:p>
          <a:p>
            <a:pPr marL="495300" indent="-495300" eaLnBrk="1" hangingPunct="1"/>
            <a:r>
              <a:rPr lang="en-US" altLang="en-US" sz="2600"/>
              <a:t>Demand side </a:t>
            </a:r>
          </a:p>
          <a:p>
            <a:pPr marL="801688" lvl="1" indent="-457200" eaLnBrk="1" hangingPunct="1"/>
            <a:r>
              <a:rPr lang="en-US" altLang="en-US" sz="2400"/>
              <a:t>Provision of insurance</a:t>
            </a:r>
          </a:p>
          <a:p>
            <a:pPr marL="801688" lvl="1" indent="-457200" eaLnBrk="1" hangingPunct="1"/>
            <a:r>
              <a:rPr lang="en-US" altLang="en-US" sz="2400"/>
              <a:t>Effort to affect health behavior</a:t>
            </a:r>
          </a:p>
          <a:p>
            <a:pPr marL="495300" indent="-495300" eaLnBrk="1" hangingPunct="1"/>
            <a:r>
              <a:rPr lang="en-US" altLang="en-US" sz="2600"/>
              <a:t>Supply side</a:t>
            </a:r>
          </a:p>
          <a:p>
            <a:pPr marL="801688" lvl="1" indent="-457200" eaLnBrk="1" hangingPunct="1"/>
            <a:r>
              <a:rPr lang="en-US" altLang="en-US" sz="2400"/>
              <a:t>Price controls</a:t>
            </a:r>
          </a:p>
          <a:p>
            <a:pPr marL="801688" lvl="1" indent="-457200" eaLnBrk="1" hangingPunct="1"/>
            <a:r>
              <a:rPr lang="en-US" altLang="en-US" sz="2400"/>
              <a:t>Restriction of entry/exit</a:t>
            </a:r>
          </a:p>
          <a:p>
            <a:pPr marL="801688" lvl="1" indent="-457200" eaLnBrk="1" hangingPunct="1"/>
            <a:r>
              <a:rPr lang="en-US" altLang="en-US" sz="2400"/>
              <a:t>Subsidize research</a:t>
            </a:r>
          </a:p>
          <a:p>
            <a:pPr marL="801688" lvl="1" indent="-457200" eaLnBrk="1" hangingPunct="1"/>
            <a:r>
              <a:rPr lang="en-US" altLang="en-US" sz="2400"/>
              <a:t>Tax policy</a:t>
            </a:r>
          </a:p>
          <a:p>
            <a:pPr marL="495300" indent="-495300" eaLnBrk="1" hangingPunct="1">
              <a:buFont typeface="Wingdings" panose="05000000000000000000" pitchFamily="2" charset="2"/>
              <a:buNone/>
            </a:pPr>
            <a:r>
              <a:rPr lang="en-US" altLang="en-US" sz="2600"/>
              <a:t>	and much more …</a:t>
            </a:r>
          </a:p>
          <a:p>
            <a:pPr marL="495300" indent="-495300" eaLnBrk="1" hangingPunct="1"/>
            <a:endParaRPr lang="en-US" altLang="en-US" sz="2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1CD3C09-EE0F-4B3B-83FB-623CE8490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US health care spending, 2003</a:t>
            </a:r>
            <a:br>
              <a:rPr lang="en-US" altLang="en-US" sz="3800"/>
            </a:br>
            <a:r>
              <a:rPr lang="en-US" altLang="en-US" sz="3200"/>
              <a:t>Government is 45 % of total health spending</a:t>
            </a:r>
          </a:p>
        </p:txBody>
      </p:sp>
      <p:pic>
        <p:nvPicPr>
          <p:cNvPr id="32771" name="Picture 4">
            <a:extLst>
              <a:ext uri="{FF2B5EF4-FFF2-40B4-BE49-F238E27FC236}">
                <a16:creationId xmlns:a16="http://schemas.microsoft.com/office/drawing/2014/main" id="{F523053E-000A-47FB-9E55-7EE786DFB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934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2" name="Text Box 5">
            <a:extLst>
              <a:ext uri="{FF2B5EF4-FFF2-40B4-BE49-F238E27FC236}">
                <a16:creationId xmlns:a16="http://schemas.microsoft.com/office/drawing/2014/main" id="{E7A2E776-FA69-426F-9C28-587ED96D0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415088"/>
            <a:ext cx="7620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Source: DHHS, http://www.cms.hhs.gov/statistics/nhe/historical/chart.asp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D7933A3-AC52-4B6B-8C95-57D75CFD9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712787"/>
          </a:xfrm>
        </p:spPr>
        <p:txBody>
          <a:bodyPr/>
          <a:lstStyle/>
          <a:p>
            <a:pPr eaLnBrk="1" hangingPunct="1"/>
            <a:r>
              <a:rPr lang="en-US" altLang="en-US" sz="3800"/>
              <a:t>Percent of health care expenditure</a:t>
            </a:r>
          </a:p>
        </p:txBody>
      </p:sp>
      <p:pic>
        <p:nvPicPr>
          <p:cNvPr id="33795" name="Picture 4">
            <a:extLst>
              <a:ext uri="{FF2B5EF4-FFF2-40B4-BE49-F238E27FC236}">
                <a16:creationId xmlns:a16="http://schemas.microsoft.com/office/drawing/2014/main" id="{DE9FAC74-7DCC-4F94-8CB1-2F52675D8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832485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ext Box 5">
            <a:extLst>
              <a:ext uri="{FF2B5EF4-FFF2-40B4-BE49-F238E27FC236}">
                <a16:creationId xmlns:a16="http://schemas.microsoft.com/office/drawing/2014/main" id="{1AC08000-4B9E-435E-AAE1-433B9841A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124200"/>
            <a:ext cx="663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60%</a:t>
            </a:r>
          </a:p>
        </p:txBody>
      </p:sp>
      <p:sp>
        <p:nvSpPr>
          <p:cNvPr id="33797" name="Text Box 6">
            <a:extLst>
              <a:ext uri="{FF2B5EF4-FFF2-40B4-BE49-F238E27FC236}">
                <a16:creationId xmlns:a16="http://schemas.microsoft.com/office/drawing/2014/main" id="{646E2DB8-0913-418C-8A5E-70808777E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900488"/>
            <a:ext cx="663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40%</a:t>
            </a:r>
          </a:p>
        </p:txBody>
      </p:sp>
      <p:sp>
        <p:nvSpPr>
          <p:cNvPr id="33798" name="Text Box 7">
            <a:extLst>
              <a:ext uri="{FF2B5EF4-FFF2-40B4-BE49-F238E27FC236}">
                <a16:creationId xmlns:a16="http://schemas.microsoft.com/office/drawing/2014/main" id="{9CA131F6-3CCB-46A9-8771-127DA7C3B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662488"/>
            <a:ext cx="663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20%</a:t>
            </a:r>
          </a:p>
        </p:txBody>
      </p:sp>
      <p:sp>
        <p:nvSpPr>
          <p:cNvPr id="33799" name="Text Box 8">
            <a:extLst>
              <a:ext uri="{FF2B5EF4-FFF2-40B4-BE49-F238E27FC236}">
                <a16:creationId xmlns:a16="http://schemas.microsoft.com/office/drawing/2014/main" id="{43E801A2-09C1-408E-81FB-F04524307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362200"/>
            <a:ext cx="663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80%</a:t>
            </a:r>
          </a:p>
        </p:txBody>
      </p:sp>
      <p:pic>
        <p:nvPicPr>
          <p:cNvPr id="33800" name="Picture 9">
            <a:extLst>
              <a:ext uri="{FF2B5EF4-FFF2-40B4-BE49-F238E27FC236}">
                <a16:creationId xmlns:a16="http://schemas.microsoft.com/office/drawing/2014/main" id="{90D188EC-17C4-4CA1-89B1-AF29D5E52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0800"/>
            <a:ext cx="952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Rectangle 11">
            <a:extLst>
              <a:ext uri="{FF2B5EF4-FFF2-40B4-BE49-F238E27FC236}">
                <a16:creationId xmlns:a16="http://schemas.microsoft.com/office/drawing/2014/main" id="{087E493D-0C14-42F6-9A19-63F219EAB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25" y="3081338"/>
            <a:ext cx="130333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3802" name="Picture 10">
            <a:extLst>
              <a:ext uri="{FF2B5EF4-FFF2-40B4-BE49-F238E27FC236}">
                <a16:creationId xmlns:a16="http://schemas.microsoft.com/office/drawing/2014/main" id="{E6E87160-6335-4630-9AA5-8C464EDD1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40080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3" name="Rectangle 22">
            <a:extLst>
              <a:ext uri="{FF2B5EF4-FFF2-40B4-BE49-F238E27FC236}">
                <a16:creationId xmlns:a16="http://schemas.microsoft.com/office/drawing/2014/main" id="{329FC1F4-4D7D-47FF-B70F-D59056492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3033713"/>
            <a:ext cx="1704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3804" name="Picture 21">
            <a:extLst>
              <a:ext uri="{FF2B5EF4-FFF2-40B4-BE49-F238E27FC236}">
                <a16:creationId xmlns:a16="http://schemas.microsoft.com/office/drawing/2014/main" id="{87918658-2A2D-437E-9A9F-2A9C59F29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6400800"/>
            <a:ext cx="857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5" name="Text Box 33">
            <a:extLst>
              <a:ext uri="{FF2B5EF4-FFF2-40B4-BE49-F238E27FC236}">
                <a16:creationId xmlns:a16="http://schemas.microsoft.com/office/drawing/2014/main" id="{3CAFCA3D-94F5-436A-88E3-80B46EF27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3246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Private</a:t>
            </a:r>
          </a:p>
        </p:txBody>
      </p:sp>
      <p:sp>
        <p:nvSpPr>
          <p:cNvPr id="33806" name="Text Box 34">
            <a:extLst>
              <a:ext uri="{FF2B5EF4-FFF2-40B4-BE49-F238E27FC236}">
                <a16:creationId xmlns:a16="http://schemas.microsoft.com/office/drawing/2014/main" id="{666CFF5F-1B16-44DD-8DA0-3A10EED3D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248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Federal</a:t>
            </a:r>
          </a:p>
        </p:txBody>
      </p:sp>
      <p:sp>
        <p:nvSpPr>
          <p:cNvPr id="33807" name="Text Box 35">
            <a:extLst>
              <a:ext uri="{FF2B5EF4-FFF2-40B4-BE49-F238E27FC236}">
                <a16:creationId xmlns:a16="http://schemas.microsoft.com/office/drawing/2014/main" id="{2E025F67-FC14-4131-9F18-D54F53269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6248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State and local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9F30120-9ED7-4692-827D-264B490BB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93787"/>
          </a:xfrm>
        </p:spPr>
        <p:txBody>
          <a:bodyPr/>
          <a:lstStyle/>
          <a:p>
            <a:pPr eaLnBrk="1" hangingPunct="1"/>
            <a:r>
              <a:rPr lang="en-US" altLang="en-US"/>
              <a:t>Why is it important?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BDA4785A-CAC9-4F9F-B7A3-3D5E6B398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5029200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The size of the health economy is large and growing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Role of government in the health care markets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 b="1"/>
              <a:t>Medical Market is difference from other markets</a:t>
            </a:r>
          </a:p>
          <a:p>
            <a:pPr marL="609600" indent="-609600" eaLnBrk="1" hangingPunct="1">
              <a:buSzTx/>
              <a:buFontTx/>
              <a:buNone/>
            </a:pP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ED1F645-426C-4B43-B18A-9CFC12F3E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is the medical care market different from other markets?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533CD03-2F70-4D36-921F-D1BBC7512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marL="630238" indent="-630238" eaLnBrk="1" hangingPunct="1">
              <a:buSzTx/>
              <a:buFontTx/>
              <a:buAutoNum type="arabicPeriod"/>
              <a:tabLst>
                <a:tab pos="977900" algn="l"/>
              </a:tabLst>
            </a:pPr>
            <a:r>
              <a:rPr lang="en-US" altLang="en-US"/>
              <a:t>Presence of Uncertainty</a:t>
            </a:r>
          </a:p>
          <a:p>
            <a:pPr marL="630238" indent="-630238" eaLnBrk="1" hangingPunct="1">
              <a:buClr>
                <a:schemeClr val="tx2"/>
              </a:buClr>
              <a:buSzTx/>
              <a:tabLst>
                <a:tab pos="977900" algn="l"/>
              </a:tabLst>
            </a:pPr>
            <a:r>
              <a:rPr lang="en-US" altLang="en-US"/>
              <a:t>Demand is irregular and uncertain</a:t>
            </a:r>
          </a:p>
          <a:p>
            <a:pPr marL="1282700" lvl="1" indent="-538163" eaLnBrk="1" hangingPunct="1">
              <a:buClr>
                <a:schemeClr val="accent1"/>
              </a:buClr>
              <a:buSzPct val="80000"/>
              <a:tabLst>
                <a:tab pos="977900" algn="l"/>
              </a:tabLst>
            </a:pPr>
            <a:r>
              <a:rPr lang="en-US" altLang="en-US"/>
              <a:t>Accidents, can you deny someone lifesaving care if they don’t have the money?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9D4B005-CE19-4AE0-9401-B715CD119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How is the medical care market different from other markets?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385AB2D1-5850-49E4-BFAE-7168F0BDF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2"/>
              </a:buClr>
              <a:buSzPct val="100000"/>
            </a:pPr>
            <a:r>
              <a:rPr lang="en-US" altLang="en-US"/>
              <a:t>Supply–hard to understand the product</a:t>
            </a:r>
          </a:p>
          <a:p>
            <a:pPr lvl="1" eaLnBrk="1" hangingPunct="1">
              <a:buClr>
                <a:schemeClr val="accent1"/>
              </a:buClr>
              <a:buSzPct val="80000"/>
            </a:pPr>
            <a:r>
              <a:rPr lang="en-US" altLang="en-US"/>
              <a:t>Asymmetric information </a:t>
            </a:r>
          </a:p>
          <a:p>
            <a:pPr lvl="2"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altLang="en-US"/>
              <a:t>When we are sick we don’t understand the treatment we need and must trust our doctor in their diagnosis. </a:t>
            </a:r>
          </a:p>
          <a:p>
            <a:pPr lvl="1" eaLnBrk="1" hangingPunct="1">
              <a:buClr>
                <a:schemeClr val="accent1"/>
              </a:buClr>
              <a:buSzPct val="80000"/>
            </a:pPr>
            <a:r>
              <a:rPr lang="en-US" altLang="en-US"/>
              <a:t>Different doctors may suggest different treatments due to uncertainty of outcome.</a:t>
            </a:r>
          </a:p>
          <a:p>
            <a:pPr lvl="1" eaLnBrk="1" hangingPunct="1">
              <a:buClr>
                <a:schemeClr val="accent1"/>
              </a:buClr>
              <a:buSzPct val="80000"/>
            </a:pPr>
            <a:r>
              <a:rPr lang="en-US" altLang="en-US"/>
              <a:t>Hard to judge quality</a:t>
            </a:r>
          </a:p>
          <a:p>
            <a:pPr lvl="2"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altLang="en-US"/>
              <a:t>Governments establish licensing requirements to ensure minimum level of quality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1406C39-2487-450B-9B10-21E868CCF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is the medical care market different from other markets?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3DE573C-E75E-4E93-B7F1-B40BF33D4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 startAt="2"/>
            </a:pPr>
            <a:r>
              <a:rPr lang="en-US" altLang="en-US"/>
              <a:t>Prominence of Insurance</a:t>
            </a:r>
          </a:p>
          <a:p>
            <a:pPr marL="1260475" lvl="1" indent="-536575" eaLnBrk="1" hangingPunct="1">
              <a:lnSpc>
                <a:spcPct val="90000"/>
              </a:lnSpc>
              <a:buSzPct val="100000"/>
            </a:pPr>
            <a:r>
              <a:rPr lang="en-US" altLang="en-US"/>
              <a:t>People buy insurance to cover themselves against the risk of illness.</a:t>
            </a:r>
          </a:p>
          <a:p>
            <a:pPr marL="1260475" lvl="1" indent="-536575" eaLnBrk="1" hangingPunct="1">
              <a:lnSpc>
                <a:spcPct val="90000"/>
              </a:lnSpc>
              <a:buSzPct val="100000"/>
            </a:pPr>
            <a:r>
              <a:rPr lang="en-US" altLang="en-US"/>
              <a:t>With third party financing most of the cost of medical care, individuals are insulated from the full cost of the care they receive.</a:t>
            </a:r>
          </a:p>
          <a:p>
            <a:pPr marL="1260475" lvl="1" indent="-536575" eaLnBrk="1" hangingPunct="1">
              <a:lnSpc>
                <a:spcPct val="90000"/>
              </a:lnSpc>
              <a:buSzPct val="100000"/>
            </a:pPr>
            <a:r>
              <a:rPr lang="en-US" altLang="en-US"/>
              <a:t>Demand for medical care may rise if you don’t pay the full cost.</a:t>
            </a:r>
          </a:p>
          <a:p>
            <a:pPr marL="1260475" lvl="1" indent="-536575" eaLnBrk="1" hangingPunct="1">
              <a:lnSpc>
                <a:spcPct val="90000"/>
              </a:lnSpc>
              <a:buSzPct val="100000"/>
            </a:pPr>
            <a:r>
              <a:rPr lang="en-US" altLang="en-US"/>
              <a:t>Treatment recommendations are adjusted to insurance status.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E8F6CE1F-7EE7-41AD-8DC5-FE7D3A764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is the medical care market different from other markets?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D27BEF6-741C-48AF-A503-49077E268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 startAt="3"/>
            </a:pPr>
            <a:r>
              <a:rPr lang="en-US" altLang="en-US"/>
              <a:t>Large role of not-for-profit providers</a:t>
            </a:r>
          </a:p>
          <a:p>
            <a:pPr marL="1198563" lvl="1" indent="-474663" eaLnBrk="1" hangingPunct="1"/>
            <a:r>
              <a:rPr lang="en-US" altLang="en-US"/>
              <a:t>Economists usually assume firms maximize profits.</a:t>
            </a:r>
          </a:p>
          <a:p>
            <a:pPr marL="1198563" lvl="1" indent="-474663" eaLnBrk="1" hangingPunct="1"/>
            <a:r>
              <a:rPr lang="en-US" altLang="en-US"/>
              <a:t>There are many not-for-profit hospitals (85%). How should economists model their behavior?</a:t>
            </a:r>
          </a:p>
          <a:p>
            <a:pPr marL="609600" indent="-609600" eaLnBrk="1" hangingPunct="1">
              <a:buSzTx/>
              <a:buFontTx/>
              <a:buAutoNum type="arabicPeriod" startAt="4"/>
            </a:pPr>
            <a:r>
              <a:rPr lang="en-US" altLang="en-US"/>
              <a:t>Role of equity and need</a:t>
            </a:r>
          </a:p>
          <a:p>
            <a:pPr marL="1198563" lvl="1" indent="-474663" eaLnBrk="1" hangingPunct="1"/>
            <a:r>
              <a:rPr lang="en-US" altLang="en-US"/>
              <a:t>Belief that people ought to get health care whether or not they can afford it. </a:t>
            </a:r>
          </a:p>
          <a:p>
            <a:pPr marL="1198563" lvl="1" indent="-474663" eaLnBrk="1" hangingPunct="1"/>
            <a:r>
              <a:rPr lang="en-US" altLang="en-US"/>
              <a:t>Economists need to take this feature of the good into consideration.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C0DFFCE-A67C-4CC8-B289-DE382FB32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93787"/>
          </a:xfrm>
        </p:spPr>
        <p:txBody>
          <a:bodyPr/>
          <a:lstStyle/>
          <a:p>
            <a:pPr eaLnBrk="1" hangingPunct="1"/>
            <a:r>
              <a:rPr lang="en-US" altLang="en-US"/>
              <a:t>Why is it important?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1CD0FD8B-7712-4BCF-BCF1-ED39DAD65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5029200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The size of the health economy is large and growing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Role of government in the health care markets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/>
              <a:t>Medical Market is difference from other markets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altLang="en-US" b="1"/>
              <a:t>Externalities</a:t>
            </a:r>
          </a:p>
          <a:p>
            <a:pPr marL="609600" indent="-609600" eaLnBrk="1" hangingPunct="1">
              <a:buSzTx/>
              <a:buFontTx/>
              <a:buNone/>
            </a:pP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43D2427-DB1F-44C2-8FE1-BCDFECA84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Externalities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7EF9CDC-AA36-4FF2-B1E2-BF4CA95ADC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eaLnBrk="1" hangingPunct="1"/>
            <a:r>
              <a:rPr lang="en-US" altLang="en-US"/>
              <a:t>Communicable disease</a:t>
            </a:r>
          </a:p>
          <a:p>
            <a:pPr lvl="1" eaLnBrk="1" hangingPunct="1"/>
            <a:r>
              <a:rPr lang="en-US" altLang="en-US"/>
              <a:t>A disease that is transmitted through direct contact with an infected individual or indirectly through a vector (e.g. mosquito). </a:t>
            </a:r>
          </a:p>
          <a:p>
            <a:pPr lvl="1" eaLnBrk="1" hangingPunct="1"/>
            <a:r>
              <a:rPr lang="en-US" altLang="en-US"/>
              <a:t>Significant reduction in their spread account for much of the improvement in health in developed countries</a:t>
            </a:r>
          </a:p>
          <a:p>
            <a:pPr lvl="2" eaLnBrk="1" hangingPunct="1"/>
            <a:r>
              <a:rPr lang="en-US" altLang="en-US" sz="2600"/>
              <a:t>Malaria, TB, vaccine preventable diseases</a:t>
            </a:r>
          </a:p>
          <a:p>
            <a:pPr lvl="1" eaLnBrk="1" hangingPunct="1"/>
            <a:r>
              <a:rPr lang="en-US" altLang="en-US"/>
              <a:t>Still a significant problem in less developed countries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ADF3534-1D41-4101-90DC-4CE5FFBDE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health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0CA7BF6-71E9-4705-8B23-8AD8472110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/>
              <a:t>Health is a multifaceted concept and not easily measurable.</a:t>
            </a:r>
          </a:p>
          <a:p>
            <a:pPr eaLnBrk="1" hangingPunct="1"/>
            <a:r>
              <a:rPr lang="en-US" altLang="en-US"/>
              <a:t>WHO definition:</a:t>
            </a:r>
          </a:p>
          <a:p>
            <a:pPr lvl="1" eaLnBrk="1" hangingPunct="1"/>
            <a:r>
              <a:rPr lang="en-US" altLang="en-US"/>
              <a:t>Health is a state of complete physical and mental well-being and not merely the absence of disease or infirmity (WHO, 1948)</a:t>
            </a:r>
          </a:p>
          <a:p>
            <a:pPr eaLnBrk="1" hangingPunct="1"/>
            <a:r>
              <a:rPr lang="en-US" altLang="en-US"/>
              <a:t>Refer to peoples’ health status (how healthy they are).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51312BF-F99C-466C-8570-1B1FA2A55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Externalities</a:t>
            </a:r>
          </a:p>
        </p:txBody>
      </p:sp>
      <p:sp>
        <p:nvSpPr>
          <p:cNvPr id="46083" name="Rectangle 4">
            <a:extLst>
              <a:ext uri="{FF2B5EF4-FFF2-40B4-BE49-F238E27FC236}">
                <a16:creationId xmlns:a16="http://schemas.microsoft.com/office/drawing/2014/main" id="{E9FCFABF-9EB2-4E18-8235-8CBC42397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Individual behaviors (smoking, over eating)</a:t>
            </a:r>
          </a:p>
          <a:p>
            <a:pPr lvl="1" eaLnBrk="1" hangingPunct="1"/>
            <a:r>
              <a:rPr lang="en-US" altLang="en-US"/>
              <a:t>Direct impact on health of person and others</a:t>
            </a:r>
          </a:p>
          <a:p>
            <a:pPr lvl="1" eaLnBrk="1" hangingPunct="1"/>
            <a:r>
              <a:rPr lang="en-US" altLang="en-US"/>
              <a:t>Impacts the cost of health </a:t>
            </a:r>
          </a:p>
          <a:p>
            <a:pPr lvl="2" eaLnBrk="1" hangingPunct="1"/>
            <a:r>
              <a:rPr lang="en-US" altLang="en-US"/>
              <a:t>premiums –i.e. lung cancer</a:t>
            </a:r>
          </a:p>
          <a:p>
            <a:pPr lvl="1" eaLnBrk="1" hangingPunct="1"/>
            <a:r>
              <a:rPr lang="en-US" altLang="en-US"/>
              <a:t>Impact on demand for health care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>
            <a:extLst>
              <a:ext uri="{FF2B5EF4-FFF2-40B4-BE49-F238E27FC236}">
                <a16:creationId xmlns:a16="http://schemas.microsoft.com/office/drawing/2014/main" id="{6B708ED2-E968-481D-9943-8257DF6F5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/>
            <a:r>
              <a:rPr lang="en-US" altLang="en-US" sz="3800"/>
              <a:t>Cause of death</a:t>
            </a:r>
          </a:p>
        </p:txBody>
      </p:sp>
      <p:graphicFrame>
        <p:nvGraphicFramePr>
          <p:cNvPr id="47107" name="Object 5">
            <a:extLst>
              <a:ext uri="{FF2B5EF4-FFF2-40B4-BE49-F238E27FC236}">
                <a16:creationId xmlns:a16="http://schemas.microsoft.com/office/drawing/2014/main" id="{4D4D1A4A-C095-4C8E-A270-CAF787EE53E9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533400" y="1022350"/>
          <a:ext cx="7924800" cy="548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Chart" r:id="rId4" imgW="3209849" imgH="2219249" progId="MSGraph.Chart.8">
                  <p:embed followColorScheme="full"/>
                </p:oleObj>
              </mc:Choice>
              <mc:Fallback>
                <p:oleObj name="Chart" r:id="rId4" imgW="3209849" imgH="2219249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22350"/>
                        <a:ext cx="7924800" cy="548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Text Box 6">
            <a:extLst>
              <a:ext uri="{FF2B5EF4-FFF2-40B4-BE49-F238E27FC236}">
                <a16:creationId xmlns:a16="http://schemas.microsoft.com/office/drawing/2014/main" id="{1B190148-80E3-483F-9818-6EC17FAF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477000"/>
            <a:ext cx="586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Source: http://ucatlas.ucsc.edu/health.php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67A788F-FFE1-4F34-934D-EA317B5B3D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Causes of Death in US, 2000</a:t>
            </a:r>
          </a:p>
        </p:txBody>
      </p:sp>
      <p:pic>
        <p:nvPicPr>
          <p:cNvPr id="49155" name="Picture 4">
            <a:extLst>
              <a:ext uri="{FF2B5EF4-FFF2-40B4-BE49-F238E27FC236}">
                <a16:creationId xmlns:a16="http://schemas.microsoft.com/office/drawing/2014/main" id="{1AF3F207-7F20-4807-80D8-9CC5D5F21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763000" cy="430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6" name="Text Box 5">
            <a:extLst>
              <a:ext uri="{FF2B5EF4-FFF2-40B4-BE49-F238E27FC236}">
                <a16:creationId xmlns:a16="http://schemas.microsoft.com/office/drawing/2014/main" id="{80BBAE39-07FC-4D20-8985-0780A7D06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324600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Source: Mokdad et al, 2004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4EAAA08-3D81-4F4E-9AFC-A887F8C7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77813"/>
            <a:ext cx="8763000" cy="1139825"/>
          </a:xfrm>
        </p:spPr>
        <p:txBody>
          <a:bodyPr/>
          <a:lstStyle/>
          <a:p>
            <a:pPr eaLnBrk="1" hangingPunct="1"/>
            <a:r>
              <a:rPr lang="en-US" altLang="en-US"/>
              <a:t>What questions do health economics ask?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90CF4C9-B885-4225-B130-E18DFA024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915400" cy="4530725"/>
          </a:xfrm>
        </p:spPr>
        <p:txBody>
          <a:bodyPr/>
          <a:lstStyle/>
          <a:p>
            <a:pPr marL="850900" indent="-457200" eaLnBrk="1" hangingPunct="1"/>
            <a:r>
              <a:rPr lang="en-US" altLang="en-US"/>
              <a:t>What role should the government play in health?</a:t>
            </a:r>
          </a:p>
          <a:p>
            <a:pPr marL="850900" indent="-457200" eaLnBrk="1" hangingPunct="1"/>
            <a:r>
              <a:rPr lang="en-US" altLang="en-US"/>
              <a:t>What health care investments should a developing country make?</a:t>
            </a:r>
          </a:p>
          <a:p>
            <a:pPr marL="850900" indent="-457200" eaLnBrk="1" hangingPunct="1"/>
            <a:r>
              <a:rPr lang="en-US" altLang="en-US"/>
              <a:t>What advertising should be banned?</a:t>
            </a:r>
          </a:p>
          <a:p>
            <a:pPr marL="850900" indent="-457200" eaLnBrk="1" hangingPunct="1"/>
            <a:r>
              <a:rPr lang="en-US" altLang="en-US"/>
              <a:t>What is the optimal design for health insurance?</a:t>
            </a:r>
          </a:p>
          <a:p>
            <a:pPr marL="850900" indent="-457200" eaLnBrk="1" hangingPunct="1"/>
            <a:r>
              <a:rPr lang="en-US" altLang="en-US"/>
              <a:t>Why has health care become so expensive?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4A593E7-6339-4E3B-8EE2-092441964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77813"/>
            <a:ext cx="8915400" cy="1139825"/>
          </a:xfrm>
        </p:spPr>
        <p:txBody>
          <a:bodyPr/>
          <a:lstStyle/>
          <a:p>
            <a:pPr eaLnBrk="1" hangingPunct="1"/>
            <a:r>
              <a:rPr lang="en-US" altLang="en-US"/>
              <a:t>What questions do health economics ask?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D6A2D0C-70C1-4CBC-A590-8690E97BB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marL="457200" indent="-457200" eaLnBrk="1" hangingPunct="1"/>
            <a:r>
              <a:rPr lang="en-US" altLang="en-US"/>
              <a:t>Does health care early in childhood lead to improved cognition and higher incomes in the future?</a:t>
            </a:r>
          </a:p>
          <a:p>
            <a:pPr marL="457200" indent="-457200" eaLnBrk="1" hangingPunct="1"/>
            <a:r>
              <a:rPr lang="en-US" altLang="en-US"/>
              <a:t>Have Medicare and Medicaid increased utilization and improved health outcomes?</a:t>
            </a:r>
          </a:p>
          <a:p>
            <a:pPr marL="457200" indent="-457200" eaLnBrk="1" hangingPunct="1"/>
            <a:r>
              <a:rPr lang="en-US" altLang="en-US"/>
              <a:t>Do different methods of doctor payment change quality of care, outcomes or costs?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EED956B-DAC1-46AF-9CDA-BAA02E64E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health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EC75551-C449-4F29-924A-DAB198B16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Important part of human capital</a:t>
            </a:r>
          </a:p>
          <a:p>
            <a:pPr lvl="1" eaLnBrk="1" hangingPunct="1"/>
            <a:r>
              <a:rPr lang="en-US" altLang="en-US"/>
              <a:t>Human capital: value of learning, experience and ability embodied in workers which increases productivity and income.</a:t>
            </a:r>
          </a:p>
          <a:p>
            <a:pPr lvl="1" eaLnBrk="1" hangingPunct="1"/>
            <a:r>
              <a:rPr lang="en-US" altLang="en-US"/>
              <a:t>Asset: accumulates and depreciates</a:t>
            </a:r>
          </a:p>
          <a:p>
            <a:pPr eaLnBrk="1" hangingPunct="1"/>
            <a:r>
              <a:rPr lang="en-US" altLang="en-US"/>
              <a:t>Individual or households can improve their health through use of health care, diet ..</a:t>
            </a:r>
          </a:p>
          <a:p>
            <a:pPr lvl="1" eaLnBrk="1" hangingPunct="1"/>
            <a:r>
              <a:rPr lang="en-US" altLang="en-US"/>
              <a:t>Production of health</a:t>
            </a:r>
          </a:p>
          <a:p>
            <a:pPr lvl="2" eaLnBrk="1" hangingPunct="1"/>
            <a:r>
              <a:rPr lang="en-US" altLang="en-US"/>
              <a:t>Health Production Functions</a:t>
            </a:r>
          </a:p>
          <a:p>
            <a:pPr lvl="2" eaLnBrk="1" hangingPunct="1"/>
            <a:r>
              <a:rPr lang="en-US" altLang="en-US"/>
              <a:t>Determinants of health</a:t>
            </a:r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0894212-5906-4C37-A198-DF382AE94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What is health care?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D945AAD-689D-448A-872F-75849F6BE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Definition: The prevention, treatment, and management of illness and the preservation of mental and physical well-being through the services offered by the medical and allied health professions.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B2C0D47-AB90-406F-B968-B3E945EDA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 eaLnBrk="1" hangingPunct="1"/>
            <a:r>
              <a:rPr lang="en-US" altLang="en-US"/>
              <a:t>The 14 allied health professions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1B93C75C-24C0-4FCD-B276-DBB6D603F9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1800">
                <a:hlinkClick r:id="rId2"/>
              </a:rPr>
              <a:t>Art Therapists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3"/>
              </a:rPr>
              <a:t>Drama therapists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4"/>
              </a:rPr>
              <a:t>Music therapists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5"/>
              </a:rPr>
              <a:t>Chiropodists/podiatrists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6"/>
              </a:rPr>
              <a:t>Dietitians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7"/>
              </a:rPr>
              <a:t>Occupational therapists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8"/>
              </a:rPr>
              <a:t>Operating Department Practitioners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9"/>
              </a:rPr>
              <a:t>Orthoptists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10"/>
              </a:rPr>
              <a:t>Osteopaths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11"/>
              </a:rPr>
              <a:t>Paramedics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12"/>
              </a:rPr>
              <a:t>Physiotherapists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13"/>
              </a:rPr>
              <a:t>Prosthetists and Orthotists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14"/>
              </a:rPr>
              <a:t>Radiographers</a:t>
            </a:r>
            <a:endParaRPr lang="en-US" altLang="en-US" sz="1800"/>
          </a:p>
          <a:p>
            <a:pPr eaLnBrk="1" hangingPunct="1"/>
            <a:r>
              <a:rPr lang="en-US" altLang="en-US" sz="1800">
                <a:hlinkClick r:id="rId15"/>
              </a:rPr>
              <a:t>Speech and language therapists</a:t>
            </a:r>
            <a:endParaRPr lang="en-US" altLang="en-US" sz="1800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0C1CB56-F49F-4C7B-A900-DC968FE67B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health care?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288C61C-3365-4615-AA27-466BE8415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 altLang="en-US"/>
              <a:t>Important difference between health and health care</a:t>
            </a:r>
          </a:p>
          <a:p>
            <a:pPr lvl="1" eaLnBrk="1" hangingPunct="1"/>
            <a:r>
              <a:rPr lang="en-US" altLang="en-US"/>
              <a:t>Health care can be traded on the market but health cannot.</a:t>
            </a:r>
          </a:p>
          <a:p>
            <a:pPr eaLnBrk="1" hangingPunct="1"/>
            <a:r>
              <a:rPr lang="en-US" altLang="en-US"/>
              <a:t>Demand health care to improve our health</a:t>
            </a:r>
          </a:p>
          <a:p>
            <a:pPr lvl="1" eaLnBrk="1" hangingPunct="1"/>
            <a:r>
              <a:rPr lang="en-US" altLang="en-US"/>
              <a:t>Demand for Health Care</a:t>
            </a:r>
          </a:p>
          <a:p>
            <a:pPr eaLnBrk="1" hangingPunct="1"/>
            <a:r>
              <a:rPr lang="en-US" altLang="en-US"/>
              <a:t>Health care markets differ from markets for other commodities </a:t>
            </a:r>
          </a:p>
          <a:p>
            <a:pPr lvl="1" eaLnBrk="1" hangingPunct="1"/>
            <a:r>
              <a:rPr lang="en-US" altLang="en-US"/>
              <a:t>Role for Government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D956B0B-84AC-4FDB-A2DC-2A39115A1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Roots of health economics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477E181-370D-445F-A947-920460CA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en-US" altLang="en-US" sz="3200"/>
              <a:t>Emerged as a sub discipline of economics in the1960s with the publication of two important paper: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 sz="2600"/>
              <a:t>Kenneth Arrow (1963) “Uncertainty and Welfare Economics of Medical Care” </a:t>
            </a:r>
            <a:r>
              <a:rPr lang="en-US" altLang="en-US" sz="2600" i="1"/>
              <a:t>The American Economic Review</a:t>
            </a:r>
            <a:r>
              <a:rPr lang="en-US" altLang="en-US" sz="2600"/>
              <a:t>. 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 sz="2600"/>
              <a:t>Mark Pauly (1968) “The Economics of Moral Hazard: Comment” </a:t>
            </a:r>
            <a:r>
              <a:rPr lang="en-US" altLang="en-US" sz="2600" i="1"/>
              <a:t>The American Economic Review</a:t>
            </a:r>
            <a:r>
              <a:rPr lang="en-US" altLang="en-US" sz="2600"/>
              <a:t>.</a:t>
            </a:r>
          </a:p>
          <a:p>
            <a:pPr marL="609600" indent="-609600" eaLnBrk="1" hangingPunct="1"/>
            <a:r>
              <a:rPr lang="en-US" altLang="en-US" sz="2600"/>
              <a:t>Concerned with the health market not with health or health status.</a:t>
            </a:r>
          </a:p>
          <a:p>
            <a:pPr marL="990600" lvl="1" indent="-646113" eaLnBrk="1" hangingPunct="1">
              <a:buFontTx/>
              <a:buNone/>
            </a:pPr>
            <a:endParaRPr lang="en-US" altLang="en-US"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6FBF9E0-CCA1-48CD-891B-D6BF18061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health economics?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3477CC1-0939-40CA-A2B5-D2405E3EE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625475" indent="-609600" eaLnBrk="1" hangingPunct="1">
              <a:lnSpc>
                <a:spcPct val="90000"/>
              </a:lnSpc>
              <a:buSzTx/>
              <a:buFontTx/>
              <a:buAutoNum type="arabicPeriod"/>
            </a:pPr>
            <a:r>
              <a:rPr lang="en-US" altLang="en-US" sz="3200"/>
              <a:t>Health economics is the study of how (scarce) resources are allocated to and within the health economy.</a:t>
            </a:r>
          </a:p>
          <a:p>
            <a:pPr marL="625475" indent="-609600" eaLnBrk="1" hangingPunct="1">
              <a:lnSpc>
                <a:spcPct val="90000"/>
              </a:lnSpc>
            </a:pPr>
            <a:r>
              <a:rPr lang="en-US" altLang="en-US" sz="2800"/>
              <a:t>Production of health care (doctors, specialists, or nurses).</a:t>
            </a:r>
          </a:p>
          <a:p>
            <a:pPr marL="625475" indent="-609600" eaLnBrk="1" hangingPunct="1">
              <a:lnSpc>
                <a:spcPct val="90000"/>
              </a:lnSpc>
            </a:pPr>
            <a:r>
              <a:rPr lang="en-US" altLang="en-US" sz="2800"/>
              <a:t>How do we distribute health care across the population?</a:t>
            </a:r>
          </a:p>
          <a:p>
            <a:pPr marL="1385888" lvl="1" indent="-646113" eaLnBrk="1" hangingPunct="1">
              <a:lnSpc>
                <a:spcPct val="90000"/>
              </a:lnSpc>
            </a:pPr>
            <a:r>
              <a:rPr lang="en-US" altLang="en-US"/>
              <a:t>Based on who can pay or who needs it or some combination.</a:t>
            </a:r>
          </a:p>
          <a:p>
            <a:pPr marL="625475" indent="-609600" eaLnBrk="1" hangingPunct="1">
              <a:lnSpc>
                <a:spcPct val="90000"/>
              </a:lnSpc>
            </a:pPr>
            <a:r>
              <a:rPr lang="en-US" altLang="en-US" sz="2800"/>
              <a:t>How much money should the government spend on health care?</a:t>
            </a:r>
          </a:p>
          <a:p>
            <a:pPr marL="1919288" lvl="2" indent="-4191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 marL="1385888" lvl="1" indent="-646113"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Edge">
  <a:themeElements>
    <a:clrScheme name="1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Edge_modified_TB</Template>
  <TotalTime>1781</TotalTime>
  <Words>1468</Words>
  <Application>Microsoft Office PowerPoint</Application>
  <PresentationFormat>On-screen Show (4:3)</PresentationFormat>
  <Paragraphs>224</Paragraphs>
  <Slides>34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Garamond</vt:lpstr>
      <vt:lpstr>Times New Roman</vt:lpstr>
      <vt:lpstr>Wingdings</vt:lpstr>
      <vt:lpstr>1_Edge</vt:lpstr>
      <vt:lpstr>Chart</vt:lpstr>
      <vt:lpstr> Health Economics &amp; Financing </vt:lpstr>
      <vt:lpstr>Outline</vt:lpstr>
      <vt:lpstr>What is health</vt:lpstr>
      <vt:lpstr>What is health</vt:lpstr>
      <vt:lpstr>What is health care?</vt:lpstr>
      <vt:lpstr>The 14 allied health professions </vt:lpstr>
      <vt:lpstr>What is health care?</vt:lpstr>
      <vt:lpstr>Roots of health economics</vt:lpstr>
      <vt:lpstr>What is health economics?</vt:lpstr>
      <vt:lpstr>What is health economics?</vt:lpstr>
      <vt:lpstr>Why is it important?</vt:lpstr>
      <vt:lpstr>Why is it important? </vt:lpstr>
      <vt:lpstr>The size of US health economy</vt:lpstr>
      <vt:lpstr>Personal Consumption, 2001</vt:lpstr>
      <vt:lpstr>Personal Expenditures </vt:lpstr>
      <vt:lpstr>Personal Expenditures</vt:lpstr>
      <vt:lpstr>US compared to OECD countries</vt:lpstr>
      <vt:lpstr>Questions for you to think about</vt:lpstr>
      <vt:lpstr>Why is it important?</vt:lpstr>
      <vt:lpstr>Role of Government  </vt:lpstr>
      <vt:lpstr>US health care spending, 2003 Government is 45 % of total health spending</vt:lpstr>
      <vt:lpstr>Percent of health care expenditure</vt:lpstr>
      <vt:lpstr>Why is it important?</vt:lpstr>
      <vt:lpstr>How is the medical care market different from other markets?</vt:lpstr>
      <vt:lpstr>How is the medical care market different from other markets?</vt:lpstr>
      <vt:lpstr>How is the medical care market different from other markets?</vt:lpstr>
      <vt:lpstr>How is the medical care market different from other markets?</vt:lpstr>
      <vt:lpstr>Why is it important?</vt:lpstr>
      <vt:lpstr>Externalities</vt:lpstr>
      <vt:lpstr>Externalities</vt:lpstr>
      <vt:lpstr>Cause of death</vt:lpstr>
      <vt:lpstr>Causes of Death in US, 2000</vt:lpstr>
      <vt:lpstr>What questions do health economics ask?</vt:lpstr>
      <vt:lpstr>What questions do health economics ask?</vt:lpstr>
    </vt:vector>
  </TitlesOfParts>
  <Company>CU BOULDER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 4999-001 Health Economics</dc:title>
  <dc:creator>Barham</dc:creator>
  <cp:lastModifiedBy>Baki Billah</cp:lastModifiedBy>
  <cp:revision>128</cp:revision>
  <dcterms:created xsi:type="dcterms:W3CDTF">2006-01-15T20:02:01Z</dcterms:created>
  <dcterms:modified xsi:type="dcterms:W3CDTF">2021-02-18T09:24:14Z</dcterms:modified>
</cp:coreProperties>
</file>