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79" r:id="rId10"/>
    <p:sldId id="278" r:id="rId11"/>
    <p:sldId id="270" r:id="rId12"/>
    <p:sldId id="269" r:id="rId13"/>
    <p:sldId id="268" r:id="rId14"/>
    <p:sldId id="281" r:id="rId15"/>
    <p:sldId id="280" r:id="rId16"/>
    <p:sldId id="271" r:id="rId17"/>
    <p:sldId id="272" r:id="rId18"/>
    <p:sldId id="273" r:id="rId19"/>
    <p:sldId id="276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tema Tuj Johora" initials="FTJ" lastIdx="1" clrIdx="0">
    <p:extLst>
      <p:ext uri="{19B8F6BF-5375-455C-9EA6-DF929625EA0E}">
        <p15:presenceInfo xmlns:p15="http://schemas.microsoft.com/office/powerpoint/2012/main" userId="c460b78dc4d0eb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ema Tuj Johora" userId="c460b78dc4d0ebfd" providerId="LiveId" clId="{472103F2-F088-4A90-AFF5-D592339F92E9}"/>
    <pc:docChg chg="custSel modSld">
      <pc:chgData name="Fatema Tuj Johora" userId="c460b78dc4d0ebfd" providerId="LiveId" clId="{472103F2-F088-4A90-AFF5-D592339F92E9}" dt="2021-05-31T10:17:45.647" v="47" actId="1076"/>
      <pc:docMkLst>
        <pc:docMk/>
      </pc:docMkLst>
      <pc:sldChg chg="modSp mod">
        <pc:chgData name="Fatema Tuj Johora" userId="c460b78dc4d0ebfd" providerId="LiveId" clId="{472103F2-F088-4A90-AFF5-D592339F92E9}" dt="2021-05-31T09:58:11.657" v="29" actId="20577"/>
        <pc:sldMkLst>
          <pc:docMk/>
          <pc:sldMk cId="4152454048" sldId="256"/>
        </pc:sldMkLst>
        <pc:spChg chg="mod">
          <ac:chgData name="Fatema Tuj Johora" userId="c460b78dc4d0ebfd" providerId="LiveId" clId="{472103F2-F088-4A90-AFF5-D592339F92E9}" dt="2021-05-31T09:58:11.657" v="29" actId="20577"/>
          <ac:spMkLst>
            <pc:docMk/>
            <pc:sldMk cId="4152454048" sldId="256"/>
            <ac:spMk id="3" creationId="{00000000-0000-0000-0000-000000000000}"/>
          </ac:spMkLst>
        </pc:spChg>
      </pc:sldChg>
      <pc:sldChg chg="modSp mod">
        <pc:chgData name="Fatema Tuj Johora" userId="c460b78dc4d0ebfd" providerId="LiveId" clId="{472103F2-F088-4A90-AFF5-D592339F92E9}" dt="2021-05-31T09:59:45.164" v="30" actId="1076"/>
        <pc:sldMkLst>
          <pc:docMk/>
          <pc:sldMk cId="3363347790" sldId="258"/>
        </pc:sldMkLst>
        <pc:picChg chg="mod">
          <ac:chgData name="Fatema Tuj Johora" userId="c460b78dc4d0ebfd" providerId="LiveId" clId="{472103F2-F088-4A90-AFF5-D592339F92E9}" dt="2021-05-31T09:59:45.164" v="30" actId="1076"/>
          <ac:picMkLst>
            <pc:docMk/>
            <pc:sldMk cId="3363347790" sldId="258"/>
            <ac:picMk id="5" creationId="{26C29A57-8D70-4738-9592-AD3F0CDB0BD0}"/>
          </ac:picMkLst>
        </pc:picChg>
      </pc:sldChg>
      <pc:sldChg chg="modSp mod">
        <pc:chgData name="Fatema Tuj Johora" userId="c460b78dc4d0ebfd" providerId="LiveId" clId="{472103F2-F088-4A90-AFF5-D592339F92E9}" dt="2021-05-31T10:02:59.838" v="32" actId="1076"/>
        <pc:sldMkLst>
          <pc:docMk/>
          <pc:sldMk cId="1252024382" sldId="260"/>
        </pc:sldMkLst>
        <pc:picChg chg="mod">
          <ac:chgData name="Fatema Tuj Johora" userId="c460b78dc4d0ebfd" providerId="LiveId" clId="{472103F2-F088-4A90-AFF5-D592339F92E9}" dt="2021-05-31T10:02:59.838" v="32" actId="1076"/>
          <ac:picMkLst>
            <pc:docMk/>
            <pc:sldMk cId="1252024382" sldId="260"/>
            <ac:picMk id="8" creationId="{BA789A2D-52CE-4594-8F7C-411E1F26FD74}"/>
          </ac:picMkLst>
        </pc:picChg>
      </pc:sldChg>
      <pc:sldChg chg="addSp modSp mod">
        <pc:chgData name="Fatema Tuj Johora" userId="c460b78dc4d0ebfd" providerId="LiveId" clId="{472103F2-F088-4A90-AFF5-D592339F92E9}" dt="2021-05-31T10:17:45.647" v="47" actId="1076"/>
        <pc:sldMkLst>
          <pc:docMk/>
          <pc:sldMk cId="3533614912" sldId="268"/>
        </pc:sldMkLst>
        <pc:spChg chg="add mod">
          <ac:chgData name="Fatema Tuj Johora" userId="c460b78dc4d0ebfd" providerId="LiveId" clId="{472103F2-F088-4A90-AFF5-D592339F92E9}" dt="2021-05-31T10:17:45.647" v="47" actId="1076"/>
          <ac:spMkLst>
            <pc:docMk/>
            <pc:sldMk cId="3533614912" sldId="268"/>
            <ac:spMk id="9" creationId="{3DF62D45-3747-4D35-8B4A-8F83D2B6897B}"/>
          </ac:spMkLst>
        </pc:spChg>
      </pc:sldChg>
      <pc:sldChg chg="modSp mod">
        <pc:chgData name="Fatema Tuj Johora" userId="c460b78dc4d0ebfd" providerId="LiveId" clId="{472103F2-F088-4A90-AFF5-D592339F92E9}" dt="2021-05-31T10:15:40.069" v="35" actId="1076"/>
        <pc:sldMkLst>
          <pc:docMk/>
          <pc:sldMk cId="815803012" sldId="269"/>
        </pc:sldMkLst>
        <pc:spChg chg="mod">
          <ac:chgData name="Fatema Tuj Johora" userId="c460b78dc4d0ebfd" providerId="LiveId" clId="{472103F2-F088-4A90-AFF5-D592339F92E9}" dt="2021-05-31T10:15:40.069" v="35" actId="1076"/>
          <ac:spMkLst>
            <pc:docMk/>
            <pc:sldMk cId="815803012" sldId="269"/>
            <ac:spMk id="9" creationId="{8F61B09B-AD80-4B54-8B9B-4B9082A8A945}"/>
          </ac:spMkLst>
        </pc:spChg>
        <pc:graphicFrameChg chg="modGraphic">
          <ac:chgData name="Fatema Tuj Johora" userId="c460b78dc4d0ebfd" providerId="LiveId" clId="{472103F2-F088-4A90-AFF5-D592339F92E9}" dt="2021-05-31T10:14:49.521" v="34" actId="20577"/>
          <ac:graphicFrameMkLst>
            <pc:docMk/>
            <pc:sldMk cId="815803012" sldId="269"/>
            <ac:graphicFrameMk id="6" creationId="{1EEA0643-CE95-43B1-A4F5-974D498E1C6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226FF-ACEF-4382-8B46-1DBC0F401A22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CC098-2CF6-46E6-B043-77DE2B81D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6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CC098-2CF6-46E6-B043-77DE2B81D2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CC098-2CF6-46E6-B043-77DE2B81D2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0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base.guide/what-is-a-relationship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atabase.guide/what-is-an-orphaned-record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3">
                    <a:lumMod val="50000"/>
                  </a:schemeClr>
                </a:solidFill>
              </a:rPr>
              <a:t>Relational Model in DBMS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17526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Fatema Tuj Johora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Lecturer,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Department. of CSE,DIU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54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AB75-F1CE-49AB-906A-58B3546B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and Secondary key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81D9EAE-6701-4AF7-B6A1-5DCC7E10D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81200"/>
            <a:ext cx="7620000" cy="3733800"/>
          </a:xfrm>
        </p:spPr>
      </p:pic>
    </p:spTree>
    <p:extLst>
      <p:ext uri="{BB962C8B-B14F-4D97-AF65-F5344CB8AC3E}">
        <p14:creationId xmlns:p14="http://schemas.microsoft.com/office/powerpoint/2010/main" val="78086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Relational Integrity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Relational Integrity constraints is referred to conditions which must be present for a valid relation. </a:t>
            </a:r>
          </a:p>
          <a:p>
            <a:pPr>
              <a:buNone/>
            </a:pPr>
            <a:r>
              <a:rPr lang="en-US" dirty="0"/>
              <a:t>There are many types of integrity constraints. Constraints on the Relational database management system is mostly divided into three main categories are: </a:t>
            </a:r>
          </a:p>
          <a:p>
            <a:r>
              <a:rPr lang="en-US" dirty="0"/>
              <a:t>Domain constraints</a:t>
            </a:r>
          </a:p>
          <a:p>
            <a:r>
              <a:rPr lang="en-US" dirty="0"/>
              <a:t>Key constraints</a:t>
            </a:r>
          </a:p>
          <a:p>
            <a:r>
              <a:rPr lang="en-US" dirty="0"/>
              <a:t>Referential integrity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2947480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Domain Constraints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Domain constraints: Valid set of values for an  </a:t>
            </a:r>
            <a:r>
              <a:rPr lang="en-US" dirty="0" err="1"/>
              <a:t>attibute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This is specified as data types which include standard</a:t>
            </a:r>
          </a:p>
          <a:p>
            <a:pPr>
              <a:buNone/>
            </a:pPr>
            <a:r>
              <a:rPr lang="en-US" dirty="0"/>
              <a:t> data types integers, real numbers, characters, Booleans, variable length strings, etc.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EEA0643-CE95-43B1-A4F5-974D498E1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685298"/>
              </p:ext>
            </p:extLst>
          </p:nvPr>
        </p:nvGraphicFramePr>
        <p:xfrm>
          <a:off x="1524000" y="5039360"/>
          <a:ext cx="6096000" cy="130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757908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47783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3528808"/>
                    </a:ext>
                  </a:extLst>
                </a:gridCol>
              </a:tblGrid>
              <a:tr h="272764">
                <a:tc>
                  <a:txBody>
                    <a:bodyPr/>
                    <a:lstStyle/>
                    <a:p>
                      <a:r>
                        <a:rPr lang="en-US" dirty="0"/>
                        <a:t>Emp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887350"/>
                  </a:ext>
                </a:extLst>
              </a:tr>
              <a:tr h="27276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329494"/>
                  </a:ext>
                </a:extLst>
              </a:tr>
              <a:tr h="56902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17312"/>
                  </a:ext>
                </a:extLst>
              </a:tr>
            </a:tbl>
          </a:graphicData>
        </a:graphic>
      </p:graphicFrame>
      <p:sp>
        <p:nvSpPr>
          <p:cNvPr id="7" name="Arrow: Left 6">
            <a:extLst>
              <a:ext uri="{FF2B5EF4-FFF2-40B4-BE49-F238E27FC236}">
                <a16:creationId xmlns:a16="http://schemas.microsoft.com/office/drawing/2014/main" id="{D09F7862-F70F-4D16-BDEE-442156B54003}"/>
              </a:ext>
            </a:extLst>
          </p:cNvPr>
          <p:cNvSpPr/>
          <p:nvPr/>
        </p:nvSpPr>
        <p:spPr>
          <a:xfrm>
            <a:off x="7789672" y="590296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2D866D-E99D-499A-88D2-BA292EAEA679}"/>
              </a:ext>
            </a:extLst>
          </p:cNvPr>
          <p:cNvSpPr/>
          <p:nvPr/>
        </p:nvSpPr>
        <p:spPr>
          <a:xfrm>
            <a:off x="8856472" y="5654072"/>
            <a:ext cx="2047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DOMAIN CONSTRAINT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61B09B-AD80-4B54-8B9B-4B9082A8A945}"/>
              </a:ext>
            </a:extLst>
          </p:cNvPr>
          <p:cNvSpPr/>
          <p:nvPr/>
        </p:nvSpPr>
        <p:spPr>
          <a:xfrm>
            <a:off x="8077200" y="4487164"/>
            <a:ext cx="2565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Age must be integer</a:t>
            </a:r>
          </a:p>
        </p:txBody>
      </p:sp>
    </p:spTree>
    <p:extLst>
      <p:ext uri="{BB962C8B-B14F-4D97-AF65-F5344CB8AC3E}">
        <p14:creationId xmlns:p14="http://schemas.microsoft.com/office/powerpoint/2010/main" val="815803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Key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en-US" dirty="0"/>
              <a:t>An attribute that can uniquely identify a tuple in a relation is called the key of the table. </a:t>
            </a:r>
          </a:p>
          <a:p>
            <a:r>
              <a:rPr lang="en-US" dirty="0"/>
              <a:t>e.g.; </a:t>
            </a:r>
            <a:r>
              <a:rPr lang="en-US" dirty="0" err="1"/>
              <a:t>Roll_No</a:t>
            </a:r>
            <a:r>
              <a:rPr lang="en-US" dirty="0"/>
              <a:t> in STUDENT is a key. No two students can have same roll number. So a key has two properties:</a:t>
            </a:r>
          </a:p>
          <a:p>
            <a:pPr lvl="1"/>
            <a:r>
              <a:rPr lang="en-US" dirty="0"/>
              <a:t>It should be unique for all tuples.</a:t>
            </a:r>
          </a:p>
          <a:p>
            <a:pPr lvl="1"/>
            <a:r>
              <a:rPr lang="en-US" dirty="0"/>
              <a:t>It can’t have NULL values.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F350EEB-1A85-4BDF-BE9C-655CEA798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37986"/>
              </p:ext>
            </p:extLst>
          </p:nvPr>
        </p:nvGraphicFramePr>
        <p:xfrm>
          <a:off x="1981200" y="5029200"/>
          <a:ext cx="571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0">
                  <a:extLst>
                    <a:ext uri="{9D8B030D-6E8A-4147-A177-3AD203B41FA5}">
                      <a16:colId xmlns:a16="http://schemas.microsoft.com/office/drawing/2014/main" val="3506457795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996564813"/>
                    </a:ext>
                  </a:extLst>
                </a:gridCol>
              </a:tblGrid>
              <a:tr h="252134">
                <a:tc>
                  <a:txBody>
                    <a:bodyPr/>
                    <a:lstStyle/>
                    <a:p>
                      <a:r>
                        <a:rPr lang="en-US" dirty="0"/>
                        <a:t>empid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751143"/>
                  </a:ext>
                </a:extLst>
              </a:tr>
              <a:tr h="25679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609490"/>
                  </a:ext>
                </a:extLst>
              </a:tr>
              <a:tr h="25213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75985"/>
                  </a:ext>
                </a:extLst>
              </a:tr>
              <a:tr h="25213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322926"/>
                  </a:ext>
                </a:extLst>
              </a:tr>
            </a:tbl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F9CA3985-43B1-44CE-93FC-A94CC1B5FEFD}"/>
              </a:ext>
            </a:extLst>
          </p:cNvPr>
          <p:cNvSpPr/>
          <p:nvPr/>
        </p:nvSpPr>
        <p:spPr>
          <a:xfrm>
            <a:off x="228600" y="6248400"/>
            <a:ext cx="1600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17C80-0D80-411E-9B62-160D166C665F}"/>
              </a:ext>
            </a:extLst>
          </p:cNvPr>
          <p:cNvSpPr/>
          <p:nvPr/>
        </p:nvSpPr>
        <p:spPr>
          <a:xfrm>
            <a:off x="-2133600" y="5867400"/>
            <a:ext cx="2057400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MUST BE UNIQUE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15E4B2-76BB-4F6A-9FCD-22A6627D6923}"/>
              </a:ext>
            </a:extLst>
          </p:cNvPr>
          <p:cNvSpPr/>
          <p:nvPr/>
        </p:nvSpPr>
        <p:spPr>
          <a:xfrm>
            <a:off x="8397240" y="5897880"/>
            <a:ext cx="3352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KEY CONSTRAINT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0B762B47-0701-453A-839A-A5F69001DD66}"/>
              </a:ext>
            </a:extLst>
          </p:cNvPr>
          <p:cNvSpPr/>
          <p:nvPr/>
        </p:nvSpPr>
        <p:spPr>
          <a:xfrm>
            <a:off x="7696200" y="6248400"/>
            <a:ext cx="6858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DF62D45-3747-4D35-8B4A-8F83D2B6897B}"/>
              </a:ext>
            </a:extLst>
          </p:cNvPr>
          <p:cNvSpPr/>
          <p:nvPr/>
        </p:nvSpPr>
        <p:spPr>
          <a:xfrm>
            <a:off x="-1325880" y="4648200"/>
            <a:ext cx="17678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Empid=PK</a:t>
            </a:r>
          </a:p>
        </p:txBody>
      </p:sp>
    </p:spTree>
    <p:extLst>
      <p:ext uri="{BB962C8B-B14F-4D97-AF65-F5344CB8AC3E}">
        <p14:creationId xmlns:p14="http://schemas.microsoft.com/office/powerpoint/2010/main" val="3533614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91D13-045F-4E35-819C-14335A1E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Referential integrity constraints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D545-9033-44B4-A4CF-1A075361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Referential integrity constraints is base on the concept of Foreign Keys.</a:t>
            </a:r>
          </a:p>
          <a:p>
            <a:pPr>
              <a:buFont typeface="Wingdings" pitchFamily="2" charset="2"/>
              <a:buChar char="Ø"/>
            </a:pP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Referential integrity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refers to the accuracy and consistency of data within a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relationship</a:t>
            </a:r>
            <a:r>
              <a:rPr lang="en-US" b="0" i="0" dirty="0">
                <a:solidFill>
                  <a:srgbClr val="000000"/>
                </a:solidFill>
                <a:effectLst/>
                <a:latin typeface="Quicksand"/>
              </a:rPr>
              <a:t>.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Ensures that the foreign key value can be null or from the primary key table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72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C51B-ED94-4729-BB4D-08AAA110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Referential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0000-5855-4916-BDFB-8A6F73E81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Quicksand"/>
              </a:rPr>
              <a:t>For example, if we delete row number 15 in a primary table, we need to be sure that there’s no foreign key in any related table with the value of 15. We should only be able to delete a primary key if there are no associated rows. Otherwise, we would end up with an </a:t>
            </a:r>
            <a:r>
              <a:rPr lang="en-US" b="0" i="0" u="none" strike="noStrike" dirty="0">
                <a:solidFill>
                  <a:srgbClr val="0056B3"/>
                </a:solidFill>
                <a:effectLst/>
                <a:latin typeface="Quicksand"/>
                <a:hlinkClick r:id="rId2"/>
              </a:rPr>
              <a:t>orphaned record</a:t>
            </a:r>
            <a:r>
              <a:rPr lang="en-US" b="0" i="0" dirty="0">
                <a:solidFill>
                  <a:srgbClr val="000000"/>
                </a:solidFill>
                <a:effectLst/>
                <a:latin typeface="Quicksand"/>
              </a:rPr>
              <a:t>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C26AA1-4BDA-4771-9786-11F3AF754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191000"/>
            <a:ext cx="53530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84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659761" y="662610"/>
            <a:ext cx="735117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Insert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6682" y="-1592263"/>
            <a:ext cx="5222081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5922" y="1522849"/>
            <a:ext cx="77425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The insert operation gives values of the attribute for a new </a:t>
            </a:r>
            <a:r>
              <a:rPr lang="en-US" sz="2600" dirty="0" err="1"/>
              <a:t>tuple</a:t>
            </a:r>
            <a:r>
              <a:rPr lang="en-US" sz="2600" dirty="0"/>
              <a:t> which should be inserted into a relation. </a:t>
            </a:r>
          </a:p>
        </p:txBody>
      </p:sp>
      <p:pic>
        <p:nvPicPr>
          <p:cNvPr id="12" name="Picture 11" descr="inser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555" y="3143250"/>
            <a:ext cx="74295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46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659761" y="662610"/>
            <a:ext cx="735117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Update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6682" y="-1592263"/>
            <a:ext cx="5222081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5922" y="1522849"/>
            <a:ext cx="77425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You can see that in the below-given relation table </a:t>
            </a:r>
            <a:r>
              <a:rPr lang="en-US" sz="2600" dirty="0" err="1"/>
              <a:t>CustomerName</a:t>
            </a:r>
            <a:r>
              <a:rPr lang="en-US" sz="2600" dirty="0"/>
              <a:t>= 'Apple' is updated from Inactive to Active. </a:t>
            </a:r>
          </a:p>
        </p:txBody>
      </p:sp>
      <p:pic>
        <p:nvPicPr>
          <p:cNvPr id="6" name="Picture 5" descr="delet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23" y="3209925"/>
            <a:ext cx="7579519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60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659761" y="662610"/>
            <a:ext cx="735117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Delete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6682" y="-1592263"/>
            <a:ext cx="5222081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5922" y="1522849"/>
            <a:ext cx="77425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You can see that in the below-given relation table </a:t>
            </a:r>
            <a:r>
              <a:rPr lang="en-US" sz="2600" dirty="0" err="1"/>
              <a:t>CustomerName</a:t>
            </a:r>
            <a:r>
              <a:rPr lang="en-US" sz="2600" dirty="0"/>
              <a:t>= 'Apple' is updated from Inactive to Active. </a:t>
            </a:r>
          </a:p>
        </p:txBody>
      </p:sp>
      <p:pic>
        <p:nvPicPr>
          <p:cNvPr id="7" name="Picture 6" descr="091318_0803_RelationalD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877" y="3276600"/>
            <a:ext cx="7586663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8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659761" y="662610"/>
            <a:ext cx="735117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Select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6682" y="-1592263"/>
            <a:ext cx="5222081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5922" y="1522849"/>
            <a:ext cx="77425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You can see that in the below-given relation table </a:t>
            </a:r>
            <a:r>
              <a:rPr lang="en-US" sz="2600" dirty="0" err="1"/>
              <a:t>CustomerName</a:t>
            </a:r>
            <a:r>
              <a:rPr lang="en-US" sz="2600" dirty="0"/>
              <a:t>= 'Apple' is updated from Inactive to Active. </a:t>
            </a:r>
          </a:p>
        </p:txBody>
      </p:sp>
      <p:pic>
        <p:nvPicPr>
          <p:cNvPr id="6" name="Picture 5" descr="selec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071190"/>
            <a:ext cx="7543800" cy="157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14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of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Relational Model</a:t>
            </a:r>
          </a:p>
          <a:p>
            <a:r>
              <a:rPr lang="en-US" sz="2400" b="1" dirty="0"/>
              <a:t>Relational Model Concepts</a:t>
            </a:r>
          </a:p>
          <a:p>
            <a:r>
              <a:rPr lang="en-US" sz="2400" b="1" dirty="0"/>
              <a:t>Relational Integrity Constraints</a:t>
            </a:r>
          </a:p>
          <a:p>
            <a:r>
              <a:rPr lang="en-US" sz="2400" b="1" dirty="0"/>
              <a:t>Operation in Relational Model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55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			Thank you</a:t>
            </a:r>
          </a:p>
        </p:txBody>
      </p:sp>
    </p:spTree>
    <p:extLst>
      <p:ext uri="{BB962C8B-B14F-4D97-AF65-F5344CB8AC3E}">
        <p14:creationId xmlns:p14="http://schemas.microsoft.com/office/powerpoint/2010/main" val="2297486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Relational Model was proposed by E.F. </a:t>
            </a:r>
            <a:r>
              <a:rPr lang="en-US" dirty="0" err="1"/>
              <a:t>Codd</a:t>
            </a:r>
            <a:r>
              <a:rPr lang="en-US" dirty="0"/>
              <a:t> to model data in the form of relations or tables.</a:t>
            </a:r>
          </a:p>
          <a:p>
            <a:r>
              <a:rPr lang="en-US" dirty="0"/>
              <a:t>Relational Model represents how data is stored in Relational Databases.</a:t>
            </a:r>
          </a:p>
          <a:p>
            <a:r>
              <a:rPr lang="en-US" dirty="0"/>
              <a:t>A relational database stores data in the form of relations (tables).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C29A57-8D70-4738-9592-AD3F0CDB0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495800"/>
            <a:ext cx="3962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47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popular Relational Database management systems are: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DB2 and Informix Dynamic Server - IBM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Oracle and RDB – Oracle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SQL Server and Access - Microsoft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95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 Concepts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A789A2D-52CE-4594-8F7C-411E1F26FD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64688"/>
            <a:ext cx="7153275" cy="2495550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E1E4895-91B7-4980-9977-BA24BAA3F1D2}"/>
              </a:ext>
            </a:extLst>
          </p:cNvPr>
          <p:cNvSpPr/>
          <p:nvPr/>
        </p:nvSpPr>
        <p:spPr>
          <a:xfrm>
            <a:off x="762001" y="1821688"/>
            <a:ext cx="7077074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Employee Table</a:t>
            </a:r>
          </a:p>
        </p:txBody>
      </p:sp>
    </p:spTree>
    <p:extLst>
      <p:ext uri="{BB962C8B-B14F-4D97-AF65-F5344CB8AC3E}">
        <p14:creationId xmlns:p14="http://schemas.microsoft.com/office/powerpoint/2010/main" val="1252024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763000" cy="4389120"/>
          </a:xfrm>
        </p:spPr>
        <p:txBody>
          <a:bodyPr>
            <a:normAutofit fontScale="70000" lnSpcReduction="20000"/>
          </a:bodyPr>
          <a:lstStyle/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Tables</a:t>
            </a:r>
            <a:r>
              <a:rPr lang="en-US" sz="2800" dirty="0"/>
              <a:t> – In the Relational model the, relations are saved in the table format. It is stored along with its entities. A table has two properties rows and columns. Rows represent records and columns represent attributes. 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Attribute: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Each column in a Table. Attributes are the properties which define a relation. e.g., </a:t>
            </a:r>
            <a:r>
              <a:rPr lang="en-US" sz="2800" b="1" dirty="0" err="1"/>
              <a:t>customer_id</a:t>
            </a:r>
            <a:r>
              <a:rPr lang="en-US" sz="2800" dirty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customer_name</a:t>
            </a:r>
            <a:r>
              <a:rPr lang="en-US" sz="2800" b="1" dirty="0"/>
              <a:t> etc.</a:t>
            </a:r>
            <a:endParaRPr lang="en-US" sz="2800" dirty="0"/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Tuple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– It is nothing but a single row of a table, which contains a single record. 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Relation Schema</a:t>
            </a:r>
            <a:r>
              <a:rPr lang="en-US" sz="2800" b="1" dirty="0"/>
              <a:t>:</a:t>
            </a:r>
            <a:r>
              <a:rPr lang="en-US" sz="2800" dirty="0"/>
              <a:t> A relation schema represents the logical representation of entire database.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Customer(</a:t>
            </a:r>
            <a:r>
              <a:rPr lang="en-US" sz="2800" b="1" dirty="0" err="1"/>
              <a:t>customer_id</a:t>
            </a:r>
            <a:r>
              <a:rPr lang="en-US" sz="2800" b="1" dirty="0"/>
              <a:t>, </a:t>
            </a:r>
            <a:r>
              <a:rPr lang="en-US" sz="2800" b="1" dirty="0" err="1"/>
              <a:t>customer_name</a:t>
            </a:r>
            <a:r>
              <a:rPr lang="en-US" sz="2800" b="1" dirty="0"/>
              <a:t>, status)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30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Degree: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The total number of attributes which in the relation is called the degree of the relation. 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Cardinality: </a:t>
            </a:r>
            <a:r>
              <a:rPr lang="en-US" sz="2800" dirty="0"/>
              <a:t>Total number of rows present in the Table. 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Column: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The column represents the set of values for a specific attribute. 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Relation instance</a:t>
            </a:r>
            <a:r>
              <a:rPr lang="en-US" sz="2800" dirty="0">
                <a:solidFill>
                  <a:srgbClr val="FF0000"/>
                </a:solidFill>
              </a:rPr>
              <a:t> – </a:t>
            </a:r>
            <a:r>
              <a:rPr lang="en-US" sz="2800" dirty="0"/>
              <a:t>Relation instance is a finite set of tuples in the RDBMS system. Relation instances never have duplicate tuples.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Attribute domain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– Determines the type of data values that are permitted for that attribute.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9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A7C8E-9C71-45DB-9CE4-E782A6EE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Relational Model Concepts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8D505D-F55E-4FFD-82F7-B1BCF5D53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99091"/>
            <a:ext cx="8229600" cy="3861581"/>
          </a:xfr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90F494F-1158-4380-9D91-BBA44D347039}"/>
              </a:ext>
            </a:extLst>
          </p:cNvPr>
          <p:cNvSpPr/>
          <p:nvPr/>
        </p:nvSpPr>
        <p:spPr>
          <a:xfrm>
            <a:off x="6705600" y="2895600"/>
            <a:ext cx="1981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5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FE1D-6370-4B65-A20C-4AF684E3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key and foreign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357D-EC03-4949-80E3-396883FF5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0" dirty="0">
                <a:solidFill>
                  <a:srgbClr val="2427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Primary Key:</a:t>
            </a:r>
            <a:r>
              <a:rPr lang="en-US" b="0" i="0" dirty="0">
                <a:solidFill>
                  <a:srgbClr val="2427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a </a:t>
            </a:r>
            <a:r>
              <a:rPr lang="en-US" b="1" i="0" dirty="0">
                <a:solidFill>
                  <a:srgbClr val="2427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en-US" b="0" i="0" dirty="0">
                <a:solidFill>
                  <a:srgbClr val="2427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field chosen by the designer to uniquely identify a record in a table (relation), </a:t>
            </a:r>
          </a:p>
          <a:p>
            <a:r>
              <a:rPr lang="en-US" b="0" i="0" dirty="0">
                <a:solidFill>
                  <a:srgbClr val="2427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cannot be null (empty/unassigned)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FOREIGN KEY is a field (or collection of fields) in one table, that refers to the PRIMARY KEY in another table.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table with the foreign key is called the child table, and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table with the primary key is called the referenced or parent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18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</TotalTime>
  <Words>805</Words>
  <Application>Microsoft Office PowerPoint</Application>
  <PresentationFormat>On-screen Show (4:3)</PresentationFormat>
  <Paragraphs>109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Constantia</vt:lpstr>
      <vt:lpstr>Quicksand</vt:lpstr>
      <vt:lpstr>Times New Roman</vt:lpstr>
      <vt:lpstr>Wingdings</vt:lpstr>
      <vt:lpstr>Wingdings 2</vt:lpstr>
      <vt:lpstr>Flow</vt:lpstr>
      <vt:lpstr>Relational Model in DBMS</vt:lpstr>
      <vt:lpstr>Topic of discussion</vt:lpstr>
      <vt:lpstr>Relational Model</vt:lpstr>
      <vt:lpstr>Relational Model system</vt:lpstr>
      <vt:lpstr>Relational Model Concepts</vt:lpstr>
      <vt:lpstr>Relational Model Concepts</vt:lpstr>
      <vt:lpstr>Relational Model Concepts</vt:lpstr>
      <vt:lpstr>Relational Model Concepts</vt:lpstr>
      <vt:lpstr>Primary key and foreign key</vt:lpstr>
      <vt:lpstr>Primary key and Secondary key</vt:lpstr>
      <vt:lpstr>Relational Integrity constraints</vt:lpstr>
      <vt:lpstr>Domain Constraints </vt:lpstr>
      <vt:lpstr>Key constraints</vt:lpstr>
      <vt:lpstr>Referential integrity constraints</vt:lpstr>
      <vt:lpstr>Referential Integrity</vt:lpstr>
      <vt:lpstr>Insert Operation</vt:lpstr>
      <vt:lpstr>Update Operation</vt:lpstr>
      <vt:lpstr>Delete Operation</vt:lpstr>
      <vt:lpstr>Select Operation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Fatema Tuj Johora</cp:lastModifiedBy>
  <cp:revision>23</cp:revision>
  <dcterms:created xsi:type="dcterms:W3CDTF">2006-08-16T00:00:00Z</dcterms:created>
  <dcterms:modified xsi:type="dcterms:W3CDTF">2021-05-31T12:14:09Z</dcterms:modified>
</cp:coreProperties>
</file>