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64" r:id="rId6"/>
    <p:sldId id="265" r:id="rId7"/>
    <p:sldId id="266" r:id="rId8"/>
    <p:sldId id="267" r:id="rId9"/>
    <p:sldId id="268" r:id="rId10"/>
    <p:sldId id="269" r:id="rId11"/>
    <p:sldId id="270"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7" r:id="rId27"/>
    <p:sldId id="288" r:id="rId28"/>
    <p:sldId id="289" r:id="rId29"/>
    <p:sldId id="290" r:id="rId30"/>
    <p:sldId id="292"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2/8/2022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2/8/2022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2/8/2022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2/8/2022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2/8/2022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7552" y="1264018"/>
            <a:ext cx="8361229" cy="2098226"/>
          </a:xfrm>
        </p:spPr>
        <p:txBody>
          <a:bodyPr/>
          <a:lstStyle/>
          <a:p>
            <a:r>
              <a:rPr lang="en-US" sz="9000" cap="none" dirty="0" smtClean="0">
                <a:latin typeface="Times New Roman" panose="02020603050405020304" pitchFamily="18" charset="0"/>
                <a:cs typeface="Times New Roman" panose="02020603050405020304" pitchFamily="18" charset="0"/>
              </a:rPr>
              <a:t>Basic Economics</a:t>
            </a:r>
            <a:endParaRPr lang="en-US" sz="9000"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5000" dirty="0" smtClean="0">
                <a:latin typeface="Andalus" panose="02020603050405020304" pitchFamily="18" charset="-78"/>
                <a:cs typeface="Andalus" panose="02020603050405020304" pitchFamily="18" charset="-78"/>
              </a:rPr>
              <a:t>Chapter 1b</a:t>
            </a:r>
            <a:endParaRPr lang="en-US" sz="5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38790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Macroeconomics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5338483"/>
          </a:xfrm>
        </p:spPr>
        <p:txBody>
          <a:bodyPr>
            <a:noAutofit/>
          </a:bodyPr>
          <a:lstStyle/>
          <a:p>
            <a:pPr algn="just">
              <a:buFont typeface="Courier New" panose="02070309020205020404" pitchFamily="49" charset="0"/>
              <a:buChar char="o"/>
            </a:pPr>
            <a:r>
              <a:rPr lang="en-US" sz="2800" b="1" dirty="0">
                <a:latin typeface="Times New Roman" panose="02020603050405020304" pitchFamily="18" charset="0"/>
                <a:cs typeface="Times New Roman" panose="02020603050405020304" pitchFamily="18" charset="0"/>
              </a:rPr>
              <a:t>Macro</a:t>
            </a:r>
            <a:r>
              <a:rPr lang="en-US" sz="2800" dirty="0">
                <a:latin typeface="Times New Roman" panose="02020603050405020304" pitchFamily="18" charset="0"/>
                <a:cs typeface="Times New Roman" panose="02020603050405020304" pitchFamily="18" charset="0"/>
              </a:rPr>
              <a:t> means Big</a:t>
            </a:r>
            <a:r>
              <a:rPr lang="en-US" sz="2800" dirty="0" smtClean="0">
                <a:latin typeface="Times New Roman" panose="02020603050405020304" pitchFamily="18" charset="0"/>
                <a:cs typeface="Times New Roman" panose="02020603050405020304" pitchFamily="18" charset="0"/>
              </a:rPr>
              <a:t>.</a:t>
            </a:r>
          </a:p>
          <a:p>
            <a:pPr algn="just">
              <a:buFont typeface="Courier New" panose="02070309020205020404" pitchFamily="49" charset="0"/>
              <a:buChar char="o"/>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Macroeconomics is the study of total effects on the national economy and the global economy of the choices that individuals, businesses, and governments make.</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goal of macroeconomics is to explain general price level, national income, </a:t>
            </a:r>
            <a:r>
              <a:rPr lang="en-US" sz="2800" dirty="0" smtClean="0">
                <a:latin typeface="Times New Roman" panose="02020603050405020304" pitchFamily="18" charset="0"/>
                <a:cs typeface="Times New Roman" panose="02020603050405020304" pitchFamily="18" charset="0"/>
              </a:rPr>
              <a:t>employment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production</a:t>
            </a:r>
            <a:r>
              <a:rPr lang="en-US" sz="2800" dirty="0">
                <a:latin typeface="Times New Roman" panose="02020603050405020304" pitchFamily="18" charset="0"/>
                <a:cs typeface="Times New Roman" panose="02020603050405020304" pitchFamily="18" charset="0"/>
              </a:rPr>
              <a:t>. Macroeconomics also studies the effect of Government </a:t>
            </a:r>
            <a:r>
              <a:rPr lang="en-US" sz="2800" dirty="0" smtClean="0">
                <a:latin typeface="Times New Roman" panose="02020603050405020304" pitchFamily="18" charset="0"/>
                <a:cs typeface="Times New Roman" panose="02020603050405020304" pitchFamily="18" charset="0"/>
              </a:rPr>
              <a:t>actions - taxes</a:t>
            </a:r>
            <a:r>
              <a:rPr lang="en-US" sz="2800" dirty="0">
                <a:latin typeface="Times New Roman" panose="02020603050405020304" pitchFamily="18" charset="0"/>
                <a:cs typeface="Times New Roman" panose="02020603050405020304" pitchFamily="18" charset="0"/>
              </a:rPr>
              <a:t>, spending and the defect on total incomes and price level.</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Example: </a:t>
            </a:r>
            <a:r>
              <a:rPr lang="en-US" sz="2800" dirty="0">
                <a:latin typeface="Times New Roman" panose="02020603050405020304" pitchFamily="18" charset="0"/>
                <a:cs typeface="Times New Roman" panose="02020603050405020304" pitchFamily="18" charset="0"/>
              </a:rPr>
              <a:t>Macroeconomic studies the forces that the average cost of living, the total value of production in a country.</a:t>
            </a:r>
          </a:p>
        </p:txBody>
      </p:sp>
    </p:spTree>
    <p:extLst>
      <p:ext uri="{BB962C8B-B14F-4D97-AF65-F5344CB8AC3E}">
        <p14:creationId xmlns:p14="http://schemas.microsoft.com/office/powerpoint/2010/main" val="31855125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Macroeconomics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5177118"/>
          </a:xfrm>
        </p:spPr>
        <p:txBody>
          <a:bodyPr>
            <a:noAutofit/>
          </a:bodyPr>
          <a:lstStyle/>
          <a:p>
            <a:pPr marL="0" indent="0" algn="just">
              <a:buNone/>
            </a:pPr>
            <a:r>
              <a:rPr lang="en-US" sz="2800" dirty="0">
                <a:latin typeface="Times New Roman" panose="02020603050405020304" pitchFamily="18" charset="0"/>
                <a:cs typeface="Times New Roman" panose="02020603050405020304" pitchFamily="18" charset="0"/>
              </a:rPr>
              <a:t>According to these units, we may see these examples:</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Calculation of National Income : </a:t>
            </a:r>
            <a:r>
              <a:rPr lang="en-US" sz="2800" dirty="0" smtClean="0">
                <a:latin typeface="Times New Roman" panose="02020603050405020304" pitchFamily="18" charset="0"/>
                <a:cs typeface="Times New Roman" panose="02020603050405020304" pitchFamily="18" charset="0"/>
              </a:rPr>
              <a:t>GDP (</a:t>
            </a:r>
            <a:r>
              <a:rPr lang="en-US" sz="2800" dirty="0">
                <a:latin typeface="Times New Roman" panose="02020603050405020304" pitchFamily="18" charset="0"/>
                <a:cs typeface="Times New Roman" panose="02020603050405020304" pitchFamily="18" charset="0"/>
              </a:rPr>
              <a:t>Gross Domestic Product), NNP(Net national </a:t>
            </a:r>
            <a:r>
              <a:rPr lang="en-US" sz="2800" dirty="0" smtClean="0">
                <a:latin typeface="Times New Roman" panose="02020603050405020304" pitchFamily="18" charset="0"/>
                <a:cs typeface="Times New Roman" panose="02020603050405020304" pitchFamily="18" charset="0"/>
              </a:rPr>
              <a:t>product), GNP (</a:t>
            </a:r>
            <a:r>
              <a:rPr lang="en-US" sz="2800" dirty="0">
                <a:latin typeface="Times New Roman" panose="02020603050405020304" pitchFamily="18" charset="0"/>
                <a:cs typeface="Times New Roman" panose="02020603050405020304" pitchFamily="18" charset="0"/>
              </a:rPr>
              <a:t>Gross national </a:t>
            </a:r>
            <a:r>
              <a:rPr lang="en-US" sz="2800" dirty="0" smtClean="0">
                <a:latin typeface="Times New Roman" panose="02020603050405020304" pitchFamily="18" charset="0"/>
                <a:cs typeface="Times New Roman" panose="02020603050405020304" pitchFamily="18" charset="0"/>
              </a:rPr>
              <a:t>product), </a:t>
            </a:r>
            <a:r>
              <a:rPr lang="en-US" sz="2800" dirty="0">
                <a:latin typeface="Times New Roman" panose="02020603050405020304" pitchFamily="18" charset="0"/>
                <a:cs typeface="Times New Roman" panose="02020603050405020304" pitchFamily="18" charset="0"/>
              </a:rPr>
              <a:t>PPP(Purchasing power parity) etc. Because it includes income of all the residents of a country, not just one individual</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Determination of equilibrium level of output and employment :</a:t>
            </a:r>
          </a:p>
          <a:p>
            <a:pPr lvl="1" algn="just"/>
            <a:r>
              <a:rPr lang="en-US" sz="2800" dirty="0">
                <a:latin typeface="Times New Roman" panose="02020603050405020304" pitchFamily="18" charset="0"/>
                <a:cs typeface="Times New Roman" panose="02020603050405020304" pitchFamily="18" charset="0"/>
              </a:rPr>
              <a:t>Aggregate Demand and Aggregate Supply analysis.</a:t>
            </a:r>
          </a:p>
          <a:p>
            <a:pPr lvl="1" algn="just"/>
            <a:r>
              <a:rPr lang="en-US" sz="2800" dirty="0">
                <a:latin typeface="Times New Roman" panose="02020603050405020304" pitchFamily="18" charset="0"/>
                <a:cs typeface="Times New Roman" panose="02020603050405020304" pitchFamily="18" charset="0"/>
              </a:rPr>
              <a:t>Inflation, deflation and controlling the situation</a:t>
            </a:r>
          </a:p>
          <a:p>
            <a:pPr lvl="1" algn="just"/>
            <a:r>
              <a:rPr lang="en-US" sz="2800" dirty="0">
                <a:latin typeface="Times New Roman" panose="02020603050405020304" pitchFamily="18" charset="0"/>
                <a:cs typeface="Times New Roman" panose="02020603050405020304" pitchFamily="18" charset="0"/>
              </a:rPr>
              <a:t>Employment and </a:t>
            </a:r>
            <a:r>
              <a:rPr lang="en-US" sz="2800" dirty="0" smtClean="0">
                <a:latin typeface="Times New Roman" panose="02020603050405020304" pitchFamily="18" charset="0"/>
                <a:cs typeface="Times New Roman" panose="02020603050405020304" pitchFamily="18" charset="0"/>
              </a:rPr>
              <a:t>unemployment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8718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22730"/>
            <a:ext cx="9601200" cy="768316"/>
          </a:xfrm>
        </p:spPr>
        <p:txBody>
          <a:bodyPr/>
          <a:lstStyle/>
          <a:p>
            <a:pPr algn="ctr"/>
            <a:r>
              <a:rPr lang="en-US" dirty="0">
                <a:solidFill>
                  <a:schemeClr val="tx1"/>
                </a:solidFill>
                <a:latin typeface="Times New Roman" panose="02020603050405020304" pitchFamily="18" charset="0"/>
                <a:cs typeface="Times New Roman" panose="02020603050405020304" pitchFamily="18" charset="0"/>
              </a:rPr>
              <a:t>Goods and Services</a:t>
            </a:r>
            <a:endParaRPr lang="en-US" dirty="0">
              <a:solidFill>
                <a:schemeClr val="tx1"/>
              </a:solidFill>
            </a:endParaRPr>
          </a:p>
        </p:txBody>
      </p:sp>
      <p:sp>
        <p:nvSpPr>
          <p:cNvPr id="3" name="Content Placeholder 2"/>
          <p:cNvSpPr>
            <a:spLocks noGrp="1"/>
          </p:cNvSpPr>
          <p:nvPr>
            <p:ph idx="1"/>
          </p:nvPr>
        </p:nvSpPr>
        <p:spPr>
          <a:xfrm>
            <a:off x="1371599" y="1479175"/>
            <a:ext cx="10529047" cy="5217459"/>
          </a:xfrm>
        </p:spPr>
        <p:txBody>
          <a:bodyPr>
            <a:normAutofit fontScale="85000" lnSpcReduction="20000"/>
          </a:bodyPr>
          <a:lstStyle/>
          <a:p>
            <a:pPr marL="0" indent="0" algn="just">
              <a:buNone/>
            </a:pPr>
            <a:r>
              <a:rPr lang="en-US" sz="3000" dirty="0">
                <a:latin typeface="Times New Roman" panose="02020603050405020304" pitchFamily="18" charset="0"/>
                <a:cs typeface="Times New Roman" panose="02020603050405020304" pitchFamily="18" charset="0"/>
              </a:rPr>
              <a:t>There is a </a:t>
            </a:r>
            <a:r>
              <a:rPr lang="en-US" sz="3000" b="1" dirty="0">
                <a:latin typeface="Times New Roman" panose="02020603050405020304" pitchFamily="18" charset="0"/>
                <a:cs typeface="Times New Roman" panose="02020603050405020304" pitchFamily="18" charset="0"/>
              </a:rPr>
              <a:t>major difference</a:t>
            </a:r>
            <a:r>
              <a:rPr lang="en-US" sz="3000" dirty="0">
                <a:latin typeface="Times New Roman" panose="02020603050405020304" pitchFamily="18" charset="0"/>
                <a:cs typeface="Times New Roman" panose="02020603050405020304" pitchFamily="18" charset="0"/>
              </a:rPr>
              <a:t> between goods and services. </a:t>
            </a:r>
            <a:endParaRPr lang="en-US" sz="3000" dirty="0" smtClean="0">
              <a:latin typeface="Times New Roman" panose="02020603050405020304" pitchFamily="18" charset="0"/>
              <a:cs typeface="Times New Roman" panose="02020603050405020304" pitchFamily="18" charset="0"/>
            </a:endParaRPr>
          </a:p>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b="1" i="1" dirty="0">
                <a:solidFill>
                  <a:schemeClr val="tx1"/>
                </a:solidFill>
                <a:latin typeface="Times New Roman" panose="02020603050405020304" pitchFamily="18" charset="0"/>
                <a:cs typeface="Times New Roman" panose="02020603050405020304" pitchFamily="18" charset="0"/>
              </a:rPr>
              <a:t>Goods</a:t>
            </a:r>
            <a:r>
              <a:rPr lang="en-US" sz="3000" dirty="0">
                <a:latin typeface="Times New Roman" panose="02020603050405020304" pitchFamily="18" charset="0"/>
                <a:cs typeface="Times New Roman" panose="02020603050405020304" pitchFamily="18" charset="0"/>
              </a:rPr>
              <a:t> are basically objects or products which have to be manufactured, stored, transported, market and sold. </a:t>
            </a:r>
          </a:p>
          <a:p>
            <a:pPr marL="457200" lvl="1" indent="0" algn="just">
              <a:buNone/>
            </a:pPr>
            <a:r>
              <a:rPr lang="en-US" sz="3000" dirty="0">
                <a:latin typeface="Times New Roman" panose="02020603050405020304" pitchFamily="18" charset="0"/>
                <a:cs typeface="Times New Roman" panose="02020603050405020304" pitchFamily="18" charset="0"/>
              </a:rPr>
              <a:t>Example: Square </a:t>
            </a:r>
            <a:r>
              <a:rPr lang="en-US" sz="3000" dirty="0" smtClean="0">
                <a:latin typeface="Times New Roman" panose="02020603050405020304" pitchFamily="18" charset="0"/>
                <a:cs typeface="Times New Roman" panose="02020603050405020304" pitchFamily="18" charset="0"/>
              </a:rPr>
              <a:t>Pharmaceuticals, </a:t>
            </a:r>
            <a:r>
              <a:rPr lang="en-US" sz="3000" dirty="0">
                <a:latin typeface="Times New Roman" panose="02020603050405020304" pitchFamily="18" charset="0"/>
                <a:cs typeface="Times New Roman" panose="02020603050405020304" pitchFamily="18" charset="0"/>
              </a:rPr>
              <a:t>BMW, </a:t>
            </a:r>
            <a:r>
              <a:rPr lang="en-US" sz="3000" dirty="0" err="1">
                <a:latin typeface="Times New Roman" panose="02020603050405020304" pitchFamily="18" charset="0"/>
                <a:cs typeface="Times New Roman" panose="02020603050405020304" pitchFamily="18" charset="0"/>
              </a:rPr>
              <a:t>Addidas</a:t>
            </a:r>
            <a:r>
              <a:rPr lang="en-US" sz="3000" dirty="0">
                <a:latin typeface="Times New Roman" panose="02020603050405020304" pitchFamily="18" charset="0"/>
                <a:cs typeface="Times New Roman" panose="02020603050405020304" pitchFamily="18" charset="0"/>
              </a:rPr>
              <a:t> are some companies manufacturing goods.</a:t>
            </a:r>
          </a:p>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b="1" i="1" dirty="0">
                <a:solidFill>
                  <a:schemeClr val="tx1"/>
                </a:solidFill>
                <a:latin typeface="Times New Roman" panose="02020603050405020304" pitchFamily="18" charset="0"/>
                <a:cs typeface="Times New Roman" panose="02020603050405020304" pitchFamily="18" charset="0"/>
              </a:rPr>
              <a:t>Services </a:t>
            </a:r>
            <a:r>
              <a:rPr lang="en-US" sz="3000" dirty="0">
                <a:latin typeface="Times New Roman" panose="02020603050405020304" pitchFamily="18" charset="0"/>
                <a:cs typeface="Times New Roman" panose="02020603050405020304" pitchFamily="18" charset="0"/>
              </a:rPr>
              <a:t>are output of individuals and they can be collective of individualistic actions or performance by an individual. </a:t>
            </a:r>
          </a:p>
          <a:p>
            <a:pPr marL="457200" lvl="1" indent="0" algn="just">
              <a:buNone/>
            </a:pPr>
            <a:r>
              <a:rPr lang="en-US" sz="3000" dirty="0">
                <a:latin typeface="Times New Roman" panose="02020603050405020304" pitchFamily="18" charset="0"/>
                <a:cs typeface="Times New Roman" panose="02020603050405020304" pitchFamily="18" charset="0"/>
              </a:rPr>
              <a:t>Example: a barber or a chartered accountant is giving individual services. </a:t>
            </a:r>
          </a:p>
          <a:p>
            <a:pPr marL="457200" lvl="1" indent="0" algn="just">
              <a:buNone/>
            </a:pP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A </a:t>
            </a:r>
            <a:r>
              <a:rPr lang="en-US" sz="3000" dirty="0">
                <a:latin typeface="Times New Roman" panose="02020603050405020304" pitchFamily="18" charset="0"/>
                <a:cs typeface="Times New Roman" panose="02020603050405020304" pitchFamily="18" charset="0"/>
              </a:rPr>
              <a:t>airlines have </a:t>
            </a:r>
            <a:r>
              <a:rPr lang="en-US" sz="3000" dirty="0" err="1" smtClean="0">
                <a:latin typeface="Times New Roman" panose="02020603050405020304" pitchFamily="18" charset="0"/>
                <a:cs typeface="Times New Roman" panose="02020603050405020304" pitchFamily="18" charset="0"/>
              </a:rPr>
              <a:t>aeroplanes</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which are a product/good but travelling by </a:t>
            </a:r>
            <a:r>
              <a:rPr lang="en-US" sz="3000" dirty="0" err="1" smtClean="0">
                <a:latin typeface="Times New Roman" panose="02020603050405020304" pitchFamily="18" charset="0"/>
                <a:cs typeface="Times New Roman" panose="02020603050405020304" pitchFamily="18" charset="0"/>
              </a:rPr>
              <a:t>aerolanes</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is a service (airlines are one of the most competitive service sectors today).</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spTree>
    <p:extLst>
      <p:ext uri="{BB962C8B-B14F-4D97-AF65-F5344CB8AC3E}">
        <p14:creationId xmlns:p14="http://schemas.microsoft.com/office/powerpoint/2010/main" val="25123197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4364" y="188259"/>
            <a:ext cx="9601200" cy="860612"/>
          </a:xfrm>
        </p:spPr>
        <p:txBody>
          <a:bodyPr>
            <a:normAutofit fontScale="90000"/>
          </a:bodyPr>
          <a:lstStyle/>
          <a:p>
            <a:pPr lvl="0"/>
            <a:r>
              <a:rPr lang="en-US" dirty="0" smtClean="0">
                <a:latin typeface="Times New Roman" panose="02020603050405020304" pitchFamily="18" charset="0"/>
                <a:cs typeface="Times New Roman" panose="02020603050405020304" pitchFamily="18" charset="0"/>
                <a:sym typeface="Georgia"/>
              </a:rPr>
              <a:t>Comparison </a:t>
            </a:r>
            <a:r>
              <a:rPr lang="en-US" dirty="0">
                <a:latin typeface="Times New Roman" panose="02020603050405020304" pitchFamily="18" charset="0"/>
                <a:cs typeface="Times New Roman" panose="02020603050405020304" pitchFamily="18" charset="0"/>
                <a:sym typeface="Georgia"/>
              </a:rPr>
              <a:t>between Goods &amp; Services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graphicFrame>
        <p:nvGraphicFramePr>
          <p:cNvPr id="4" name="Google Shape;126;p19"/>
          <p:cNvGraphicFramePr/>
          <p:nvPr>
            <p:extLst>
              <p:ext uri="{D42A27DB-BD31-4B8C-83A1-F6EECF244321}">
                <p14:modId xmlns:p14="http://schemas.microsoft.com/office/powerpoint/2010/main" val="3084070978"/>
              </p:ext>
            </p:extLst>
          </p:nvPr>
        </p:nvGraphicFramePr>
        <p:xfrm>
          <a:off x="887508" y="1330861"/>
          <a:ext cx="11102787" cy="5068829"/>
        </p:xfrm>
        <a:graphic>
          <a:graphicData uri="http://schemas.openxmlformats.org/drawingml/2006/table">
            <a:tbl>
              <a:tblPr>
                <a:noFill/>
              </a:tblPr>
              <a:tblGrid>
                <a:gridCol w="3700929">
                  <a:extLst>
                    <a:ext uri="{9D8B030D-6E8A-4147-A177-3AD203B41FA5}">
                      <a16:colId xmlns="" xmlns:a16="http://schemas.microsoft.com/office/drawing/2014/main" val="20000"/>
                    </a:ext>
                  </a:extLst>
                </a:gridCol>
                <a:gridCol w="3700929">
                  <a:extLst>
                    <a:ext uri="{9D8B030D-6E8A-4147-A177-3AD203B41FA5}">
                      <a16:colId xmlns="" xmlns:a16="http://schemas.microsoft.com/office/drawing/2014/main" val="20001"/>
                    </a:ext>
                  </a:extLst>
                </a:gridCol>
                <a:gridCol w="3700929">
                  <a:extLst>
                    <a:ext uri="{9D8B030D-6E8A-4147-A177-3AD203B41FA5}">
                      <a16:colId xmlns="" xmlns:a16="http://schemas.microsoft.com/office/drawing/2014/main" val="20002"/>
                    </a:ext>
                  </a:extLst>
                </a:gridCol>
              </a:tblGrid>
              <a:tr h="659304">
                <a:tc>
                  <a:txBody>
                    <a:bodyPr/>
                    <a:lstStyle/>
                    <a:p>
                      <a:pPr marL="0" lvl="0" indent="0" algn="ctr" rtl="0">
                        <a:spcBef>
                          <a:spcPts val="0"/>
                        </a:spcBef>
                        <a:spcAft>
                          <a:spcPts val="0"/>
                        </a:spcAft>
                        <a:buNone/>
                      </a:pPr>
                      <a:r>
                        <a:rPr lang="en-US" sz="2400" b="1" i="1" dirty="0" smtClean="0">
                          <a:latin typeface="Times New Roman" panose="02020603050405020304" pitchFamily="18" charset="0"/>
                          <a:cs typeface="Times New Roman" panose="02020603050405020304" pitchFamily="18" charset="0"/>
                          <a:sym typeface="Georgia"/>
                        </a:rPr>
                        <a:t>Basis For Comparison</a:t>
                      </a:r>
                      <a:endParaRPr lang="en-US" sz="2400" b="1" i="1"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b="1" i="1" dirty="0">
                          <a:latin typeface="Times New Roman" panose="02020603050405020304" pitchFamily="18" charset="0"/>
                          <a:cs typeface="Times New Roman" panose="02020603050405020304" pitchFamily="18" charset="0"/>
                          <a:sym typeface="Georgia"/>
                        </a:rPr>
                        <a:t>GOODS</a:t>
                      </a:r>
                      <a:endParaRPr sz="2400" b="1" i="1"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b="1" i="1" dirty="0">
                          <a:latin typeface="Times New Roman" panose="02020603050405020304" pitchFamily="18" charset="0"/>
                          <a:cs typeface="Times New Roman" panose="02020603050405020304" pitchFamily="18" charset="0"/>
                          <a:sym typeface="Georgia"/>
                        </a:rPr>
                        <a:t>SERVICES</a:t>
                      </a:r>
                      <a:endParaRPr sz="2400" b="1" i="1"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 xmlns:a16="http://schemas.microsoft.com/office/drawing/2014/main" val="10000"/>
                  </a:ext>
                </a:extLst>
              </a:tr>
              <a:tr h="2018413">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Meaning</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Goods are the material items that can be seen, touched or felt and are ready for sale to the customers.</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Services are amenities, facilities, benefits or help provided by other people.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 xmlns:a16="http://schemas.microsoft.com/office/drawing/2014/main" val="10001"/>
                  </a:ext>
                </a:extLst>
              </a:tr>
              <a:tr h="778975">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Nature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Tangible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Intangible</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 xmlns:a16="http://schemas.microsoft.com/office/drawing/2014/main" val="10002"/>
                  </a:ext>
                </a:extLst>
              </a:tr>
              <a:tr h="778975">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Transfer of ownership</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Yes</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rPr>
                        <a:t>No</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 xmlns:a16="http://schemas.microsoft.com/office/drawing/2014/main" val="10003"/>
                  </a:ext>
                </a:extLst>
              </a:tr>
              <a:tr h="778975">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Evaluation</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Very simple and easy</a:t>
                      </a:r>
                      <a:endParaRPr sz="24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400" dirty="0">
                          <a:latin typeface="Times New Roman" panose="02020603050405020304" pitchFamily="18" charset="0"/>
                          <a:cs typeface="Times New Roman" panose="02020603050405020304" pitchFamily="18" charset="0"/>
                          <a:sym typeface="Georgia"/>
                        </a:rPr>
                        <a:t>Complicated</a:t>
                      </a:r>
                      <a:endParaRPr sz="2400" dirty="0">
                        <a:latin typeface="Times New Roman" panose="02020603050405020304" pitchFamily="18" charset="0"/>
                        <a:cs typeface="Times New Roman" panose="02020603050405020304" pitchFamily="18" charset="0"/>
                      </a:endParaRPr>
                    </a:p>
                  </a:txBody>
                  <a:tcPr marL="121900" marR="121900" marT="121900" marB="121900" anchor="ct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8052412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82503952"/>
              </p:ext>
            </p:extLst>
          </p:nvPr>
        </p:nvGraphicFramePr>
        <p:xfrm>
          <a:off x="900952" y="174812"/>
          <a:ext cx="10959354" cy="6421787"/>
        </p:xfrm>
        <a:graphic>
          <a:graphicData uri="http://schemas.openxmlformats.org/drawingml/2006/table">
            <a:tbl>
              <a:tblPr>
                <a:noFill/>
              </a:tblPr>
              <a:tblGrid>
                <a:gridCol w="2675966"/>
                <a:gridCol w="4630270"/>
                <a:gridCol w="3653118"/>
              </a:tblGrid>
              <a:tr h="82529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Return</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Goods can be returned.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Services cannot be returned back once they are provided.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82529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Separable</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Goods can be separated from the seller</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Services cannot be separated from the service provider.</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69170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Variability</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Identical</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Diversified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691707">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Storage</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Goods can be stored for use in future or multiple use.</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smtClean="0">
                          <a:latin typeface="Times New Roman" panose="02020603050405020304" pitchFamily="18" charset="0"/>
                          <a:cs typeface="Times New Roman" panose="02020603050405020304" pitchFamily="18" charset="0"/>
                          <a:sym typeface="Georgia"/>
                        </a:rPr>
                        <a:t>Services </a:t>
                      </a:r>
                      <a:r>
                        <a:rPr lang="en" sz="2600" dirty="0">
                          <a:latin typeface="Times New Roman" panose="02020603050405020304" pitchFamily="18" charset="0"/>
                          <a:cs typeface="Times New Roman" panose="02020603050405020304" pitchFamily="18" charset="0"/>
                          <a:sym typeface="Georgia"/>
                        </a:rPr>
                        <a:t>cannot be stored.</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r h="825297">
                <a:tc>
                  <a:txBody>
                    <a:bodyPr/>
                    <a:lstStyle/>
                    <a:p>
                      <a:pPr marL="0" lvl="0" indent="0" algn="ctr" rtl="0">
                        <a:spcBef>
                          <a:spcPts val="0"/>
                        </a:spcBef>
                        <a:spcAft>
                          <a:spcPts val="0"/>
                        </a:spcAft>
                        <a:buNone/>
                      </a:pPr>
                      <a:r>
                        <a:rPr lang="en" sz="2600">
                          <a:latin typeface="Times New Roman" panose="02020603050405020304" pitchFamily="18" charset="0"/>
                          <a:cs typeface="Times New Roman" panose="02020603050405020304" pitchFamily="18" charset="0"/>
                          <a:sym typeface="Georgia"/>
                        </a:rPr>
                        <a:t>Production and Consumption</a:t>
                      </a:r>
                      <a:endParaRPr sz="260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There is a time lag between production</a:t>
                      </a:r>
                    </a:p>
                    <a:p>
                      <a:pPr marL="0" lvl="0" indent="0" algn="ctr" rtl="0">
                        <a:spcBef>
                          <a:spcPts val="0"/>
                        </a:spcBef>
                        <a:spcAft>
                          <a:spcPts val="0"/>
                        </a:spcAft>
                        <a:buNone/>
                      </a:pPr>
                      <a:r>
                        <a:rPr lang="en" sz="2600" dirty="0">
                          <a:latin typeface="Times New Roman" panose="02020603050405020304" pitchFamily="18" charset="0"/>
                          <a:cs typeface="Times New Roman" panose="02020603050405020304" pitchFamily="18" charset="0"/>
                          <a:sym typeface="Georgia"/>
                        </a:rPr>
                        <a:t>and consumption of goods.</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c>
                  <a:txBody>
                    <a:bodyPr/>
                    <a:lstStyle/>
                    <a:p>
                      <a:pPr marL="0" lvl="0" indent="0" algn="ctr" rtl="0">
                        <a:spcBef>
                          <a:spcPts val="0"/>
                        </a:spcBef>
                        <a:spcAft>
                          <a:spcPts val="0"/>
                        </a:spcAft>
                        <a:buNone/>
                      </a:pPr>
                      <a:r>
                        <a:rPr lang="en" sz="2600" dirty="0" smtClean="0">
                          <a:latin typeface="Times New Roman" panose="02020603050405020304" pitchFamily="18" charset="0"/>
                          <a:cs typeface="Times New Roman" panose="02020603050405020304" pitchFamily="18" charset="0"/>
                          <a:sym typeface="Georgia"/>
                        </a:rPr>
                        <a:t>Production</a:t>
                      </a:r>
                      <a:r>
                        <a:rPr lang="en" sz="2600" dirty="0">
                          <a:latin typeface="Times New Roman" panose="02020603050405020304" pitchFamily="18" charset="0"/>
                          <a:cs typeface="Times New Roman" panose="02020603050405020304" pitchFamily="18" charset="0"/>
                          <a:sym typeface="Georgia"/>
                        </a:rPr>
                        <a:t> </a:t>
                      </a:r>
                      <a:endParaRPr lang="en" sz="2600" dirty="0" smtClean="0">
                        <a:latin typeface="Times New Roman" panose="02020603050405020304" pitchFamily="18" charset="0"/>
                        <a:cs typeface="Times New Roman" panose="02020603050405020304" pitchFamily="18" charset="0"/>
                        <a:sym typeface="Georgia"/>
                      </a:endParaRPr>
                    </a:p>
                    <a:p>
                      <a:pPr marL="0" lvl="0" indent="0" algn="ctr" rtl="0">
                        <a:spcBef>
                          <a:spcPts val="0"/>
                        </a:spcBef>
                        <a:spcAft>
                          <a:spcPts val="0"/>
                        </a:spcAft>
                        <a:buNone/>
                      </a:pPr>
                      <a:r>
                        <a:rPr lang="en" sz="2600" dirty="0" smtClean="0">
                          <a:latin typeface="Times New Roman" panose="02020603050405020304" pitchFamily="18" charset="0"/>
                          <a:cs typeface="Times New Roman" panose="02020603050405020304" pitchFamily="18" charset="0"/>
                          <a:sym typeface="Georgia"/>
                        </a:rPr>
                        <a:t>and </a:t>
                      </a:r>
                      <a:r>
                        <a:rPr lang="en" sz="2600" dirty="0">
                          <a:latin typeface="Times New Roman" panose="02020603050405020304" pitchFamily="18" charset="0"/>
                          <a:cs typeface="Times New Roman" panose="02020603050405020304" pitchFamily="18" charset="0"/>
                          <a:sym typeface="Georgia"/>
                        </a:rPr>
                        <a:t>Consumption of </a:t>
                      </a:r>
                      <a:r>
                        <a:rPr lang="en" sz="2600" dirty="0" smtClean="0">
                          <a:latin typeface="Times New Roman" panose="02020603050405020304" pitchFamily="18" charset="0"/>
                          <a:cs typeface="Times New Roman" panose="02020603050405020304" pitchFamily="18" charset="0"/>
                          <a:sym typeface="Georgia"/>
                        </a:rPr>
                        <a:t>services </a:t>
                      </a:r>
                      <a:r>
                        <a:rPr lang="en" sz="2600" dirty="0">
                          <a:latin typeface="Times New Roman" panose="02020603050405020304" pitchFamily="18" charset="0"/>
                          <a:cs typeface="Times New Roman" panose="02020603050405020304" pitchFamily="18" charset="0"/>
                          <a:sym typeface="Georgia"/>
                        </a:rPr>
                        <a:t>occurs simultaneously.</a:t>
                      </a:r>
                      <a:endParaRPr sz="2600" dirty="0">
                        <a:latin typeface="Times New Roman" panose="02020603050405020304" pitchFamily="18" charset="0"/>
                        <a:cs typeface="Times New Roman" panose="02020603050405020304" pitchFamily="18" charset="0"/>
                      </a:endParaRPr>
                    </a:p>
                  </a:txBody>
                  <a:tcPr marL="121900" marR="121900" marT="121900" marB="121900" anchor="ctr"/>
                </a:tc>
              </a:tr>
            </a:tbl>
          </a:graphicData>
        </a:graphic>
      </p:graphicFrame>
    </p:spTree>
    <p:extLst>
      <p:ext uri="{BB962C8B-B14F-4D97-AF65-F5344CB8AC3E}">
        <p14:creationId xmlns:p14="http://schemas.microsoft.com/office/powerpoint/2010/main" val="37147051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15153"/>
            <a:ext cx="9601200" cy="1485900"/>
          </a:xfrm>
        </p:spPr>
        <p:txBody>
          <a:bodyPr/>
          <a:lstStyle/>
          <a:p>
            <a:r>
              <a:rPr lang="en-US" dirty="0">
                <a:solidFill>
                  <a:schemeClr val="tx1"/>
                </a:solidFill>
                <a:latin typeface="Times New Roman" panose="02020603050405020304" pitchFamily="18" charset="0"/>
                <a:cs typeface="Times New Roman" panose="02020603050405020304" pitchFamily="18" charset="0"/>
              </a:rPr>
              <a:t>Types of Goods</a:t>
            </a:r>
          </a:p>
        </p:txBody>
      </p:sp>
      <p:sp>
        <p:nvSpPr>
          <p:cNvPr id="3" name="Content Placeholder 2"/>
          <p:cNvSpPr>
            <a:spLocks noGrp="1"/>
          </p:cNvSpPr>
          <p:nvPr>
            <p:ph idx="1"/>
          </p:nvPr>
        </p:nvSpPr>
        <p:spPr>
          <a:xfrm>
            <a:off x="1371599" y="1264023"/>
            <a:ext cx="10609730" cy="5365377"/>
          </a:xfrm>
        </p:spPr>
        <p:txBody>
          <a:bodyPr>
            <a:noAutofit/>
          </a:bodyPr>
          <a:lstStyle/>
          <a:p>
            <a:pPr marL="0" indent="0">
              <a:buNone/>
            </a:pPr>
            <a:r>
              <a:rPr lang="en-US" sz="2800" b="1" i="1" dirty="0">
                <a:solidFill>
                  <a:srgbClr val="000000"/>
                </a:solidFill>
                <a:latin typeface="Times New Roman" panose="02020603050405020304" pitchFamily="18" charset="0"/>
                <a:cs typeface="Times New Roman" panose="02020603050405020304" pitchFamily="18" charset="0"/>
              </a:rPr>
              <a:t>Normal Goods </a:t>
            </a:r>
            <a:r>
              <a:rPr lang="en-US" sz="2800" dirty="0">
                <a:solidFill>
                  <a:srgbClr val="000000"/>
                </a:solidFill>
                <a:latin typeface="Times New Roman" panose="02020603050405020304" pitchFamily="18" charset="0"/>
                <a:cs typeface="Times New Roman" panose="02020603050405020304" pitchFamily="18" charset="0"/>
              </a:rPr>
              <a:t>are goods for which demand goes up when income is higher and for which demand goes down when income is lower</a:t>
            </a:r>
            <a:r>
              <a:rPr lang="en-US" sz="2800" dirty="0" smtClean="0">
                <a:solidFill>
                  <a:srgbClr val="000000"/>
                </a:solidFill>
                <a:latin typeface="Times New Roman" panose="02020603050405020304" pitchFamily="18" charset="0"/>
                <a:cs typeface="Times New Roman" panose="02020603050405020304" pitchFamily="18" charset="0"/>
              </a:rPr>
              <a:t>.</a:t>
            </a:r>
          </a:p>
          <a:p>
            <a:pPr marL="0" indent="0">
              <a:buNone/>
            </a:pPr>
            <a:endParaRPr lang="en-US" sz="2800" dirty="0">
              <a:solidFill>
                <a:srgbClr val="000000"/>
              </a:solidFill>
              <a:latin typeface="Times New Roman" panose="02020603050405020304" pitchFamily="18" charset="0"/>
              <a:cs typeface="Times New Roman" panose="02020603050405020304" pitchFamily="18" charset="0"/>
            </a:endParaRPr>
          </a:p>
          <a:p>
            <a:pPr marL="0" indent="0" eaLnBrk="0" hangingPunct="0">
              <a:spcBef>
                <a:spcPct val="0"/>
              </a:spcBef>
              <a:spcAft>
                <a:spcPct val="0"/>
              </a:spcAft>
              <a:buNone/>
            </a:pPr>
            <a:r>
              <a:rPr lang="en-US" sz="2800" b="1" i="1" dirty="0">
                <a:solidFill>
                  <a:srgbClr val="000000"/>
                </a:solidFill>
                <a:latin typeface="Times New Roman" panose="02020603050405020304" pitchFamily="18" charset="0"/>
                <a:cs typeface="Times New Roman" panose="02020603050405020304" pitchFamily="18" charset="0"/>
              </a:rPr>
              <a:t>Inferior(Low grade) Goods </a:t>
            </a:r>
            <a:r>
              <a:rPr lang="en-US" sz="2800" dirty="0">
                <a:solidFill>
                  <a:srgbClr val="000000"/>
                </a:solidFill>
                <a:latin typeface="Times New Roman" panose="02020603050405020304" pitchFamily="18" charset="0"/>
                <a:cs typeface="Times New Roman" panose="02020603050405020304" pitchFamily="18" charset="0"/>
              </a:rPr>
              <a:t>are goods for which demand falls when income rises</a:t>
            </a:r>
            <a:r>
              <a:rPr lang="en-US" sz="2800" dirty="0" smtClean="0">
                <a:solidFill>
                  <a:srgbClr val="000000"/>
                </a:solidFill>
                <a:latin typeface="Times New Roman" panose="02020603050405020304" pitchFamily="18" charset="0"/>
                <a:cs typeface="Times New Roman" panose="02020603050405020304" pitchFamily="18" charset="0"/>
              </a:rPr>
              <a:t>.</a:t>
            </a:r>
          </a:p>
          <a:p>
            <a:pPr marL="0" indent="0" eaLnBrk="0" hangingPunct="0">
              <a:spcBef>
                <a:spcPct val="0"/>
              </a:spcBef>
              <a:spcAft>
                <a:spcPct val="0"/>
              </a:spcAft>
              <a:buNone/>
            </a:pPr>
            <a:endParaRPr lang="en-US" sz="2800" dirty="0">
              <a:solidFill>
                <a:srgbClr val="000000"/>
              </a:solidFill>
              <a:latin typeface="Times New Roman" panose="02020603050405020304" pitchFamily="18" charset="0"/>
              <a:cs typeface="Times New Roman" panose="02020603050405020304" pitchFamily="18" charset="0"/>
            </a:endParaRPr>
          </a:p>
          <a:p>
            <a:pPr marL="0" indent="0">
              <a:buNone/>
            </a:pPr>
            <a:r>
              <a:rPr lang="en-US" sz="2800" b="1" i="1" dirty="0" smtClean="0">
                <a:solidFill>
                  <a:srgbClr val="000000"/>
                </a:solidFill>
                <a:latin typeface="Times New Roman" panose="02020603050405020304" pitchFamily="18" charset="0"/>
                <a:cs typeface="Times New Roman" panose="02020603050405020304" pitchFamily="18" charset="0"/>
              </a:rPr>
              <a:t>Substitutes</a:t>
            </a:r>
            <a:r>
              <a:rPr lang="en-US" sz="2800" dirty="0" smtClean="0">
                <a:solidFill>
                  <a:srgbClr val="000000"/>
                </a:solidFill>
                <a:latin typeface="Times New Roman" panose="02020603050405020304" pitchFamily="18" charset="0"/>
                <a:cs typeface="Times New Roman" panose="02020603050405020304" pitchFamily="18" charset="0"/>
              </a:rPr>
              <a:t> </a:t>
            </a:r>
            <a:r>
              <a:rPr lang="en-US" sz="2800" dirty="0">
                <a:solidFill>
                  <a:srgbClr val="000000"/>
                </a:solidFill>
                <a:latin typeface="Times New Roman" panose="02020603050405020304" pitchFamily="18" charset="0"/>
                <a:cs typeface="Times New Roman" panose="02020603050405020304" pitchFamily="18" charset="0"/>
              </a:rPr>
              <a:t>are goods that can serve as replacements for one another; when the price of one increases, demand for the other goes up.  Perfect substitutes are identical products. Example: </a:t>
            </a:r>
            <a:r>
              <a:rPr lang="en-US" sz="2800" dirty="0">
                <a:latin typeface="Times New Roman" panose="02020603050405020304" pitchFamily="18" charset="0"/>
                <a:cs typeface="Times New Roman" panose="02020603050405020304" pitchFamily="18" charset="0"/>
              </a:rPr>
              <a:t>tea and coffee</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a:solidFill>
                <a:srgbClr val="000000"/>
              </a:solidFill>
              <a:latin typeface="Times New Roman" panose="02020603050405020304" pitchFamily="18" charset="0"/>
              <a:cs typeface="Times New Roman" panose="02020603050405020304" pitchFamily="18" charset="0"/>
            </a:endParaRPr>
          </a:p>
          <a:p>
            <a:pPr marL="0" indent="0">
              <a:buNone/>
            </a:pPr>
            <a:r>
              <a:rPr lang="en-US" sz="2800" b="1" i="1" dirty="0">
                <a:solidFill>
                  <a:srgbClr val="000000"/>
                </a:solidFill>
                <a:latin typeface="Times New Roman" panose="02020603050405020304" pitchFamily="18" charset="0"/>
                <a:cs typeface="Times New Roman" panose="02020603050405020304" pitchFamily="18" charset="0"/>
              </a:rPr>
              <a:t>Complements</a:t>
            </a:r>
            <a:r>
              <a:rPr lang="en-US" sz="2800" dirty="0">
                <a:solidFill>
                  <a:srgbClr val="000000"/>
                </a:solidFill>
                <a:latin typeface="Times New Roman" panose="02020603050405020304" pitchFamily="18" charset="0"/>
                <a:cs typeface="Times New Roman" panose="02020603050405020304" pitchFamily="18" charset="0"/>
              </a:rPr>
              <a:t> are goods that “go together”; a decrease in the price of one results in an increase in demand for the other, and vice versa.</a:t>
            </a:r>
            <a:r>
              <a:rPr lang="en-US"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7329497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15153"/>
            <a:ext cx="9601200" cy="1485900"/>
          </a:xfrm>
        </p:spPr>
        <p:txBody>
          <a:bodyPr/>
          <a:lstStyle/>
          <a:p>
            <a:r>
              <a:rPr lang="en-US" dirty="0">
                <a:solidFill>
                  <a:schemeClr val="tx1"/>
                </a:solidFill>
                <a:latin typeface="Times New Roman" panose="02020603050405020304" pitchFamily="18" charset="0"/>
                <a:cs typeface="Times New Roman" panose="02020603050405020304" pitchFamily="18" charset="0"/>
              </a:rPr>
              <a:t>Types of Goods</a:t>
            </a:r>
          </a:p>
        </p:txBody>
      </p:sp>
      <p:sp>
        <p:nvSpPr>
          <p:cNvPr id="3" name="Content Placeholder 2"/>
          <p:cNvSpPr>
            <a:spLocks noGrp="1"/>
          </p:cNvSpPr>
          <p:nvPr>
            <p:ph idx="1"/>
          </p:nvPr>
        </p:nvSpPr>
        <p:spPr>
          <a:xfrm>
            <a:off x="1371599" y="1264024"/>
            <a:ext cx="10609730" cy="2380130"/>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Some examples of complementary goods are:</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Cars and Petrol.</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Shoes and Polish.</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Computer Hardware and Computer Software.</a:t>
            </a:r>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2541493" y="3644154"/>
            <a:ext cx="8269941" cy="3213846"/>
          </a:xfrm>
          <a:prstGeom prst="rect">
            <a:avLst/>
          </a:prstGeom>
        </p:spPr>
      </p:pic>
    </p:spTree>
    <p:extLst>
      <p:ext uri="{BB962C8B-B14F-4D97-AF65-F5344CB8AC3E}">
        <p14:creationId xmlns:p14="http://schemas.microsoft.com/office/powerpoint/2010/main" val="5749816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70647"/>
            <a:ext cx="9601200" cy="806824"/>
          </a:xfrm>
        </p:spPr>
        <p:txBody>
          <a:bodyPr/>
          <a:lstStyle/>
          <a:p>
            <a:r>
              <a:rPr lang="en-US" dirty="0">
                <a:solidFill>
                  <a:srgbClr val="000000"/>
                </a:solidFill>
                <a:latin typeface="Times New Roman" panose="02020603050405020304" pitchFamily="18" charset="0"/>
                <a:cs typeface="Times New Roman" panose="02020603050405020304" pitchFamily="18" charset="0"/>
              </a:rPr>
              <a:t>Substitutes </a:t>
            </a:r>
            <a:r>
              <a:rPr lang="en-US" dirty="0" smtClean="0">
                <a:solidFill>
                  <a:srgbClr val="000000"/>
                </a:solidFill>
                <a:latin typeface="Times New Roman" panose="02020603050405020304" pitchFamily="18" charset="0"/>
                <a:cs typeface="Times New Roman" panose="02020603050405020304" pitchFamily="18" charset="0"/>
              </a:rPr>
              <a:t>&amp; Complements</a:t>
            </a:r>
            <a:endParaRPr lang="en-US" dirty="0">
              <a:latin typeface="Times New Roman" panose="02020603050405020304" pitchFamily="18" charset="0"/>
              <a:cs typeface="Times New Roman" panose="02020603050405020304" pitchFamily="18" charset="0"/>
            </a:endParaRPr>
          </a:p>
        </p:txBody>
      </p:sp>
      <p:pic>
        <p:nvPicPr>
          <p:cNvPr id="4" name="Picture 2" descr="Meaning of Substitute and Complementary Goods in Economics With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864641"/>
            <a:ext cx="10515599" cy="4731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1943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530" y="470646"/>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Consumer Goods &amp; Producer Goods</a:t>
            </a:r>
          </a:p>
        </p:txBody>
      </p:sp>
      <p:sp>
        <p:nvSpPr>
          <p:cNvPr id="3" name="Rectangle 2"/>
          <p:cNvSpPr/>
          <p:nvPr/>
        </p:nvSpPr>
        <p:spPr>
          <a:xfrm>
            <a:off x="1008530" y="1656576"/>
            <a:ext cx="10623176" cy="5201424"/>
          </a:xfrm>
          <a:prstGeom prst="rect">
            <a:avLst/>
          </a:prstGeom>
        </p:spPr>
        <p:txBody>
          <a:bodyPr wrap="square">
            <a:spAutoFit/>
          </a:bodyPr>
          <a:lstStyle/>
          <a:p>
            <a:pPr algn="just"/>
            <a:r>
              <a:rPr lang="en-US" sz="2800" b="1" i="1" dirty="0">
                <a:latin typeface="Times New Roman" panose="02020603050405020304" pitchFamily="18" charset="0"/>
                <a:cs typeface="Times New Roman" panose="02020603050405020304" pitchFamily="18" charset="0"/>
              </a:rPr>
              <a:t>CONSUMER GOODS</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Consumer goods are tangible goods that are purchased for direct consumption to satisfy a human need or want. </a:t>
            </a:r>
          </a:p>
          <a:p>
            <a:pPr algn="just"/>
            <a:r>
              <a:rPr lang="en-US" sz="2800" dirty="0">
                <a:latin typeface="Times New Roman" panose="02020603050405020304" pitchFamily="18" charset="0"/>
                <a:cs typeface="Times New Roman" panose="02020603050405020304" pitchFamily="18" charset="0"/>
              </a:rPr>
              <a:t>	Clothing is a purchase of good to satisfy a human need – the need to be clothed</a:t>
            </a:r>
            <a:r>
              <a:rPr lang="en-US" sz="2800" dirty="0" smtClean="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p>
            <a:pPr algn="just"/>
            <a:r>
              <a:rPr lang="en-US" sz="2800" b="1" i="1" dirty="0">
                <a:latin typeface="Times New Roman" panose="02020603050405020304" pitchFamily="18" charset="0"/>
                <a:cs typeface="Times New Roman" panose="02020603050405020304" pitchFamily="18" charset="0"/>
              </a:rPr>
              <a:t>PRODUCER GOODS/CAPITAL GOODS: </a:t>
            </a:r>
            <a:r>
              <a:rPr lang="en-US" sz="2800" dirty="0">
                <a:latin typeface="Times New Roman" panose="02020603050405020304" pitchFamily="18" charset="0"/>
                <a:cs typeface="Times New Roman" panose="02020603050405020304" pitchFamily="18" charset="0"/>
              </a:rPr>
              <a:t>Producer goods are (also called intermediate goods in economics) goods manufactured and used in further manufacturing processing or resale. Producer goods either become part of the final product or used in the manufacturing process stream.</a:t>
            </a:r>
          </a:p>
          <a:p>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175988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530" y="470646"/>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Consumer Goods &amp; Producer Goods</a:t>
            </a:r>
          </a:p>
        </p:txBody>
      </p:sp>
      <p:sp>
        <p:nvSpPr>
          <p:cNvPr id="3" name="Rectangle 2"/>
          <p:cNvSpPr/>
          <p:nvPr/>
        </p:nvSpPr>
        <p:spPr>
          <a:xfrm>
            <a:off x="1008530" y="1656576"/>
            <a:ext cx="10623176" cy="4401205"/>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The goods used as inputs at the beginning of the production line are </a:t>
            </a:r>
            <a:r>
              <a:rPr lang="en-US" sz="2800" b="1" dirty="0">
                <a:latin typeface="Times New Roman" panose="02020603050405020304" pitchFamily="18" charset="0"/>
                <a:cs typeface="Times New Roman" panose="02020603050405020304" pitchFamily="18" charset="0"/>
              </a:rPr>
              <a:t>capital or producer goods </a:t>
            </a:r>
            <a:r>
              <a:rPr lang="en-US" sz="2800" dirty="0">
                <a:latin typeface="Times New Roman" panose="02020603050405020304" pitchFamily="18" charset="0"/>
                <a:cs typeface="Times New Roman" panose="02020603050405020304" pitchFamily="18" charset="0"/>
              </a:rPr>
              <a:t>which may include cloth, plastic, or other materials. The good that is produced at the end of production line (the clothing line) is a </a:t>
            </a:r>
            <a:r>
              <a:rPr lang="en-US" sz="2800" b="1" dirty="0">
                <a:latin typeface="Times New Roman" panose="02020603050405020304" pitchFamily="18" charset="0"/>
                <a:cs typeface="Times New Roman" panose="02020603050405020304" pitchFamily="18" charset="0"/>
              </a:rPr>
              <a:t>consumer good.</a:t>
            </a:r>
            <a:r>
              <a:rPr lang="en-US" sz="2800" dirty="0">
                <a:latin typeface="Times New Roman" panose="02020603050405020304" pitchFamily="18" charset="0"/>
                <a:cs typeface="Times New Roman" panose="02020603050405020304" pitchFamily="18" charset="0"/>
              </a:rPr>
              <a:t> It’s a final end product made for a buyer to consume</a:t>
            </a:r>
            <a:r>
              <a:rPr lang="en-US" sz="2800" dirty="0" smtClean="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a:p>
            <a:pPr algn="ctr"/>
            <a:r>
              <a:rPr lang="en-US" sz="2800" dirty="0">
                <a:latin typeface="Times New Roman" panose="02020603050405020304" pitchFamily="18" charset="0"/>
                <a:cs typeface="Times New Roman" panose="02020603050405020304" pitchFamily="18" charset="0"/>
              </a:rPr>
              <a:t>Some goods are both consumer and producer goods. For example, cars are bought by individuals as well as firms, and fuel is used both privately and commercially.</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6415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0918" y="712694"/>
            <a:ext cx="9601200" cy="793376"/>
          </a:xfrm>
        </p:spPr>
        <p:txBody>
          <a:bodyPr/>
          <a:lstStyle/>
          <a:p>
            <a:r>
              <a:rPr lang="en-US" dirty="0">
                <a:solidFill>
                  <a:schemeClr val="tx1"/>
                </a:solidFill>
                <a:latin typeface="Times New Roman" panose="02020603050405020304" pitchFamily="18" charset="0"/>
                <a:cs typeface="Times New Roman" panose="02020603050405020304" pitchFamily="18" charset="0"/>
              </a:rPr>
              <a:t>Terms and definitions</a:t>
            </a:r>
          </a:p>
        </p:txBody>
      </p:sp>
      <p:sp>
        <p:nvSpPr>
          <p:cNvPr id="3" name="Content Placeholder 2"/>
          <p:cNvSpPr>
            <a:spLocks noGrp="1"/>
          </p:cNvSpPr>
          <p:nvPr>
            <p:ph idx="1"/>
          </p:nvPr>
        </p:nvSpPr>
        <p:spPr>
          <a:xfrm>
            <a:off x="1290918" y="1949824"/>
            <a:ext cx="10058400" cy="3603812"/>
          </a:xfrm>
        </p:spPr>
        <p:txBody>
          <a:bodyPr>
            <a:noAutofit/>
          </a:bodyPr>
          <a:lstStyle/>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Economic System</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Microeconomics and Macroeconomics</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Goods and Services</a:t>
            </a:r>
          </a:p>
          <a:p>
            <a:pPr marL="457200" indent="-457200">
              <a:buFont typeface="+mj-lt"/>
              <a:buAutoNum type="arabicPeriod"/>
            </a:pPr>
            <a:r>
              <a:rPr lang="en-US" sz="2200" dirty="0" smtClean="0">
                <a:latin typeface="Times New Roman" panose="02020603050405020304" pitchFamily="18" charset="0"/>
                <a:cs typeface="Times New Roman" panose="02020603050405020304" pitchFamily="18" charset="0"/>
              </a:rPr>
              <a:t> Cost Concept</a:t>
            </a:r>
          </a:p>
        </p:txBody>
      </p:sp>
    </p:spTree>
    <p:extLst>
      <p:ext uri="{BB962C8B-B14F-4D97-AF65-F5344CB8AC3E}">
        <p14:creationId xmlns:p14="http://schemas.microsoft.com/office/powerpoint/2010/main" val="4157092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Types of Consumer Goods</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endParaRPr>
          </a:p>
        </p:txBody>
      </p:sp>
      <p:sp>
        <p:nvSpPr>
          <p:cNvPr id="3" name="Content Placeholder 2"/>
          <p:cNvSpPr>
            <a:spLocks noGrp="1"/>
          </p:cNvSpPr>
          <p:nvPr>
            <p:ph idx="1"/>
          </p:nvPr>
        </p:nvSpPr>
        <p:spPr/>
        <p:txBody>
          <a:bodyPr>
            <a:normAutofit/>
          </a:bodyPr>
          <a:lstStyle/>
          <a:p>
            <a:pPr marL="800100" lvl="1" indent="-342900" algn="just">
              <a:buFont typeface="+mj-lt"/>
              <a:buAutoNum type="arabicPeriod"/>
            </a:pPr>
            <a:r>
              <a:rPr lang="en-US" sz="3000" b="1" dirty="0">
                <a:latin typeface="Times New Roman" panose="02020603050405020304" pitchFamily="18" charset="0"/>
                <a:cs typeface="Times New Roman" panose="02020603050405020304" pitchFamily="18" charset="0"/>
              </a:rPr>
              <a:t>Durable goods </a:t>
            </a:r>
            <a:r>
              <a:rPr lang="en-US" sz="3000" b="1" dirty="0" smtClean="0">
                <a:latin typeface="Times New Roman" panose="02020603050405020304" pitchFamily="18" charset="0"/>
                <a:cs typeface="Times New Roman" panose="02020603050405020304" pitchFamily="18" charset="0"/>
              </a:rPr>
              <a:t>and</a:t>
            </a:r>
          </a:p>
          <a:p>
            <a:pPr marL="800100" lvl="1" indent="-342900" algn="just">
              <a:buFont typeface="+mj-lt"/>
              <a:buAutoNum type="arabicPeriod"/>
            </a:pPr>
            <a:endParaRPr lang="en-US" sz="3000" b="1" dirty="0">
              <a:latin typeface="Times New Roman" panose="02020603050405020304" pitchFamily="18" charset="0"/>
              <a:cs typeface="Times New Roman" panose="02020603050405020304" pitchFamily="18" charset="0"/>
            </a:endParaRPr>
          </a:p>
          <a:p>
            <a:pPr marL="800100" lvl="1" indent="-342900" algn="just">
              <a:buFont typeface="+mj-lt"/>
              <a:buAutoNum type="arabicPeriod"/>
            </a:pPr>
            <a:r>
              <a:rPr lang="en-US" sz="3000" b="1" dirty="0">
                <a:latin typeface="Times New Roman" panose="02020603050405020304" pitchFamily="18" charset="0"/>
                <a:cs typeface="Times New Roman" panose="02020603050405020304" pitchFamily="18" charset="0"/>
              </a:rPr>
              <a:t>Non – durable goods</a:t>
            </a:r>
            <a:r>
              <a:rPr lang="en-US" sz="3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126957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Durable </a:t>
            </a:r>
            <a:r>
              <a:rPr lang="en-US" dirty="0" smtClean="0">
                <a:solidFill>
                  <a:schemeClr val="tx1"/>
                </a:solidFill>
                <a:latin typeface="Times New Roman" panose="02020603050405020304" pitchFamily="18" charset="0"/>
                <a:cs typeface="Times New Roman" panose="02020603050405020304" pitchFamily="18" charset="0"/>
              </a:rPr>
              <a:t>goods</a:t>
            </a:r>
            <a:endParaRPr lang="en-US" dirty="0">
              <a:solidFill>
                <a:schemeClr val="tx1"/>
              </a:solidFill>
            </a:endParaRPr>
          </a:p>
        </p:txBody>
      </p:sp>
      <p:sp>
        <p:nvSpPr>
          <p:cNvPr id="3" name="Content Placeholder 2"/>
          <p:cNvSpPr>
            <a:spLocks noGrp="1"/>
          </p:cNvSpPr>
          <p:nvPr>
            <p:ph idx="1"/>
          </p:nvPr>
        </p:nvSpPr>
        <p:spPr>
          <a:xfrm>
            <a:off x="1371599" y="2286000"/>
            <a:ext cx="10219765" cy="4235824"/>
          </a:xfrm>
        </p:spPr>
        <p:txBody>
          <a:bodyPr>
            <a:normAutofit/>
          </a:bodyPr>
          <a:lstStyle/>
          <a:p>
            <a:pPr marL="0" indent="0" algn="just">
              <a:buNone/>
            </a:pP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goods which tend to have a long useful life. According to the Economics and Statistics Administration, a durable good is expected to last three years</a:t>
            </a:r>
            <a:r>
              <a:rPr lang="en-US" sz="3000" dirty="0" smtClean="0">
                <a:latin typeface="Times New Roman" panose="02020603050405020304" pitchFamily="18" charset="0"/>
                <a:cs typeface="Times New Roman" panose="02020603050405020304" pitchFamily="18" charset="0"/>
              </a:rPr>
              <a:t>.</a:t>
            </a:r>
          </a:p>
          <a:p>
            <a:pPr marL="0" indent="0" algn="just">
              <a:buNone/>
            </a:pPr>
            <a:endParaRPr lang="en-US" sz="3000" dirty="0">
              <a:latin typeface="Times New Roman" panose="02020603050405020304" pitchFamily="18" charset="0"/>
              <a:cs typeface="Times New Roman" panose="02020603050405020304" pitchFamily="18" charset="0"/>
            </a:endParaRPr>
          </a:p>
          <a:p>
            <a:pPr marL="0" indent="0" algn="just">
              <a:buNone/>
            </a:pPr>
            <a:r>
              <a:rPr lang="en-US" sz="3000" dirty="0">
                <a:latin typeface="Times New Roman" panose="02020603050405020304" pitchFamily="18" charset="0"/>
                <a:cs typeface="Times New Roman" panose="02020603050405020304" pitchFamily="18" charset="0"/>
              </a:rPr>
              <a:t>	</a:t>
            </a:r>
            <a:r>
              <a:rPr lang="en-US" sz="3000" b="1" i="1" dirty="0">
                <a:latin typeface="Times New Roman" panose="02020603050405020304" pitchFamily="18" charset="0"/>
                <a:cs typeface="Times New Roman" panose="02020603050405020304" pitchFamily="18" charset="0"/>
              </a:rPr>
              <a:t>Example: </a:t>
            </a:r>
            <a:r>
              <a:rPr lang="en-US" sz="3000" dirty="0">
                <a:latin typeface="Times New Roman" panose="02020603050405020304" pitchFamily="18" charset="0"/>
                <a:cs typeface="Times New Roman" panose="02020603050405020304" pitchFamily="18" charset="0"/>
              </a:rPr>
              <a:t>Furniture, jewelry and cars, large appliance such as stoves and washing machines are durable goods. The category also includes defense and commercial procurement of heavy equipment and assets like aircrafts, trucks and ships. </a:t>
            </a:r>
          </a:p>
        </p:txBody>
      </p:sp>
    </p:spTree>
    <p:extLst>
      <p:ext uri="{BB962C8B-B14F-4D97-AF65-F5344CB8AC3E}">
        <p14:creationId xmlns:p14="http://schemas.microsoft.com/office/powerpoint/2010/main" val="353076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Non-durable </a:t>
            </a:r>
            <a:r>
              <a:rPr lang="en-US" dirty="0" smtClean="0">
                <a:solidFill>
                  <a:schemeClr val="tx1"/>
                </a:solidFill>
                <a:latin typeface="Times New Roman" panose="02020603050405020304" pitchFamily="18" charset="0"/>
                <a:cs typeface="Times New Roman" panose="02020603050405020304" pitchFamily="18" charset="0"/>
              </a:rPr>
              <a:t>goods</a:t>
            </a:r>
            <a:endParaRPr lang="en-US" dirty="0">
              <a:solidFill>
                <a:schemeClr val="tx1"/>
              </a:solidFill>
            </a:endParaRPr>
          </a:p>
        </p:txBody>
      </p:sp>
      <p:sp>
        <p:nvSpPr>
          <p:cNvPr id="3" name="Content Placeholder 2"/>
          <p:cNvSpPr>
            <a:spLocks noGrp="1"/>
          </p:cNvSpPr>
          <p:nvPr>
            <p:ph idx="1"/>
          </p:nvPr>
        </p:nvSpPr>
        <p:spPr>
          <a:xfrm>
            <a:off x="1371600" y="2286000"/>
            <a:ext cx="10085294" cy="3738282"/>
          </a:xfrm>
        </p:spPr>
        <p:txBody>
          <a:bodyPr/>
          <a:lstStyle/>
          <a:p>
            <a:pPr marL="0" indent="0" algn="just">
              <a:buNone/>
            </a:pPr>
            <a:r>
              <a:rPr lang="en-US" sz="3000" dirty="0" smtClean="0">
                <a:latin typeface="Times New Roman" panose="02020603050405020304" pitchFamily="18" charset="0"/>
                <a:cs typeface="Times New Roman" panose="02020603050405020304" pitchFamily="18" charset="0"/>
              </a:rPr>
              <a:t>Goods </a:t>
            </a:r>
            <a:r>
              <a:rPr lang="en-US" sz="3000" dirty="0">
                <a:latin typeface="Times New Roman" panose="02020603050405020304" pitchFamily="18" charset="0"/>
                <a:cs typeface="Times New Roman" panose="02020603050405020304" pitchFamily="18" charset="0"/>
              </a:rPr>
              <a:t>that are consumed in a short time or that have useful lives of less than three years are classified as non- durable</a:t>
            </a:r>
            <a:r>
              <a:rPr lang="en-US" sz="3000" dirty="0" smtClean="0">
                <a:latin typeface="Times New Roman" panose="02020603050405020304" pitchFamily="18" charset="0"/>
                <a:cs typeface="Times New Roman" panose="02020603050405020304" pitchFamily="18" charset="0"/>
              </a:rPr>
              <a:t>.</a:t>
            </a:r>
          </a:p>
          <a:p>
            <a:pPr marL="0" indent="0" algn="just">
              <a:buNone/>
            </a:pPr>
            <a:r>
              <a:rPr lang="en-US" sz="3000" dirty="0" smtClean="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a:p>
            <a:pPr marL="0" indent="0" algn="just">
              <a:buNone/>
            </a:pPr>
            <a:r>
              <a:rPr lang="en-US" sz="3000" dirty="0">
                <a:latin typeface="Times New Roman" panose="02020603050405020304" pitchFamily="18" charset="0"/>
                <a:cs typeface="Times New Roman" panose="02020603050405020304" pitchFamily="18" charset="0"/>
              </a:rPr>
              <a:t>	</a:t>
            </a:r>
            <a:r>
              <a:rPr lang="en-US" sz="3000" b="1" i="1" dirty="0">
                <a:latin typeface="Times New Roman" panose="02020603050405020304" pitchFamily="18" charset="0"/>
                <a:cs typeface="Times New Roman" panose="02020603050405020304" pitchFamily="18" charset="0"/>
              </a:rPr>
              <a:t>Example:</a:t>
            </a:r>
            <a:r>
              <a:rPr lang="en-US" sz="3000" dirty="0">
                <a:latin typeface="Times New Roman" panose="02020603050405020304" pitchFamily="18" charset="0"/>
                <a:cs typeface="Times New Roman" panose="02020603050405020304" pitchFamily="18" charset="0"/>
              </a:rPr>
              <a:t> Food, medicines and other consumable, as well as products that last a limited lifetime such as clothing, shoes and small electronic devices.</a:t>
            </a:r>
          </a:p>
          <a:p>
            <a:endParaRPr lang="en-US" dirty="0"/>
          </a:p>
          <a:p>
            <a:endParaRPr lang="en-US" dirty="0"/>
          </a:p>
        </p:txBody>
      </p:sp>
    </p:spTree>
    <p:extLst>
      <p:ext uri="{BB962C8B-B14F-4D97-AF65-F5344CB8AC3E}">
        <p14:creationId xmlns:p14="http://schemas.microsoft.com/office/powerpoint/2010/main" val="38867221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600" y="1640540"/>
            <a:ext cx="9950824" cy="4840941"/>
          </a:xfrm>
        </p:spPr>
        <p:txBody>
          <a:bodyPr>
            <a:normAutofit/>
          </a:bodyPr>
          <a:lstStyle/>
          <a:p>
            <a:pPr marL="0" indent="0" algn="just">
              <a:buNone/>
            </a:pPr>
            <a:r>
              <a:rPr lang="en-US" sz="2600" b="1" i="1" dirty="0">
                <a:latin typeface="Times New Roman" panose="02020603050405020304" pitchFamily="18" charset="0"/>
                <a:cs typeface="Times New Roman" panose="02020603050405020304" pitchFamily="18" charset="0"/>
              </a:rPr>
              <a:t>Fixed costs: </a:t>
            </a:r>
            <a:r>
              <a:rPr lang="en-US" sz="2600" dirty="0">
                <a:latin typeface="Times New Roman" panose="02020603050405020304" pitchFamily="18" charset="0"/>
                <a:cs typeface="Times New Roman" panose="02020603050405020304" pitchFamily="18" charset="0"/>
              </a:rPr>
              <a:t>Fixed cost are that part of the total cost of the firm which does not change with output. Expenditures on depreciation, rent of land and buildings, property taxes, advertising, insurance and office supplies and interest on bonds are example of fixed costs. </a:t>
            </a:r>
            <a:endParaRPr lang="en-US" sz="2600" dirty="0" smtClean="0">
              <a:latin typeface="Times New Roman" panose="02020603050405020304" pitchFamily="18" charset="0"/>
              <a:cs typeface="Times New Roman" panose="02020603050405020304" pitchFamily="18" charset="0"/>
            </a:endParaRPr>
          </a:p>
          <a:p>
            <a:pPr marL="0" indent="0" algn="just">
              <a:buNone/>
            </a:pPr>
            <a:endParaRPr lang="en-US" sz="2600" dirty="0">
              <a:latin typeface="Times New Roman" panose="02020603050405020304" pitchFamily="18" charset="0"/>
              <a:cs typeface="Times New Roman" panose="02020603050405020304" pitchFamily="18" charset="0"/>
            </a:endParaRPr>
          </a:p>
          <a:p>
            <a:pPr marL="0" indent="0" algn="ctr">
              <a:buNone/>
            </a:pPr>
            <a:r>
              <a:rPr lang="en-US" sz="2600" dirty="0">
                <a:solidFill>
                  <a:srgbClr val="FF0000"/>
                </a:solidFill>
                <a:latin typeface="Times New Roman" panose="02020603050405020304" pitchFamily="18" charset="0"/>
                <a:cs typeface="Times New Roman" panose="02020603050405020304" pitchFamily="18" charset="0"/>
              </a:rPr>
              <a:t>A cost that does not change with an increase or decrease in the amount of goods or services produced. Fixed costs are expenses that have to be paid by a company, independent of any business activity. </a:t>
            </a:r>
          </a:p>
        </p:txBody>
      </p:sp>
    </p:spTree>
    <p:extLst>
      <p:ext uri="{BB962C8B-B14F-4D97-AF65-F5344CB8AC3E}">
        <p14:creationId xmlns:p14="http://schemas.microsoft.com/office/powerpoint/2010/main" val="36910585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600" y="1640540"/>
            <a:ext cx="9950824" cy="4840941"/>
          </a:xfrm>
        </p:spPr>
        <p:txBody>
          <a:bodyPr>
            <a:normAutofit/>
          </a:bodyPr>
          <a:lstStyle/>
          <a:p>
            <a:pPr marL="0" indent="0" algn="just">
              <a:buNone/>
            </a:pPr>
            <a:r>
              <a:rPr lang="en-US" sz="2600" b="1" i="1" dirty="0" smtClean="0">
                <a:latin typeface="Times New Roman" panose="02020603050405020304" pitchFamily="18" charset="0"/>
                <a:cs typeface="Times New Roman" panose="02020603050405020304" pitchFamily="18" charset="0"/>
              </a:rPr>
              <a:t>Variable </a:t>
            </a:r>
            <a:r>
              <a:rPr lang="en-US" sz="2600" b="1" i="1" dirty="0">
                <a:latin typeface="Times New Roman" panose="02020603050405020304" pitchFamily="18" charset="0"/>
                <a:cs typeface="Times New Roman" panose="02020603050405020304" pitchFamily="18" charset="0"/>
              </a:rPr>
              <a:t>Cost: </a:t>
            </a:r>
            <a:r>
              <a:rPr lang="en-US" sz="2600" dirty="0">
                <a:latin typeface="Times New Roman" panose="02020603050405020304" pitchFamily="18" charset="0"/>
                <a:cs typeface="Times New Roman" panose="02020603050405020304" pitchFamily="18" charset="0"/>
              </a:rPr>
              <a:t>Variable cost is the cost that changes with changes in output. Examples of variable costs are wages and expenses on raw material. </a:t>
            </a:r>
            <a:endParaRPr lang="en-US" sz="2600" dirty="0" smtClean="0">
              <a:latin typeface="Times New Roman" panose="02020603050405020304" pitchFamily="18" charset="0"/>
              <a:cs typeface="Times New Roman" panose="02020603050405020304" pitchFamily="18" charset="0"/>
            </a:endParaRPr>
          </a:p>
          <a:p>
            <a:pPr marL="0" indent="0">
              <a:buNone/>
            </a:pPr>
            <a:endParaRPr lang="en-US" sz="2600" dirty="0">
              <a:latin typeface="Times New Roman" panose="02020603050405020304" pitchFamily="18" charset="0"/>
              <a:cs typeface="Times New Roman" panose="02020603050405020304" pitchFamily="18" charset="0"/>
            </a:endParaRPr>
          </a:p>
          <a:p>
            <a:pPr marL="0" indent="0" algn="ctr">
              <a:buNone/>
            </a:pPr>
            <a:r>
              <a:rPr lang="en-US" sz="2600" dirty="0">
                <a:solidFill>
                  <a:srgbClr val="FF0000"/>
                </a:solidFill>
                <a:latin typeface="Times New Roman" panose="02020603050405020304" pitchFamily="18" charset="0"/>
                <a:cs typeface="Times New Roman" panose="02020603050405020304" pitchFamily="18" charset="0"/>
              </a:rPr>
              <a:t>Variable costs are those costs that vary depending on a company's production volume; they rise as production increases and fall as production decreases.</a:t>
            </a:r>
          </a:p>
          <a:p>
            <a:endParaRPr lang="en-US" dirty="0"/>
          </a:p>
        </p:txBody>
      </p:sp>
    </p:spTree>
    <p:extLst>
      <p:ext uri="{BB962C8B-B14F-4D97-AF65-F5344CB8AC3E}">
        <p14:creationId xmlns:p14="http://schemas.microsoft.com/office/powerpoint/2010/main" val="28603678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371599" y="1640540"/>
                <a:ext cx="10273553" cy="5217460"/>
              </a:xfrm>
            </p:spPr>
            <p:txBody>
              <a:bodyPr>
                <a:noAutofit/>
              </a:bodyPr>
              <a:lstStyle/>
              <a:p>
                <a:pPr marL="0" indent="0" algn="just">
                  <a:buNone/>
                </a:pPr>
                <a:r>
                  <a:rPr lang="en-US" sz="2600" b="1" i="1" dirty="0">
                    <a:latin typeface="Times New Roman" panose="02020603050405020304" pitchFamily="18" charset="0"/>
                    <a:cs typeface="Times New Roman" panose="02020603050405020304" pitchFamily="18" charset="0"/>
                  </a:rPr>
                  <a:t>Total Cost: </a:t>
                </a:r>
                <a:r>
                  <a:rPr lang="en-US" sz="2600" dirty="0">
                    <a:latin typeface="Times New Roman" panose="02020603050405020304" pitchFamily="18" charset="0"/>
                    <a:cs typeface="Times New Roman" panose="02020603050405020304" pitchFamily="18" charset="0"/>
                  </a:rPr>
                  <a:t>Total cost (TC) of a firm is the sum total of all the explicit and implicit expenditures incurred for producing a given level of output. It represents the </a:t>
                </a:r>
                <a:r>
                  <a:rPr lang="en-US" sz="2600" dirty="0">
                    <a:solidFill>
                      <a:srgbClr val="FF0000"/>
                    </a:solidFill>
                    <a:latin typeface="Times New Roman" panose="02020603050405020304" pitchFamily="18" charset="0"/>
                    <a:cs typeface="Times New Roman" panose="02020603050405020304" pitchFamily="18" charset="0"/>
                  </a:rPr>
                  <a:t>money value of the total resources</a:t>
                </a:r>
                <a:r>
                  <a:rPr lang="en-US" sz="2600" dirty="0">
                    <a:latin typeface="Times New Roman" panose="02020603050405020304" pitchFamily="18" charset="0"/>
                    <a:cs typeface="Times New Roman" panose="02020603050405020304" pitchFamily="18" charset="0"/>
                  </a:rPr>
                  <a:t> required for production of goods and services.</a:t>
                </a:r>
              </a:p>
              <a:p>
                <a:pPr marL="0" indent="0" algn="just">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TC = FC+VC</a:t>
                </a:r>
              </a:p>
              <a:p>
                <a:pPr marL="0" indent="0" algn="just">
                  <a:buNone/>
                </a:pPr>
                <a:endParaRPr lang="en-US" sz="2600" dirty="0">
                  <a:latin typeface="Times New Roman" panose="02020603050405020304" pitchFamily="18" charset="0"/>
                  <a:cs typeface="Times New Roman" panose="02020603050405020304" pitchFamily="18" charset="0"/>
                </a:endParaRPr>
              </a:p>
              <a:p>
                <a:pPr marL="0" indent="0" algn="just">
                  <a:buNone/>
                </a:pPr>
                <a:r>
                  <a:rPr lang="en-US" sz="2600" b="1" i="1" dirty="0">
                    <a:latin typeface="Times New Roman" panose="02020603050405020304" pitchFamily="18" charset="0"/>
                    <a:cs typeface="Times New Roman" panose="02020603050405020304" pitchFamily="18" charset="0"/>
                  </a:rPr>
                  <a:t>Average Cost: </a:t>
                </a:r>
                <a:r>
                  <a:rPr lang="en-US" sz="2600" dirty="0">
                    <a:latin typeface="Times New Roman" panose="02020603050405020304" pitchFamily="18" charset="0"/>
                    <a:cs typeface="Times New Roman" panose="02020603050405020304" pitchFamily="18" charset="0"/>
                  </a:rPr>
                  <a:t>Average cost (AC) is the cost per unit of output, that is average cost equals the total cost divided by the number of units produced (N). If TC = </a:t>
                </a:r>
                <a:r>
                  <a:rPr lang="en-US" sz="2600" dirty="0" smtClean="0">
                    <a:latin typeface="Times New Roman" panose="02020603050405020304" pitchFamily="18" charset="0"/>
                    <a:cs typeface="Times New Roman" panose="02020603050405020304" pitchFamily="18" charset="0"/>
                  </a:rPr>
                  <a:t>TK. </a:t>
                </a:r>
                <a:r>
                  <a:rPr lang="en-US" sz="2600" dirty="0">
                    <a:latin typeface="Times New Roman" panose="02020603050405020304" pitchFamily="18" charset="0"/>
                    <a:cs typeface="Times New Roman" panose="02020603050405020304" pitchFamily="18" charset="0"/>
                  </a:rPr>
                  <a:t>500 and N = 50 then AC = </a:t>
                </a:r>
                <a:r>
                  <a:rPr lang="en-US" sz="2600" dirty="0" smtClean="0">
                    <a:latin typeface="Times New Roman" panose="02020603050405020304" pitchFamily="18" charset="0"/>
                    <a:cs typeface="Times New Roman" panose="02020603050405020304" pitchFamily="18" charset="0"/>
                  </a:rPr>
                  <a:t>TK. </a:t>
                </a:r>
                <a:r>
                  <a:rPr lang="en-US" sz="2600" dirty="0">
                    <a:latin typeface="Times New Roman" panose="02020603050405020304" pitchFamily="18" charset="0"/>
                    <a:cs typeface="Times New Roman" panose="02020603050405020304" pitchFamily="18" charset="0"/>
                  </a:rPr>
                  <a:t>10. </a:t>
                </a:r>
              </a:p>
              <a:p>
                <a:pPr algn="just"/>
                <a:endParaRPr lang="en-US" sz="2600" i="1" dirty="0">
                  <a:latin typeface="Cambria Math" panose="02040503050406030204" pitchFamily="18" charset="0"/>
                  <a:cs typeface="Times New Roman" panose="02020603050405020304" pitchFamily="18" charset="0"/>
                </a:endParaRPr>
              </a:p>
              <a:p>
                <a:pPr marL="914400" lvl="2" indent="0" algn="just">
                  <a:buNone/>
                </a:pPr>
                <a14:m>
                  <m:oMathPara xmlns:m="http://schemas.openxmlformats.org/officeDocument/2006/math">
                    <m:oMathParaPr>
                      <m:jc m:val="centerGroup"/>
                    </m:oMathParaPr>
                    <m:oMath xmlns:m="http://schemas.openxmlformats.org/officeDocument/2006/math">
                      <m:f>
                        <m:fPr>
                          <m:ctrlPr>
                            <a:rPr lang="en-US" sz="2600" i="1">
                              <a:latin typeface="Cambria Math" panose="02040503050406030204" pitchFamily="18" charset="0"/>
                              <a:cs typeface="Times New Roman" panose="02020603050405020304" pitchFamily="18" charset="0"/>
                            </a:rPr>
                          </m:ctrlPr>
                        </m:fPr>
                        <m:num>
                          <m:r>
                            <a:rPr lang="en-US" sz="2600" i="1">
                              <a:latin typeface="Cambria Math" panose="02040503050406030204" pitchFamily="18" charset="0"/>
                              <a:cs typeface="Times New Roman" panose="02020603050405020304" pitchFamily="18" charset="0"/>
                            </a:rPr>
                            <m:t>𝑇𝐶</m:t>
                          </m:r>
                        </m:num>
                        <m:den>
                          <m:r>
                            <a:rPr lang="en-US" sz="2600" i="1">
                              <a:latin typeface="Cambria Math" panose="02040503050406030204" pitchFamily="18" charset="0"/>
                              <a:cs typeface="Times New Roman" panose="02020603050405020304" pitchFamily="18" charset="0"/>
                            </a:rPr>
                            <m:t>𝑁</m:t>
                          </m:r>
                        </m:den>
                      </m:f>
                      <m:r>
                        <a:rPr lang="en-US" sz="2600" i="1">
                          <a:latin typeface="Cambria Math" panose="02040503050406030204" pitchFamily="18" charset="0"/>
                          <a:cs typeface="Times New Roman" panose="02020603050405020304" pitchFamily="18" charset="0"/>
                        </a:rPr>
                        <m:t>=</m:t>
                      </m:r>
                      <m:r>
                        <a:rPr lang="en-US" sz="2600" i="1">
                          <a:latin typeface="Cambria Math" panose="02040503050406030204" pitchFamily="18" charset="0"/>
                          <a:cs typeface="Times New Roman" panose="02020603050405020304" pitchFamily="18" charset="0"/>
                        </a:rPr>
                        <m:t>𝐴𝐶</m:t>
                      </m:r>
                    </m:oMath>
                  </m:oMathPara>
                </a14:m>
                <a:endParaRPr lang="en-US" sz="26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371599" y="1640540"/>
                <a:ext cx="10273553" cy="5217460"/>
              </a:xfrm>
              <a:blipFill rotWithShape="0">
                <a:blip r:embed="rId2"/>
                <a:stretch>
                  <a:fillRect l="-1068" t="-1519" r="-1068"/>
                </a:stretch>
              </a:blipFill>
            </p:spPr>
            <p:txBody>
              <a:bodyPr/>
              <a:lstStyle/>
              <a:p>
                <a:r>
                  <a:rPr lang="en-US">
                    <a:noFill/>
                  </a:rPr>
                  <a:t> </a:t>
                </a:r>
              </a:p>
            </p:txBody>
          </p:sp>
        </mc:Fallback>
      </mc:AlternateContent>
    </p:spTree>
    <p:extLst>
      <p:ext uri="{BB962C8B-B14F-4D97-AF65-F5344CB8AC3E}">
        <p14:creationId xmlns:p14="http://schemas.microsoft.com/office/powerpoint/2010/main" val="36664044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43753"/>
            <a:ext cx="9601200" cy="806824"/>
          </a:xfrm>
        </p:spPr>
        <p:txBody>
          <a:bodyPr>
            <a:normAutofit fontScale="90000"/>
          </a:bodyPr>
          <a:lstStyle/>
          <a:p>
            <a:r>
              <a:rPr lang="en-US" dirty="0">
                <a:solidFill>
                  <a:schemeClr val="tx1"/>
                </a:solidFill>
                <a:latin typeface="Times New Roman" panose="02020603050405020304" pitchFamily="18" charset="0"/>
                <a:cs typeface="Times New Roman" panose="02020603050405020304" pitchFamily="18" charset="0"/>
              </a:rPr>
              <a:t>Graphical representation of </a:t>
            </a:r>
            <a:r>
              <a:rPr lang="en-US" dirty="0" err="1" smtClean="0">
                <a:solidFill>
                  <a:schemeClr val="tx1"/>
                </a:solidFill>
                <a:latin typeface="Times New Roman" panose="02020603050405020304" pitchFamily="18" charset="0"/>
                <a:cs typeface="Times New Roman" panose="02020603050405020304" pitchFamily="18" charset="0"/>
              </a:rPr>
              <a:t>fixed,variable</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and total cost</a:t>
            </a:r>
          </a:p>
        </p:txBody>
      </p:sp>
      <p:pic>
        <p:nvPicPr>
          <p:cNvPr id="5" name="Picture 4" descr="Capture"/>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371600" y="2097740"/>
            <a:ext cx="3765176" cy="3696237"/>
          </a:xfrm>
          <a:prstGeom prst="rect">
            <a:avLst/>
          </a:prstGeom>
          <a:noFill/>
          <a:ln>
            <a:noFill/>
          </a:ln>
        </p:spPr>
      </p:pic>
      <p:pic>
        <p:nvPicPr>
          <p:cNvPr id="6" name="Picture 5" descr="cost-revenue-profit"/>
          <p:cNvPicPr/>
          <p:nvPr/>
        </p:nvPicPr>
        <p:blipFill>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787159" y="2097741"/>
            <a:ext cx="5705341" cy="3696237"/>
          </a:xfrm>
          <a:prstGeom prst="rect">
            <a:avLst/>
          </a:prstGeom>
          <a:noFill/>
          <a:ln>
            <a:noFill/>
          </a:ln>
        </p:spPr>
      </p:pic>
    </p:spTree>
    <p:extLst>
      <p:ext uri="{BB962C8B-B14F-4D97-AF65-F5344CB8AC3E}">
        <p14:creationId xmlns:p14="http://schemas.microsoft.com/office/powerpoint/2010/main" val="5399421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2388"/>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600" y="1250577"/>
            <a:ext cx="10098742" cy="3402107"/>
          </a:xfrm>
        </p:spPr>
        <p:txBody>
          <a:bodyPr>
            <a:noAutofit/>
          </a:bodyPr>
          <a:lstStyle/>
          <a:p>
            <a:pPr marL="0" indent="0" algn="just">
              <a:buNone/>
            </a:pPr>
            <a:r>
              <a:rPr lang="en-US" sz="2800" b="1" i="1" dirty="0">
                <a:latin typeface="Times New Roman" panose="02020603050405020304" pitchFamily="18" charset="0"/>
                <a:cs typeface="Times New Roman" panose="02020603050405020304" pitchFamily="18" charset="0"/>
              </a:rPr>
              <a:t>Marginal Cost: </a:t>
            </a:r>
            <a:r>
              <a:rPr lang="en-US" sz="2800" dirty="0">
                <a:latin typeface="Times New Roman" panose="02020603050405020304" pitchFamily="18" charset="0"/>
                <a:cs typeface="Times New Roman" panose="02020603050405020304" pitchFamily="18" charset="0"/>
              </a:rPr>
              <a:t>Marginal cost (MC) is the extra cost of producing one additional unit. At a given level of output, one examines the additional cost being incurred in producing one extra unit and this yields the marginal cost.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For </a:t>
            </a:r>
            <a:r>
              <a:rPr lang="en-US" sz="2800" dirty="0">
                <a:latin typeface="Times New Roman" panose="02020603050405020304" pitchFamily="18" charset="0"/>
                <a:cs typeface="Times New Roman" panose="02020603050405020304" pitchFamily="18" charset="0"/>
              </a:rPr>
              <a:t>example, if TC of producing 100 units is </a:t>
            </a:r>
            <a:r>
              <a:rPr lang="en-US" sz="2800" dirty="0" smtClean="0">
                <a:latin typeface="Times New Roman" panose="02020603050405020304" pitchFamily="18" charset="0"/>
                <a:cs typeface="Times New Roman" panose="02020603050405020304" pitchFamily="18" charset="0"/>
              </a:rPr>
              <a:t>TK. </a:t>
            </a:r>
            <a:r>
              <a:rPr lang="en-US" sz="2800" dirty="0">
                <a:latin typeface="Times New Roman" panose="02020603050405020304" pitchFamily="18" charset="0"/>
                <a:cs typeface="Times New Roman" panose="02020603050405020304" pitchFamily="18" charset="0"/>
              </a:rPr>
              <a:t>10,000 and the TC of producing 101 units is </a:t>
            </a:r>
            <a:r>
              <a:rPr lang="en-US" sz="2800" dirty="0" smtClean="0">
                <a:latin typeface="Times New Roman" panose="02020603050405020304" pitchFamily="18" charset="0"/>
                <a:cs typeface="Times New Roman" panose="02020603050405020304" pitchFamily="18" charset="0"/>
              </a:rPr>
              <a:t>TK. </a:t>
            </a:r>
            <a:r>
              <a:rPr lang="en-US" sz="2800" dirty="0">
                <a:latin typeface="Times New Roman" panose="02020603050405020304" pitchFamily="18" charset="0"/>
                <a:cs typeface="Times New Roman" panose="02020603050405020304" pitchFamily="18" charset="0"/>
              </a:rPr>
              <a:t>10,050, then MC at N = 101 equals </a:t>
            </a:r>
            <a:r>
              <a:rPr lang="en-US" sz="2800" dirty="0" smtClean="0">
                <a:latin typeface="Times New Roman" panose="02020603050405020304" pitchFamily="18" charset="0"/>
                <a:cs typeface="Times New Roman" panose="02020603050405020304" pitchFamily="18" charset="0"/>
              </a:rPr>
              <a:t>TK. </a:t>
            </a:r>
            <a:r>
              <a:rPr lang="en-US" sz="2800" dirty="0">
                <a:latin typeface="Times New Roman" panose="02020603050405020304" pitchFamily="18" charset="0"/>
                <a:cs typeface="Times New Roman" panose="02020603050405020304" pitchFamily="18" charset="0"/>
              </a:rPr>
              <a:t>50. Marginal cost refers to the change in total cost associated with a one-unit change in output.</a:t>
            </a:r>
          </a:p>
        </p:txBody>
      </p:sp>
      <p:pic>
        <p:nvPicPr>
          <p:cNvPr id="4" name="Content Placeholder 3"/>
          <p:cNvPicPr>
            <a:picLocks/>
          </p:cNvPicPr>
          <p:nvPr/>
        </p:nvPicPr>
        <p:blipFill>
          <a:blip r:embed="rId2">
            <a:extLst>
              <a:ext uri="{28A0092B-C50C-407E-A947-70E740481C1C}">
                <a14:useLocalDpi xmlns:a14="http://schemas.microsoft.com/office/drawing/2010/main" val="0"/>
              </a:ext>
            </a:extLst>
          </a:blip>
          <a:stretch>
            <a:fillRect/>
          </a:stretch>
        </p:blipFill>
        <p:spPr>
          <a:xfrm>
            <a:off x="6858000" y="4295966"/>
            <a:ext cx="2901912" cy="2562034"/>
          </a:xfrm>
          <a:prstGeom prst="rect">
            <a:avLst/>
          </a:prstGeom>
        </p:spPr>
      </p:pic>
    </p:spTree>
    <p:extLst>
      <p:ext uri="{BB962C8B-B14F-4D97-AF65-F5344CB8AC3E}">
        <p14:creationId xmlns:p14="http://schemas.microsoft.com/office/powerpoint/2010/main" val="7181505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2388"/>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599" y="1250577"/>
            <a:ext cx="10125635" cy="5419164"/>
          </a:xfrm>
        </p:spPr>
        <p:txBody>
          <a:bodyPr>
            <a:noAutofit/>
          </a:bodyPr>
          <a:lstStyle/>
          <a:p>
            <a:pPr marL="0" indent="0" algn="just">
              <a:buNone/>
            </a:pPr>
            <a:r>
              <a:rPr lang="en-US" sz="2800" b="1" i="1" dirty="0">
                <a:latin typeface="Times New Roman" panose="02020603050405020304" pitchFamily="18" charset="0"/>
                <a:cs typeface="Times New Roman" panose="02020603050405020304" pitchFamily="18" charset="0"/>
              </a:rPr>
              <a:t>Actual Costs</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cost a company pays or is paid for a </a:t>
            </a:r>
            <a:r>
              <a:rPr lang="en-US" sz="2800" dirty="0" smtClean="0">
                <a:latin typeface="Times New Roman" panose="02020603050405020304" pitchFamily="18" charset="0"/>
                <a:cs typeface="Times New Roman" panose="02020603050405020304" pitchFamily="18" charset="0"/>
              </a:rPr>
              <a:t>goods </a:t>
            </a:r>
            <a:r>
              <a:rPr lang="en-US" sz="2800" dirty="0">
                <a:latin typeface="Times New Roman" panose="02020603050405020304" pitchFamily="18" charset="0"/>
                <a:cs typeface="Times New Roman" panose="02020603050405020304" pitchFamily="18" charset="0"/>
              </a:rPr>
              <a:t>or service. The actual cost may be more or less than the estimated cost. </a:t>
            </a:r>
          </a:p>
          <a:p>
            <a:pPr marL="0" indent="0" algn="just">
              <a:buNone/>
            </a:pPr>
            <a:r>
              <a:rPr lang="en-US" sz="2800" dirty="0">
                <a:latin typeface="Times New Roman" panose="02020603050405020304" pitchFamily="18" charset="0"/>
                <a:cs typeface="Times New Roman" panose="02020603050405020304" pitchFamily="18" charset="0"/>
              </a:rPr>
              <a:t>For example, a car shop may estimate that repairs will cost $700, but the actual cost may in fact be </a:t>
            </a:r>
            <a:r>
              <a:rPr lang="en-US" sz="2800" b="1" dirty="0">
                <a:latin typeface="Times New Roman" panose="02020603050405020304" pitchFamily="18" charset="0"/>
                <a:cs typeface="Times New Roman" panose="02020603050405020304" pitchFamily="18" charset="0"/>
              </a:rPr>
              <a:t>$800</a:t>
            </a:r>
            <a:r>
              <a:rPr lang="en-US" sz="2800" dirty="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pPr marL="0" indent="0" algn="just">
              <a:buNone/>
            </a:pP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b="1" i="1" dirty="0" smtClean="0">
                <a:latin typeface="Times New Roman" panose="02020603050405020304" pitchFamily="18" charset="0"/>
                <a:cs typeface="Times New Roman" panose="02020603050405020304" pitchFamily="18" charset="0"/>
              </a:rPr>
              <a:t>Explicit Cost: </a:t>
            </a:r>
            <a:r>
              <a:rPr lang="en-US" sz="2800" dirty="0" smtClean="0">
                <a:latin typeface="Times New Roman" panose="02020603050405020304" pitchFamily="18" charset="0"/>
                <a:cs typeface="Times New Roman" panose="02020603050405020304" pitchFamily="18" charset="0"/>
              </a:rPr>
              <a:t>An </a:t>
            </a:r>
            <a:r>
              <a:rPr lang="en-US" sz="2800" dirty="0">
                <a:latin typeface="Times New Roman" panose="02020603050405020304" pitchFamily="18" charset="0"/>
                <a:cs typeface="Times New Roman" panose="02020603050405020304" pitchFamily="18" charset="0"/>
              </a:rPr>
              <a:t>explicit cost is a cost that occurs, is easily identified, and is accounted for in business documents or financial statements. </a:t>
            </a:r>
          </a:p>
          <a:p>
            <a:pPr marL="0" indent="0" algn="just">
              <a:buNone/>
            </a:pPr>
            <a:r>
              <a:rPr lang="en-US" sz="2800" dirty="0" smtClean="0">
                <a:latin typeface="Times New Roman" panose="02020603050405020304" pitchFamily="18" charset="0"/>
                <a:cs typeface="Times New Roman" panose="02020603050405020304" pitchFamily="18" charset="0"/>
              </a:rPr>
              <a:t>Examples </a:t>
            </a:r>
            <a:r>
              <a:rPr lang="en-US" sz="2800" dirty="0">
                <a:latin typeface="Times New Roman" panose="02020603050405020304" pitchFamily="18" charset="0"/>
                <a:cs typeface="Times New Roman" panose="02020603050405020304" pitchFamily="18" charset="0"/>
              </a:rPr>
              <a:t>of explicit costs would be items such as wage expenses, rent, or lease costs. If the company spends $100,000 on employee wages, $50,000 on equipment purchases and $20,000 on inventory, the total explicit costs or accounting costs are $170,000 for the year.</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a:p>
            <a:pPr marL="0" indent="0" algn="just">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4204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2388"/>
            <a:ext cx="9601200" cy="806824"/>
          </a:xfrm>
        </p:spPr>
        <p:txBody>
          <a:bodyPr/>
          <a:lstStyle/>
          <a:p>
            <a:r>
              <a:rPr lang="en-US" dirty="0">
                <a:solidFill>
                  <a:schemeClr val="tx1"/>
                </a:solidFill>
                <a:latin typeface="Times New Roman" panose="02020603050405020304" pitchFamily="18" charset="0"/>
                <a:cs typeface="Times New Roman" panose="02020603050405020304" pitchFamily="18" charset="0"/>
              </a:rPr>
              <a:t>Cost Concept</a:t>
            </a:r>
          </a:p>
        </p:txBody>
      </p:sp>
      <p:sp>
        <p:nvSpPr>
          <p:cNvPr id="3" name="Content Placeholder 2"/>
          <p:cNvSpPr>
            <a:spLocks noGrp="1"/>
          </p:cNvSpPr>
          <p:nvPr>
            <p:ph idx="1"/>
          </p:nvPr>
        </p:nvSpPr>
        <p:spPr>
          <a:xfrm>
            <a:off x="1371599" y="1250577"/>
            <a:ext cx="10125635" cy="5419164"/>
          </a:xfrm>
        </p:spPr>
        <p:txBody>
          <a:bodyPr>
            <a:noAutofit/>
          </a:bodyPr>
          <a:lstStyle/>
          <a:p>
            <a:pPr marL="0" indent="0" algn="just">
              <a:buNone/>
            </a:pPr>
            <a:r>
              <a:rPr lang="en-US" sz="2800" b="1" i="1" dirty="0">
                <a:latin typeface="Times New Roman" panose="02020603050405020304" pitchFamily="18" charset="0"/>
                <a:cs typeface="Times New Roman" panose="02020603050405020304" pitchFamily="18" charset="0"/>
              </a:rPr>
              <a:t>Implicit Costs: </a:t>
            </a:r>
            <a:r>
              <a:rPr lang="en-US" sz="2800" dirty="0">
                <a:latin typeface="Times New Roman" panose="02020603050405020304" pitchFamily="18" charset="0"/>
                <a:cs typeface="Times New Roman" panose="02020603050405020304" pitchFamily="18" charset="0"/>
              </a:rPr>
              <a:t>Implicit costs are associated with resources that are provided to the company with no price tag.</a:t>
            </a:r>
          </a:p>
          <a:p>
            <a:pPr marL="0" indent="0" algn="just">
              <a:buNone/>
            </a:pPr>
            <a:r>
              <a:rPr lang="en-US" sz="2800" dirty="0" smtClean="0">
                <a:latin typeface="Times New Roman" panose="02020603050405020304" pitchFamily="18" charset="0"/>
                <a:cs typeface="Times New Roman" panose="02020603050405020304" pitchFamily="18" charset="0"/>
              </a:rPr>
              <a:t>For </a:t>
            </a:r>
            <a:r>
              <a:rPr lang="en-US" sz="2800" dirty="0">
                <a:latin typeface="Times New Roman" panose="02020603050405020304" pitchFamily="18" charset="0"/>
                <a:cs typeface="Times New Roman" panose="02020603050405020304" pitchFamily="18" charset="0"/>
              </a:rPr>
              <a:t>example, if a company operates out of a building it owns, it experiences an implicit cost from the rent it could earn from leasing the building to another company. The building could earn $3,000 a month from a commercial renter, so the company has an implicit cost of $3,000 to add to its economic costs.</a:t>
            </a:r>
          </a:p>
          <a:p>
            <a:pPr marL="0" indent="0" algn="just">
              <a:buNone/>
            </a:pP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800" dirty="0">
                <a:solidFill>
                  <a:srgbClr val="FF0000"/>
                </a:solidFill>
                <a:latin typeface="Times New Roman" panose="02020603050405020304" pitchFamily="18" charset="0"/>
                <a:cs typeface="Times New Roman" panose="02020603050405020304" pitchFamily="18" charset="0"/>
              </a:rPr>
              <a:t>Both the explicit and implicit costs of a company are calculated for a fiscal year.</a:t>
            </a:r>
          </a:p>
        </p:txBody>
      </p:sp>
    </p:spTree>
    <p:extLst>
      <p:ext uri="{BB962C8B-B14F-4D97-AF65-F5344CB8AC3E}">
        <p14:creationId xmlns:p14="http://schemas.microsoft.com/office/powerpoint/2010/main" val="36138302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Economic System</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US" sz="3200" dirty="0">
                <a:solidFill>
                  <a:schemeClr val="tx1"/>
                </a:solidFill>
                <a:latin typeface="Times New Roman" panose="02020603050405020304" pitchFamily="18" charset="0"/>
                <a:cs typeface="Times New Roman" panose="02020603050405020304" pitchFamily="18" charset="0"/>
              </a:rPr>
              <a:t>Different type of economic system succeeds in different countries of the world. They </a:t>
            </a:r>
            <a:r>
              <a:rPr lang="en-US" sz="3200" dirty="0" smtClean="0">
                <a:solidFill>
                  <a:schemeClr val="tx1"/>
                </a:solidFill>
                <a:latin typeface="Times New Roman" panose="02020603050405020304" pitchFamily="18" charset="0"/>
                <a:cs typeface="Times New Roman" panose="02020603050405020304" pitchFamily="18" charset="0"/>
              </a:rPr>
              <a:t>are -</a:t>
            </a:r>
            <a:endParaRPr lang="en-US" sz="32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en-US" sz="3200" dirty="0">
                <a:solidFill>
                  <a:schemeClr val="tx1"/>
                </a:solidFill>
                <a:latin typeface="Times New Roman" panose="02020603050405020304" pitchFamily="18" charset="0"/>
                <a:cs typeface="Times New Roman" panose="02020603050405020304" pitchFamily="18" charset="0"/>
              </a:rPr>
              <a:t> 1</a:t>
            </a:r>
            <a:r>
              <a:rPr lang="en-US" sz="3200" dirty="0" smtClean="0">
                <a:solidFill>
                  <a:schemeClr val="tx1"/>
                </a:solidFill>
                <a:latin typeface="Times New Roman" panose="02020603050405020304" pitchFamily="18" charset="0"/>
                <a:cs typeface="Times New Roman" panose="02020603050405020304" pitchFamily="18" charset="0"/>
              </a:rPr>
              <a:t>. Market </a:t>
            </a:r>
            <a:r>
              <a:rPr lang="en-US" sz="3200" dirty="0">
                <a:solidFill>
                  <a:schemeClr val="tx1"/>
                </a:solidFill>
                <a:latin typeface="Times New Roman" panose="02020603050405020304" pitchFamily="18" charset="0"/>
                <a:cs typeface="Times New Roman" panose="02020603050405020304" pitchFamily="18" charset="0"/>
              </a:rPr>
              <a:t>Economy </a:t>
            </a:r>
          </a:p>
          <a:p>
            <a:pPr marL="0" indent="0" algn="just">
              <a:buNone/>
            </a:pPr>
            <a:r>
              <a:rPr lang="en-US" sz="3200" dirty="0">
                <a:solidFill>
                  <a:schemeClr val="tx1"/>
                </a:solidFill>
                <a:latin typeface="Times New Roman" panose="02020603050405020304" pitchFamily="18" charset="0"/>
                <a:cs typeface="Times New Roman" panose="02020603050405020304" pitchFamily="18" charset="0"/>
              </a:rPr>
              <a:t> 2</a:t>
            </a:r>
            <a:r>
              <a:rPr lang="en-US" sz="3200" dirty="0" smtClean="0">
                <a:solidFill>
                  <a:schemeClr val="tx1"/>
                </a:solidFill>
                <a:latin typeface="Times New Roman" panose="02020603050405020304" pitchFamily="18" charset="0"/>
                <a:cs typeface="Times New Roman" panose="02020603050405020304" pitchFamily="18" charset="0"/>
              </a:rPr>
              <a:t>. Command </a:t>
            </a:r>
            <a:r>
              <a:rPr lang="en-US" sz="3200" dirty="0">
                <a:solidFill>
                  <a:schemeClr val="tx1"/>
                </a:solidFill>
                <a:latin typeface="Times New Roman" panose="02020603050405020304" pitchFamily="18" charset="0"/>
                <a:cs typeface="Times New Roman" panose="02020603050405020304" pitchFamily="18" charset="0"/>
              </a:rPr>
              <a:t>Economy</a:t>
            </a:r>
          </a:p>
          <a:p>
            <a:pPr marL="0" indent="0">
              <a:buNone/>
            </a:pPr>
            <a:r>
              <a:rPr lang="en-US" sz="3200" dirty="0">
                <a:solidFill>
                  <a:schemeClr val="tx1"/>
                </a:solidFill>
                <a:latin typeface="Times New Roman" panose="02020603050405020304" pitchFamily="18" charset="0"/>
                <a:cs typeface="Times New Roman" panose="02020603050405020304" pitchFamily="18" charset="0"/>
              </a:rPr>
              <a:t> 3</a:t>
            </a:r>
            <a:r>
              <a:rPr lang="en-US" sz="3200" dirty="0" smtClean="0">
                <a:solidFill>
                  <a:schemeClr val="tx1"/>
                </a:solidFill>
                <a:latin typeface="Times New Roman" panose="02020603050405020304" pitchFamily="18" charset="0"/>
                <a:cs typeface="Times New Roman" panose="02020603050405020304" pitchFamily="18" charset="0"/>
              </a:rPr>
              <a:t>. Mixed Economy</a:t>
            </a:r>
            <a:endParaRPr lang="en-US" sz="3200" dirty="0">
              <a:solidFill>
                <a:schemeClr val="tx1"/>
              </a:solidFill>
              <a:latin typeface="Times New Roman" panose="02020603050405020304" pitchFamily="18" charset="0"/>
              <a:cs typeface="Times New Roman" panose="02020603050405020304" pitchFamily="18" charset="0"/>
            </a:endParaRPr>
          </a:p>
          <a:p>
            <a:endParaRPr lang="en-US" sz="32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316606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004908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2"/>
            <a:ext cx="9601200" cy="981636"/>
          </a:xfrm>
        </p:spPr>
        <p:txBody>
          <a:bodyPr/>
          <a:lstStyle/>
          <a:p>
            <a:r>
              <a:rPr lang="en-US" dirty="0">
                <a:solidFill>
                  <a:schemeClr val="tx1"/>
                </a:solidFill>
                <a:latin typeface="Times New Roman" panose="02020603050405020304" pitchFamily="18" charset="0"/>
                <a:cs typeface="Times New Roman" panose="02020603050405020304" pitchFamily="18" charset="0"/>
              </a:rPr>
              <a:t>Market Economy</a:t>
            </a:r>
          </a:p>
        </p:txBody>
      </p:sp>
      <p:sp>
        <p:nvSpPr>
          <p:cNvPr id="3" name="Content Placeholder 2"/>
          <p:cNvSpPr>
            <a:spLocks noGrp="1"/>
          </p:cNvSpPr>
          <p:nvPr>
            <p:ph idx="1"/>
          </p:nvPr>
        </p:nvSpPr>
        <p:spPr>
          <a:xfrm>
            <a:off x="1210234" y="1546411"/>
            <a:ext cx="10475260" cy="5109883"/>
          </a:xfrm>
        </p:spPr>
        <p:txBody>
          <a:bodyPr>
            <a:normAutofit lnSpcReduction="10000"/>
          </a:bodyPr>
          <a:lstStyle/>
          <a:p>
            <a:pPr marL="0" indent="0" algn="just">
              <a:buNone/>
            </a:pPr>
            <a:r>
              <a:rPr lang="en-US" sz="2500" dirty="0">
                <a:latin typeface="Times New Roman" panose="02020603050405020304" pitchFamily="18" charset="0"/>
                <a:cs typeface="Times New Roman" panose="02020603050405020304" pitchFamily="18" charset="0"/>
              </a:rPr>
              <a:t>A market economy is one in which individuals and private firms make the major decision about production and consumption. </a:t>
            </a:r>
          </a:p>
          <a:p>
            <a:pPr marL="0" indent="0" algn="just">
              <a:buNone/>
            </a:pPr>
            <a:r>
              <a:rPr lang="en-US" sz="2500" dirty="0">
                <a:latin typeface="Times New Roman" panose="02020603050405020304" pitchFamily="18" charset="0"/>
                <a:cs typeface="Times New Roman" panose="02020603050405020304" pitchFamily="18" charset="0"/>
              </a:rPr>
              <a:t>In this market consumer are independent. </a:t>
            </a:r>
          </a:p>
          <a:p>
            <a:pPr marL="530352" lvl="1" indent="0" algn="just">
              <a:buNone/>
            </a:pPr>
            <a:r>
              <a:rPr lang="en-US" sz="2500" b="1" dirty="0">
                <a:solidFill>
                  <a:schemeClr val="tx1"/>
                </a:solidFill>
                <a:latin typeface="Times New Roman" panose="02020603050405020304" pitchFamily="18" charset="0"/>
                <a:cs typeface="Times New Roman" panose="02020603050405020304" pitchFamily="18" charset="0"/>
              </a:rPr>
              <a:t>What: </a:t>
            </a:r>
            <a:r>
              <a:rPr lang="en-US" sz="2500" dirty="0">
                <a:latin typeface="Times New Roman" panose="02020603050405020304" pitchFamily="18" charset="0"/>
                <a:cs typeface="Times New Roman" panose="02020603050405020304" pitchFamily="18" charset="0"/>
              </a:rPr>
              <a:t>Firms produce the commodity that yield the highest profit. From here you can get answer of the question What.</a:t>
            </a:r>
          </a:p>
          <a:p>
            <a:pPr marL="530352" lvl="1" indent="0" algn="just">
              <a:buNone/>
            </a:pPr>
            <a:r>
              <a:rPr lang="en-US" sz="2500" b="1" dirty="0">
                <a:solidFill>
                  <a:schemeClr val="tx1"/>
                </a:solidFill>
                <a:latin typeface="Times New Roman" panose="02020603050405020304" pitchFamily="18" charset="0"/>
                <a:cs typeface="Times New Roman" panose="02020603050405020304" pitchFamily="18" charset="0"/>
              </a:rPr>
              <a:t>How:</a:t>
            </a:r>
            <a:r>
              <a:rPr lang="en-US" sz="2500" dirty="0">
                <a:latin typeface="Times New Roman" panose="02020603050405020304" pitchFamily="18" charset="0"/>
                <a:cs typeface="Times New Roman" panose="02020603050405020304" pitchFamily="18" charset="0"/>
              </a:rPr>
              <a:t> Firms use the techniques of production which are least costly. From here you can get answer of the question How.</a:t>
            </a:r>
          </a:p>
          <a:p>
            <a:pPr marL="530352" lvl="1" indent="0" algn="just">
              <a:buNone/>
            </a:pPr>
            <a:r>
              <a:rPr lang="en-US" sz="2500" b="1" dirty="0">
                <a:solidFill>
                  <a:schemeClr val="tx1"/>
                </a:solidFill>
                <a:latin typeface="Times New Roman" panose="02020603050405020304" pitchFamily="18" charset="0"/>
                <a:cs typeface="Times New Roman" panose="02020603050405020304" pitchFamily="18" charset="0"/>
              </a:rPr>
              <a:t>Whom: </a:t>
            </a:r>
            <a:r>
              <a:rPr lang="en-US" sz="2500" dirty="0">
                <a:latin typeface="Times New Roman" panose="02020603050405020304" pitchFamily="18" charset="0"/>
                <a:cs typeface="Times New Roman" panose="02020603050405020304" pitchFamily="18" charset="0"/>
              </a:rPr>
              <a:t>Consumption is determined by individual decisions about how to spend the wages and property ownership. We get the answer of question for whom. </a:t>
            </a:r>
          </a:p>
          <a:p>
            <a:pPr marL="457200" lvl="1" indent="0" algn="just">
              <a:buNone/>
            </a:pPr>
            <a:r>
              <a:rPr lang="en-US" sz="2500" b="1" dirty="0">
                <a:latin typeface="Times New Roman" panose="02020603050405020304" pitchFamily="18" charset="0"/>
                <a:cs typeface="Times New Roman" panose="02020603050405020304" pitchFamily="18" charset="0"/>
              </a:rPr>
              <a:t>Example: </a:t>
            </a:r>
            <a:r>
              <a:rPr lang="en-US" sz="2500" dirty="0">
                <a:latin typeface="Times New Roman" panose="02020603050405020304" pitchFamily="18" charset="0"/>
                <a:cs typeface="Times New Roman" panose="02020603050405020304" pitchFamily="18" charset="0"/>
              </a:rPr>
              <a:t>- In the united states of America most economic question are solved  by the market so their economic system can be treated as Market Economy.</a:t>
            </a:r>
          </a:p>
          <a:p>
            <a:pPr marL="0" indent="0" algn="just">
              <a:buNone/>
            </a:pP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166584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2"/>
            <a:ext cx="9601200" cy="981636"/>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Command </a:t>
            </a:r>
            <a:r>
              <a:rPr lang="en-US" dirty="0">
                <a:solidFill>
                  <a:schemeClr val="tx1"/>
                </a:solidFill>
                <a:latin typeface="Times New Roman" panose="02020603050405020304" pitchFamily="18" charset="0"/>
                <a:cs typeface="Times New Roman" panose="02020603050405020304" pitchFamily="18" charset="0"/>
              </a:rPr>
              <a:t>Economy</a:t>
            </a:r>
          </a:p>
        </p:txBody>
      </p:sp>
      <p:sp>
        <p:nvSpPr>
          <p:cNvPr id="3" name="Content Placeholder 2"/>
          <p:cNvSpPr>
            <a:spLocks noGrp="1"/>
          </p:cNvSpPr>
          <p:nvPr>
            <p:ph idx="1"/>
          </p:nvPr>
        </p:nvSpPr>
        <p:spPr>
          <a:xfrm>
            <a:off x="1210234" y="1546411"/>
            <a:ext cx="10475260" cy="5109883"/>
          </a:xfrm>
        </p:spPr>
        <p:txBody>
          <a:bodyPr>
            <a:normAutofit fontScale="92500" lnSpcReduction="10000"/>
          </a:bodyPr>
          <a:lstStyle/>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A command economy is one in which the government makes all decisions about production and distribution. </a:t>
            </a:r>
          </a:p>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Government also owns and directs the operations of enterprise in most industries.</a:t>
            </a:r>
          </a:p>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Government is the employer of most workers and tells them how to do their jobs.</a:t>
            </a:r>
          </a:p>
          <a:p>
            <a:pPr algn="just">
              <a:buFont typeface="Wingdings" panose="05000000000000000000" pitchFamily="2" charset="2"/>
              <a:buChar char="ü"/>
            </a:pPr>
            <a:r>
              <a:rPr lang="en-US" sz="2700" dirty="0">
                <a:latin typeface="Times New Roman" panose="02020603050405020304" pitchFamily="18" charset="0"/>
                <a:cs typeface="Times New Roman" panose="02020603050405020304" pitchFamily="18" charset="0"/>
              </a:rPr>
              <a:t>In a command economy, government </a:t>
            </a:r>
          </a:p>
          <a:p>
            <a:pPr marL="530352" lvl="1" indent="0" algn="just">
              <a:buNone/>
            </a:pPr>
            <a:r>
              <a:rPr lang="en-US" sz="2700" dirty="0">
                <a:latin typeface="Times New Roman" panose="02020603050405020304" pitchFamily="18" charset="0"/>
                <a:cs typeface="Times New Roman" panose="02020603050405020304" pitchFamily="18" charset="0"/>
              </a:rPr>
              <a:t>decides how the output of the society is to be divided among different goods and services.</a:t>
            </a:r>
          </a:p>
          <a:p>
            <a:pPr marL="530352" lvl="1" indent="0" algn="just">
              <a:buNone/>
            </a:pPr>
            <a:r>
              <a:rPr lang="en-US" sz="2700" dirty="0">
                <a:latin typeface="Times New Roman" panose="02020603050405020304" pitchFamily="18" charset="0"/>
                <a:cs typeface="Times New Roman" panose="02020603050405020304" pitchFamily="18" charset="0"/>
              </a:rPr>
              <a:t>answers the major economic questions through its ownership of resources and its power to enforce decisions.</a:t>
            </a:r>
          </a:p>
          <a:p>
            <a:pPr marL="0" indent="0">
              <a:buNone/>
            </a:pPr>
            <a:r>
              <a:rPr lang="en-US" sz="2700" b="1" dirty="0">
                <a:latin typeface="Times New Roman" panose="02020603050405020304" pitchFamily="18" charset="0"/>
                <a:cs typeface="Times New Roman" panose="02020603050405020304" pitchFamily="18" charset="0"/>
              </a:rPr>
              <a:t>Example: </a:t>
            </a:r>
            <a:r>
              <a:rPr lang="en-US" sz="2700" dirty="0">
                <a:latin typeface="Times New Roman" panose="02020603050405020304" pitchFamily="18" charset="0"/>
                <a:cs typeface="Times New Roman" panose="02020603050405020304" pitchFamily="18" charset="0"/>
              </a:rPr>
              <a:t>During the most of the 20</a:t>
            </a:r>
            <a:r>
              <a:rPr lang="en-US" sz="2700" baseline="30000" dirty="0">
                <a:latin typeface="Times New Roman" panose="02020603050405020304" pitchFamily="18" charset="0"/>
                <a:cs typeface="Times New Roman" panose="02020603050405020304" pitchFamily="18" charset="0"/>
              </a:rPr>
              <a:t>th</a:t>
            </a:r>
            <a:r>
              <a:rPr lang="en-US" sz="2700" dirty="0">
                <a:latin typeface="Times New Roman" panose="02020603050405020304" pitchFamily="18" charset="0"/>
                <a:cs typeface="Times New Roman" panose="02020603050405020304" pitchFamily="18" charset="0"/>
              </a:rPr>
              <a:t> century </a:t>
            </a:r>
            <a:r>
              <a:rPr lang="en-US" sz="2700" b="1" dirty="0">
                <a:latin typeface="Times New Roman" panose="02020603050405020304" pitchFamily="18" charset="0"/>
                <a:cs typeface="Times New Roman" panose="02020603050405020304" pitchFamily="18" charset="0"/>
              </a:rPr>
              <a:t>Soviet Union</a:t>
            </a:r>
            <a:r>
              <a:rPr lang="en-US" sz="2700" dirty="0">
                <a:latin typeface="Times New Roman" panose="02020603050405020304" pitchFamily="18" charset="0"/>
                <a:cs typeface="Times New Roman" panose="02020603050405020304" pitchFamily="18" charset="0"/>
              </a:rPr>
              <a:t> is operated by Command Economy.</a:t>
            </a:r>
          </a:p>
          <a:p>
            <a:pPr marL="0" indent="0" algn="just">
              <a:buNone/>
            </a:pP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64853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34" y="309282"/>
            <a:ext cx="9601200" cy="981636"/>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Mixed </a:t>
            </a:r>
            <a:r>
              <a:rPr lang="en-US" dirty="0">
                <a:solidFill>
                  <a:schemeClr val="tx1"/>
                </a:solidFill>
                <a:latin typeface="Times New Roman" panose="02020603050405020304" pitchFamily="18" charset="0"/>
                <a:cs typeface="Times New Roman" panose="02020603050405020304" pitchFamily="18" charset="0"/>
              </a:rPr>
              <a:t>Economy</a:t>
            </a:r>
          </a:p>
        </p:txBody>
      </p:sp>
      <p:sp>
        <p:nvSpPr>
          <p:cNvPr id="3" name="Content Placeholder 2"/>
          <p:cNvSpPr>
            <a:spLocks noGrp="1"/>
          </p:cNvSpPr>
          <p:nvPr>
            <p:ph idx="1"/>
          </p:nvPr>
        </p:nvSpPr>
        <p:spPr>
          <a:xfrm>
            <a:off x="1210234" y="1546411"/>
            <a:ext cx="10475260" cy="5109883"/>
          </a:xfrm>
        </p:spPr>
        <p:txBody>
          <a:bodyPr>
            <a:normAutofit/>
          </a:bodyPr>
          <a:lstStyle/>
          <a:p>
            <a:pPr marL="0" indent="0" algn="just">
              <a:buNone/>
            </a:pPr>
            <a:r>
              <a:rPr lang="en-US" sz="2600" dirty="0">
                <a:latin typeface="Times New Roman" panose="02020603050405020304" pitchFamily="18" charset="0"/>
                <a:cs typeface="Times New Roman" panose="02020603050405020304" pitchFamily="18" charset="0"/>
              </a:rPr>
              <a:t>In modern society, the rules of market economy or command economy, both are followed and practiced simultaneously.  </a:t>
            </a:r>
          </a:p>
          <a:p>
            <a:pPr lvl="1" algn="just"/>
            <a:r>
              <a:rPr lang="en-US" sz="2600" dirty="0">
                <a:latin typeface="Times New Roman" panose="02020603050405020304" pitchFamily="18" charset="0"/>
                <a:cs typeface="Times New Roman" panose="02020603050405020304" pitchFamily="18" charset="0"/>
              </a:rPr>
              <a:t>Like market economy, here will be private ownership of property, earning of profit and individual initiatives.</a:t>
            </a:r>
          </a:p>
          <a:p>
            <a:pPr lvl="1" algn="just"/>
            <a:r>
              <a:rPr lang="en-US" sz="2600" dirty="0">
                <a:latin typeface="Times New Roman" panose="02020603050405020304" pitchFamily="18" charset="0"/>
                <a:cs typeface="Times New Roman" panose="02020603050405020304" pitchFamily="18" charset="0"/>
              </a:rPr>
              <a:t>Like command economy, here government has control over the economic activities at the private level. </a:t>
            </a:r>
          </a:p>
          <a:p>
            <a:pPr lvl="1" algn="just"/>
            <a:r>
              <a:rPr lang="en-US" sz="2600" dirty="0">
                <a:latin typeface="Times New Roman" panose="02020603050405020304" pitchFamily="18" charset="0"/>
                <a:cs typeface="Times New Roman" panose="02020603050405020304" pitchFamily="18" charset="0"/>
              </a:rPr>
              <a:t>Large scale and basic industries and important commercial venture are run in the public sector</a:t>
            </a:r>
          </a:p>
          <a:p>
            <a:pPr marL="0" indent="0" algn="just">
              <a:buNone/>
            </a:pPr>
            <a:r>
              <a:rPr lang="en-US" sz="2600" b="1" dirty="0">
                <a:latin typeface="Times New Roman" panose="02020603050405020304" pitchFamily="18" charset="0"/>
                <a:cs typeface="Times New Roman" panose="02020603050405020304" pitchFamily="18" charset="0"/>
              </a:rPr>
              <a:t>   Example</a:t>
            </a:r>
            <a:r>
              <a:rPr lang="en-US" sz="2600" dirty="0">
                <a:latin typeface="Times New Roman" panose="02020603050405020304" pitchFamily="18" charset="0"/>
                <a:cs typeface="Times New Roman" panose="02020603050405020304" pitchFamily="18" charset="0"/>
              </a:rPr>
              <a:t>: Mixed Economy exits in Bangladesh where both market and government plays role simultaneously in production, distribution, consumption etc. </a:t>
            </a:r>
          </a:p>
          <a:p>
            <a:pPr marL="0" indent="0" algn="just">
              <a:buNone/>
            </a:pPr>
            <a:endParaRPr lang="en-US" sz="2600" dirty="0">
              <a:latin typeface="Times New Roman" panose="02020603050405020304" pitchFamily="18" charset="0"/>
              <a:cs typeface="Times New Roman" panose="02020603050405020304" pitchFamily="18" charset="0"/>
            </a:endParaRPr>
          </a:p>
          <a:p>
            <a:pPr algn="just"/>
            <a:endParaRPr lang="en-US" sz="2600" dirty="0"/>
          </a:p>
        </p:txBody>
      </p:sp>
    </p:spTree>
    <p:extLst>
      <p:ext uri="{BB962C8B-B14F-4D97-AF65-F5344CB8AC3E}">
        <p14:creationId xmlns:p14="http://schemas.microsoft.com/office/powerpoint/2010/main" val="4689722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Economic Terms: Micro Vs Macro</a:t>
            </a:r>
          </a:p>
        </p:txBody>
      </p:sp>
      <p:sp>
        <p:nvSpPr>
          <p:cNvPr id="3" name="Content Placeholder 2"/>
          <p:cNvSpPr>
            <a:spLocks noGrp="1"/>
          </p:cNvSpPr>
          <p:nvPr>
            <p:ph idx="1"/>
          </p:nvPr>
        </p:nvSpPr>
        <p:spPr>
          <a:xfrm>
            <a:off x="1371600" y="1990164"/>
            <a:ext cx="10085294" cy="4477871"/>
          </a:xfrm>
        </p:spPr>
        <p:txBody>
          <a:bodyPr>
            <a:normAutofit/>
          </a:bodyPr>
          <a:lstStyle/>
          <a:p>
            <a:pPr marL="0" indent="0">
              <a:buNone/>
            </a:pPr>
            <a:r>
              <a:rPr lang="en-US" sz="3000" dirty="0">
                <a:latin typeface="Times New Roman" panose="02020603050405020304" pitchFamily="18" charset="0"/>
                <a:cs typeface="Times New Roman" panose="02020603050405020304" pitchFamily="18" charset="0"/>
              </a:rPr>
              <a:t>Economic analysis is divided into two main branches:</a:t>
            </a:r>
          </a:p>
          <a:p>
            <a:pPr marL="514350" indent="-514350">
              <a:buFont typeface="+mj-lt"/>
              <a:buAutoNum type="arabicPeriod"/>
            </a:pPr>
            <a:r>
              <a:rPr lang="en-US" sz="3000" dirty="0" smtClean="0">
                <a:latin typeface="Times New Roman" panose="02020603050405020304" pitchFamily="18" charset="0"/>
                <a:cs typeface="Times New Roman" panose="02020603050405020304" pitchFamily="18" charset="0"/>
              </a:rPr>
              <a:t>Microeconomics </a:t>
            </a:r>
            <a:r>
              <a:rPr lang="en-US" sz="3000" dirty="0">
                <a:latin typeface="Times New Roman" panose="02020603050405020304" pitchFamily="18" charset="0"/>
                <a:cs typeface="Times New Roman" panose="02020603050405020304" pitchFamily="18" charset="0"/>
              </a:rPr>
              <a:t>and </a:t>
            </a:r>
          </a:p>
          <a:p>
            <a:pPr marL="514350" indent="-514350">
              <a:buFont typeface="+mj-lt"/>
              <a:buAutoNum type="arabicPeriod"/>
            </a:pPr>
            <a:r>
              <a:rPr lang="en-US" sz="3000" dirty="0" smtClean="0">
                <a:latin typeface="Times New Roman" panose="02020603050405020304" pitchFamily="18" charset="0"/>
                <a:cs typeface="Times New Roman" panose="02020603050405020304" pitchFamily="18" charset="0"/>
              </a:rPr>
              <a:t>Macroeconomics</a:t>
            </a:r>
            <a:r>
              <a:rPr lang="en-US" sz="3000" dirty="0">
                <a:latin typeface="Times New Roman" panose="02020603050405020304" pitchFamily="18" charset="0"/>
                <a:cs typeface="Times New Roman" panose="02020603050405020304" pitchFamily="18" charset="0"/>
              </a:rPr>
              <a:t>. </a:t>
            </a:r>
          </a:p>
          <a:p>
            <a:pPr marL="0" indent="0" algn="ctr">
              <a:buNone/>
            </a:pPr>
            <a:r>
              <a:rPr lang="en-US" sz="3000" dirty="0">
                <a:solidFill>
                  <a:srgbClr val="FF0000"/>
                </a:solidFill>
                <a:latin typeface="Times New Roman" panose="02020603050405020304" pitchFamily="18" charset="0"/>
                <a:cs typeface="Times New Roman" panose="02020603050405020304" pitchFamily="18" charset="0"/>
              </a:rPr>
              <a:t>Factors that affect </a:t>
            </a:r>
            <a:r>
              <a:rPr lang="en-US" sz="3000" dirty="0" smtClean="0">
                <a:solidFill>
                  <a:srgbClr val="FF0000"/>
                </a:solidFill>
                <a:latin typeface="Times New Roman" panose="02020603050405020304" pitchFamily="18" charset="0"/>
                <a:cs typeface="Times New Roman" panose="02020603050405020304" pitchFamily="18" charset="0"/>
              </a:rPr>
              <a:t>an </a:t>
            </a:r>
            <a:r>
              <a:rPr lang="en-US" sz="3000" dirty="0">
                <a:solidFill>
                  <a:srgbClr val="FF0000"/>
                </a:solidFill>
                <a:latin typeface="Times New Roman" panose="02020603050405020304" pitchFamily="18" charset="0"/>
                <a:cs typeface="Times New Roman" panose="02020603050405020304" pitchFamily="18" charset="0"/>
              </a:rPr>
              <a:t>individual, are studied in Microeconomics </a:t>
            </a:r>
          </a:p>
          <a:p>
            <a:pPr marL="0" indent="0" algn="ctr">
              <a:buNone/>
            </a:pPr>
            <a:r>
              <a:rPr lang="en-US" sz="3000" dirty="0">
                <a:solidFill>
                  <a:srgbClr val="FF0000"/>
                </a:solidFill>
                <a:latin typeface="Times New Roman" panose="02020603050405020304" pitchFamily="18" charset="0"/>
                <a:cs typeface="Times New Roman" panose="02020603050405020304" pitchFamily="18" charset="0"/>
              </a:rPr>
              <a:t>and </a:t>
            </a:r>
            <a:endParaRPr lang="en-US" sz="3000" dirty="0" smtClean="0">
              <a:solidFill>
                <a:srgbClr val="FF0000"/>
              </a:solidFill>
              <a:latin typeface="Times New Roman" panose="02020603050405020304" pitchFamily="18" charset="0"/>
              <a:cs typeface="Times New Roman" panose="02020603050405020304" pitchFamily="18" charset="0"/>
            </a:endParaRPr>
          </a:p>
          <a:p>
            <a:pPr marL="0" indent="0" algn="ctr">
              <a:buNone/>
            </a:pPr>
            <a:r>
              <a:rPr lang="en-US" sz="3000" dirty="0" smtClean="0">
                <a:solidFill>
                  <a:srgbClr val="FF0000"/>
                </a:solidFill>
                <a:latin typeface="Times New Roman" panose="02020603050405020304" pitchFamily="18" charset="0"/>
                <a:cs typeface="Times New Roman" panose="02020603050405020304" pitchFamily="18" charset="0"/>
              </a:rPr>
              <a:t>Factors </a:t>
            </a:r>
            <a:r>
              <a:rPr lang="en-US" sz="3000" dirty="0">
                <a:solidFill>
                  <a:srgbClr val="FF0000"/>
                </a:solidFill>
                <a:latin typeface="Times New Roman" panose="02020603050405020304" pitchFamily="18" charset="0"/>
                <a:cs typeface="Times New Roman" panose="02020603050405020304" pitchFamily="18" charset="0"/>
              </a:rPr>
              <a:t>that generally affect everyone in the economy are studied under Macroeconomics.</a:t>
            </a:r>
          </a:p>
          <a:p>
            <a:pPr marL="0" indent="0">
              <a:buNone/>
            </a:pPr>
            <a:endParaRPr lang="en-US"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358798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Microeconomics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219765" cy="5123329"/>
          </a:xfrm>
        </p:spPr>
        <p:txBody>
          <a:bodyPr>
            <a:normAutofit fontScale="92500" lnSpcReduction="10000"/>
          </a:bodyPr>
          <a:lstStyle/>
          <a:p>
            <a:pPr>
              <a:buFont typeface="Courier New" panose="02070309020205020404" pitchFamily="49" charset="0"/>
              <a:buChar char="o"/>
            </a:pPr>
            <a:r>
              <a:rPr lang="en-US" sz="3000" dirty="0">
                <a:latin typeface="Times New Roman" panose="02020603050405020304" pitchFamily="18" charset="0"/>
                <a:cs typeface="Times New Roman" panose="02020603050405020304" pitchFamily="18" charset="0"/>
              </a:rPr>
              <a:t>Greek word </a:t>
            </a:r>
            <a:r>
              <a:rPr lang="en-US" sz="3000" b="1" dirty="0">
                <a:latin typeface="Times New Roman" panose="02020603050405020304" pitchFamily="18" charset="0"/>
                <a:cs typeface="Times New Roman" panose="02020603050405020304" pitchFamily="18" charset="0"/>
              </a:rPr>
              <a:t>Micro</a:t>
            </a:r>
            <a:r>
              <a:rPr lang="en-US" sz="3000" dirty="0">
                <a:latin typeface="Times New Roman" panose="02020603050405020304" pitchFamily="18" charset="0"/>
                <a:cs typeface="Times New Roman" panose="02020603050405020304" pitchFamily="18" charset="0"/>
              </a:rPr>
              <a:t> means ‘small’. </a:t>
            </a:r>
          </a:p>
          <a:p>
            <a:pPr marL="0" indent="0">
              <a:buNone/>
            </a:pPr>
            <a:endParaRPr lang="en-US" sz="3000" dirty="0" smtClean="0">
              <a:latin typeface="Times New Roman" panose="02020603050405020304" pitchFamily="18" charset="0"/>
              <a:cs typeface="Times New Roman" panose="02020603050405020304" pitchFamily="18" charset="0"/>
            </a:endParaRPr>
          </a:p>
          <a:p>
            <a:pPr marL="0" indent="0">
              <a:buNone/>
            </a:pPr>
            <a:r>
              <a:rPr lang="en-US" sz="3000" dirty="0" smtClean="0">
                <a:latin typeface="Times New Roman" panose="02020603050405020304" pitchFamily="18" charset="0"/>
                <a:cs typeface="Times New Roman" panose="02020603050405020304" pitchFamily="18" charset="0"/>
              </a:rPr>
              <a:t>Microeconomics </a:t>
            </a:r>
            <a:r>
              <a:rPr lang="en-US" sz="3000" dirty="0">
                <a:latin typeface="Times New Roman" panose="02020603050405020304" pitchFamily="18" charset="0"/>
                <a:cs typeface="Times New Roman" panose="02020603050405020304" pitchFamily="18" charset="0"/>
              </a:rPr>
              <a:t>is </a:t>
            </a:r>
            <a:r>
              <a:rPr lang="en-US" sz="3000" dirty="0" smtClean="0">
                <a:latin typeface="Times New Roman" panose="02020603050405020304" pitchFamily="18" charset="0"/>
                <a:cs typeface="Times New Roman" panose="02020603050405020304" pitchFamily="18" charset="0"/>
              </a:rPr>
              <a:t>the </a:t>
            </a:r>
            <a:r>
              <a:rPr lang="en-US" sz="3000" dirty="0">
                <a:latin typeface="Times New Roman" panose="02020603050405020304" pitchFamily="18" charset="0"/>
                <a:cs typeface="Times New Roman" panose="02020603050405020304" pitchFamily="18" charset="0"/>
              </a:rPr>
              <a:t>study of</a:t>
            </a:r>
          </a:p>
          <a:p>
            <a:pPr lvl="1"/>
            <a:r>
              <a:rPr lang="en-US" sz="3000" dirty="0">
                <a:latin typeface="Times New Roman" panose="02020603050405020304" pitchFamily="18" charset="0"/>
                <a:cs typeface="Times New Roman" panose="02020603050405020304" pitchFamily="18" charset="0"/>
              </a:rPr>
              <a:t>The choices and decisions that individuals and businesses make(like an individual firm or an individual consumer), </a:t>
            </a:r>
          </a:p>
          <a:p>
            <a:pPr lvl="1"/>
            <a:r>
              <a:rPr lang="en-US" sz="3000" dirty="0">
                <a:latin typeface="Times New Roman" panose="02020603050405020304" pitchFamily="18" charset="0"/>
                <a:cs typeface="Times New Roman" panose="02020603050405020304" pitchFamily="18" charset="0"/>
              </a:rPr>
              <a:t>The way these choices and decisions interact, and </a:t>
            </a:r>
          </a:p>
          <a:p>
            <a:pPr lvl="1"/>
            <a:r>
              <a:rPr lang="en-US" sz="3000" dirty="0">
                <a:latin typeface="Times New Roman" panose="02020603050405020304" pitchFamily="18" charset="0"/>
                <a:cs typeface="Times New Roman" panose="02020603050405020304" pitchFamily="18" charset="0"/>
              </a:rPr>
              <a:t>The influence, regulation and taxes that governments apply on these choices. </a:t>
            </a:r>
          </a:p>
          <a:p>
            <a:pPr marL="457200" lvl="1" indent="0">
              <a:buNone/>
            </a:pPr>
            <a:endParaRPr lang="en-US" sz="3000" dirty="0">
              <a:latin typeface="Times New Roman" panose="02020603050405020304" pitchFamily="18" charset="0"/>
              <a:cs typeface="Times New Roman" panose="02020603050405020304" pitchFamily="18" charset="0"/>
            </a:endParaRPr>
          </a:p>
          <a:p>
            <a:pPr marL="228600" lvl="1" algn="just">
              <a:spcBef>
                <a:spcPts val="1000"/>
              </a:spcBef>
            </a:pPr>
            <a:r>
              <a:rPr lang="en-US" sz="3000" dirty="0">
                <a:latin typeface="Times New Roman" panose="02020603050405020304" pitchFamily="18" charset="0"/>
                <a:cs typeface="Times New Roman" panose="02020603050405020304" pitchFamily="18" charset="0"/>
              </a:rPr>
              <a:t>The goal of microeconomics is to explain the prices and quantities of individual goods and services.</a:t>
            </a:r>
          </a:p>
          <a:p>
            <a:endParaRPr lang="en-US" dirty="0"/>
          </a:p>
        </p:txBody>
      </p:sp>
    </p:spTree>
    <p:extLst>
      <p:ext uri="{BB962C8B-B14F-4D97-AF65-F5344CB8AC3E}">
        <p14:creationId xmlns:p14="http://schemas.microsoft.com/office/powerpoint/2010/main" val="28804075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84094"/>
            <a:ext cx="9601200" cy="927847"/>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Microeconomics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519517"/>
            <a:ext cx="10300448" cy="5338483"/>
          </a:xfrm>
        </p:spPr>
        <p:txBody>
          <a:bodyPr>
            <a:noAutofit/>
          </a:bodyPr>
          <a:lstStyle/>
          <a:p>
            <a:pPr marL="0" indent="0">
              <a:buNone/>
            </a:pPr>
            <a:r>
              <a:rPr lang="en-US" sz="2800" dirty="0" smtClean="0">
                <a:latin typeface="Times New Roman" panose="02020603050405020304" pitchFamily="18" charset="0"/>
                <a:cs typeface="Times New Roman" panose="02020603050405020304" pitchFamily="18" charset="0"/>
              </a:rPr>
              <a:t>According to these units, we may see these examples:</a:t>
            </a:r>
          </a:p>
          <a:p>
            <a:pPr>
              <a:buFont typeface="Wingdings" panose="05000000000000000000" pitchFamily="2" charset="2"/>
              <a:buChar char="q"/>
            </a:pPr>
            <a:r>
              <a:rPr lang="en-US" sz="2600" dirty="0" smtClean="0">
                <a:latin typeface="Times New Roman" panose="02020603050405020304" pitchFamily="18" charset="0"/>
                <a:cs typeface="Times New Roman" panose="02020603050405020304" pitchFamily="18" charset="0"/>
              </a:rPr>
              <a:t>Firms(e.g. Cement Factory):</a:t>
            </a:r>
          </a:p>
          <a:p>
            <a:pPr lvl="1"/>
            <a:r>
              <a:rPr lang="en-US" sz="2600" dirty="0" smtClean="0">
                <a:latin typeface="Times New Roman" panose="02020603050405020304" pitchFamily="18" charset="0"/>
                <a:cs typeface="Times New Roman" panose="02020603050405020304" pitchFamily="18" charset="0"/>
              </a:rPr>
              <a:t>Demand and Supply of commodities &amp; determination of price by a firm</a:t>
            </a:r>
          </a:p>
          <a:p>
            <a:pPr lvl="1"/>
            <a:r>
              <a:rPr lang="en-US" sz="2600" dirty="0" smtClean="0">
                <a:latin typeface="Times New Roman" panose="02020603050405020304" pitchFamily="18" charset="0"/>
                <a:cs typeface="Times New Roman" panose="02020603050405020304" pitchFamily="18" charset="0"/>
              </a:rPr>
              <a:t>Study of costs of producing a goods by a firm</a:t>
            </a:r>
          </a:p>
          <a:p>
            <a:pPr lvl="1"/>
            <a:r>
              <a:rPr lang="en-US" sz="2600" dirty="0" smtClean="0">
                <a:latin typeface="Times New Roman" panose="02020603050405020304" pitchFamily="18" charset="0"/>
                <a:cs typeface="Times New Roman" panose="02020603050405020304" pitchFamily="18" charset="0"/>
              </a:rPr>
              <a:t>Study of revenue of a firm</a:t>
            </a:r>
          </a:p>
          <a:p>
            <a:pPr lvl="1"/>
            <a:r>
              <a:rPr lang="en-US" sz="2600" dirty="0" smtClean="0">
                <a:latin typeface="Times New Roman" panose="02020603050405020304" pitchFamily="18" charset="0"/>
                <a:cs typeface="Times New Roman" panose="02020603050405020304" pitchFamily="18" charset="0"/>
              </a:rPr>
              <a:t>Determining producer's equilibrium (cost &amp; revenue) </a:t>
            </a:r>
          </a:p>
          <a:p>
            <a:pPr lvl="1"/>
            <a:endParaRPr lang="en-US" sz="26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sz="2600" dirty="0" smtClean="0">
                <a:latin typeface="Times New Roman" panose="02020603050405020304" pitchFamily="18" charset="0"/>
                <a:cs typeface="Times New Roman" panose="02020603050405020304" pitchFamily="18" charset="0"/>
              </a:rPr>
              <a:t>Consumers:</a:t>
            </a:r>
          </a:p>
          <a:p>
            <a:pPr lvl="1"/>
            <a:r>
              <a:rPr lang="en-US" sz="2600" dirty="0" smtClean="0">
                <a:latin typeface="Times New Roman" panose="02020603050405020304" pitchFamily="18" charset="0"/>
                <a:cs typeface="Times New Roman" panose="02020603050405020304" pitchFamily="18" charset="0"/>
              </a:rPr>
              <a:t>Utility of a consumer : satisfaction from consumption</a:t>
            </a:r>
          </a:p>
          <a:p>
            <a:pPr lvl="1"/>
            <a:r>
              <a:rPr lang="en-US" sz="2600" dirty="0" smtClean="0">
                <a:latin typeface="Times New Roman" panose="02020603050405020304" pitchFamily="18" charset="0"/>
                <a:cs typeface="Times New Roman" panose="02020603050405020304" pitchFamily="18" charset="0"/>
              </a:rPr>
              <a:t>Consumer's Equilibrium</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0595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1150</TotalTime>
  <Words>1667</Words>
  <Application>Microsoft Office PowerPoint</Application>
  <PresentationFormat>Widescreen</PresentationFormat>
  <Paragraphs>184</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Andalus</vt:lpstr>
      <vt:lpstr>Arial</vt:lpstr>
      <vt:lpstr>Cambria Math</vt:lpstr>
      <vt:lpstr>Courier New</vt:lpstr>
      <vt:lpstr>Franklin Gothic Book</vt:lpstr>
      <vt:lpstr>Georgia</vt:lpstr>
      <vt:lpstr>Times New Roman</vt:lpstr>
      <vt:lpstr>Wingdings</vt:lpstr>
      <vt:lpstr>Crop</vt:lpstr>
      <vt:lpstr>Basic Economics</vt:lpstr>
      <vt:lpstr>Terms and definitions</vt:lpstr>
      <vt:lpstr>Economic System </vt:lpstr>
      <vt:lpstr>Market Economy</vt:lpstr>
      <vt:lpstr>Command Economy</vt:lpstr>
      <vt:lpstr>Mixed Economy</vt:lpstr>
      <vt:lpstr>Economic Terms: Micro Vs Macro</vt:lpstr>
      <vt:lpstr>Microeconomics</vt:lpstr>
      <vt:lpstr>Microeconomics</vt:lpstr>
      <vt:lpstr>Macroeconomics</vt:lpstr>
      <vt:lpstr>Macroeconomics</vt:lpstr>
      <vt:lpstr>Goods and Services</vt:lpstr>
      <vt:lpstr>Comparison between Goods &amp; Services </vt:lpstr>
      <vt:lpstr>PowerPoint Presentation</vt:lpstr>
      <vt:lpstr>Types of Goods</vt:lpstr>
      <vt:lpstr>Types of Goods</vt:lpstr>
      <vt:lpstr>Substitutes &amp; Complements</vt:lpstr>
      <vt:lpstr>Consumer Goods &amp; Producer Goods</vt:lpstr>
      <vt:lpstr>Consumer Goods &amp; Producer Goods</vt:lpstr>
      <vt:lpstr>Types of Consumer Goods </vt:lpstr>
      <vt:lpstr>Durable goods</vt:lpstr>
      <vt:lpstr>Non-durable goods</vt:lpstr>
      <vt:lpstr>Cost Concept</vt:lpstr>
      <vt:lpstr>Cost Concept</vt:lpstr>
      <vt:lpstr>Cost Concept</vt:lpstr>
      <vt:lpstr>Graphical representation of fixed,variable and total cost</vt:lpstr>
      <vt:lpstr>Cost Concept</vt:lpstr>
      <vt:lpstr>Cost Concept</vt:lpstr>
      <vt:lpstr>Cost Concept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Economics</dc:title>
  <dc:creator>Kamrul</dc:creator>
  <cp:lastModifiedBy>User</cp:lastModifiedBy>
  <cp:revision>26</cp:revision>
  <dcterms:created xsi:type="dcterms:W3CDTF">2020-09-08T07:45:28Z</dcterms:created>
  <dcterms:modified xsi:type="dcterms:W3CDTF">2022-02-08T03:45:53Z</dcterms:modified>
</cp:coreProperties>
</file>