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2CFA9D9-311E-4DA9-9F1D-8268B2EA1F8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97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1989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16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02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34229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68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17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7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40069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0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76687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80786F-3652-4630-9DCD-74E83FDA0079}" type="datetimeFigureOut">
              <a:rPr lang="en-US" smtClean="0"/>
              <a:t>28-Dec-20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FA9D9-311E-4DA9-9F1D-8268B2EA1F8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29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80786F-3652-4630-9DCD-74E83FDA0079}" type="datetimeFigureOut">
              <a:rPr lang="en-US" smtClean="0"/>
              <a:t>28-Dec-20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95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786F-3652-4630-9DCD-74E83FDA0079}" type="datetimeFigureOut">
              <a:rPr lang="en-US" smtClean="0"/>
              <a:t>28-Dec-20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6547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4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9340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80786F-3652-4630-9DCD-74E83FDA0079}" type="datetimeFigureOut">
              <a:rPr lang="en-US" smtClean="0"/>
              <a:t>28-Dec-20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FA9D9-311E-4DA9-9F1D-8268B2EA1F8B}" type="slidenum">
              <a:rPr lang="en-US" smtClean="0"/>
              <a:t>‹#›</a:t>
            </a:fld>
            <a:endParaRPr lang="en-US"/>
          </a:p>
        </p:txBody>
      </p:sp>
    </p:spTree>
    <p:extLst>
      <p:ext uri="{BB962C8B-B14F-4D97-AF65-F5344CB8AC3E}">
        <p14:creationId xmlns:p14="http://schemas.microsoft.com/office/powerpoint/2010/main" val="50007995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885924"/>
          </a:xfrm>
        </p:spPr>
        <p:txBody>
          <a:bodyPr/>
          <a:lstStyle/>
          <a:p>
            <a:r>
              <a:rPr lang="en-US" b="1" dirty="0">
                <a:solidFill>
                  <a:schemeClr val="accent1">
                    <a:lumMod val="75000"/>
                  </a:schemeClr>
                </a:solidFill>
              </a:rPr>
              <a:t>Frictional </a:t>
            </a:r>
            <a:r>
              <a:rPr lang="en-US" b="1" dirty="0" smtClean="0">
                <a:solidFill>
                  <a:schemeClr val="accent1">
                    <a:lumMod val="75000"/>
                  </a:schemeClr>
                </a:solidFill>
              </a:rPr>
              <a:t>Properties</a:t>
            </a:r>
            <a:endParaRPr lang="en-US" dirty="0">
              <a:solidFill>
                <a:schemeClr val="accent1">
                  <a:lumMod val="75000"/>
                </a:schemeClr>
              </a:solidFill>
            </a:endParaRPr>
          </a:p>
        </p:txBody>
      </p:sp>
      <p:sp>
        <p:nvSpPr>
          <p:cNvPr id="3" name="Subtitle 2"/>
          <p:cNvSpPr>
            <a:spLocks noGrp="1"/>
          </p:cNvSpPr>
          <p:nvPr>
            <p:ph type="subTitle" idx="1"/>
          </p:nvPr>
        </p:nvSpPr>
        <p:spPr>
          <a:xfrm>
            <a:off x="2625049" y="2951018"/>
            <a:ext cx="6950366" cy="2327564"/>
          </a:xfrm>
        </p:spPr>
        <p:txBody>
          <a:bodyPr>
            <a:normAutofit fontScale="55000" lnSpcReduction="20000"/>
          </a:bodyPr>
          <a:lstStyle/>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Mousumi </a:t>
            </a:r>
            <a:r>
              <a:rPr lang="en-US" sz="6000" dirty="0" err="1" smtClean="0">
                <a:ln w="0"/>
                <a:effectLst>
                  <a:outerShdw blurRad="38100" dist="19050" dir="2700000" algn="tl" rotWithShape="0">
                    <a:schemeClr val="dk1">
                      <a:alpha val="40000"/>
                    </a:schemeClr>
                  </a:outerShdw>
                </a:effectLst>
              </a:rPr>
              <a:t>Rahaman</a:t>
            </a:r>
            <a:r>
              <a:rPr lang="en-US" sz="6000" dirty="0" smtClean="0">
                <a:ln w="0"/>
                <a:effectLst>
                  <a:outerShdw blurRad="38100" dist="19050" dir="2700000" algn="tl" rotWithShape="0">
                    <a:schemeClr val="dk1">
                      <a:alpha val="40000"/>
                    </a:schemeClr>
                  </a:outerShdw>
                </a:effectLst>
              </a:rPr>
              <a:t> </a:t>
            </a:r>
            <a:r>
              <a:rPr lang="en-US" sz="6000" dirty="0" err="1" smtClean="0">
                <a:ln w="0"/>
                <a:effectLst>
                  <a:outerShdw blurRad="38100" dist="19050" dir="2700000" algn="tl" rotWithShape="0">
                    <a:schemeClr val="dk1">
                      <a:alpha val="40000"/>
                    </a:schemeClr>
                  </a:outerShdw>
                </a:effectLst>
              </a:rPr>
              <a:t>Hashi</a:t>
            </a:r>
            <a:endParaRPr lang="en-US" sz="6000" dirty="0" smtClean="0">
              <a:ln w="0"/>
              <a:effectLst>
                <a:outerShdw blurRad="38100" dist="19050" dir="2700000" algn="tl" rotWithShape="0">
                  <a:schemeClr val="dk1">
                    <a:alpha val="40000"/>
                  </a:schemeClr>
                </a:outerShdw>
              </a:effectLst>
            </a:endParaRP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Senior Lecturer</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Dept. of Textile Engineering</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Faculty of Engineering</a:t>
            </a:r>
          </a:p>
          <a:p>
            <a:endParaRPr lang="en-US" dirty="0"/>
          </a:p>
        </p:txBody>
      </p:sp>
    </p:spTree>
    <p:extLst>
      <p:ext uri="{BB962C8B-B14F-4D97-AF65-F5344CB8AC3E}">
        <p14:creationId xmlns:p14="http://schemas.microsoft.com/office/powerpoint/2010/main" val="108610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Amonton’s</a:t>
            </a:r>
            <a:r>
              <a:rPr lang="en-US" b="1" dirty="0"/>
              <a:t> law of friction</a:t>
            </a:r>
            <a:endParaRPr lang="en-US" dirty="0"/>
          </a:p>
        </p:txBody>
      </p:sp>
      <p:sp>
        <p:nvSpPr>
          <p:cNvPr id="3" name="Content Placeholder 2"/>
          <p:cNvSpPr>
            <a:spLocks noGrp="1"/>
          </p:cNvSpPr>
          <p:nvPr>
            <p:ph idx="1"/>
          </p:nvPr>
        </p:nvSpPr>
        <p:spPr>
          <a:xfrm>
            <a:off x="845127" y="2556932"/>
            <a:ext cx="9601196" cy="2292159"/>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2556932"/>
            <a:ext cx="9490359" cy="245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845127" y="5157887"/>
            <a:ext cx="10737273" cy="988914"/>
          </a:xfrm>
          <a:prstGeom prst="rect">
            <a:avLst/>
          </a:prstGeom>
        </p:spPr>
      </p:pic>
    </p:spTree>
    <p:extLst>
      <p:ext uri="{BB962C8B-B14F-4D97-AF65-F5344CB8AC3E}">
        <p14:creationId xmlns:p14="http://schemas.microsoft.com/office/powerpoint/2010/main" val="203600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Amonton’s</a:t>
            </a:r>
            <a:r>
              <a:rPr lang="en-US" b="1" dirty="0"/>
              <a:t> law of friction</a:t>
            </a:r>
            <a:endParaRPr lang="en-US" dirty="0"/>
          </a:p>
        </p:txBody>
      </p:sp>
      <p:sp>
        <p:nvSpPr>
          <p:cNvPr id="3" name="Content Placeholder 2"/>
          <p:cNvSpPr>
            <a:spLocks noGrp="1"/>
          </p:cNvSpPr>
          <p:nvPr>
            <p:ph idx="1"/>
          </p:nvPr>
        </p:nvSpPr>
        <p:spPr/>
        <p:txBody>
          <a:bodyPr/>
          <a:lstStyle/>
          <a:p>
            <a:pPr marL="0" indent="0" algn="just">
              <a:spcBef>
                <a:spcPts val="0"/>
              </a:spcBef>
              <a:spcAft>
                <a:spcPts val="0"/>
              </a:spcAft>
              <a:buNone/>
            </a:pPr>
            <a:r>
              <a:rPr lang="en-US" sz="2800" dirty="0"/>
              <a:t>Measurement of co-efficient of friction</a:t>
            </a:r>
            <a:r>
              <a:rPr lang="en-US" sz="2800" dirty="0" smtClean="0"/>
              <a:t>:</a:t>
            </a:r>
          </a:p>
          <a:p>
            <a:pPr marL="0" indent="0" algn="just">
              <a:spcBef>
                <a:spcPts val="0"/>
              </a:spcBef>
              <a:spcAft>
                <a:spcPts val="0"/>
              </a:spcAft>
              <a:buNone/>
            </a:pPr>
            <a:endParaRPr lang="en-US" sz="1000" dirty="0"/>
          </a:p>
          <a:p>
            <a:pPr marL="0" algn="just">
              <a:spcBef>
                <a:spcPts val="0"/>
              </a:spcBef>
              <a:spcAft>
                <a:spcPts val="0"/>
              </a:spcAft>
            </a:pPr>
            <a:r>
              <a:rPr lang="en-US" sz="2800" dirty="0"/>
              <a:t>Capstan method is very popular and commonly used to determine the co-efficient of friction. Two methods are involved</a:t>
            </a:r>
            <a:r>
              <a:rPr lang="en-US" sz="2800" dirty="0" smtClean="0"/>
              <a:t>:-</a:t>
            </a:r>
          </a:p>
          <a:p>
            <a:pPr marL="0" algn="just">
              <a:spcBef>
                <a:spcPts val="0"/>
              </a:spcBef>
              <a:spcAft>
                <a:spcPts val="0"/>
              </a:spcAft>
            </a:pPr>
            <a:endParaRPr lang="en-US" sz="1000" dirty="0"/>
          </a:p>
          <a:p>
            <a:pPr marL="571500" lvl="0" indent="-571500" algn="just">
              <a:spcBef>
                <a:spcPts val="0"/>
              </a:spcBef>
              <a:spcAft>
                <a:spcPts val="0"/>
              </a:spcAft>
              <a:buFont typeface="+mj-lt"/>
              <a:buAutoNum type="romanLcPeriod"/>
            </a:pPr>
            <a:r>
              <a:rPr lang="en-US" sz="2800" dirty="0" smtClean="0"/>
              <a:t>Static </a:t>
            </a:r>
            <a:r>
              <a:rPr lang="en-US" sz="2800" dirty="0"/>
              <a:t>Capstan </a:t>
            </a:r>
            <a:r>
              <a:rPr lang="en-US" sz="2800" dirty="0" smtClean="0"/>
              <a:t>method</a:t>
            </a:r>
          </a:p>
          <a:p>
            <a:pPr marL="571500" lvl="0" indent="-571500" algn="just">
              <a:spcBef>
                <a:spcPts val="0"/>
              </a:spcBef>
              <a:spcAft>
                <a:spcPts val="0"/>
              </a:spcAft>
              <a:buFont typeface="+mj-lt"/>
              <a:buAutoNum type="romanLcPeriod"/>
            </a:pPr>
            <a:r>
              <a:rPr lang="en-US" sz="2800" dirty="0" smtClean="0"/>
              <a:t>Dynamic </a:t>
            </a:r>
            <a:r>
              <a:rPr lang="en-US" sz="2800" dirty="0"/>
              <a:t>Capstan method.</a:t>
            </a:r>
          </a:p>
          <a:p>
            <a:endParaRPr lang="en-US" dirty="0"/>
          </a:p>
        </p:txBody>
      </p:sp>
    </p:spTree>
    <p:extLst>
      <p:ext uri="{BB962C8B-B14F-4D97-AF65-F5344CB8AC3E}">
        <p14:creationId xmlns:p14="http://schemas.microsoft.com/office/powerpoint/2010/main" val="3273175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Static </a:t>
            </a:r>
            <a:r>
              <a:rPr lang="en-US" b="1" dirty="0" smtClean="0"/>
              <a:t>Capstan </a:t>
            </a:r>
            <a:r>
              <a:rPr lang="en-US" b="1" dirty="0"/>
              <a:t>Method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75855" y="2484484"/>
                <a:ext cx="6368327" cy="3649904"/>
              </a:xfrm>
            </p:spPr>
            <p:txBody>
              <a:bodyPr>
                <a:normAutofit lnSpcReduction="10000"/>
              </a:bodyPr>
              <a:lstStyle/>
              <a:p>
                <a:pPr marL="0" indent="0">
                  <a:spcBef>
                    <a:spcPts val="0"/>
                  </a:spcBef>
                  <a:spcAft>
                    <a:spcPts val="0"/>
                  </a:spcAft>
                  <a:buNone/>
                </a:pPr>
                <a:r>
                  <a:rPr lang="en-US" dirty="0" smtClean="0"/>
                  <a:t>Capstan method is more convenient for the rapid technical evaluation of frictional resistance. The co-efficient of friction assumed to be constant, can be calculated from the relation. </a:t>
                </a:r>
              </a:p>
              <a:p>
                <a:pPr marL="0" indent="0">
                  <a:spcBef>
                    <a:spcPts val="0"/>
                  </a:spcBef>
                  <a:spcAft>
                    <a:spcPts val="0"/>
                  </a:spcAft>
                  <a:buNone/>
                </a:pPr>
                <a:endParaRPr lang="en-US" sz="600" dirty="0" smtClean="0"/>
              </a:p>
              <a:p>
                <a:pPr marL="0" indent="0">
                  <a:spcBef>
                    <a:spcPts val="0"/>
                  </a:spcBef>
                  <a:spcAft>
                    <a:spcPts val="0"/>
                  </a:spcAft>
                  <a:buNone/>
                </a:pPr>
                <a:r>
                  <a:rPr lang="en-US" dirty="0"/>
                  <a:t>Now From </a:t>
                </a:r>
                <a:r>
                  <a:rPr lang="en-US" dirty="0" err="1"/>
                  <a:t>Amonton’s</a:t>
                </a:r>
                <a:r>
                  <a:rPr lang="en-US" dirty="0"/>
                  <a:t> low,</a:t>
                </a:r>
              </a:p>
              <a:p>
                <a:pPr marL="0" indent="0">
                  <a:spcBef>
                    <a:spcPts val="0"/>
                  </a:spcBef>
                  <a:spcAft>
                    <a:spcPts val="0"/>
                  </a:spcAft>
                  <a:buNone/>
                </a:pPr>
                <a:r>
                  <a:rPr lang="en-US" dirty="0" smtClean="0"/>
                  <a:t>T</a:t>
                </a:r>
                <a:r>
                  <a:rPr lang="en-US" baseline="-25000" dirty="0" smtClean="0"/>
                  <a:t>2</a:t>
                </a:r>
                <a:r>
                  <a:rPr lang="en-US" dirty="0" smtClean="0"/>
                  <a:t>/T</a:t>
                </a:r>
                <a:r>
                  <a:rPr lang="en-US" baseline="-25000" dirty="0" smtClean="0"/>
                  <a:t>1</a:t>
                </a:r>
                <a:r>
                  <a:rPr lang="en-US" dirty="0" smtClean="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i="1" smtClean="0">
                            <a:latin typeface="Cambria Math" panose="02040503050406030204" pitchFamily="18" charset="0"/>
                          </a:rPr>
                          <m:t>µƟ</m:t>
                        </m:r>
                      </m:sup>
                    </m:sSup>
                  </m:oMath>
                </a14:m>
                <a:endParaRPr lang="en-US" dirty="0"/>
              </a:p>
              <a:p>
                <a:pPr marL="0" indent="0">
                  <a:spcBef>
                    <a:spcPts val="0"/>
                  </a:spcBef>
                  <a:spcAft>
                    <a:spcPts val="0"/>
                  </a:spcAft>
                  <a:buNone/>
                </a:pPr>
                <a:r>
                  <a:rPr lang="en-US" dirty="0"/>
                  <a:t>Taking log in both sides,</a:t>
                </a:r>
              </a:p>
              <a:p>
                <a:pPr marL="0" indent="0">
                  <a:spcBef>
                    <a:spcPts val="0"/>
                  </a:spcBef>
                  <a:spcAft>
                    <a:spcPts val="0"/>
                  </a:spcAft>
                  <a:buNone/>
                </a:pPr>
                <a:r>
                  <a:rPr lang="en-US" dirty="0"/>
                  <a:t>LogT</a:t>
                </a:r>
                <a:r>
                  <a:rPr lang="en-US" baseline="-25000" dirty="0"/>
                  <a:t>2</a:t>
                </a:r>
                <a:r>
                  <a:rPr lang="en-US" dirty="0"/>
                  <a:t>/T</a:t>
                </a:r>
                <a:r>
                  <a:rPr lang="en-US" baseline="-25000" dirty="0"/>
                  <a:t>1</a:t>
                </a:r>
                <a:r>
                  <a:rPr lang="en-US" dirty="0"/>
                  <a:t>=µө</a:t>
                </a:r>
              </a:p>
              <a:p>
                <a:pPr marL="0" indent="0">
                  <a:spcBef>
                    <a:spcPts val="0"/>
                  </a:spcBef>
                  <a:spcAft>
                    <a:spcPts val="0"/>
                  </a:spcAft>
                  <a:buNone/>
                </a:pPr>
                <a:r>
                  <a:rPr lang="en-US" dirty="0"/>
                  <a:t>=&gt;µ= </a:t>
                </a:r>
                <a:r>
                  <a:rPr lang="en-US" dirty="0" smtClean="0"/>
                  <a:t>1/</a:t>
                </a:r>
                <a:r>
                  <a:rPr lang="en-US" dirty="0" smtClean="0">
                    <a:latin typeface="Cambria Math" panose="02040503050406030204" pitchFamily="18" charset="0"/>
                    <a:ea typeface="Cambria Math" panose="02040503050406030204" pitchFamily="18" charset="0"/>
                  </a:rPr>
                  <a:t>Ɵ </a:t>
                </a:r>
                <a:r>
                  <a:rPr lang="en-US" dirty="0" smtClean="0"/>
                  <a:t>logT</a:t>
                </a:r>
                <a:r>
                  <a:rPr lang="en-US" baseline="-25000" dirty="0" smtClean="0"/>
                  <a:t>2</a:t>
                </a:r>
                <a:r>
                  <a:rPr lang="en-US" dirty="0" smtClean="0"/>
                  <a:t>/T</a:t>
                </a:r>
                <a:r>
                  <a:rPr lang="en-US" baseline="-25000" dirty="0" smtClean="0"/>
                  <a:t>1</a:t>
                </a:r>
              </a:p>
              <a:p>
                <a:pPr marL="0" indent="0">
                  <a:spcBef>
                    <a:spcPts val="0"/>
                  </a:spcBef>
                  <a:spcAft>
                    <a:spcPts val="0"/>
                  </a:spcAft>
                  <a:buNone/>
                </a:pPr>
                <a:r>
                  <a:rPr lang="en-US" dirty="0"/>
                  <a:t>=&gt;µ= </a:t>
                </a:r>
                <a:r>
                  <a:rPr lang="en-US" dirty="0" smtClean="0"/>
                  <a:t>1/</a:t>
                </a:r>
                <a:r>
                  <a:rPr lang="el-GR" dirty="0" smtClean="0">
                    <a:latin typeface="Cambria Math" panose="02040503050406030204" pitchFamily="18" charset="0"/>
                    <a:ea typeface="Cambria Math" panose="02040503050406030204" pitchFamily="18" charset="0"/>
                  </a:rPr>
                  <a:t>π</a:t>
                </a:r>
                <a:r>
                  <a:rPr lang="en-US" dirty="0" smtClean="0">
                    <a:latin typeface="Cambria Math" panose="02040503050406030204" pitchFamily="18" charset="0"/>
                    <a:ea typeface="Cambria Math" panose="02040503050406030204" pitchFamily="18" charset="0"/>
                  </a:rPr>
                  <a:t> </a:t>
                </a:r>
                <a:r>
                  <a:rPr lang="en-US" dirty="0"/>
                  <a:t>logT</a:t>
                </a:r>
                <a:r>
                  <a:rPr lang="en-US" baseline="-25000" dirty="0"/>
                  <a:t>2</a:t>
                </a:r>
                <a:r>
                  <a:rPr lang="en-US" dirty="0"/>
                  <a:t>/T</a:t>
                </a:r>
                <a:r>
                  <a:rPr lang="en-US" baseline="-25000" dirty="0"/>
                  <a:t>1</a:t>
                </a:r>
                <a:r>
                  <a:rPr lang="en-US" dirty="0"/>
                  <a:t>, Here ө= Angle of contact= </a:t>
                </a:r>
                <a:r>
                  <a:rPr lang="en-US" sz="2600" dirty="0"/>
                  <a:t>π</a:t>
                </a: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75855" y="2484484"/>
                <a:ext cx="6368327" cy="3649904"/>
              </a:xfrm>
              <a:blipFill>
                <a:blip r:embed="rId2"/>
                <a:stretch>
                  <a:fillRect l="-1435" t="-2174" r="-1244" b="-334"/>
                </a:stretch>
              </a:blipFill>
            </p:spPr>
            <p:txBody>
              <a:bodyPr/>
              <a:lstStyle/>
              <a:p>
                <a:r>
                  <a:rPr lang="en-US">
                    <a:noFill/>
                  </a:rPr>
                  <a:t> </a:t>
                </a:r>
              </a:p>
            </p:txBody>
          </p:sp>
        </mc:Fallback>
      </mc:AlternateContent>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989" y="2484484"/>
            <a:ext cx="3635520" cy="3720282"/>
          </a:xfrm>
          <a:prstGeom prst="rect">
            <a:avLst/>
          </a:prstGeom>
        </p:spPr>
      </p:pic>
    </p:spTree>
    <p:extLst>
      <p:ext uri="{BB962C8B-B14F-4D97-AF65-F5344CB8AC3E}">
        <p14:creationId xmlns:p14="http://schemas.microsoft.com/office/powerpoint/2010/main" val="1338703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Dynamic Capstan </a:t>
            </a:r>
            <a:r>
              <a:rPr lang="en-US" b="1" dirty="0"/>
              <a:t>M</a:t>
            </a:r>
            <a:r>
              <a:rPr lang="en-US" b="1" dirty="0" smtClean="0"/>
              <a:t>ethod</a:t>
            </a:r>
            <a:endParaRPr lang="en-US" dirty="0"/>
          </a:p>
        </p:txBody>
      </p:sp>
      <p:sp>
        <p:nvSpPr>
          <p:cNvPr id="3" name="Content Placeholder 2"/>
          <p:cNvSpPr>
            <a:spLocks noGrp="1"/>
          </p:cNvSpPr>
          <p:nvPr>
            <p:ph idx="1"/>
          </p:nvPr>
        </p:nvSpPr>
        <p:spPr>
          <a:xfrm>
            <a:off x="803565" y="2556932"/>
            <a:ext cx="7689272" cy="3318936"/>
          </a:xfrm>
        </p:spPr>
        <p:txBody>
          <a:bodyPr/>
          <a:lstStyle/>
          <a:p>
            <a:pPr marL="0" indent="0" algn="just">
              <a:spcBef>
                <a:spcPts val="0"/>
              </a:spcBef>
              <a:spcAft>
                <a:spcPts val="0"/>
              </a:spcAft>
              <a:buNone/>
            </a:pPr>
            <a:r>
              <a:rPr lang="en-US" dirty="0"/>
              <a:t>When a yarn is running continuously over a guide, then this method is suitable and most commonly used. Here, the tension is measured by tension meter which measure electrically with resistance, capacitance or inductance. Reducing of weight is not necessary </a:t>
            </a:r>
            <a:r>
              <a:rPr lang="en-US" dirty="0" smtClean="0"/>
              <a:t>here.</a:t>
            </a:r>
          </a:p>
          <a:p>
            <a:pPr marL="0" indent="0">
              <a:spcBef>
                <a:spcPts val="0"/>
              </a:spcBef>
              <a:spcAft>
                <a:spcPts val="0"/>
              </a:spcAft>
              <a:buNone/>
            </a:pPr>
            <a:r>
              <a:rPr lang="en-US" dirty="0" smtClean="0"/>
              <a:t>Now</a:t>
            </a:r>
            <a:r>
              <a:rPr lang="en-US" dirty="0"/>
              <a:t>, by </a:t>
            </a:r>
            <a:r>
              <a:rPr lang="en-US" dirty="0" err="1"/>
              <a:t>Amonton’s</a:t>
            </a:r>
            <a:r>
              <a:rPr lang="en-US" dirty="0"/>
              <a:t> law,</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4" y="4745181"/>
            <a:ext cx="6109853" cy="15032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837" y="2556931"/>
            <a:ext cx="2943225" cy="3589869"/>
          </a:xfrm>
          <a:prstGeom prst="rect">
            <a:avLst/>
          </a:prstGeom>
        </p:spPr>
      </p:pic>
    </p:spTree>
    <p:extLst>
      <p:ext uri="{BB962C8B-B14F-4D97-AF65-F5344CB8AC3E}">
        <p14:creationId xmlns:p14="http://schemas.microsoft.com/office/powerpoint/2010/main" val="150629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frictions in </a:t>
            </a:r>
            <a:r>
              <a:rPr lang="en-US" dirty="0" smtClean="0"/>
              <a:t>fiber</a:t>
            </a:r>
            <a:endParaRPr lang="en-US" dirty="0"/>
          </a:p>
        </p:txBody>
      </p:sp>
      <p:sp>
        <p:nvSpPr>
          <p:cNvPr id="3" name="Content Placeholder 2"/>
          <p:cNvSpPr>
            <a:spLocks noGrp="1"/>
          </p:cNvSpPr>
          <p:nvPr>
            <p:ph idx="1"/>
          </p:nvPr>
        </p:nvSpPr>
        <p:spPr>
          <a:xfrm>
            <a:off x="3463636" y="2978726"/>
            <a:ext cx="5860474" cy="2897141"/>
          </a:xfrm>
        </p:spPr>
        <p:txBody>
          <a:bodyPr/>
          <a:lstStyle/>
          <a:p>
            <a:pPr lvl="0"/>
            <a:r>
              <a:rPr lang="en-US" sz="2800" dirty="0"/>
              <a:t>Inter </a:t>
            </a:r>
            <a:r>
              <a:rPr lang="en-US" sz="2800" dirty="0" smtClean="0"/>
              <a:t>fiber </a:t>
            </a:r>
            <a:r>
              <a:rPr lang="en-US" sz="2800" dirty="0"/>
              <a:t>friction.</a:t>
            </a:r>
          </a:p>
          <a:p>
            <a:pPr lvl="0"/>
            <a:r>
              <a:rPr lang="en-US" sz="2800" dirty="0" smtClean="0"/>
              <a:t>Fiber-Non fiber </a:t>
            </a:r>
            <a:r>
              <a:rPr lang="en-US" sz="2800" dirty="0"/>
              <a:t>friction</a:t>
            </a:r>
            <a:r>
              <a:rPr lang="en-US" dirty="0"/>
              <a:t>.</a:t>
            </a:r>
          </a:p>
          <a:p>
            <a:endParaRPr lang="en-US" dirty="0"/>
          </a:p>
        </p:txBody>
      </p:sp>
    </p:spTree>
    <p:extLst>
      <p:ext uri="{BB962C8B-B14F-4D97-AF65-F5344CB8AC3E}">
        <p14:creationId xmlns:p14="http://schemas.microsoft.com/office/powerpoint/2010/main" val="15630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Frictional Intensity can be </a:t>
            </a:r>
            <a:r>
              <a:rPr lang="en-US" dirty="0" smtClean="0"/>
              <a:t>minimized</a:t>
            </a:r>
            <a:endParaRPr lang="en-US" dirty="0"/>
          </a:p>
        </p:txBody>
      </p:sp>
      <p:sp>
        <p:nvSpPr>
          <p:cNvPr id="3" name="Content Placeholder 2"/>
          <p:cNvSpPr>
            <a:spLocks noGrp="1"/>
          </p:cNvSpPr>
          <p:nvPr>
            <p:ph idx="1"/>
          </p:nvPr>
        </p:nvSpPr>
        <p:spPr>
          <a:xfrm>
            <a:off x="775854" y="2438401"/>
            <a:ext cx="10612581" cy="3823854"/>
          </a:xfrm>
        </p:spPr>
        <p:txBody>
          <a:bodyPr>
            <a:noAutofit/>
          </a:bodyPr>
          <a:lstStyle/>
          <a:p>
            <a:pPr marL="0" indent="0" algn="just">
              <a:spcBef>
                <a:spcPts val="0"/>
              </a:spcBef>
              <a:spcAft>
                <a:spcPts val="0"/>
              </a:spcAft>
              <a:buNone/>
            </a:pPr>
            <a:r>
              <a:rPr lang="en-US" sz="2000" b="1" dirty="0" smtClean="0"/>
              <a:t>1. By processing with lubricates</a:t>
            </a:r>
          </a:p>
          <a:p>
            <a:pPr marL="0" indent="0" algn="just">
              <a:spcBef>
                <a:spcPts val="0"/>
              </a:spcBef>
              <a:spcAft>
                <a:spcPts val="0"/>
              </a:spcAft>
              <a:buNone/>
            </a:pPr>
            <a:r>
              <a:rPr lang="en-US" sz="2000" dirty="0" smtClean="0"/>
              <a:t>Lubricating material as emulsion is used before jute spinning. Sizing is done during weaving preparation process. It also reduces yarn damage. Emulsion, oil, lubricants are applied specially on Jute fiber to reduce friction.</a:t>
            </a:r>
          </a:p>
          <a:p>
            <a:pPr marL="0" indent="0" algn="just">
              <a:spcBef>
                <a:spcPts val="0"/>
              </a:spcBef>
              <a:spcAft>
                <a:spcPts val="0"/>
              </a:spcAft>
              <a:buNone/>
            </a:pPr>
            <a:r>
              <a:rPr lang="en-US" sz="2000" b="1" dirty="0" smtClean="0"/>
              <a:t>2. by chemical treatment: </a:t>
            </a:r>
            <a:endParaRPr lang="en-US" sz="2000" dirty="0" smtClean="0"/>
          </a:p>
          <a:p>
            <a:pPr marL="0" indent="0" algn="just">
              <a:spcBef>
                <a:spcPts val="0"/>
              </a:spcBef>
              <a:spcAft>
                <a:spcPts val="0"/>
              </a:spcAft>
              <a:buNone/>
            </a:pPr>
            <a:r>
              <a:rPr lang="en-US" sz="2000" dirty="0" smtClean="0"/>
              <a:t>By using acid or alkali. Acid or alkali is done on wool fiber to reduce scale sharpness and thus frictional intensity.</a:t>
            </a:r>
          </a:p>
          <a:p>
            <a:pPr marL="0" indent="0" algn="just">
              <a:spcBef>
                <a:spcPts val="0"/>
              </a:spcBef>
              <a:spcAft>
                <a:spcPts val="0"/>
              </a:spcAft>
              <a:buNone/>
            </a:pPr>
            <a:r>
              <a:rPr lang="en-US" sz="2000" b="1" dirty="0" smtClean="0"/>
              <a:t>3. by finishing process: </a:t>
            </a:r>
            <a:endParaRPr lang="en-US" sz="2000" dirty="0" smtClean="0"/>
          </a:p>
          <a:p>
            <a:pPr algn="just">
              <a:spcBef>
                <a:spcPts val="0"/>
              </a:spcBef>
              <a:spcAft>
                <a:spcPts val="0"/>
              </a:spcAft>
            </a:pPr>
            <a:r>
              <a:rPr lang="en-US" sz="2000" dirty="0" smtClean="0"/>
              <a:t>a. Mechanical finishing- Ironing of calendaring.</a:t>
            </a:r>
          </a:p>
          <a:p>
            <a:pPr algn="just">
              <a:spcBef>
                <a:spcPts val="0"/>
              </a:spcBef>
              <a:spcAft>
                <a:spcPts val="0"/>
              </a:spcAft>
            </a:pPr>
            <a:r>
              <a:rPr lang="en-US" sz="2000" dirty="0" smtClean="0"/>
              <a:t>b. Chemical finishing: By using resin. Resin is one typed anti-crease agent because it prevents fiber from creasing by blocking hydroxyl groups.</a:t>
            </a:r>
          </a:p>
          <a:p>
            <a:pPr lvl="0" algn="just">
              <a:spcBef>
                <a:spcPts val="0"/>
              </a:spcBef>
              <a:spcAft>
                <a:spcPts val="0"/>
              </a:spcAft>
            </a:pPr>
            <a:r>
              <a:rPr lang="en-US" sz="2000" dirty="0" smtClean="0"/>
              <a:t>By using softener we can minimize frictional intensity.</a:t>
            </a:r>
          </a:p>
        </p:txBody>
      </p:sp>
    </p:spTree>
    <p:extLst>
      <p:ext uri="{BB962C8B-B14F-4D97-AF65-F5344CB8AC3E}">
        <p14:creationId xmlns:p14="http://schemas.microsoft.com/office/powerpoint/2010/main" val="1472218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friction</a:t>
            </a:r>
            <a:endParaRPr lang="en-US" dirty="0"/>
          </a:p>
        </p:txBody>
      </p:sp>
      <p:sp>
        <p:nvSpPr>
          <p:cNvPr id="3" name="Content Placeholder 2"/>
          <p:cNvSpPr>
            <a:spLocks noGrp="1"/>
          </p:cNvSpPr>
          <p:nvPr>
            <p:ph idx="1"/>
          </p:nvPr>
        </p:nvSpPr>
        <p:spPr>
          <a:xfrm>
            <a:off x="845127" y="2556932"/>
            <a:ext cx="10501746" cy="3539068"/>
          </a:xfrm>
        </p:spPr>
        <p:txBody>
          <a:bodyPr>
            <a:normAutofit/>
          </a:bodyPr>
          <a:lstStyle/>
          <a:p>
            <a:pPr marL="0" indent="0">
              <a:buNone/>
            </a:pPr>
            <a:r>
              <a:rPr lang="en-US" dirty="0"/>
              <a:t>Methods of friction measurement can be divided into two classes. </a:t>
            </a:r>
          </a:p>
          <a:p>
            <a:r>
              <a:rPr lang="en-US" dirty="0"/>
              <a:t>1. Friction at only one point of contact.</a:t>
            </a:r>
          </a:p>
          <a:p>
            <a:pPr marL="0" indent="0">
              <a:buNone/>
            </a:pPr>
            <a:r>
              <a:rPr lang="en-US" dirty="0" smtClean="0"/>
              <a:t>		a</a:t>
            </a:r>
            <a:r>
              <a:rPr lang="en-US" dirty="0"/>
              <a:t>. Between two identical </a:t>
            </a:r>
            <a:r>
              <a:rPr lang="en-US" dirty="0" smtClean="0"/>
              <a:t>fibers.</a:t>
            </a:r>
            <a:endParaRPr lang="en-US" dirty="0"/>
          </a:p>
          <a:p>
            <a:pPr marL="0" indent="0">
              <a:buNone/>
            </a:pPr>
            <a:r>
              <a:rPr lang="en-US" dirty="0" smtClean="0"/>
              <a:t>		b</a:t>
            </a:r>
            <a:r>
              <a:rPr lang="en-US" dirty="0"/>
              <a:t>. Between two different </a:t>
            </a:r>
            <a:r>
              <a:rPr lang="en-US" dirty="0" smtClean="0"/>
              <a:t>fibers.</a:t>
            </a:r>
            <a:endParaRPr lang="en-US" dirty="0"/>
          </a:p>
          <a:p>
            <a:pPr marL="0" indent="0">
              <a:buNone/>
            </a:pPr>
            <a:r>
              <a:rPr lang="en-US" dirty="0" smtClean="0"/>
              <a:t>		c</a:t>
            </a:r>
            <a:r>
              <a:rPr lang="en-US" dirty="0"/>
              <a:t>. Between a fiber and non-fiber materials such as metal, plastic and </a:t>
            </a:r>
            <a:r>
              <a:rPr lang="en-US" dirty="0" smtClean="0"/>
              <a:t>ceramic.</a:t>
            </a:r>
            <a:r>
              <a:rPr lang="en-US" dirty="0"/>
              <a:t> </a:t>
            </a:r>
          </a:p>
          <a:p>
            <a:r>
              <a:rPr lang="en-US" dirty="0"/>
              <a:t>2. Average friction at a great number of contacts.</a:t>
            </a:r>
          </a:p>
          <a:p>
            <a:endParaRPr lang="en-US" dirty="0"/>
          </a:p>
        </p:txBody>
      </p:sp>
    </p:spTree>
    <p:extLst>
      <p:ext uri="{BB962C8B-B14F-4D97-AF65-F5344CB8AC3E}">
        <p14:creationId xmlns:p14="http://schemas.microsoft.com/office/powerpoint/2010/main" val="2658566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165" y="2155151"/>
            <a:ext cx="9601196" cy="3318936"/>
          </a:xfrm>
        </p:spPr>
        <p:txBody>
          <a:bodyPr/>
          <a:lstStyle/>
          <a:p>
            <a:pPr marL="0" indent="0" algn="ctr">
              <a:buNone/>
            </a:pPr>
            <a:endParaRPr lang="en-US" b="1" dirty="0" smtClean="0">
              <a:solidFill>
                <a:schemeClr val="accent4"/>
              </a:solidFill>
            </a:endParaRPr>
          </a:p>
          <a:p>
            <a:pPr marL="0" indent="0" algn="ctr">
              <a:buNone/>
            </a:pPr>
            <a:endParaRPr lang="en-US" b="1" dirty="0">
              <a:solidFill>
                <a:schemeClr val="accent4"/>
              </a:solidFill>
            </a:endParaRPr>
          </a:p>
          <a:p>
            <a:pPr marL="0" indent="0" algn="ctr">
              <a:buNone/>
            </a:pPr>
            <a:r>
              <a:rPr lang="en-US" sz="4600" b="1" dirty="0" smtClean="0">
                <a:solidFill>
                  <a:schemeClr val="accent4"/>
                </a:solidFill>
              </a:rPr>
              <a:t>Thank You All</a:t>
            </a:r>
            <a:endParaRPr lang="en-US" sz="4600" b="1" dirty="0">
              <a:solidFill>
                <a:schemeClr val="accent4"/>
              </a:solidFill>
            </a:endParaRPr>
          </a:p>
        </p:txBody>
      </p:sp>
    </p:spTree>
    <p:extLst>
      <p:ext uri="{BB962C8B-B14F-4D97-AF65-F5344CB8AC3E}">
        <p14:creationId xmlns:p14="http://schemas.microsoft.com/office/powerpoint/2010/main" val="188694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28559"/>
          </a:xfrm>
        </p:spPr>
        <p:txBody>
          <a:bodyPr>
            <a:normAutofit/>
          </a:bodyPr>
          <a:lstStyle/>
          <a:p>
            <a:r>
              <a:rPr lang="en-US" b="1" dirty="0"/>
              <a:t>Frictional </a:t>
            </a:r>
            <a:r>
              <a:rPr lang="en-US" b="1" dirty="0" smtClean="0"/>
              <a:t>Properties</a:t>
            </a:r>
            <a:endParaRPr lang="en-US" dirty="0"/>
          </a:p>
        </p:txBody>
      </p:sp>
      <p:sp>
        <p:nvSpPr>
          <p:cNvPr id="3" name="Content Placeholder 2"/>
          <p:cNvSpPr>
            <a:spLocks noGrp="1"/>
          </p:cNvSpPr>
          <p:nvPr>
            <p:ph idx="1"/>
          </p:nvPr>
        </p:nvSpPr>
        <p:spPr>
          <a:xfrm>
            <a:off x="1295402" y="3034145"/>
            <a:ext cx="9601196" cy="2841723"/>
          </a:xfrm>
        </p:spPr>
        <p:txBody>
          <a:bodyPr/>
          <a:lstStyle/>
          <a:p>
            <a:r>
              <a:rPr lang="en-US" sz="2800" dirty="0"/>
              <a:t>Friction is the force that resists the movement of a surface over another surface during sliding. When </a:t>
            </a:r>
            <a:r>
              <a:rPr lang="en-US" sz="2800" dirty="0" err="1"/>
              <a:t>fibres</a:t>
            </a:r>
            <a:r>
              <a:rPr lang="en-US" sz="2800" dirty="0"/>
              <a:t> are processed in textile industry, friction is developed between them. Due to the friction, the properties shown by textile </a:t>
            </a:r>
            <a:r>
              <a:rPr lang="en-US" sz="2800" dirty="0" err="1"/>
              <a:t>fibres</a:t>
            </a:r>
            <a:r>
              <a:rPr lang="en-US" sz="2800" dirty="0"/>
              <a:t> are called as frictional properties.</a:t>
            </a:r>
          </a:p>
          <a:p>
            <a:pPr marL="0" indent="0">
              <a:buNone/>
            </a:pPr>
            <a:endParaRPr lang="en-US" dirty="0"/>
          </a:p>
        </p:txBody>
      </p:sp>
    </p:spTree>
    <p:extLst>
      <p:ext uri="{BB962C8B-B14F-4D97-AF65-F5344CB8AC3E}">
        <p14:creationId xmlns:p14="http://schemas.microsoft.com/office/powerpoint/2010/main" val="308687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affecting the frictional intensity of textile materials:</a:t>
            </a:r>
            <a:endParaRPr lang="en-US" dirty="0"/>
          </a:p>
        </p:txBody>
      </p:sp>
      <p:sp>
        <p:nvSpPr>
          <p:cNvPr id="3" name="Content Placeholder 2"/>
          <p:cNvSpPr>
            <a:spLocks noGrp="1"/>
          </p:cNvSpPr>
          <p:nvPr>
            <p:ph idx="1"/>
          </p:nvPr>
        </p:nvSpPr>
        <p:spPr/>
        <p:txBody>
          <a:bodyPr>
            <a:noAutofit/>
          </a:bodyPr>
          <a:lstStyle/>
          <a:p>
            <a:pPr marL="91440" lvl="0">
              <a:spcBef>
                <a:spcPts val="0"/>
              </a:spcBef>
              <a:spcAft>
                <a:spcPts val="0"/>
              </a:spcAft>
            </a:pPr>
            <a:r>
              <a:rPr lang="en-US" sz="2800" dirty="0"/>
              <a:t>Composition of the material (natural/synthetic)</a:t>
            </a:r>
          </a:p>
          <a:p>
            <a:pPr marL="91440" lvl="0">
              <a:spcBef>
                <a:spcPts val="0"/>
              </a:spcBef>
              <a:spcAft>
                <a:spcPts val="0"/>
              </a:spcAft>
            </a:pPr>
            <a:r>
              <a:rPr lang="en-US" sz="2800" dirty="0"/>
              <a:t>The state of the surface (slippery/rough surface)</a:t>
            </a:r>
          </a:p>
          <a:p>
            <a:pPr marL="91440" lvl="0">
              <a:spcBef>
                <a:spcPts val="0"/>
              </a:spcBef>
              <a:spcAft>
                <a:spcPts val="0"/>
              </a:spcAft>
            </a:pPr>
            <a:r>
              <a:rPr lang="en-US" sz="2800" dirty="0"/>
              <a:t> Pressure between two surfaces </a:t>
            </a:r>
          </a:p>
          <a:p>
            <a:pPr marL="91440" lvl="0">
              <a:spcBef>
                <a:spcPts val="0"/>
              </a:spcBef>
              <a:spcAft>
                <a:spcPts val="0"/>
              </a:spcAft>
            </a:pPr>
            <a:r>
              <a:rPr lang="en-US" sz="2800" dirty="0"/>
              <a:t>Area of contact or angle of contact </a:t>
            </a:r>
          </a:p>
          <a:p>
            <a:pPr marL="91440" lvl="0">
              <a:spcBef>
                <a:spcPts val="0"/>
              </a:spcBef>
              <a:spcAft>
                <a:spcPts val="0"/>
              </a:spcAft>
            </a:pPr>
            <a:r>
              <a:rPr lang="en-US" sz="2800" dirty="0"/>
              <a:t>Speed of sliding of one surface over another</a:t>
            </a:r>
          </a:p>
          <a:p>
            <a:pPr marL="91440" lvl="0">
              <a:spcBef>
                <a:spcPts val="0"/>
              </a:spcBef>
              <a:spcAft>
                <a:spcPts val="0"/>
              </a:spcAft>
            </a:pPr>
            <a:r>
              <a:rPr lang="en-US" sz="2800" dirty="0"/>
              <a:t>Temperature</a:t>
            </a:r>
          </a:p>
          <a:p>
            <a:pPr marL="91440" lvl="0">
              <a:spcBef>
                <a:spcPts val="0"/>
              </a:spcBef>
              <a:spcAft>
                <a:spcPts val="0"/>
              </a:spcAft>
            </a:pPr>
            <a:r>
              <a:rPr lang="en-US" sz="2800" dirty="0"/>
              <a:t>Water absorption of </a:t>
            </a:r>
            <a:r>
              <a:rPr lang="en-US" sz="2800" dirty="0" smtClean="0"/>
              <a:t>fiber</a:t>
            </a:r>
            <a:endParaRPr lang="en-US" sz="2800" dirty="0"/>
          </a:p>
        </p:txBody>
      </p:sp>
    </p:spTree>
    <p:extLst>
      <p:ext uri="{BB962C8B-B14F-4D97-AF65-F5344CB8AC3E}">
        <p14:creationId xmlns:p14="http://schemas.microsoft.com/office/powerpoint/2010/main" val="55715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Directional Frictional Effect (DFE</a:t>
            </a:r>
            <a:r>
              <a:rPr lang="en-US" b="1" dirty="0" smtClean="0"/>
              <a:t>):</a:t>
            </a:r>
            <a:endParaRPr lang="en-US" dirty="0"/>
          </a:p>
        </p:txBody>
      </p:sp>
      <p:sp>
        <p:nvSpPr>
          <p:cNvPr id="3" name="Content Placeholder 2"/>
          <p:cNvSpPr>
            <a:spLocks noGrp="1"/>
          </p:cNvSpPr>
          <p:nvPr>
            <p:ph idx="1"/>
          </p:nvPr>
        </p:nvSpPr>
        <p:spPr>
          <a:xfrm>
            <a:off x="1295401" y="2556932"/>
            <a:ext cx="9601196" cy="3594486"/>
          </a:xfrm>
        </p:spPr>
        <p:txBody>
          <a:bodyPr/>
          <a:lstStyle/>
          <a:p>
            <a:r>
              <a:rPr lang="en-US" dirty="0"/>
              <a:t>The friction of the wool fiber depends on the direction in which it is pulled. The resistance is greater when it is pulled against the scales than when it is pulled with the scales. This is known as the directional frictional effect. So, in case of wool </a:t>
            </a:r>
            <a:r>
              <a:rPr lang="en-US" dirty="0" smtClean="0"/>
              <a:t>fiber </a:t>
            </a:r>
            <a:r>
              <a:rPr lang="en-US" dirty="0"/>
              <a:t>it can be said that, less friction takes place between the </a:t>
            </a:r>
            <a:r>
              <a:rPr lang="en-US" dirty="0" smtClean="0"/>
              <a:t>fibers </a:t>
            </a:r>
            <a:r>
              <a:rPr lang="en-US" dirty="0"/>
              <a:t>with the direction of scales and the friction becomes higher between the </a:t>
            </a:r>
            <a:r>
              <a:rPr lang="en-US" dirty="0" smtClean="0"/>
              <a:t>fibers </a:t>
            </a:r>
            <a:r>
              <a:rPr lang="en-US" dirty="0"/>
              <a:t>against the scales. </a:t>
            </a:r>
            <a:endParaRPr lang="en-US" dirty="0" smtClean="0"/>
          </a:p>
          <a:p>
            <a:endParaRPr lang="en-US" dirty="0" smtClean="0"/>
          </a:p>
          <a:p>
            <a:pPr marL="0" indent="0">
              <a:buNone/>
            </a:pPr>
            <a:endParaRPr lang="en-US" dirty="0" smtClean="0"/>
          </a:p>
        </p:txBody>
      </p:sp>
      <p:pic>
        <p:nvPicPr>
          <p:cNvPr id="36" name="Picture 35"/>
          <p:cNvPicPr>
            <a:picLocks noChangeAspect="1"/>
          </p:cNvPicPr>
          <p:nvPr/>
        </p:nvPicPr>
        <p:blipFill>
          <a:blip r:embed="rId2"/>
          <a:stretch>
            <a:fillRect/>
          </a:stretch>
        </p:blipFill>
        <p:spPr>
          <a:xfrm>
            <a:off x="1870814" y="4895426"/>
            <a:ext cx="499699" cy="258465"/>
          </a:xfrm>
          <a:prstGeom prst="rect">
            <a:avLst/>
          </a:prstGeom>
        </p:spPr>
      </p:pic>
      <p:pic>
        <p:nvPicPr>
          <p:cNvPr id="39" name="Picture 38"/>
          <p:cNvPicPr>
            <a:picLocks noChangeAspect="1"/>
          </p:cNvPicPr>
          <p:nvPr/>
        </p:nvPicPr>
        <p:blipFill>
          <a:blip r:embed="rId2"/>
          <a:stretch>
            <a:fillRect/>
          </a:stretch>
        </p:blipFill>
        <p:spPr>
          <a:xfrm>
            <a:off x="3349093" y="4895426"/>
            <a:ext cx="499699" cy="258465"/>
          </a:xfrm>
          <a:prstGeom prst="rect">
            <a:avLst/>
          </a:prstGeom>
        </p:spPr>
      </p:pic>
      <p:pic>
        <p:nvPicPr>
          <p:cNvPr id="40" name="Picture 39"/>
          <p:cNvPicPr>
            <a:picLocks noChangeAspect="1"/>
          </p:cNvPicPr>
          <p:nvPr/>
        </p:nvPicPr>
        <p:blipFill>
          <a:blip r:embed="rId2"/>
          <a:stretch>
            <a:fillRect/>
          </a:stretch>
        </p:blipFill>
        <p:spPr>
          <a:xfrm>
            <a:off x="2848476" y="4895426"/>
            <a:ext cx="499699" cy="258465"/>
          </a:xfrm>
          <a:prstGeom prst="rect">
            <a:avLst/>
          </a:prstGeom>
        </p:spPr>
      </p:pic>
      <p:pic>
        <p:nvPicPr>
          <p:cNvPr id="41" name="Picture 40"/>
          <p:cNvPicPr>
            <a:picLocks noChangeAspect="1"/>
          </p:cNvPicPr>
          <p:nvPr/>
        </p:nvPicPr>
        <p:blipFill>
          <a:blip r:embed="rId2"/>
          <a:stretch>
            <a:fillRect/>
          </a:stretch>
        </p:blipFill>
        <p:spPr>
          <a:xfrm>
            <a:off x="2392213" y="4895426"/>
            <a:ext cx="499699" cy="258465"/>
          </a:xfrm>
          <a:prstGeom prst="rect">
            <a:avLst/>
          </a:prstGeom>
        </p:spPr>
      </p:pic>
      <p:pic>
        <p:nvPicPr>
          <p:cNvPr id="42" name="Picture 41"/>
          <p:cNvPicPr>
            <a:picLocks noChangeAspect="1"/>
          </p:cNvPicPr>
          <p:nvPr/>
        </p:nvPicPr>
        <p:blipFill>
          <a:blip r:embed="rId2"/>
          <a:stretch>
            <a:fillRect/>
          </a:stretch>
        </p:blipFill>
        <p:spPr>
          <a:xfrm>
            <a:off x="1870814" y="5191143"/>
            <a:ext cx="499699" cy="258465"/>
          </a:xfrm>
          <a:prstGeom prst="rect">
            <a:avLst/>
          </a:prstGeom>
        </p:spPr>
      </p:pic>
      <p:pic>
        <p:nvPicPr>
          <p:cNvPr id="43" name="Picture 42"/>
          <p:cNvPicPr>
            <a:picLocks noChangeAspect="1"/>
          </p:cNvPicPr>
          <p:nvPr/>
        </p:nvPicPr>
        <p:blipFill>
          <a:blip r:embed="rId2"/>
          <a:stretch>
            <a:fillRect/>
          </a:stretch>
        </p:blipFill>
        <p:spPr>
          <a:xfrm>
            <a:off x="2339509" y="5200226"/>
            <a:ext cx="499699" cy="258465"/>
          </a:xfrm>
          <a:prstGeom prst="rect">
            <a:avLst/>
          </a:prstGeom>
        </p:spPr>
      </p:pic>
      <p:pic>
        <p:nvPicPr>
          <p:cNvPr id="44" name="Picture 43"/>
          <p:cNvPicPr>
            <a:picLocks noChangeAspect="1"/>
          </p:cNvPicPr>
          <p:nvPr/>
        </p:nvPicPr>
        <p:blipFill>
          <a:blip r:embed="rId2"/>
          <a:stretch>
            <a:fillRect/>
          </a:stretch>
        </p:blipFill>
        <p:spPr>
          <a:xfrm>
            <a:off x="2848476" y="5200226"/>
            <a:ext cx="499699" cy="258465"/>
          </a:xfrm>
          <a:prstGeom prst="rect">
            <a:avLst/>
          </a:prstGeom>
        </p:spPr>
      </p:pic>
      <p:pic>
        <p:nvPicPr>
          <p:cNvPr id="45" name="Picture 44"/>
          <p:cNvPicPr>
            <a:picLocks noChangeAspect="1"/>
          </p:cNvPicPr>
          <p:nvPr/>
        </p:nvPicPr>
        <p:blipFill>
          <a:blip r:embed="rId2"/>
          <a:stretch>
            <a:fillRect/>
          </a:stretch>
        </p:blipFill>
        <p:spPr>
          <a:xfrm>
            <a:off x="3337521" y="5200226"/>
            <a:ext cx="499699" cy="258465"/>
          </a:xfrm>
          <a:prstGeom prst="rect">
            <a:avLst/>
          </a:prstGeom>
        </p:spPr>
      </p:pic>
      <p:pic>
        <p:nvPicPr>
          <p:cNvPr id="46" name="Picture 45"/>
          <p:cNvPicPr>
            <a:picLocks noChangeAspect="1"/>
          </p:cNvPicPr>
          <p:nvPr/>
        </p:nvPicPr>
        <p:blipFill>
          <a:blip r:embed="rId2"/>
          <a:stretch>
            <a:fillRect/>
          </a:stretch>
        </p:blipFill>
        <p:spPr>
          <a:xfrm>
            <a:off x="3837220" y="5200226"/>
            <a:ext cx="499699" cy="258465"/>
          </a:xfrm>
          <a:prstGeom prst="rect">
            <a:avLst/>
          </a:prstGeom>
        </p:spPr>
      </p:pic>
      <p:pic>
        <p:nvPicPr>
          <p:cNvPr id="47" name="Picture 46"/>
          <p:cNvPicPr>
            <a:picLocks noChangeAspect="1"/>
          </p:cNvPicPr>
          <p:nvPr/>
        </p:nvPicPr>
        <p:blipFill>
          <a:blip r:embed="rId2"/>
          <a:stretch>
            <a:fillRect/>
          </a:stretch>
        </p:blipFill>
        <p:spPr>
          <a:xfrm>
            <a:off x="3840908" y="4895426"/>
            <a:ext cx="499699" cy="258465"/>
          </a:xfrm>
          <a:prstGeom prst="rect">
            <a:avLst/>
          </a:prstGeom>
        </p:spPr>
      </p:pic>
      <p:pic>
        <p:nvPicPr>
          <p:cNvPr id="52" name="Picture 51"/>
          <p:cNvPicPr>
            <a:picLocks noChangeAspect="1"/>
          </p:cNvPicPr>
          <p:nvPr/>
        </p:nvPicPr>
        <p:blipFill>
          <a:blip r:embed="rId2"/>
          <a:stretch>
            <a:fillRect/>
          </a:stretch>
        </p:blipFill>
        <p:spPr>
          <a:xfrm>
            <a:off x="6488074" y="4895426"/>
            <a:ext cx="499699" cy="258465"/>
          </a:xfrm>
          <a:prstGeom prst="rect">
            <a:avLst/>
          </a:prstGeom>
        </p:spPr>
      </p:pic>
      <p:pic>
        <p:nvPicPr>
          <p:cNvPr id="53" name="Picture 52"/>
          <p:cNvPicPr>
            <a:picLocks noChangeAspect="1"/>
          </p:cNvPicPr>
          <p:nvPr/>
        </p:nvPicPr>
        <p:blipFill>
          <a:blip r:embed="rId2"/>
          <a:stretch>
            <a:fillRect/>
          </a:stretch>
        </p:blipFill>
        <p:spPr>
          <a:xfrm>
            <a:off x="8442486" y="4895424"/>
            <a:ext cx="499699" cy="258465"/>
          </a:xfrm>
          <a:prstGeom prst="rect">
            <a:avLst/>
          </a:prstGeom>
        </p:spPr>
      </p:pic>
      <p:pic>
        <p:nvPicPr>
          <p:cNvPr id="54" name="Picture 53"/>
          <p:cNvPicPr>
            <a:picLocks noChangeAspect="1"/>
          </p:cNvPicPr>
          <p:nvPr/>
        </p:nvPicPr>
        <p:blipFill>
          <a:blip r:embed="rId2"/>
          <a:stretch>
            <a:fillRect/>
          </a:stretch>
        </p:blipFill>
        <p:spPr>
          <a:xfrm>
            <a:off x="7970506" y="4895425"/>
            <a:ext cx="499699" cy="258465"/>
          </a:xfrm>
          <a:prstGeom prst="rect">
            <a:avLst/>
          </a:prstGeom>
        </p:spPr>
      </p:pic>
      <p:pic>
        <p:nvPicPr>
          <p:cNvPr id="55" name="Picture 54"/>
          <p:cNvPicPr>
            <a:picLocks noChangeAspect="1"/>
          </p:cNvPicPr>
          <p:nvPr/>
        </p:nvPicPr>
        <p:blipFill>
          <a:blip r:embed="rId2"/>
          <a:stretch>
            <a:fillRect/>
          </a:stretch>
        </p:blipFill>
        <p:spPr>
          <a:xfrm>
            <a:off x="7486545" y="4895425"/>
            <a:ext cx="499699" cy="258465"/>
          </a:xfrm>
          <a:prstGeom prst="rect">
            <a:avLst/>
          </a:prstGeom>
        </p:spPr>
      </p:pic>
      <p:pic>
        <p:nvPicPr>
          <p:cNvPr id="56" name="Picture 55"/>
          <p:cNvPicPr>
            <a:picLocks noChangeAspect="1"/>
          </p:cNvPicPr>
          <p:nvPr/>
        </p:nvPicPr>
        <p:blipFill>
          <a:blip r:embed="rId2"/>
          <a:stretch>
            <a:fillRect/>
          </a:stretch>
        </p:blipFill>
        <p:spPr>
          <a:xfrm>
            <a:off x="6987773" y="4895426"/>
            <a:ext cx="499699" cy="258465"/>
          </a:xfrm>
          <a:prstGeom prst="rect">
            <a:avLst/>
          </a:prstGeom>
        </p:spPr>
      </p:pic>
      <p:pic>
        <p:nvPicPr>
          <p:cNvPr id="57" name="Picture 56"/>
          <p:cNvPicPr>
            <a:picLocks noChangeAspect="1"/>
          </p:cNvPicPr>
          <p:nvPr/>
        </p:nvPicPr>
        <p:blipFill>
          <a:blip r:embed="rId3"/>
          <a:stretch>
            <a:fillRect/>
          </a:stretch>
        </p:blipFill>
        <p:spPr>
          <a:xfrm>
            <a:off x="6393877" y="5200227"/>
            <a:ext cx="593893" cy="258464"/>
          </a:xfrm>
          <a:prstGeom prst="rect">
            <a:avLst/>
          </a:prstGeom>
        </p:spPr>
      </p:pic>
      <p:pic>
        <p:nvPicPr>
          <p:cNvPr id="58" name="Picture 57"/>
          <p:cNvPicPr>
            <a:picLocks noChangeAspect="1"/>
          </p:cNvPicPr>
          <p:nvPr/>
        </p:nvPicPr>
        <p:blipFill>
          <a:blip r:embed="rId3"/>
          <a:stretch>
            <a:fillRect/>
          </a:stretch>
        </p:blipFill>
        <p:spPr>
          <a:xfrm>
            <a:off x="6892652" y="5186373"/>
            <a:ext cx="593893" cy="258464"/>
          </a:xfrm>
          <a:prstGeom prst="rect">
            <a:avLst/>
          </a:prstGeom>
        </p:spPr>
      </p:pic>
      <p:pic>
        <p:nvPicPr>
          <p:cNvPr id="59" name="Picture 58"/>
          <p:cNvPicPr>
            <a:picLocks noChangeAspect="1"/>
          </p:cNvPicPr>
          <p:nvPr/>
        </p:nvPicPr>
        <p:blipFill>
          <a:blip r:embed="rId3"/>
          <a:stretch>
            <a:fillRect/>
          </a:stretch>
        </p:blipFill>
        <p:spPr>
          <a:xfrm>
            <a:off x="7396076" y="5186373"/>
            <a:ext cx="593893" cy="258464"/>
          </a:xfrm>
          <a:prstGeom prst="rect">
            <a:avLst/>
          </a:prstGeom>
        </p:spPr>
      </p:pic>
      <p:pic>
        <p:nvPicPr>
          <p:cNvPr id="60" name="Picture 59"/>
          <p:cNvPicPr>
            <a:picLocks noChangeAspect="1"/>
          </p:cNvPicPr>
          <p:nvPr/>
        </p:nvPicPr>
        <p:blipFill>
          <a:blip r:embed="rId3"/>
          <a:stretch>
            <a:fillRect/>
          </a:stretch>
        </p:blipFill>
        <p:spPr>
          <a:xfrm>
            <a:off x="7899500" y="5186373"/>
            <a:ext cx="593893" cy="258464"/>
          </a:xfrm>
          <a:prstGeom prst="rect">
            <a:avLst/>
          </a:prstGeom>
        </p:spPr>
      </p:pic>
      <p:pic>
        <p:nvPicPr>
          <p:cNvPr id="61" name="Picture 60"/>
          <p:cNvPicPr>
            <a:picLocks noChangeAspect="1"/>
          </p:cNvPicPr>
          <p:nvPr/>
        </p:nvPicPr>
        <p:blipFill>
          <a:blip r:embed="rId3"/>
          <a:stretch>
            <a:fillRect/>
          </a:stretch>
        </p:blipFill>
        <p:spPr>
          <a:xfrm>
            <a:off x="8387646" y="5166358"/>
            <a:ext cx="593893" cy="258464"/>
          </a:xfrm>
          <a:prstGeom prst="rect">
            <a:avLst/>
          </a:prstGeom>
        </p:spPr>
      </p:pic>
    </p:spTree>
    <p:extLst>
      <p:ext uri="{BB962C8B-B14F-4D97-AF65-F5344CB8AC3E}">
        <p14:creationId xmlns:p14="http://schemas.microsoft.com/office/powerpoint/2010/main" val="339241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Co-efficient of </a:t>
            </a:r>
            <a:r>
              <a:rPr lang="en-US" b="1" dirty="0" smtClean="0"/>
              <a:t>friction</a:t>
            </a:r>
            <a:endParaRPr lang="en-US" dirty="0"/>
          </a:p>
        </p:txBody>
      </p:sp>
      <p:sp>
        <p:nvSpPr>
          <p:cNvPr id="3" name="Content Placeholder 2"/>
          <p:cNvSpPr>
            <a:spLocks noGrp="1"/>
          </p:cNvSpPr>
          <p:nvPr>
            <p:ph idx="1"/>
          </p:nvPr>
        </p:nvSpPr>
        <p:spPr>
          <a:xfrm>
            <a:off x="775855" y="2556931"/>
            <a:ext cx="10626436" cy="3705323"/>
          </a:xfrm>
        </p:spPr>
        <p:txBody>
          <a:bodyPr>
            <a:noAutofit/>
          </a:bodyPr>
          <a:lstStyle/>
          <a:p>
            <a:pPr marL="0" indent="0" algn="just">
              <a:spcBef>
                <a:spcPts val="0"/>
              </a:spcBef>
              <a:spcAft>
                <a:spcPts val="0"/>
              </a:spcAft>
              <a:buNone/>
            </a:pPr>
            <a:r>
              <a:rPr lang="en-US" dirty="0"/>
              <a:t>Frictional intensity of textile </a:t>
            </a:r>
            <a:r>
              <a:rPr lang="en-US" dirty="0" smtClean="0"/>
              <a:t>fibers </a:t>
            </a:r>
            <a:r>
              <a:rPr lang="en-US" dirty="0"/>
              <a:t>can be determined by measuring co-efficient of friction. According to the 2nd law of friction, frictional force is proportional to the perpendicular force of a material due to its own weight</a:t>
            </a:r>
            <a:r>
              <a:rPr lang="en-US" dirty="0" smtClean="0"/>
              <a:t>.</a:t>
            </a:r>
          </a:p>
          <a:p>
            <a:pPr marL="0" indent="0" algn="just">
              <a:spcBef>
                <a:spcPts val="0"/>
              </a:spcBef>
              <a:spcAft>
                <a:spcPts val="0"/>
              </a:spcAft>
              <a:buNone/>
            </a:pPr>
            <a:endParaRPr lang="en-US" sz="1000" dirty="0" smtClean="0"/>
          </a:p>
          <a:p>
            <a:pPr marL="0" indent="0" algn="just">
              <a:spcBef>
                <a:spcPts val="0"/>
              </a:spcBef>
              <a:spcAft>
                <a:spcPts val="0"/>
              </a:spcAft>
              <a:buNone/>
            </a:pPr>
            <a:r>
              <a:rPr lang="en-US" sz="2200" dirty="0"/>
              <a:t>	</a:t>
            </a:r>
            <a:r>
              <a:rPr lang="en-US" sz="2200" dirty="0" smtClean="0"/>
              <a:t>	</a:t>
            </a:r>
            <a:r>
              <a:rPr lang="en-US" dirty="0" smtClean="0"/>
              <a:t>So</a:t>
            </a:r>
            <a:r>
              <a:rPr lang="en-US" dirty="0"/>
              <a:t>, </a:t>
            </a:r>
            <a:r>
              <a:rPr lang="en-US" dirty="0" smtClean="0"/>
              <a:t>F ∞ </a:t>
            </a:r>
            <a:r>
              <a:rPr lang="en-US" dirty="0"/>
              <a:t>N; where F= Frictional force &amp; N= Normal or perpendicular force</a:t>
            </a:r>
          </a:p>
          <a:p>
            <a:pPr marL="0" indent="0" algn="just">
              <a:spcBef>
                <a:spcPts val="0"/>
              </a:spcBef>
              <a:spcAft>
                <a:spcPts val="0"/>
              </a:spcAft>
              <a:buNone/>
            </a:pPr>
            <a:r>
              <a:rPr lang="en-US" dirty="0" smtClean="0"/>
              <a:t>		Or</a:t>
            </a:r>
            <a:r>
              <a:rPr lang="en-US" dirty="0"/>
              <a:t>, F= µ N</a:t>
            </a:r>
          </a:p>
          <a:p>
            <a:pPr marL="0" indent="0" algn="just">
              <a:spcBef>
                <a:spcPts val="0"/>
              </a:spcBef>
              <a:spcAft>
                <a:spcPts val="0"/>
              </a:spcAft>
              <a:buNone/>
            </a:pPr>
            <a:r>
              <a:rPr lang="en-US" dirty="0" smtClean="0"/>
              <a:t>		Or</a:t>
            </a:r>
            <a:r>
              <a:rPr lang="en-US" dirty="0"/>
              <a:t>, µ= </a:t>
            </a:r>
            <a:r>
              <a:rPr lang="en-US" dirty="0" smtClean="0"/>
              <a:t>F/N</a:t>
            </a:r>
          </a:p>
          <a:p>
            <a:pPr marL="0" indent="0" algn="just">
              <a:spcBef>
                <a:spcPts val="0"/>
              </a:spcBef>
              <a:spcAft>
                <a:spcPts val="0"/>
              </a:spcAft>
              <a:buNone/>
            </a:pPr>
            <a:endParaRPr lang="en-US" sz="1000" dirty="0"/>
          </a:p>
          <a:p>
            <a:pPr marL="0" indent="0" algn="just">
              <a:spcBef>
                <a:spcPts val="0"/>
              </a:spcBef>
              <a:spcAft>
                <a:spcPts val="0"/>
              </a:spcAft>
              <a:buNone/>
            </a:pPr>
            <a:r>
              <a:rPr lang="en-US" dirty="0"/>
              <a:t>Here, µ is the proportionate constant known as co-efficient of friction. Thus, co-efficient of friction can also be defined as the ratio between frictional force and perpendicular force of a material. </a:t>
            </a:r>
          </a:p>
        </p:txBody>
      </p:sp>
    </p:spTree>
    <p:extLst>
      <p:ext uri="{BB962C8B-B14F-4D97-AF65-F5344CB8AC3E}">
        <p14:creationId xmlns:p14="http://schemas.microsoft.com/office/powerpoint/2010/main" val="324211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friction in Textile Industry</a:t>
            </a:r>
            <a:endParaRPr lang="en-US" dirty="0"/>
          </a:p>
        </p:txBody>
      </p:sp>
      <p:sp>
        <p:nvSpPr>
          <p:cNvPr id="3" name="Content Placeholder 2"/>
          <p:cNvSpPr>
            <a:spLocks noGrp="1"/>
          </p:cNvSpPr>
          <p:nvPr>
            <p:ph idx="1"/>
          </p:nvPr>
        </p:nvSpPr>
        <p:spPr/>
        <p:txBody>
          <a:bodyPr>
            <a:normAutofit lnSpcReduction="10000"/>
          </a:bodyPr>
          <a:lstStyle/>
          <a:p>
            <a:pPr lvl="0" algn="just">
              <a:spcBef>
                <a:spcPts val="0"/>
              </a:spcBef>
              <a:spcAft>
                <a:spcPts val="0"/>
              </a:spcAft>
            </a:pPr>
            <a:r>
              <a:rPr lang="en-US" sz="2800" dirty="0"/>
              <a:t>Friction holds the </a:t>
            </a:r>
            <a:r>
              <a:rPr lang="en-US" sz="2800" dirty="0" smtClean="0"/>
              <a:t>fiber </a:t>
            </a:r>
            <a:r>
              <a:rPr lang="en-US" sz="2800" dirty="0"/>
              <a:t>in a sliver and hence material does not break due to self weight.</a:t>
            </a:r>
          </a:p>
          <a:p>
            <a:pPr lvl="0" algn="just">
              <a:spcBef>
                <a:spcPts val="0"/>
              </a:spcBef>
              <a:spcAft>
                <a:spcPts val="0"/>
              </a:spcAft>
            </a:pPr>
            <a:r>
              <a:rPr lang="en-US" sz="2800" dirty="0"/>
              <a:t>Friction </a:t>
            </a:r>
            <a:r>
              <a:rPr lang="en-US" sz="2800" dirty="0" smtClean="0"/>
              <a:t>helps </a:t>
            </a:r>
            <a:r>
              <a:rPr lang="en-US" sz="2800" dirty="0"/>
              <a:t>in drafting and drawing process.</a:t>
            </a:r>
          </a:p>
          <a:p>
            <a:pPr lvl="0" algn="just">
              <a:spcBef>
                <a:spcPts val="0"/>
              </a:spcBef>
              <a:spcAft>
                <a:spcPts val="0"/>
              </a:spcAft>
            </a:pPr>
            <a:r>
              <a:rPr lang="en-US" sz="2800" dirty="0"/>
              <a:t>Uniform tension can be maintained in winding and warping because of friction.</a:t>
            </a:r>
          </a:p>
          <a:p>
            <a:pPr lvl="0" algn="just">
              <a:spcBef>
                <a:spcPts val="0"/>
              </a:spcBef>
              <a:spcAft>
                <a:spcPts val="0"/>
              </a:spcAft>
            </a:pPr>
            <a:r>
              <a:rPr lang="en-US" sz="2800" dirty="0"/>
              <a:t>Friction helps in twisting during spinning.</a:t>
            </a:r>
          </a:p>
          <a:p>
            <a:pPr lvl="0" algn="just">
              <a:spcBef>
                <a:spcPts val="0"/>
              </a:spcBef>
              <a:spcAft>
                <a:spcPts val="0"/>
              </a:spcAft>
            </a:pPr>
            <a:r>
              <a:rPr lang="en-US" sz="2800" dirty="0"/>
              <a:t>Friction modifies the </a:t>
            </a:r>
            <a:r>
              <a:rPr lang="en-US" sz="2800" dirty="0" err="1"/>
              <a:t>lustre</a:t>
            </a:r>
            <a:r>
              <a:rPr lang="en-US" sz="2800" dirty="0"/>
              <a:t> and appearance of a cloth</a:t>
            </a:r>
          </a:p>
          <a:p>
            <a:pPr lvl="0" algn="just">
              <a:spcBef>
                <a:spcPts val="0"/>
              </a:spcBef>
              <a:spcAft>
                <a:spcPts val="0"/>
              </a:spcAft>
            </a:pPr>
            <a:r>
              <a:rPr lang="en-US" sz="2800" dirty="0"/>
              <a:t>Friction makes more clean yarn.</a:t>
            </a:r>
          </a:p>
          <a:p>
            <a:endParaRPr lang="en-US" dirty="0"/>
          </a:p>
        </p:txBody>
      </p:sp>
    </p:spTree>
    <p:extLst>
      <p:ext uri="{BB962C8B-B14F-4D97-AF65-F5344CB8AC3E}">
        <p14:creationId xmlns:p14="http://schemas.microsoft.com/office/powerpoint/2010/main" val="280252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Problems of friction in Textile Industry</a:t>
            </a:r>
            <a:endParaRPr lang="en-US" dirty="0"/>
          </a:p>
        </p:txBody>
      </p:sp>
      <p:sp>
        <p:nvSpPr>
          <p:cNvPr id="3" name="Content Placeholder 2"/>
          <p:cNvSpPr>
            <a:spLocks noGrp="1"/>
          </p:cNvSpPr>
          <p:nvPr>
            <p:ph idx="1"/>
          </p:nvPr>
        </p:nvSpPr>
        <p:spPr>
          <a:xfrm>
            <a:off x="942110" y="2556931"/>
            <a:ext cx="10446326" cy="3608341"/>
          </a:xfrm>
        </p:spPr>
        <p:txBody>
          <a:bodyPr>
            <a:noAutofit/>
          </a:bodyPr>
          <a:lstStyle/>
          <a:p>
            <a:pPr lvl="0" algn="just">
              <a:spcBef>
                <a:spcPts val="0"/>
              </a:spcBef>
              <a:spcAft>
                <a:spcPts val="0"/>
              </a:spcAft>
            </a:pPr>
            <a:r>
              <a:rPr lang="en-US" sz="2800" dirty="0"/>
              <a:t>Friction causes </a:t>
            </a:r>
            <a:r>
              <a:rPr lang="en-US" sz="2800" dirty="0" err="1"/>
              <a:t>neps</a:t>
            </a:r>
            <a:r>
              <a:rPr lang="en-US" sz="2800" dirty="0"/>
              <a:t> formation.</a:t>
            </a:r>
          </a:p>
          <a:p>
            <a:pPr lvl="0" algn="just">
              <a:spcBef>
                <a:spcPts val="0"/>
              </a:spcBef>
              <a:spcAft>
                <a:spcPts val="0"/>
              </a:spcAft>
            </a:pPr>
            <a:r>
              <a:rPr lang="en-US" sz="2800" dirty="0"/>
              <a:t>Over friction causes high breakage of yarn in weaving.</a:t>
            </a:r>
          </a:p>
          <a:p>
            <a:pPr lvl="0" algn="just">
              <a:spcBef>
                <a:spcPts val="0"/>
              </a:spcBef>
              <a:spcAft>
                <a:spcPts val="0"/>
              </a:spcAft>
            </a:pPr>
            <a:r>
              <a:rPr lang="en-US" sz="2800" dirty="0"/>
              <a:t>Due to friction handle properties of fabric will be changed.</a:t>
            </a:r>
          </a:p>
          <a:p>
            <a:pPr lvl="0" algn="just">
              <a:spcBef>
                <a:spcPts val="0"/>
              </a:spcBef>
              <a:spcAft>
                <a:spcPts val="0"/>
              </a:spcAft>
            </a:pPr>
            <a:r>
              <a:rPr lang="en-US" sz="2800" dirty="0"/>
              <a:t>Sometimes, due to friction textile materials may be elongated.</a:t>
            </a:r>
          </a:p>
          <a:p>
            <a:pPr lvl="0" algn="just">
              <a:spcBef>
                <a:spcPts val="0"/>
              </a:spcBef>
              <a:spcAft>
                <a:spcPts val="0"/>
              </a:spcAft>
            </a:pPr>
            <a:r>
              <a:rPr lang="en-US" sz="2800" dirty="0"/>
              <a:t>Friction causes yarn and fabric hairiness.</a:t>
            </a:r>
          </a:p>
          <a:p>
            <a:pPr lvl="0" algn="just">
              <a:spcBef>
                <a:spcPts val="0"/>
              </a:spcBef>
              <a:spcAft>
                <a:spcPts val="0"/>
              </a:spcAft>
            </a:pPr>
            <a:r>
              <a:rPr lang="en-US" sz="2800" dirty="0"/>
              <a:t>Friction causes static charge formation in textile material and therefore, dust, dirt etc. are attracted by the textile material and it becomes dirty.</a:t>
            </a:r>
          </a:p>
          <a:p>
            <a:pPr lvl="0" algn="just">
              <a:spcBef>
                <a:spcPts val="0"/>
              </a:spcBef>
              <a:spcAft>
                <a:spcPts val="0"/>
              </a:spcAft>
            </a:pPr>
            <a:r>
              <a:rPr lang="en-US" sz="2800" dirty="0"/>
              <a:t>Friction </a:t>
            </a:r>
            <a:r>
              <a:rPr lang="en-US" sz="2800" dirty="0" err="1"/>
              <a:t>worns</a:t>
            </a:r>
            <a:r>
              <a:rPr lang="en-US" sz="2800" dirty="0"/>
              <a:t> out different parts of a machine. </a:t>
            </a:r>
          </a:p>
        </p:txBody>
      </p:sp>
    </p:spTree>
    <p:extLst>
      <p:ext uri="{BB962C8B-B14F-4D97-AF65-F5344CB8AC3E}">
        <p14:creationId xmlns:p14="http://schemas.microsoft.com/office/powerpoint/2010/main" val="294531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Minimization of frictional intensity of textile materials</a:t>
            </a:r>
            <a:endParaRPr lang="en-US" dirty="0"/>
          </a:p>
        </p:txBody>
      </p:sp>
      <p:sp>
        <p:nvSpPr>
          <p:cNvPr id="3" name="Content Placeholder 2"/>
          <p:cNvSpPr>
            <a:spLocks noGrp="1"/>
          </p:cNvSpPr>
          <p:nvPr>
            <p:ph idx="1"/>
          </p:nvPr>
        </p:nvSpPr>
        <p:spPr>
          <a:xfrm>
            <a:off x="762000" y="2410691"/>
            <a:ext cx="10667999" cy="3823854"/>
          </a:xfrm>
        </p:spPr>
        <p:txBody>
          <a:bodyPr>
            <a:noAutofit/>
          </a:bodyPr>
          <a:lstStyle/>
          <a:p>
            <a:pPr marL="0" lvl="0" algn="just">
              <a:spcBef>
                <a:spcPts val="0"/>
              </a:spcBef>
              <a:spcAft>
                <a:spcPts val="0"/>
              </a:spcAft>
            </a:pPr>
            <a:r>
              <a:rPr lang="en-US" dirty="0"/>
              <a:t>Sizing is done on warp yarn before weaving to reduce friction between adjacent </a:t>
            </a:r>
            <a:r>
              <a:rPr lang="en-US" dirty="0" smtClean="0"/>
              <a:t>yarns, 	as </a:t>
            </a:r>
            <a:r>
              <a:rPr lang="en-US" dirty="0"/>
              <a:t>a result ends breakage rate during weaving becomes minimized</a:t>
            </a:r>
            <a:r>
              <a:rPr lang="en-US" dirty="0" smtClean="0"/>
              <a:t>.</a:t>
            </a:r>
            <a:endParaRPr lang="en-US" dirty="0"/>
          </a:p>
          <a:p>
            <a:pPr marL="0" lvl="0" algn="just">
              <a:spcBef>
                <a:spcPts val="0"/>
              </a:spcBef>
              <a:spcAft>
                <a:spcPts val="0"/>
              </a:spcAft>
            </a:pPr>
            <a:r>
              <a:rPr lang="en-US" dirty="0"/>
              <a:t>Emulsion, oil, lubricants etc. are applied specially on jute in batching section to reduce </a:t>
            </a:r>
            <a:r>
              <a:rPr lang="en-US" dirty="0" smtClean="0"/>
              <a:t>	the </a:t>
            </a:r>
            <a:r>
              <a:rPr lang="en-US" dirty="0"/>
              <a:t>stiffness of </a:t>
            </a:r>
            <a:r>
              <a:rPr lang="en-US" dirty="0" smtClean="0"/>
              <a:t>fiber </a:t>
            </a:r>
            <a:r>
              <a:rPr lang="en-US" dirty="0"/>
              <a:t>and thus </a:t>
            </a:r>
            <a:r>
              <a:rPr lang="en-US" dirty="0" smtClean="0"/>
              <a:t>fiber </a:t>
            </a:r>
            <a:r>
              <a:rPr lang="en-US" dirty="0"/>
              <a:t>damage is reduced in processing</a:t>
            </a:r>
            <a:r>
              <a:rPr lang="en-US" dirty="0" smtClean="0"/>
              <a:t>.</a:t>
            </a:r>
            <a:endParaRPr lang="en-US" dirty="0"/>
          </a:p>
          <a:p>
            <a:pPr marL="0" lvl="0" algn="just">
              <a:spcBef>
                <a:spcPts val="0"/>
              </a:spcBef>
              <a:spcAft>
                <a:spcPts val="0"/>
              </a:spcAft>
            </a:pPr>
            <a:r>
              <a:rPr lang="en-US" dirty="0"/>
              <a:t>Chemical treatment is applied on wool </a:t>
            </a:r>
            <a:r>
              <a:rPr lang="en-US" dirty="0" smtClean="0"/>
              <a:t>fiber </a:t>
            </a:r>
            <a:r>
              <a:rPr lang="en-US" dirty="0"/>
              <a:t>to reduce scale sharpness and thus </a:t>
            </a:r>
            <a:r>
              <a:rPr lang="en-US" dirty="0" smtClean="0"/>
              <a:t>	frictional </a:t>
            </a:r>
            <a:r>
              <a:rPr lang="en-US" dirty="0"/>
              <a:t>intensity of </a:t>
            </a:r>
            <a:r>
              <a:rPr lang="en-US" dirty="0" smtClean="0"/>
              <a:t>fiber </a:t>
            </a:r>
            <a:r>
              <a:rPr lang="en-US" dirty="0"/>
              <a:t>is minimized. </a:t>
            </a:r>
          </a:p>
          <a:p>
            <a:pPr marL="0" lvl="0" algn="just">
              <a:spcBef>
                <a:spcPts val="0"/>
              </a:spcBef>
              <a:spcAft>
                <a:spcPts val="0"/>
              </a:spcAft>
            </a:pPr>
            <a:r>
              <a:rPr lang="en-US" dirty="0"/>
              <a:t>By calendaring it is possible to minimize the frictional intensity of cloth</a:t>
            </a:r>
            <a:r>
              <a:rPr lang="en-US" dirty="0" smtClean="0"/>
              <a:t>.</a:t>
            </a:r>
            <a:r>
              <a:rPr lang="en-US" dirty="0"/>
              <a:t> </a:t>
            </a:r>
          </a:p>
          <a:p>
            <a:pPr marL="0" lvl="0" algn="just">
              <a:spcBef>
                <a:spcPts val="0"/>
              </a:spcBef>
              <a:spcAft>
                <a:spcPts val="0"/>
              </a:spcAft>
            </a:pPr>
            <a:r>
              <a:rPr lang="en-US" dirty="0"/>
              <a:t>Sometimes resin finish or anti-crease finish can be applied on cloth to reduce the </a:t>
            </a:r>
            <a:r>
              <a:rPr lang="en-US" dirty="0" smtClean="0"/>
              <a:t>	frictional </a:t>
            </a:r>
            <a:r>
              <a:rPr lang="en-US" dirty="0"/>
              <a:t>intensity. </a:t>
            </a:r>
          </a:p>
          <a:p>
            <a:pPr marL="0" lvl="0" algn="just">
              <a:spcBef>
                <a:spcPts val="0"/>
              </a:spcBef>
              <a:spcAft>
                <a:spcPts val="0"/>
              </a:spcAft>
            </a:pPr>
            <a:r>
              <a:rPr lang="en-US" dirty="0"/>
              <a:t>Softener can also be applied on textile material to reduce it’s frictional intensity. </a:t>
            </a:r>
          </a:p>
        </p:txBody>
      </p:sp>
    </p:spTree>
    <p:extLst>
      <p:ext uri="{BB962C8B-B14F-4D97-AF65-F5344CB8AC3E}">
        <p14:creationId xmlns:p14="http://schemas.microsoft.com/office/powerpoint/2010/main" val="208687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Laws of friction</a:t>
            </a:r>
            <a:endParaRPr lang="en-US" dirty="0"/>
          </a:p>
        </p:txBody>
      </p:sp>
      <p:sp>
        <p:nvSpPr>
          <p:cNvPr id="3" name="Content Placeholder 2"/>
          <p:cNvSpPr>
            <a:spLocks noGrp="1"/>
          </p:cNvSpPr>
          <p:nvPr>
            <p:ph idx="1"/>
          </p:nvPr>
        </p:nvSpPr>
        <p:spPr>
          <a:xfrm>
            <a:off x="789710" y="2556932"/>
            <a:ext cx="10584872" cy="3691468"/>
          </a:xfrm>
        </p:spPr>
        <p:txBody>
          <a:bodyPr>
            <a:noAutofit/>
          </a:bodyPr>
          <a:lstStyle/>
          <a:p>
            <a:pPr marL="0" lvl="0" algn="just">
              <a:spcBef>
                <a:spcPts val="0"/>
              </a:spcBef>
              <a:spcAft>
                <a:spcPts val="0"/>
              </a:spcAft>
            </a:pPr>
            <a:r>
              <a:rPr lang="en-US" sz="2600" dirty="0"/>
              <a:t>The frictional force is independent of the area of contact between two surfaces.</a:t>
            </a:r>
          </a:p>
          <a:p>
            <a:pPr marL="0" lvl="0" algn="just">
              <a:spcBef>
                <a:spcPts val="0"/>
              </a:spcBef>
              <a:spcAft>
                <a:spcPts val="0"/>
              </a:spcAft>
            </a:pPr>
            <a:r>
              <a:rPr lang="en-US" sz="2600" dirty="0"/>
              <a:t>The frictional force `F’ is proportional to the normal reaction `R</a:t>
            </a:r>
            <a:r>
              <a:rPr lang="en-US" sz="2600" baseline="-25000" dirty="0"/>
              <a:t>N</a:t>
            </a:r>
            <a:r>
              <a:rPr lang="en-US" sz="2600" dirty="0"/>
              <a:t>’. So, the Co-efficient of friction </a:t>
            </a:r>
            <a:r>
              <a:rPr lang="en-US" sz="2600" dirty="0" smtClean="0"/>
              <a:t>comes-</a:t>
            </a:r>
            <a:endParaRPr lang="en-US" sz="2600" dirty="0"/>
          </a:p>
          <a:p>
            <a:pPr marL="0" indent="0" algn="just">
              <a:spcBef>
                <a:spcPts val="0"/>
              </a:spcBef>
              <a:spcAft>
                <a:spcPts val="0"/>
              </a:spcAft>
              <a:buNone/>
            </a:pPr>
            <a:r>
              <a:rPr lang="en-US" sz="2600" dirty="0" smtClean="0"/>
              <a:t>	So</a:t>
            </a:r>
            <a:r>
              <a:rPr lang="en-US" sz="2600" dirty="0"/>
              <a:t>, F∞ N; where F= Frictional force &amp; N= Normal or perpendicular force</a:t>
            </a:r>
          </a:p>
          <a:p>
            <a:pPr marL="0" indent="0" algn="just">
              <a:spcBef>
                <a:spcPts val="0"/>
              </a:spcBef>
              <a:spcAft>
                <a:spcPts val="0"/>
              </a:spcAft>
              <a:buNone/>
            </a:pPr>
            <a:r>
              <a:rPr lang="en-US" sz="2600" dirty="0" smtClean="0"/>
              <a:t>	Or</a:t>
            </a:r>
            <a:r>
              <a:rPr lang="en-US" sz="2600" dirty="0"/>
              <a:t>, F= µ N</a:t>
            </a:r>
          </a:p>
          <a:p>
            <a:pPr marL="0" indent="0" algn="just">
              <a:spcBef>
                <a:spcPts val="0"/>
              </a:spcBef>
              <a:spcAft>
                <a:spcPts val="0"/>
              </a:spcAft>
              <a:buNone/>
            </a:pPr>
            <a:r>
              <a:rPr lang="en-US" sz="2600" dirty="0"/>
              <a:t>	</a:t>
            </a:r>
            <a:r>
              <a:rPr lang="en-US" sz="2600" dirty="0" smtClean="0"/>
              <a:t>Or</a:t>
            </a:r>
            <a:r>
              <a:rPr lang="en-US" sz="2600" dirty="0"/>
              <a:t>, µ= </a:t>
            </a:r>
            <a:r>
              <a:rPr lang="en-US" sz="2600" dirty="0" smtClean="0"/>
              <a:t>F/N</a:t>
            </a:r>
            <a:endParaRPr lang="en-US" sz="2600" dirty="0"/>
          </a:p>
          <a:p>
            <a:pPr marL="0" lvl="0" algn="just">
              <a:spcBef>
                <a:spcPts val="0"/>
              </a:spcBef>
              <a:spcAft>
                <a:spcPts val="0"/>
              </a:spcAft>
            </a:pPr>
            <a:r>
              <a:rPr lang="en-US" sz="2600" dirty="0"/>
              <a:t>This law is known as Coulomb’s law and friction’s 3</a:t>
            </a:r>
            <a:r>
              <a:rPr lang="en-US" sz="2600" baseline="30000" dirty="0"/>
              <a:t>rd</a:t>
            </a:r>
            <a:r>
              <a:rPr lang="en-US" sz="2600" dirty="0"/>
              <a:t> law. Kinetic force is independent of the speed of sliding</a:t>
            </a:r>
            <a:r>
              <a:rPr lang="en-US" sz="2600" dirty="0" smtClean="0"/>
              <a:t>.</a:t>
            </a:r>
            <a:endParaRPr lang="en-US" sz="2600" dirty="0"/>
          </a:p>
        </p:txBody>
      </p:sp>
    </p:spTree>
    <p:extLst>
      <p:ext uri="{BB962C8B-B14F-4D97-AF65-F5344CB8AC3E}">
        <p14:creationId xmlns:p14="http://schemas.microsoft.com/office/powerpoint/2010/main" val="303064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766</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Cambria Math</vt:lpstr>
      <vt:lpstr>Garamond</vt:lpstr>
      <vt:lpstr>Organic</vt:lpstr>
      <vt:lpstr>Frictional Properties</vt:lpstr>
      <vt:lpstr>Frictional Properties</vt:lpstr>
      <vt:lpstr>Factors affecting the frictional intensity of textile materials:</vt:lpstr>
      <vt:lpstr>Directional Frictional Effect (DFE):</vt:lpstr>
      <vt:lpstr>Co-efficient of friction</vt:lpstr>
      <vt:lpstr>Importance of friction in Textile Industry</vt:lpstr>
      <vt:lpstr>Problems of friction in Textile Industry</vt:lpstr>
      <vt:lpstr>Minimization of frictional intensity of textile materials</vt:lpstr>
      <vt:lpstr>Laws of friction</vt:lpstr>
      <vt:lpstr>Amonton’s law of friction</vt:lpstr>
      <vt:lpstr>Amonton’s law of friction</vt:lpstr>
      <vt:lpstr>Static Capstan Method</vt:lpstr>
      <vt:lpstr>Dynamic Capstan Method</vt:lpstr>
      <vt:lpstr>Types of frictions in fiber</vt:lpstr>
      <vt:lpstr>Frictional Intensity can be minimized</vt:lpstr>
      <vt:lpstr>Measurement of friction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Tanvir Ahmed Chowdhury</dc:creator>
  <cp:lastModifiedBy>Tanvir Ahmed Chowdhury</cp:lastModifiedBy>
  <cp:revision>57</cp:revision>
  <dcterms:created xsi:type="dcterms:W3CDTF">2020-12-28T05:15:28Z</dcterms:created>
  <dcterms:modified xsi:type="dcterms:W3CDTF">2020-12-28T06:11:05Z</dcterms:modified>
</cp:coreProperties>
</file>