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6" r:id="rId7"/>
    <p:sldId id="267" r:id="rId8"/>
    <p:sldId id="261" r:id="rId9"/>
    <p:sldId id="262" r:id="rId10"/>
    <p:sldId id="263" r:id="rId11"/>
    <p:sldId id="264" r:id="rId12"/>
    <p:sldId id="265"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507C3B-8405-46E1-891F-132A14FC3826}"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355233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507C3B-8405-46E1-891F-132A14FC3826}"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294245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507C3B-8405-46E1-891F-132A14FC3826}"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369966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507C3B-8405-46E1-891F-132A14FC3826}"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329705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507C3B-8405-46E1-891F-132A14FC3826}"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389096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507C3B-8405-46E1-891F-132A14FC3826}"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5175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507C3B-8405-46E1-891F-132A14FC3826}"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156602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507C3B-8405-46E1-891F-132A14FC3826}"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402918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07C3B-8405-46E1-891F-132A14FC3826}"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163345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07C3B-8405-46E1-891F-132A14FC3826}"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160348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07C3B-8405-46E1-891F-132A14FC3826}"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328478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507C3B-8405-46E1-891F-132A14FC3826}" type="datetimeFigureOut">
              <a:rPr lang="en-US" smtClean="0"/>
              <a:t>7/25/2020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D936C2-00BB-485B-9C59-4614FF768AB6}" type="slidenum">
              <a:rPr lang="en-US" smtClean="0"/>
              <a:t>‹#›</a:t>
            </a:fld>
            <a:endParaRPr lang="en-US"/>
          </a:p>
        </p:txBody>
      </p:sp>
    </p:spTree>
    <p:extLst>
      <p:ext uri="{BB962C8B-B14F-4D97-AF65-F5344CB8AC3E}">
        <p14:creationId xmlns:p14="http://schemas.microsoft.com/office/powerpoint/2010/main" val="3278929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663" y="1143000"/>
            <a:ext cx="7772400" cy="1219200"/>
          </a:xfrm>
          <a:ln>
            <a:solidFill>
              <a:schemeClr val="tx1"/>
            </a:solidFill>
          </a:ln>
        </p:spPr>
        <p:txBody>
          <a:bodyPr>
            <a:normAutofit fontScale="90000"/>
          </a:bodyPr>
          <a:lstStyle/>
          <a:p>
            <a:r>
              <a:rPr lang="en-US" dirty="0" smtClean="0">
                <a:latin typeface="Times New Roman" pitchFamily="18" charset="0"/>
                <a:cs typeface="Times New Roman" pitchFamily="18" charset="0"/>
              </a:rPr>
              <a:t>Power Plant </a:t>
            </a:r>
            <a:r>
              <a:rPr lang="en-US" smtClean="0">
                <a:latin typeface="Times New Roman" pitchFamily="18" charset="0"/>
                <a:cs typeface="Times New Roman" pitchFamily="18" charset="0"/>
              </a:rPr>
              <a:t>Performance Analysis</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685800" y="3124200"/>
            <a:ext cx="7772400" cy="1981200"/>
          </a:xfrm>
        </p:spPr>
        <p:txBody>
          <a:bodyPr/>
          <a:lstStyle/>
          <a:p>
            <a:endParaRPr lang="en-US" dirty="0"/>
          </a:p>
        </p:txBody>
      </p:sp>
    </p:spTree>
    <p:extLst>
      <p:ext uri="{BB962C8B-B14F-4D97-AF65-F5344CB8AC3E}">
        <p14:creationId xmlns:p14="http://schemas.microsoft.com/office/powerpoint/2010/main" val="3018835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pPr marL="109728" indent="0">
              <a:buNone/>
            </a:pPr>
            <a:r>
              <a:rPr lang="en-US" sz="2000" b="1" dirty="0">
                <a:solidFill>
                  <a:srgbClr val="ED008D"/>
                </a:solidFill>
                <a:latin typeface="Times New Roman"/>
              </a:rPr>
              <a:t>Diversity factor. </a:t>
            </a:r>
            <a:r>
              <a:rPr lang="en-US" sz="2000" i="1" dirty="0">
                <a:solidFill>
                  <a:srgbClr val="231F20"/>
                </a:solidFill>
                <a:latin typeface="Times New Roman"/>
              </a:rPr>
              <a:t>The ratio of the sum of individual maximum demands to the </a:t>
            </a:r>
            <a:r>
              <a:rPr lang="en-US" sz="2000" i="1" dirty="0" smtClean="0">
                <a:solidFill>
                  <a:srgbClr val="231F20"/>
                </a:solidFill>
                <a:latin typeface="Times New Roman"/>
              </a:rPr>
              <a:t>maximum demand </a:t>
            </a:r>
            <a:r>
              <a:rPr lang="en-US" sz="2000" i="1" dirty="0">
                <a:solidFill>
                  <a:srgbClr val="231F20"/>
                </a:solidFill>
                <a:latin typeface="Times New Roman"/>
              </a:rPr>
              <a:t>on power station is known as </a:t>
            </a:r>
            <a:r>
              <a:rPr lang="en-US" sz="2000" b="1" dirty="0">
                <a:solidFill>
                  <a:srgbClr val="ED008D"/>
                </a:solidFill>
                <a:latin typeface="Times New Roman"/>
              </a:rPr>
              <a:t>diversity factor </a:t>
            </a:r>
            <a:r>
              <a:rPr lang="en-US" sz="2000" i="1" dirty="0">
                <a:solidFill>
                  <a:srgbClr val="231F20"/>
                </a:solidFill>
                <a:latin typeface="Times New Roman"/>
              </a:rPr>
              <a:t>i.e</a:t>
            </a:r>
            <a:r>
              <a:rPr lang="en-US" sz="2000" i="1" dirty="0" smtClean="0">
                <a:solidFill>
                  <a:srgbClr val="231F20"/>
                </a:solidFill>
                <a:latin typeface="Times New Roman"/>
              </a:rPr>
              <a:t>.,</a:t>
            </a:r>
          </a:p>
          <a:p>
            <a:endParaRPr lang="en-US" sz="2000" dirty="0" smtClean="0">
              <a:solidFill>
                <a:srgbClr val="231F20"/>
              </a:solidFill>
              <a:latin typeface="Times New Roman"/>
            </a:endParaRPr>
          </a:p>
          <a:p>
            <a:endParaRPr lang="en-US" sz="2000" dirty="0" smtClean="0">
              <a:solidFill>
                <a:srgbClr val="231F20"/>
              </a:solidFill>
              <a:latin typeface="Times New Roman"/>
            </a:endParaRPr>
          </a:p>
          <a:p>
            <a:r>
              <a:rPr lang="en-US" sz="2000" dirty="0" smtClean="0">
                <a:solidFill>
                  <a:srgbClr val="231F20"/>
                </a:solidFill>
                <a:latin typeface="Times New Roman"/>
              </a:rPr>
              <a:t>diversity</a:t>
            </a:r>
            <a:r>
              <a:rPr lang="en-US" sz="2000" dirty="0">
                <a:solidFill>
                  <a:srgbClr val="005AAB"/>
                </a:solidFill>
                <a:latin typeface="Times New Roman"/>
              </a:rPr>
              <a:t>† </a:t>
            </a:r>
            <a:r>
              <a:rPr lang="en-US" sz="2000" dirty="0">
                <a:solidFill>
                  <a:srgbClr val="231F20"/>
                </a:solidFill>
                <a:latin typeface="Times New Roman"/>
              </a:rPr>
              <a:t>factor </a:t>
            </a:r>
            <a:r>
              <a:rPr lang="en-US" sz="2000" dirty="0" smtClean="0">
                <a:solidFill>
                  <a:srgbClr val="231F20"/>
                </a:solidFill>
                <a:latin typeface="Times New Roman"/>
              </a:rPr>
              <a:t>will always </a:t>
            </a:r>
            <a:r>
              <a:rPr lang="en-US" sz="2000" dirty="0">
                <a:solidFill>
                  <a:srgbClr val="231F20"/>
                </a:solidFill>
                <a:latin typeface="Times New Roman"/>
              </a:rPr>
              <a:t>be greater than 1</a:t>
            </a:r>
            <a:r>
              <a:rPr lang="en-US" sz="2000" dirty="0" smtClean="0">
                <a:solidFill>
                  <a:srgbClr val="231F20"/>
                </a:solidFill>
                <a:latin typeface="Times New Roman"/>
              </a:rPr>
              <a:t>.</a:t>
            </a:r>
          </a:p>
          <a:p>
            <a:r>
              <a:rPr lang="en-US" sz="2000" b="1" dirty="0">
                <a:solidFill>
                  <a:srgbClr val="ED008D"/>
                </a:solidFill>
                <a:latin typeface="Times New Roman"/>
              </a:rPr>
              <a:t>Plant capacity factor. </a:t>
            </a:r>
            <a:r>
              <a:rPr lang="en-US" sz="2000" i="1" dirty="0">
                <a:solidFill>
                  <a:srgbClr val="231F20"/>
                </a:solidFill>
                <a:latin typeface="Times New Roman"/>
              </a:rPr>
              <a:t>It is the ratio of actual energy produced to the maximum </a:t>
            </a:r>
            <a:r>
              <a:rPr lang="en-US" sz="2000" i="1" dirty="0" smtClean="0">
                <a:solidFill>
                  <a:srgbClr val="231F20"/>
                </a:solidFill>
                <a:latin typeface="Times New Roman"/>
              </a:rPr>
              <a:t>possible energy </a:t>
            </a:r>
            <a:r>
              <a:rPr lang="en-US" sz="2000" i="1" dirty="0">
                <a:solidFill>
                  <a:srgbClr val="231F20"/>
                </a:solidFill>
                <a:latin typeface="Times New Roman"/>
              </a:rPr>
              <a:t>that could have been produced during a given period i.e.,</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47787"/>
            <a:ext cx="49530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3200400"/>
            <a:ext cx="55816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112" y="4957481"/>
            <a:ext cx="4524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81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lstStyle/>
          <a:p>
            <a:pPr marL="109728" indent="0">
              <a:buNone/>
            </a:pPr>
            <a:r>
              <a:rPr lang="en-US" b="1" dirty="0" smtClean="0">
                <a:solidFill>
                  <a:srgbClr val="FF33CC"/>
                </a:solidFill>
                <a:latin typeface="Times New Roman" pitchFamily="18" charset="0"/>
                <a:cs typeface="Times New Roman" pitchFamily="18" charset="0"/>
              </a:rPr>
              <a:t>Reserve Capacity:</a:t>
            </a:r>
          </a:p>
          <a:p>
            <a:pPr marL="109728" indent="0">
              <a:buNone/>
            </a:pPr>
            <a:r>
              <a:rPr lang="en-US" sz="2800" i="1" dirty="0">
                <a:solidFill>
                  <a:srgbClr val="FF33CC"/>
                </a:solidFill>
                <a:latin typeface="Times New Roman" pitchFamily="18" charset="0"/>
                <a:cs typeface="Times New Roman" pitchFamily="18" charset="0"/>
              </a:rPr>
              <a:t> </a:t>
            </a:r>
            <a:r>
              <a:rPr lang="en-US" sz="2800" i="1" dirty="0" smtClean="0">
                <a:solidFill>
                  <a:srgbClr val="FF33CC"/>
                </a:solidFill>
                <a:latin typeface="Times New Roman" pitchFamily="18" charset="0"/>
                <a:cs typeface="Times New Roman" pitchFamily="18" charset="0"/>
              </a:rPr>
              <a:t>     </a:t>
            </a:r>
            <a:r>
              <a:rPr lang="en-US" sz="2800" dirty="0" smtClean="0">
                <a:solidFill>
                  <a:srgbClr val="231F20"/>
                </a:solidFill>
                <a:latin typeface="Times New Roman"/>
              </a:rPr>
              <a:t>Reserve </a:t>
            </a:r>
            <a:r>
              <a:rPr lang="en-US" sz="2800" dirty="0">
                <a:solidFill>
                  <a:srgbClr val="231F20"/>
                </a:solidFill>
                <a:latin typeface="Times New Roman"/>
              </a:rPr>
              <a:t>capacity = Plant capacity </a:t>
            </a:r>
            <a:r>
              <a:rPr lang="en-US" sz="2800" dirty="0">
                <a:solidFill>
                  <a:srgbClr val="231F20"/>
                </a:solidFill>
                <a:latin typeface="Symbol"/>
              </a:rPr>
              <a:t>-</a:t>
            </a:r>
            <a:r>
              <a:rPr lang="en-US" sz="2800" dirty="0" smtClean="0">
                <a:solidFill>
                  <a:srgbClr val="231F20"/>
                </a:solidFill>
                <a:latin typeface="Times New Roman"/>
              </a:rPr>
              <a:t>Max</a:t>
            </a:r>
            <a:r>
              <a:rPr lang="en-US" sz="2800" dirty="0">
                <a:solidFill>
                  <a:srgbClr val="231F20"/>
                </a:solidFill>
                <a:latin typeface="Times New Roman"/>
              </a:rPr>
              <a:t>. </a:t>
            </a:r>
            <a:r>
              <a:rPr lang="en-US" sz="2800" dirty="0" smtClean="0">
                <a:solidFill>
                  <a:srgbClr val="231F20"/>
                </a:solidFill>
                <a:latin typeface="Times New Roman"/>
              </a:rPr>
              <a:t>demand</a:t>
            </a:r>
          </a:p>
          <a:p>
            <a:r>
              <a:rPr lang="en-US" sz="2800" dirty="0">
                <a:solidFill>
                  <a:srgbClr val="231F20"/>
                </a:solidFill>
                <a:latin typeface="Times New Roman"/>
              </a:rPr>
              <a:t>If the maximum demand on the plant is equal to the plant capacity, then </a:t>
            </a:r>
            <a:r>
              <a:rPr lang="en-US" sz="2800" dirty="0" smtClean="0">
                <a:solidFill>
                  <a:srgbClr val="231F20"/>
                </a:solidFill>
                <a:latin typeface="Times New Roman"/>
              </a:rPr>
              <a:t>load factor </a:t>
            </a:r>
            <a:r>
              <a:rPr lang="en-US" sz="2800" dirty="0">
                <a:solidFill>
                  <a:srgbClr val="231F20"/>
                </a:solidFill>
                <a:latin typeface="Times New Roman"/>
              </a:rPr>
              <a:t>and plant capacity factor will have the same value. In such a case, the plant will have </a:t>
            </a:r>
            <a:r>
              <a:rPr lang="en-US" sz="2800" dirty="0" smtClean="0">
                <a:solidFill>
                  <a:srgbClr val="231F20"/>
                </a:solidFill>
                <a:latin typeface="Times New Roman"/>
              </a:rPr>
              <a:t>no reserve </a:t>
            </a:r>
            <a:r>
              <a:rPr lang="en-US" sz="2800" dirty="0">
                <a:solidFill>
                  <a:srgbClr val="231F20"/>
                </a:solidFill>
                <a:latin typeface="Times New Roman"/>
              </a:rPr>
              <a:t>capacity</a:t>
            </a:r>
            <a:r>
              <a:rPr lang="en-US" sz="2800" dirty="0" smtClean="0">
                <a:solidFill>
                  <a:srgbClr val="231F20"/>
                </a:solidFill>
                <a:latin typeface="Times New Roman"/>
              </a:rPr>
              <a:t>.</a:t>
            </a:r>
          </a:p>
          <a:p>
            <a:pPr marL="109728" indent="0">
              <a:buNone/>
            </a:pPr>
            <a:r>
              <a:rPr lang="en-US" sz="2800" b="1" dirty="0">
                <a:solidFill>
                  <a:srgbClr val="ED008D"/>
                </a:solidFill>
                <a:latin typeface="Times New Roman"/>
              </a:rPr>
              <a:t>Plant use factor. </a:t>
            </a:r>
            <a:r>
              <a:rPr lang="en-US" sz="2800" i="1" dirty="0">
                <a:solidFill>
                  <a:srgbClr val="231F20"/>
                </a:solidFill>
                <a:latin typeface="Times New Roman"/>
              </a:rPr>
              <a:t>It is ratio of kWh generated to the product of plant capacity and </a:t>
            </a:r>
            <a:r>
              <a:rPr lang="en-US" sz="2800" i="1" dirty="0" smtClean="0">
                <a:solidFill>
                  <a:srgbClr val="231F20"/>
                </a:solidFill>
                <a:latin typeface="Times New Roman"/>
              </a:rPr>
              <a:t>the number </a:t>
            </a:r>
            <a:r>
              <a:rPr lang="en-US" sz="2800" i="1" dirty="0">
                <a:solidFill>
                  <a:srgbClr val="231F20"/>
                </a:solidFill>
                <a:latin typeface="Times New Roman"/>
              </a:rPr>
              <a:t>of hours for which the plant was in operation i.e</a:t>
            </a:r>
            <a:r>
              <a:rPr lang="en-US" sz="2800" i="1" dirty="0" smtClean="0">
                <a:solidFill>
                  <a:srgbClr val="231F20"/>
                </a:solidFill>
                <a:latin typeface="Times New Roman"/>
              </a:rPr>
              <a:t>.</a:t>
            </a:r>
            <a:endParaRPr lang="en-US" sz="2800" i="1" dirty="0">
              <a:solidFill>
                <a:srgbClr val="231F20"/>
              </a:solidFill>
              <a:latin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648200"/>
            <a:ext cx="41814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69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pPr marL="109728" indent="0">
              <a:buNone/>
            </a:pPr>
            <a:r>
              <a:rPr lang="en-US" sz="2800" b="1" u="sng" dirty="0">
                <a:solidFill>
                  <a:srgbClr val="005AAB"/>
                </a:solidFill>
                <a:latin typeface="Times New Roman" panose="02020603050405020304" pitchFamily="18" charset="0"/>
                <a:cs typeface="Times New Roman" panose="02020603050405020304" pitchFamily="18" charset="0"/>
              </a:rPr>
              <a:t>Units Generated per Annum</a:t>
            </a:r>
          </a:p>
          <a:p>
            <a:pPr algn="just"/>
            <a:r>
              <a:rPr lang="en-US" sz="2800" dirty="0">
                <a:solidFill>
                  <a:srgbClr val="231F20"/>
                </a:solidFill>
                <a:latin typeface="Times New Roman"/>
              </a:rPr>
              <a:t>It is often required to find the kWh generated per annum from maximum demand and load </a:t>
            </a:r>
            <a:r>
              <a:rPr lang="en-US" sz="2800" dirty="0" smtClean="0">
                <a:solidFill>
                  <a:srgbClr val="231F20"/>
                </a:solidFill>
                <a:latin typeface="Times New Roman"/>
              </a:rPr>
              <a:t>factor. The </a:t>
            </a:r>
            <a:r>
              <a:rPr lang="en-US" sz="2800" dirty="0">
                <a:solidFill>
                  <a:srgbClr val="231F20"/>
                </a:solidFill>
                <a:latin typeface="Times New Roman"/>
              </a:rPr>
              <a:t>procedure is as follows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5532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4191000"/>
            <a:ext cx="8229600" cy="1384995"/>
          </a:xfrm>
          <a:prstGeom prst="rect">
            <a:avLst/>
          </a:prstGeom>
          <a:noFill/>
        </p:spPr>
        <p:txBody>
          <a:bodyPr wrap="square" rtlCol="0">
            <a:spAutoFit/>
          </a:bodyPr>
          <a:lstStyle/>
          <a:p>
            <a:pPr algn="just"/>
            <a:r>
              <a:rPr lang="en-US" sz="2800" b="1" u="sng" dirty="0" smtClean="0">
                <a:solidFill>
                  <a:srgbClr val="002060"/>
                </a:solidFill>
                <a:latin typeface="Times New Roman" panose="02020603050405020304" pitchFamily="18" charset="0"/>
                <a:cs typeface="Times New Roman" panose="02020603050405020304" pitchFamily="18" charset="0"/>
              </a:rPr>
              <a:t>Utilization factor:</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It is ratio between Max. Demand and Plant Capacity.</a:t>
            </a:r>
          </a:p>
          <a:p>
            <a:pPr algn="just"/>
            <a:r>
              <a:rPr lang="en-US" sz="2800" dirty="0" smtClean="0">
                <a:latin typeface="Times New Roman" panose="02020603050405020304" pitchFamily="18" charset="0"/>
                <a:cs typeface="Times New Roman" panose="02020603050405020304" pitchFamily="18" charset="0"/>
              </a:rPr>
              <a:t>Utilization Factor= Max. demand/ Plant Capacity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53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886700" cy="1676400"/>
          </a:xfrm>
        </p:spPr>
        <p:txBody>
          <a:bodyPr>
            <a:normAutofit fontScale="90000"/>
          </a:bodyPr>
          <a:lstStyle/>
          <a:p>
            <a:pPr algn="just"/>
            <a:r>
              <a:rPr lang="en-GB" b="1" dirty="0" smtClean="0">
                <a:latin typeface="Times New Roman" panose="02020603050405020304" pitchFamily="18" charset="0"/>
                <a:cs typeface="Times New Roman" panose="02020603050405020304" pitchFamily="18" charset="0"/>
              </a:rPr>
              <a:t>Example 3.1.  The maximum demand on a power station is 100 MW.  If the annual load factor is 40% , calculate the total energy generated in a year. </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213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86700" cy="2362200"/>
          </a:xfrm>
        </p:spPr>
        <p:txBody>
          <a:bodyPr>
            <a:normAutofit/>
          </a:bodyPr>
          <a:lstStyle/>
          <a:p>
            <a:pPr algn="just"/>
            <a:r>
              <a:rPr lang="en-GB" sz="3200" b="1" dirty="0" smtClean="0">
                <a:latin typeface="Times New Roman" panose="02020603050405020304" pitchFamily="18" charset="0"/>
                <a:cs typeface="Times New Roman" panose="02020603050405020304" pitchFamily="18" charset="0"/>
              </a:rPr>
              <a:t>Example 3.2.  A generating station has a connected load of 43MW and a maximum demand of 20 MW; the units generated being 61·5 × 106 per annum.  Calculate (</a:t>
            </a:r>
            <a:r>
              <a:rPr lang="en-GB" sz="3200" b="1" dirty="0" err="1" smtClean="0">
                <a:latin typeface="Times New Roman" panose="02020603050405020304" pitchFamily="18" charset="0"/>
                <a:cs typeface="Times New Roman" panose="02020603050405020304" pitchFamily="18" charset="0"/>
              </a:rPr>
              <a:t>i</a:t>
            </a:r>
            <a:r>
              <a:rPr lang="en-GB" sz="3200" b="1" dirty="0" smtClean="0">
                <a:latin typeface="Times New Roman" panose="02020603050405020304" pitchFamily="18" charset="0"/>
                <a:cs typeface="Times New Roman" panose="02020603050405020304" pitchFamily="18" charset="0"/>
              </a:rPr>
              <a:t>) the demand factor and (ii)  load factor. </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04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920874"/>
          </a:xfrm>
        </p:spPr>
        <p:txBody>
          <a:bodyPr>
            <a:normAutofit fontScale="90000"/>
          </a:bodyPr>
          <a:lstStyle/>
          <a:p>
            <a:pPr algn="just"/>
            <a:r>
              <a:rPr lang="en-GB" dirty="0" smtClean="0">
                <a:latin typeface="Times New Roman" panose="02020603050405020304" pitchFamily="18" charset="0"/>
                <a:cs typeface="Times New Roman" panose="02020603050405020304" pitchFamily="18" charset="0"/>
              </a:rPr>
              <a:t>Example 3.3.  A 100 MW power station delivers 100 MW for 2 hours, 50 MW for 6 hours and is shut down for the rest of each day.  It is also shut down for maintenance for 45 days each year. Calculate its annual load factor.</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397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7886700" cy="2149474"/>
          </a:xfrm>
        </p:spPr>
        <p:txBody>
          <a:bodyPr>
            <a:normAutofit fontScale="90000"/>
          </a:bodyPr>
          <a:lstStyle/>
          <a:p>
            <a:pPr algn="just"/>
            <a:r>
              <a:rPr lang="en-GB" dirty="0" smtClean="0">
                <a:latin typeface="Times New Roman" panose="02020603050405020304" pitchFamily="18" charset="0"/>
                <a:cs typeface="Times New Roman" panose="02020603050405020304" pitchFamily="18" charset="0"/>
              </a:rPr>
              <a:t>Example 3.4.  A generating station has a maximum demand of 25MW, a load factor of 60%, a plant capacity factor of 50% and a plant use factor of 72%.  Find (</a:t>
            </a:r>
            <a:r>
              <a:rPr lang="en-GB" dirty="0" err="1" smtClean="0">
                <a:latin typeface="Times New Roman" panose="02020603050405020304" pitchFamily="18" charset="0"/>
                <a:cs typeface="Times New Roman" panose="02020603050405020304" pitchFamily="18" charset="0"/>
              </a:rPr>
              <a:t>i</a:t>
            </a:r>
            <a:r>
              <a:rPr lang="en-GB" dirty="0" smtClean="0">
                <a:latin typeface="Times New Roman" panose="02020603050405020304" pitchFamily="18" charset="0"/>
                <a:cs typeface="Times New Roman" panose="02020603050405020304" pitchFamily="18" charset="0"/>
              </a:rPr>
              <a:t>)  the reserve capacity of the plant (ii) the daily energy produced and (iii) maximum energy that could be produced daily if the plant while running as per schedule, were fully loaded.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271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606674"/>
          </a:xfrm>
        </p:spPr>
        <p:txBody>
          <a:bodyPr/>
          <a:lstStyle/>
          <a:p>
            <a:pPr algn="just"/>
            <a:r>
              <a:rPr lang="en-GB" dirty="0" smtClean="0">
                <a:latin typeface="Times New Roman" panose="02020603050405020304" pitchFamily="18" charset="0"/>
                <a:cs typeface="Times New Roman" panose="02020603050405020304" pitchFamily="18" charset="0"/>
              </a:rPr>
              <a:t>Example 3.6.  A power station has a maximum demand of 15000 kW.  The annual load factor is 50% and plant capacity factor is 40%.  Determine the reserve capacity of the plant.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4065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886700" cy="1325563"/>
          </a:xfrm>
        </p:spPr>
        <p:txBody>
          <a:bodyPr>
            <a:normAutofit fontScale="90000"/>
          </a:bodyPr>
          <a:lstStyle/>
          <a:p>
            <a:pPr algn="just"/>
            <a:r>
              <a:rPr lang="en-GB" dirty="0" smtClean="0">
                <a:latin typeface="Times New Roman" panose="02020603050405020304" pitchFamily="18" charset="0"/>
                <a:cs typeface="Times New Roman" panose="02020603050405020304" pitchFamily="18" charset="0"/>
              </a:rPr>
              <a:t>Example 3.14.  A power station has a daily load cycle as under : 260 MW for 6 hours ; 200 MW for 8 hours : 160 MW for 4 hours, 100 MW for 6 hours. If the power station is equipped with 4 sets of 75 MW each, calculate (</a:t>
            </a:r>
            <a:r>
              <a:rPr lang="en-GB" dirty="0" err="1" smtClean="0">
                <a:latin typeface="Times New Roman" panose="02020603050405020304" pitchFamily="18" charset="0"/>
                <a:cs typeface="Times New Roman" panose="02020603050405020304" pitchFamily="18" charset="0"/>
              </a:rPr>
              <a:t>i</a:t>
            </a:r>
            <a:r>
              <a:rPr lang="en-GB" dirty="0" smtClean="0">
                <a:latin typeface="Times New Roman" panose="02020603050405020304" pitchFamily="18" charset="0"/>
                <a:cs typeface="Times New Roman" panose="02020603050405020304" pitchFamily="18" charset="0"/>
              </a:rPr>
              <a:t>) daily load factor (ii) plant capacity factor and (iii) daily requirement if the calorific value of oil used were 10,000 kcal/kg and the average heat rate of station were 2860 kcal/kWh.</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864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24993" t="27186" r="18417" b="41621"/>
          <a:stretch/>
        </p:blipFill>
        <p:spPr bwMode="auto">
          <a:xfrm>
            <a:off x="228600" y="457200"/>
            <a:ext cx="8763000" cy="2514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8586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a:bodyPr>
          <a:lstStyle/>
          <a:p>
            <a:r>
              <a:rPr lang="en-US" sz="3200" dirty="0">
                <a:solidFill>
                  <a:srgbClr val="005AAB"/>
                </a:solidFill>
                <a:latin typeface="Times New Roman" pitchFamily="18" charset="0"/>
                <a:cs typeface="Times New Roman" pitchFamily="18" charset="0"/>
              </a:rPr>
              <a:t>Load Curves</a:t>
            </a:r>
            <a:endParaRPr lang="en-US" sz="3200" dirty="0">
              <a:latin typeface="Times New Roman" pitchFamily="18" charset="0"/>
              <a:cs typeface="Times New Roman" pitchFamily="18" charset="0"/>
            </a:endParaRPr>
          </a:p>
        </p:txBody>
      </p:sp>
      <p:sp>
        <p:nvSpPr>
          <p:cNvPr id="2" name="Content Placeholder 1"/>
          <p:cNvSpPr>
            <a:spLocks noGrp="1"/>
          </p:cNvSpPr>
          <p:nvPr>
            <p:ph idx="1"/>
          </p:nvPr>
        </p:nvSpPr>
        <p:spPr>
          <a:xfrm>
            <a:off x="457200" y="914400"/>
            <a:ext cx="8229600" cy="5092891"/>
          </a:xfrm>
        </p:spPr>
        <p:txBody>
          <a:bodyPr>
            <a:normAutofit fontScale="92500" lnSpcReduction="20000"/>
          </a:bodyPr>
          <a:lstStyle/>
          <a:p>
            <a:pPr algn="just"/>
            <a:r>
              <a:rPr lang="en-US" sz="2800" b="1" i="1" dirty="0">
                <a:solidFill>
                  <a:srgbClr val="231F20"/>
                </a:solidFill>
                <a:latin typeface="Times New Roman"/>
              </a:rPr>
              <a:t>The curve showing the variation of load on the power station with respect to (w.r.t) time is known </a:t>
            </a:r>
            <a:r>
              <a:rPr lang="en-US" sz="2800" b="1" i="1" dirty="0" smtClean="0">
                <a:solidFill>
                  <a:srgbClr val="231F20"/>
                </a:solidFill>
                <a:latin typeface="Times New Roman"/>
              </a:rPr>
              <a:t>as a </a:t>
            </a:r>
            <a:r>
              <a:rPr lang="en-US" sz="2800" b="1" i="1" dirty="0">
                <a:solidFill>
                  <a:srgbClr val="ED008D"/>
                </a:solidFill>
                <a:latin typeface="Times New Roman"/>
              </a:rPr>
              <a:t>load curve</a:t>
            </a:r>
            <a:r>
              <a:rPr lang="en-US" sz="2800" b="1" i="1" dirty="0" smtClean="0">
                <a:solidFill>
                  <a:srgbClr val="ED008D"/>
                </a:solidFill>
                <a:latin typeface="Times New Roman"/>
              </a:rPr>
              <a:t>.</a:t>
            </a:r>
          </a:p>
          <a:p>
            <a:pPr algn="just"/>
            <a:r>
              <a:rPr lang="en-US" sz="2800" dirty="0">
                <a:solidFill>
                  <a:srgbClr val="231F20"/>
                </a:solidFill>
                <a:latin typeface="Times New Roman"/>
              </a:rPr>
              <a:t>The load on a power station is never constant; it varies from time to time. These load </a:t>
            </a:r>
            <a:r>
              <a:rPr lang="en-US" sz="2800" dirty="0" smtClean="0">
                <a:solidFill>
                  <a:srgbClr val="231F20"/>
                </a:solidFill>
                <a:latin typeface="Times New Roman"/>
              </a:rPr>
              <a:t>variations during </a:t>
            </a:r>
            <a:r>
              <a:rPr lang="en-US" sz="2800" dirty="0">
                <a:solidFill>
                  <a:srgbClr val="231F20"/>
                </a:solidFill>
                <a:latin typeface="Times New Roman"/>
              </a:rPr>
              <a:t>the whole day (</a:t>
            </a:r>
            <a:r>
              <a:rPr lang="en-US" sz="2800" i="1" dirty="0">
                <a:solidFill>
                  <a:srgbClr val="231F20"/>
                </a:solidFill>
                <a:latin typeface="Times New Roman"/>
              </a:rPr>
              <a:t>i.e., </a:t>
            </a:r>
            <a:r>
              <a:rPr lang="en-US" sz="2800" dirty="0">
                <a:solidFill>
                  <a:srgbClr val="231F20"/>
                </a:solidFill>
                <a:latin typeface="Times New Roman"/>
              </a:rPr>
              <a:t>24 hours) are recorded half-hourly or hourly and are plotted against </a:t>
            </a:r>
            <a:r>
              <a:rPr lang="en-US" sz="2800" dirty="0" smtClean="0">
                <a:solidFill>
                  <a:srgbClr val="231F20"/>
                </a:solidFill>
                <a:latin typeface="Times New Roman"/>
              </a:rPr>
              <a:t>time on </a:t>
            </a:r>
            <a:r>
              <a:rPr lang="en-US" sz="2800" dirty="0">
                <a:solidFill>
                  <a:srgbClr val="231F20"/>
                </a:solidFill>
                <a:latin typeface="Times New Roman"/>
              </a:rPr>
              <a:t>the graph. The curve thus obtained is known as </a:t>
            </a:r>
            <a:r>
              <a:rPr lang="en-US" sz="2800" i="1" dirty="0">
                <a:solidFill>
                  <a:srgbClr val="ED008D"/>
                </a:solidFill>
                <a:latin typeface="Times New Roman"/>
              </a:rPr>
              <a:t>daily load </a:t>
            </a:r>
            <a:r>
              <a:rPr lang="en-US" sz="2800" i="1" dirty="0" smtClean="0">
                <a:solidFill>
                  <a:srgbClr val="ED008D"/>
                </a:solidFill>
                <a:latin typeface="Times New Roman"/>
              </a:rPr>
              <a:t>curve.</a:t>
            </a:r>
          </a:p>
          <a:p>
            <a:pPr algn="just"/>
            <a:r>
              <a:rPr lang="en-US" sz="2800" dirty="0">
                <a:solidFill>
                  <a:srgbClr val="231F20"/>
                </a:solidFill>
                <a:latin typeface="Times New Roman"/>
              </a:rPr>
              <a:t>The </a:t>
            </a:r>
            <a:r>
              <a:rPr lang="en-US" sz="2800" i="1" dirty="0">
                <a:solidFill>
                  <a:srgbClr val="ED008D"/>
                </a:solidFill>
                <a:latin typeface="Times New Roman"/>
              </a:rPr>
              <a:t>monthly load curve </a:t>
            </a:r>
            <a:r>
              <a:rPr lang="en-US" sz="2800" dirty="0">
                <a:solidFill>
                  <a:srgbClr val="231F20"/>
                </a:solidFill>
                <a:latin typeface="Times New Roman"/>
              </a:rPr>
              <a:t>can be obtained from the daily load curves of that month. For </a:t>
            </a:r>
            <a:r>
              <a:rPr lang="en-US" sz="2800" dirty="0" smtClean="0">
                <a:solidFill>
                  <a:srgbClr val="231F20"/>
                </a:solidFill>
                <a:latin typeface="Times New Roman"/>
              </a:rPr>
              <a:t>this purpose</a:t>
            </a:r>
            <a:r>
              <a:rPr lang="en-US" sz="2800" dirty="0">
                <a:solidFill>
                  <a:srgbClr val="231F20"/>
                </a:solidFill>
                <a:latin typeface="Times New Roman"/>
              </a:rPr>
              <a:t>, average</a:t>
            </a:r>
            <a:r>
              <a:rPr lang="en-US" sz="2800" dirty="0">
                <a:solidFill>
                  <a:srgbClr val="005AAB"/>
                </a:solidFill>
                <a:latin typeface="Times New Roman"/>
              </a:rPr>
              <a:t>* </a:t>
            </a:r>
            <a:r>
              <a:rPr lang="en-US" sz="2800" dirty="0">
                <a:solidFill>
                  <a:srgbClr val="231F20"/>
                </a:solidFill>
                <a:latin typeface="Times New Roman"/>
              </a:rPr>
              <a:t>values of power over a month at different times of the day are calculated and </a:t>
            </a:r>
            <a:r>
              <a:rPr lang="en-US" sz="2800" dirty="0" smtClean="0">
                <a:solidFill>
                  <a:srgbClr val="231F20"/>
                </a:solidFill>
                <a:latin typeface="Times New Roman"/>
              </a:rPr>
              <a:t>then plotted </a:t>
            </a:r>
            <a:r>
              <a:rPr lang="en-US" sz="2800" dirty="0">
                <a:solidFill>
                  <a:srgbClr val="231F20"/>
                </a:solidFill>
                <a:latin typeface="Times New Roman"/>
              </a:rPr>
              <a:t>on the graph</a:t>
            </a:r>
            <a:r>
              <a:rPr lang="en-US" sz="2800" dirty="0" smtClean="0">
                <a:solidFill>
                  <a:srgbClr val="231F20"/>
                </a:solidFill>
                <a:latin typeface="Times New Roman"/>
              </a:rPr>
              <a:t>.</a:t>
            </a:r>
          </a:p>
          <a:p>
            <a:pPr algn="just"/>
            <a:r>
              <a:rPr lang="en-US" sz="2800" dirty="0">
                <a:solidFill>
                  <a:srgbClr val="231F20"/>
                </a:solidFill>
                <a:latin typeface="Times New Roman"/>
              </a:rPr>
              <a:t>The </a:t>
            </a:r>
            <a:r>
              <a:rPr lang="en-US" sz="2800" i="1" dirty="0" smtClean="0">
                <a:solidFill>
                  <a:srgbClr val="ED008D"/>
                </a:solidFill>
                <a:latin typeface="Times New Roman"/>
              </a:rPr>
              <a:t>yearly load </a:t>
            </a:r>
            <a:r>
              <a:rPr lang="en-US" sz="2800" i="1" dirty="0">
                <a:solidFill>
                  <a:srgbClr val="ED008D"/>
                </a:solidFill>
                <a:latin typeface="Times New Roman"/>
              </a:rPr>
              <a:t>curve </a:t>
            </a:r>
            <a:r>
              <a:rPr lang="en-US" sz="2800" dirty="0">
                <a:solidFill>
                  <a:srgbClr val="231F20"/>
                </a:solidFill>
                <a:latin typeface="Times New Roman"/>
              </a:rPr>
              <a:t>is obtained by considering the monthly load curves of that particular year. The yearly </a:t>
            </a:r>
            <a:r>
              <a:rPr lang="en-US" sz="2800" dirty="0" smtClean="0">
                <a:solidFill>
                  <a:srgbClr val="231F20"/>
                </a:solidFill>
                <a:latin typeface="Times New Roman"/>
              </a:rPr>
              <a:t>load curve </a:t>
            </a:r>
            <a:r>
              <a:rPr lang="en-US" sz="2800" dirty="0">
                <a:solidFill>
                  <a:srgbClr val="231F20"/>
                </a:solidFill>
                <a:latin typeface="Times New Roman"/>
              </a:rPr>
              <a:t>is generally used to determine the annual load factor</a:t>
            </a:r>
            <a:r>
              <a:rPr lang="en-US" sz="2800" dirty="0" smtClean="0">
                <a:solidFill>
                  <a:srgbClr val="231F20"/>
                </a:solidFill>
                <a:latin typeface="Times New Roman"/>
              </a:rPr>
              <a:t>.</a:t>
            </a:r>
            <a:endParaRPr lang="en-US" sz="2800" dirty="0">
              <a:solidFill>
                <a:srgbClr val="231F20"/>
              </a:solidFill>
              <a:latin typeface="Times New Roman"/>
            </a:endParaRPr>
          </a:p>
        </p:txBody>
      </p:sp>
    </p:spTree>
    <p:extLst>
      <p:ext uri="{BB962C8B-B14F-4D97-AF65-F5344CB8AC3E}">
        <p14:creationId xmlns:p14="http://schemas.microsoft.com/office/powerpoint/2010/main" val="353637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941" t="29166" r="21765" b="39229"/>
          <a:stretch/>
        </p:blipFill>
        <p:spPr>
          <a:xfrm>
            <a:off x="457200" y="457200"/>
            <a:ext cx="8077200" cy="3505200"/>
          </a:xfrm>
          <a:prstGeom prst="rect">
            <a:avLst/>
          </a:prstGeom>
        </p:spPr>
      </p:pic>
    </p:spTree>
    <p:extLst>
      <p:ext uri="{BB962C8B-B14F-4D97-AF65-F5344CB8AC3E}">
        <p14:creationId xmlns:p14="http://schemas.microsoft.com/office/powerpoint/2010/main" val="2985152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765" t="37500" r="20000" b="35417"/>
          <a:stretch/>
        </p:blipFill>
        <p:spPr>
          <a:xfrm>
            <a:off x="533400" y="381000"/>
            <a:ext cx="8077200" cy="2133600"/>
          </a:xfrm>
          <a:prstGeom prst="rect">
            <a:avLst/>
          </a:prstGeom>
        </p:spPr>
      </p:pic>
      <p:pic>
        <p:nvPicPr>
          <p:cNvPr id="5" name="Picture 4"/>
          <p:cNvPicPr/>
          <p:nvPr/>
        </p:nvPicPr>
        <p:blipFill rotWithShape="1">
          <a:blip r:embed="rId3"/>
          <a:srcRect l="37482" t="36248" r="32555" b="24834"/>
          <a:stretch/>
        </p:blipFill>
        <p:spPr bwMode="auto">
          <a:xfrm>
            <a:off x="1371600" y="2667000"/>
            <a:ext cx="5791200" cy="213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0816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176" t="35416" r="22354" b="42709"/>
          <a:stretch/>
        </p:blipFill>
        <p:spPr>
          <a:xfrm>
            <a:off x="685800" y="381000"/>
            <a:ext cx="7772400" cy="2286000"/>
          </a:xfrm>
          <a:prstGeom prst="rect">
            <a:avLst/>
          </a:prstGeom>
        </p:spPr>
      </p:pic>
    </p:spTree>
    <p:extLst>
      <p:ext uri="{BB962C8B-B14F-4D97-AF65-F5344CB8AC3E}">
        <p14:creationId xmlns:p14="http://schemas.microsoft.com/office/powerpoint/2010/main" val="1046921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a:bodyPr>
          <a:lstStyle/>
          <a:p>
            <a:r>
              <a:rPr lang="en-US" sz="4000" dirty="0" smtClean="0">
                <a:latin typeface="Times New Roman" pitchFamily="18" charset="0"/>
                <a:cs typeface="Times New Roman" pitchFamily="18" charset="0"/>
              </a:rPr>
              <a:t>Continue….</a:t>
            </a:r>
            <a:endParaRPr lang="en-US" sz="4000" dirty="0">
              <a:latin typeface="Times New Roman" pitchFamily="18" charset="0"/>
              <a:cs typeface="Times New Roman" pitchFamily="18" charset="0"/>
            </a:endParaRPr>
          </a:p>
        </p:txBody>
      </p:sp>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26029"/>
            <a:ext cx="818444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10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a:bodyPr>
          <a:lstStyle/>
          <a:p>
            <a:r>
              <a:rPr lang="en-US" sz="2800" dirty="0" smtClean="0">
                <a:latin typeface="Times New Roman" pitchFamily="18" charset="0"/>
                <a:cs typeface="Times New Roman" pitchFamily="18" charset="0"/>
              </a:rPr>
              <a:t>Importance of Load Curves</a:t>
            </a:r>
            <a:endParaRPr lang="en-US" sz="2800" dirty="0">
              <a:latin typeface="Times New Roman" pitchFamily="18" charset="0"/>
              <a:cs typeface="Times New Roman" pitchFamily="18" charset="0"/>
            </a:endParaRPr>
          </a:p>
        </p:txBody>
      </p:sp>
      <p:sp>
        <p:nvSpPr>
          <p:cNvPr id="2" name="Content Placeholder 1"/>
          <p:cNvSpPr>
            <a:spLocks noGrp="1"/>
          </p:cNvSpPr>
          <p:nvPr>
            <p:ph idx="1"/>
          </p:nvPr>
        </p:nvSpPr>
        <p:spPr>
          <a:xfrm>
            <a:off x="343716" y="914400"/>
            <a:ext cx="8229600" cy="5281612"/>
          </a:xfrm>
        </p:spPr>
        <p:txBody>
          <a:bodyPr>
            <a:normAutofit/>
          </a:bodyPr>
          <a:lstStyle/>
          <a:p>
            <a:pPr marL="109728" indent="0">
              <a:buNone/>
            </a:pPr>
            <a:r>
              <a:rPr lang="en-US" sz="1800" dirty="0" smtClean="0">
                <a:solidFill>
                  <a:srgbClr val="231F20"/>
                </a:solidFill>
                <a:latin typeface="Times New Roman"/>
              </a:rPr>
              <a:t>The </a:t>
            </a:r>
            <a:r>
              <a:rPr lang="en-US" sz="1800" dirty="0">
                <a:solidFill>
                  <a:srgbClr val="231F20"/>
                </a:solidFill>
                <a:latin typeface="Times New Roman"/>
              </a:rPr>
              <a:t>daily load curves have attained a great importance in generation as they </a:t>
            </a:r>
            <a:r>
              <a:rPr lang="en-US" sz="1800" dirty="0" smtClean="0">
                <a:solidFill>
                  <a:srgbClr val="231F20"/>
                </a:solidFill>
                <a:latin typeface="Times New Roman"/>
              </a:rPr>
              <a:t>supply  the </a:t>
            </a:r>
            <a:r>
              <a:rPr lang="en-US" sz="1800" dirty="0">
                <a:solidFill>
                  <a:srgbClr val="231F20"/>
                </a:solidFill>
                <a:latin typeface="Times New Roman"/>
              </a:rPr>
              <a:t>following information readily :</a:t>
            </a:r>
          </a:p>
          <a:p>
            <a:r>
              <a:rPr lang="en-US" sz="1800" dirty="0" smtClean="0">
                <a:solidFill>
                  <a:srgbClr val="231F20"/>
                </a:solidFill>
                <a:latin typeface="Times New Roman"/>
              </a:rPr>
              <a:t>The </a:t>
            </a:r>
            <a:r>
              <a:rPr lang="en-US" sz="1800" dirty="0">
                <a:solidFill>
                  <a:srgbClr val="231F20"/>
                </a:solidFill>
                <a:latin typeface="Times New Roman"/>
              </a:rPr>
              <a:t>daily load curve shows the variations of load on the power station during different </a:t>
            </a:r>
            <a:r>
              <a:rPr lang="en-US" sz="1800" dirty="0" smtClean="0">
                <a:solidFill>
                  <a:srgbClr val="231F20"/>
                </a:solidFill>
                <a:latin typeface="Times New Roman"/>
              </a:rPr>
              <a:t>hours of </a:t>
            </a:r>
            <a:r>
              <a:rPr lang="en-US" sz="1800" dirty="0">
                <a:solidFill>
                  <a:srgbClr val="231F20"/>
                </a:solidFill>
                <a:latin typeface="Times New Roman"/>
              </a:rPr>
              <a:t>the day.</a:t>
            </a:r>
          </a:p>
          <a:p>
            <a:pPr algn="ctr"/>
            <a:r>
              <a:rPr lang="en-US" sz="1800" dirty="0" smtClean="0">
                <a:solidFill>
                  <a:srgbClr val="231F20"/>
                </a:solidFill>
                <a:latin typeface="Times New Roman"/>
              </a:rPr>
              <a:t>The </a:t>
            </a:r>
            <a:r>
              <a:rPr lang="en-US" sz="1800" dirty="0">
                <a:solidFill>
                  <a:srgbClr val="231F20"/>
                </a:solidFill>
                <a:latin typeface="Times New Roman"/>
              </a:rPr>
              <a:t>area under the daily load curve gives the number of units generated in the day</a:t>
            </a:r>
            <a:r>
              <a:rPr lang="en-US" sz="1800" dirty="0" smtClean="0">
                <a:solidFill>
                  <a:srgbClr val="231F20"/>
                </a:solidFill>
                <a:latin typeface="Times New Roman"/>
              </a:rPr>
              <a:t>.                                  Units </a:t>
            </a:r>
            <a:r>
              <a:rPr lang="en-US" sz="1800" dirty="0">
                <a:solidFill>
                  <a:srgbClr val="231F20"/>
                </a:solidFill>
                <a:latin typeface="Times New Roman"/>
              </a:rPr>
              <a:t>generated/day = Area (in kWh) under daily load curve.</a:t>
            </a:r>
          </a:p>
          <a:p>
            <a:r>
              <a:rPr lang="en-US" sz="1800" dirty="0" smtClean="0">
                <a:solidFill>
                  <a:srgbClr val="231F20"/>
                </a:solidFill>
                <a:latin typeface="Times New Roman"/>
              </a:rPr>
              <a:t>The </a:t>
            </a:r>
            <a:r>
              <a:rPr lang="en-US" sz="1800" dirty="0">
                <a:solidFill>
                  <a:srgbClr val="231F20"/>
                </a:solidFill>
                <a:latin typeface="Times New Roman"/>
              </a:rPr>
              <a:t>highest point on the daily load curve represents the maximum demand on the station </a:t>
            </a:r>
            <a:r>
              <a:rPr lang="en-US" sz="1800" dirty="0" smtClean="0">
                <a:solidFill>
                  <a:srgbClr val="231F20"/>
                </a:solidFill>
                <a:latin typeface="Times New Roman"/>
              </a:rPr>
              <a:t>on that </a:t>
            </a:r>
            <a:r>
              <a:rPr lang="en-US" sz="1800" dirty="0">
                <a:solidFill>
                  <a:srgbClr val="231F20"/>
                </a:solidFill>
                <a:latin typeface="Times New Roman"/>
              </a:rPr>
              <a:t>day.</a:t>
            </a:r>
          </a:p>
          <a:p>
            <a:r>
              <a:rPr lang="en-US" sz="1800" dirty="0" smtClean="0">
                <a:solidFill>
                  <a:srgbClr val="231F20"/>
                </a:solidFill>
                <a:latin typeface="Times New Roman"/>
              </a:rPr>
              <a:t>The </a:t>
            </a:r>
            <a:r>
              <a:rPr lang="en-US" sz="1800" dirty="0">
                <a:solidFill>
                  <a:srgbClr val="231F20"/>
                </a:solidFill>
                <a:latin typeface="Times New Roman"/>
              </a:rPr>
              <a:t>area under the daily load curve divided by the total number of hours gives the </a:t>
            </a:r>
            <a:r>
              <a:rPr lang="en-US" sz="1800" dirty="0" smtClean="0">
                <a:solidFill>
                  <a:srgbClr val="231F20"/>
                </a:solidFill>
                <a:latin typeface="Times New Roman"/>
              </a:rPr>
              <a:t>average load </a:t>
            </a:r>
            <a:r>
              <a:rPr lang="en-US" sz="1800" dirty="0">
                <a:solidFill>
                  <a:srgbClr val="231F20"/>
                </a:solidFill>
                <a:latin typeface="Times New Roman"/>
              </a:rPr>
              <a:t>on the station in the day</a:t>
            </a:r>
            <a:r>
              <a:rPr lang="en-US" sz="1800" dirty="0" smtClean="0">
                <a:solidFill>
                  <a:srgbClr val="231F20"/>
                </a:solidFill>
                <a:latin typeface="Times New Roman"/>
              </a:rPr>
              <a:t>.</a:t>
            </a:r>
          </a:p>
          <a:p>
            <a:pPr marL="109728" indent="0">
              <a:buNone/>
            </a:pPr>
            <a:endParaRPr lang="en-US" sz="1800" b="1" dirty="0" smtClean="0">
              <a:solidFill>
                <a:srgbClr val="ED008D"/>
              </a:solidFill>
              <a:latin typeface="Times New Roman"/>
            </a:endParaRPr>
          </a:p>
          <a:p>
            <a:r>
              <a:rPr lang="en-US" sz="1800" dirty="0" smtClean="0">
                <a:solidFill>
                  <a:srgbClr val="231F20"/>
                </a:solidFill>
                <a:latin typeface="Times New Roman"/>
              </a:rPr>
              <a:t>The </a:t>
            </a:r>
            <a:r>
              <a:rPr lang="en-US" sz="1800" dirty="0">
                <a:solidFill>
                  <a:srgbClr val="231F20"/>
                </a:solidFill>
                <a:latin typeface="Times New Roman"/>
              </a:rPr>
              <a:t>ratio of the area under the load curve to the total area of rectangle in which it is </a:t>
            </a:r>
            <a:r>
              <a:rPr lang="en-US" sz="1800" dirty="0" smtClean="0">
                <a:solidFill>
                  <a:srgbClr val="231F20"/>
                </a:solidFill>
                <a:latin typeface="Times New Roman"/>
              </a:rPr>
              <a:t>contained gives </a:t>
            </a:r>
            <a:r>
              <a:rPr lang="en-US" sz="1800" dirty="0">
                <a:solidFill>
                  <a:srgbClr val="231F20"/>
                </a:solidFill>
                <a:latin typeface="Times New Roman"/>
              </a:rPr>
              <a:t>the load factor</a:t>
            </a:r>
            <a:r>
              <a:rPr lang="en-US" sz="1800" dirty="0" smtClean="0">
                <a:solidFill>
                  <a:srgbClr val="231F20"/>
                </a:solidFill>
                <a:latin typeface="Times New Roman"/>
              </a:rPr>
              <a:t>.</a:t>
            </a:r>
            <a:endParaRPr lang="en-US" sz="1800" dirty="0">
              <a:solidFill>
                <a:srgbClr val="231F20"/>
              </a:solidFill>
              <a:latin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86200"/>
            <a:ext cx="4514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029200"/>
            <a:ext cx="60198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099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lstStyle/>
          <a:p>
            <a:r>
              <a:rPr lang="en-US" sz="2800" dirty="0">
                <a:solidFill>
                  <a:srgbClr val="231F20"/>
                </a:solidFill>
                <a:latin typeface="Times New Roman"/>
              </a:rPr>
              <a:t>The load curve helps in </a:t>
            </a:r>
            <a:r>
              <a:rPr lang="en-US" sz="2800" dirty="0" smtClean="0">
                <a:solidFill>
                  <a:srgbClr val="231F20"/>
                </a:solidFill>
                <a:latin typeface="Times New Roman"/>
              </a:rPr>
              <a:t>selecting</a:t>
            </a:r>
            <a:r>
              <a:rPr lang="en-US" sz="2800" dirty="0" smtClean="0">
                <a:solidFill>
                  <a:srgbClr val="005AAB"/>
                </a:solidFill>
                <a:latin typeface="Times New Roman"/>
              </a:rPr>
              <a:t> </a:t>
            </a:r>
            <a:r>
              <a:rPr lang="en-US" sz="2800" dirty="0">
                <a:solidFill>
                  <a:srgbClr val="231F20"/>
                </a:solidFill>
                <a:latin typeface="Times New Roman"/>
              </a:rPr>
              <a:t>the size and number of generating units.</a:t>
            </a:r>
          </a:p>
          <a:p>
            <a:r>
              <a:rPr lang="en-US" sz="2800" dirty="0" smtClean="0">
                <a:solidFill>
                  <a:srgbClr val="231F20"/>
                </a:solidFill>
                <a:latin typeface="Times New Roman"/>
              </a:rPr>
              <a:t>The </a:t>
            </a:r>
            <a:r>
              <a:rPr lang="en-US" sz="2800" dirty="0">
                <a:solidFill>
                  <a:srgbClr val="231F20"/>
                </a:solidFill>
                <a:latin typeface="Times New Roman"/>
              </a:rPr>
              <a:t>load curve helps in preparing the operation </a:t>
            </a:r>
            <a:r>
              <a:rPr lang="en-US" sz="2800" dirty="0" smtClean="0">
                <a:solidFill>
                  <a:srgbClr val="231F20"/>
                </a:solidFill>
                <a:latin typeface="Times New Roman"/>
              </a:rPr>
              <a:t>schedule</a:t>
            </a:r>
            <a:r>
              <a:rPr lang="en-US" sz="2800" dirty="0" smtClean="0">
                <a:solidFill>
                  <a:srgbClr val="005AAB"/>
                </a:solidFill>
                <a:latin typeface="Times New Roman"/>
              </a:rPr>
              <a:t> </a:t>
            </a:r>
            <a:r>
              <a:rPr lang="en-US" sz="2800" dirty="0">
                <a:solidFill>
                  <a:srgbClr val="231F20"/>
                </a:solidFill>
                <a:latin typeface="Times New Roman"/>
              </a:rPr>
              <a:t>of the station.</a:t>
            </a:r>
            <a:endParaRPr lang="en-US" dirty="0"/>
          </a:p>
        </p:txBody>
      </p:sp>
    </p:spTree>
    <p:extLst>
      <p:ext uri="{BB962C8B-B14F-4D97-AF65-F5344CB8AC3E}">
        <p14:creationId xmlns:p14="http://schemas.microsoft.com/office/powerpoint/2010/main" val="136841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fontScale="85000" lnSpcReduction="20000"/>
          </a:bodyPr>
          <a:lstStyle/>
          <a:p>
            <a:pPr marL="109728" indent="0" algn="just">
              <a:buNone/>
            </a:pPr>
            <a:r>
              <a:rPr lang="en-US" sz="3600" dirty="0">
                <a:solidFill>
                  <a:srgbClr val="005AAB"/>
                </a:solidFill>
                <a:latin typeface="Times New Roman" pitchFamily="18" charset="0"/>
                <a:cs typeface="Times New Roman" pitchFamily="18" charset="0"/>
              </a:rPr>
              <a:t>Load Duration Curve</a:t>
            </a:r>
          </a:p>
          <a:p>
            <a:pPr marL="109728" indent="0" algn="just">
              <a:buNone/>
            </a:pPr>
            <a:r>
              <a:rPr lang="en-US" sz="2800" i="1" dirty="0" smtClean="0">
                <a:solidFill>
                  <a:srgbClr val="231F20"/>
                </a:solidFill>
                <a:latin typeface="Times New Roman"/>
              </a:rPr>
              <a:t>When the load elements of a load curve are arranged in the order of descending magnitudes, the curve thus obtained is called a </a:t>
            </a:r>
            <a:r>
              <a:rPr lang="en-US" sz="2800" b="1" dirty="0" smtClean="0">
                <a:solidFill>
                  <a:srgbClr val="ED008D"/>
                </a:solidFill>
                <a:latin typeface="Times New Roman"/>
              </a:rPr>
              <a:t>load duration curve.</a:t>
            </a:r>
          </a:p>
          <a:p>
            <a:pPr marL="109728" indent="0" algn="just">
              <a:buNone/>
            </a:pPr>
            <a:r>
              <a:rPr lang="en-US" sz="2800" dirty="0">
                <a:solidFill>
                  <a:srgbClr val="231F20"/>
                </a:solidFill>
                <a:latin typeface="Times New Roman"/>
              </a:rPr>
              <a:t>The following points may be noted about load duration curve :</a:t>
            </a:r>
          </a:p>
          <a:p>
            <a:pPr algn="just"/>
            <a:r>
              <a:rPr lang="en-US" sz="2800" dirty="0" smtClean="0">
                <a:solidFill>
                  <a:srgbClr val="231F20"/>
                </a:solidFill>
                <a:latin typeface="Times New Roman"/>
              </a:rPr>
              <a:t>The </a:t>
            </a:r>
            <a:r>
              <a:rPr lang="en-US" sz="2800" dirty="0">
                <a:solidFill>
                  <a:srgbClr val="231F20"/>
                </a:solidFill>
                <a:latin typeface="Times New Roman"/>
              </a:rPr>
              <a:t>load duration curve gives the data in a more presentable form. In other words, it </a:t>
            </a:r>
            <a:r>
              <a:rPr lang="en-US" sz="2800" dirty="0" smtClean="0">
                <a:solidFill>
                  <a:srgbClr val="231F20"/>
                </a:solidFill>
                <a:latin typeface="Times New Roman"/>
              </a:rPr>
              <a:t>readily shows </a:t>
            </a:r>
            <a:r>
              <a:rPr lang="en-US" sz="2800" dirty="0">
                <a:solidFill>
                  <a:srgbClr val="231F20"/>
                </a:solidFill>
                <a:latin typeface="Times New Roman"/>
              </a:rPr>
              <a:t>the number of hours during which the given load has prevailed.</a:t>
            </a:r>
          </a:p>
          <a:p>
            <a:pPr algn="just"/>
            <a:r>
              <a:rPr lang="en-US" sz="2800" dirty="0" smtClean="0">
                <a:solidFill>
                  <a:srgbClr val="231F20"/>
                </a:solidFill>
                <a:latin typeface="Times New Roman"/>
              </a:rPr>
              <a:t>The </a:t>
            </a:r>
            <a:r>
              <a:rPr lang="en-US" sz="2800" dirty="0">
                <a:solidFill>
                  <a:srgbClr val="231F20"/>
                </a:solidFill>
                <a:latin typeface="Times New Roman"/>
              </a:rPr>
              <a:t>area under the load duration curve is equal to that of the corresponding load </a:t>
            </a:r>
            <a:r>
              <a:rPr lang="en-US" sz="2800" dirty="0" smtClean="0">
                <a:solidFill>
                  <a:srgbClr val="231F20"/>
                </a:solidFill>
                <a:latin typeface="Times New Roman"/>
              </a:rPr>
              <a:t>curve. Obviously</a:t>
            </a:r>
            <a:r>
              <a:rPr lang="en-US" sz="2800" dirty="0">
                <a:solidFill>
                  <a:srgbClr val="231F20"/>
                </a:solidFill>
                <a:latin typeface="Times New Roman"/>
              </a:rPr>
              <a:t>, area under daily load duration curve (in kWh) will give the units generated </a:t>
            </a:r>
            <a:r>
              <a:rPr lang="en-US" sz="2800" dirty="0" smtClean="0">
                <a:solidFill>
                  <a:srgbClr val="231F20"/>
                </a:solidFill>
                <a:latin typeface="Times New Roman"/>
              </a:rPr>
              <a:t>on that </a:t>
            </a:r>
            <a:r>
              <a:rPr lang="en-US" sz="2800" dirty="0">
                <a:solidFill>
                  <a:srgbClr val="231F20"/>
                </a:solidFill>
                <a:latin typeface="Times New Roman"/>
              </a:rPr>
              <a:t>day.</a:t>
            </a:r>
          </a:p>
          <a:p>
            <a:pPr algn="just"/>
            <a:r>
              <a:rPr lang="en-US" sz="2800" dirty="0" smtClean="0">
                <a:solidFill>
                  <a:srgbClr val="231F20"/>
                </a:solidFill>
                <a:latin typeface="Times New Roman"/>
              </a:rPr>
              <a:t>The </a:t>
            </a:r>
            <a:r>
              <a:rPr lang="en-US" sz="2800" dirty="0">
                <a:solidFill>
                  <a:srgbClr val="231F20"/>
                </a:solidFill>
                <a:latin typeface="Times New Roman"/>
              </a:rPr>
              <a:t>load duration curve can be extended to include any period of time. By laying out </a:t>
            </a:r>
            <a:r>
              <a:rPr lang="en-US" sz="2800" dirty="0" smtClean="0">
                <a:solidFill>
                  <a:srgbClr val="231F20"/>
                </a:solidFill>
                <a:latin typeface="Times New Roman"/>
              </a:rPr>
              <a:t>the abscissa </a:t>
            </a:r>
            <a:r>
              <a:rPr lang="en-US" sz="2800" dirty="0">
                <a:solidFill>
                  <a:srgbClr val="231F20"/>
                </a:solidFill>
                <a:latin typeface="Times New Roman"/>
              </a:rPr>
              <a:t>from 0 hour to 8760 hours, the variation and distribution of demand for an </a:t>
            </a:r>
            <a:r>
              <a:rPr lang="en-US" sz="2800" dirty="0" smtClean="0">
                <a:solidFill>
                  <a:srgbClr val="231F20"/>
                </a:solidFill>
                <a:latin typeface="Times New Roman"/>
              </a:rPr>
              <a:t>entire year </a:t>
            </a:r>
            <a:r>
              <a:rPr lang="en-US" sz="2800" dirty="0">
                <a:solidFill>
                  <a:srgbClr val="231F20"/>
                </a:solidFill>
                <a:latin typeface="Times New Roman"/>
              </a:rPr>
              <a:t>can be </a:t>
            </a:r>
            <a:r>
              <a:rPr lang="en-US" sz="2800" dirty="0" smtClean="0">
                <a:solidFill>
                  <a:srgbClr val="231F20"/>
                </a:solidFill>
                <a:latin typeface="Times New Roman"/>
              </a:rPr>
              <a:t>summarized </a:t>
            </a:r>
            <a:r>
              <a:rPr lang="en-US" sz="2800" dirty="0">
                <a:solidFill>
                  <a:srgbClr val="231F20"/>
                </a:solidFill>
                <a:latin typeface="Times New Roman"/>
              </a:rPr>
              <a:t>in one curve. The curve thus obtained is called </a:t>
            </a:r>
            <a:r>
              <a:rPr lang="en-US" sz="2800" dirty="0" smtClean="0">
                <a:solidFill>
                  <a:srgbClr val="231F20"/>
                </a:solidFill>
                <a:latin typeface="Times New Roman"/>
              </a:rPr>
              <a:t>the </a:t>
            </a:r>
            <a:r>
              <a:rPr lang="en-US" sz="2800" i="1" dirty="0" smtClean="0">
                <a:solidFill>
                  <a:srgbClr val="ED008D"/>
                </a:solidFill>
                <a:latin typeface="Times New Roman"/>
              </a:rPr>
              <a:t>annual load duration </a:t>
            </a:r>
            <a:r>
              <a:rPr lang="en-US" sz="2800" i="1" dirty="0">
                <a:solidFill>
                  <a:srgbClr val="ED008D"/>
                </a:solidFill>
                <a:latin typeface="Times New Roman"/>
              </a:rPr>
              <a:t>curve.</a:t>
            </a:r>
            <a:endParaRPr lang="en-US" dirty="0"/>
          </a:p>
        </p:txBody>
      </p:sp>
    </p:spTree>
    <p:extLst>
      <p:ext uri="{BB962C8B-B14F-4D97-AF65-F5344CB8AC3E}">
        <p14:creationId xmlns:p14="http://schemas.microsoft.com/office/powerpoint/2010/main" val="122447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Times New Roman" pitchFamily="18" charset="0"/>
                <a:cs typeface="Times New Roman" pitchFamily="18" charset="0"/>
              </a:rPr>
              <a:t>Load Curve </a:t>
            </a:r>
            <a:r>
              <a:rPr lang="en-US" dirty="0" err="1" smtClean="0">
                <a:latin typeface="Times New Roman" pitchFamily="18" charset="0"/>
                <a:cs typeface="Times New Roman" pitchFamily="18" charset="0"/>
              </a:rPr>
              <a:t>vs</a:t>
            </a:r>
            <a:r>
              <a:rPr lang="en-US" dirty="0" smtClean="0">
                <a:latin typeface="Times New Roman" pitchFamily="18" charset="0"/>
                <a:cs typeface="Times New Roman" pitchFamily="18" charset="0"/>
              </a:rPr>
              <a:t> Load Duration Curve</a:t>
            </a:r>
            <a:endParaRPr lang="en-US" dirty="0">
              <a:latin typeface="Times New Roman" pitchFamily="18" charset="0"/>
              <a:cs typeface="Times New Roman" pitchFamily="18" charset="0"/>
            </a:endParaRPr>
          </a:p>
        </p:txBody>
      </p:sp>
      <p:sp>
        <p:nvSpPr>
          <p:cNvPr id="2" name="Content Placeholder 1"/>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856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r>
              <a:rPr lang="en-US" sz="2800" dirty="0" smtClean="0">
                <a:latin typeface="Times New Roman" pitchFamily="18" charset="0"/>
                <a:cs typeface="Times New Roman" pitchFamily="18" charset="0"/>
              </a:rPr>
              <a:t>Important Terms and Factors</a:t>
            </a:r>
            <a:endParaRPr lang="en-US" sz="2800" dirty="0">
              <a:latin typeface="Times New Roman" pitchFamily="18" charset="0"/>
              <a:cs typeface="Times New Roman" pitchFamily="18" charset="0"/>
            </a:endParaRPr>
          </a:p>
        </p:txBody>
      </p:sp>
      <p:sp>
        <p:nvSpPr>
          <p:cNvPr id="2" name="Content Placeholder 1"/>
          <p:cNvSpPr>
            <a:spLocks noGrp="1"/>
          </p:cNvSpPr>
          <p:nvPr>
            <p:ph idx="1"/>
          </p:nvPr>
        </p:nvSpPr>
        <p:spPr>
          <a:xfrm>
            <a:off x="457200" y="990600"/>
            <a:ext cx="8229600" cy="5016691"/>
          </a:xfrm>
        </p:spPr>
        <p:txBody>
          <a:bodyPr>
            <a:normAutofit fontScale="92500" lnSpcReduction="10000"/>
          </a:bodyPr>
          <a:lstStyle/>
          <a:p>
            <a:pPr marL="109728" indent="0" algn="just">
              <a:buNone/>
            </a:pPr>
            <a:r>
              <a:rPr lang="en-US" sz="2800" b="1" dirty="0" smtClean="0">
                <a:solidFill>
                  <a:srgbClr val="ED008D"/>
                </a:solidFill>
                <a:latin typeface="Times New Roman"/>
              </a:rPr>
              <a:t>Connected </a:t>
            </a:r>
            <a:r>
              <a:rPr lang="en-US" sz="2800" b="1" dirty="0">
                <a:solidFill>
                  <a:srgbClr val="ED008D"/>
                </a:solidFill>
                <a:latin typeface="Times New Roman"/>
              </a:rPr>
              <a:t>load. </a:t>
            </a:r>
            <a:r>
              <a:rPr lang="en-US" sz="2800" i="1" dirty="0">
                <a:solidFill>
                  <a:srgbClr val="231F20"/>
                </a:solidFill>
                <a:latin typeface="Times New Roman"/>
              </a:rPr>
              <a:t>It is the sum of continuous ratings of all the </a:t>
            </a:r>
            <a:r>
              <a:rPr lang="en-US" sz="2800" i="1" dirty="0" err="1">
                <a:solidFill>
                  <a:srgbClr val="231F20"/>
                </a:solidFill>
                <a:latin typeface="Times New Roman"/>
              </a:rPr>
              <a:t>equipments</a:t>
            </a:r>
            <a:r>
              <a:rPr lang="en-US" sz="2800" i="1" dirty="0">
                <a:solidFill>
                  <a:srgbClr val="231F20"/>
                </a:solidFill>
                <a:latin typeface="Times New Roman"/>
              </a:rPr>
              <a:t> connected </a:t>
            </a:r>
            <a:r>
              <a:rPr lang="en-US" sz="2800" i="1" dirty="0" smtClean="0">
                <a:solidFill>
                  <a:srgbClr val="231F20"/>
                </a:solidFill>
                <a:latin typeface="Times New Roman"/>
              </a:rPr>
              <a:t>to supply </a:t>
            </a:r>
            <a:r>
              <a:rPr lang="en-US" sz="2800" i="1" dirty="0">
                <a:solidFill>
                  <a:srgbClr val="231F20"/>
                </a:solidFill>
                <a:latin typeface="Times New Roman"/>
              </a:rPr>
              <a:t>system</a:t>
            </a:r>
            <a:r>
              <a:rPr lang="en-US" sz="2800" i="1" dirty="0" smtClean="0">
                <a:solidFill>
                  <a:srgbClr val="231F20"/>
                </a:solidFill>
                <a:latin typeface="Times New Roman"/>
              </a:rPr>
              <a:t>.</a:t>
            </a:r>
          </a:p>
          <a:p>
            <a:pPr marL="109728" indent="0" algn="just">
              <a:buNone/>
            </a:pPr>
            <a:r>
              <a:rPr lang="en-US" sz="2800" b="1" dirty="0">
                <a:solidFill>
                  <a:srgbClr val="ED008D"/>
                </a:solidFill>
                <a:latin typeface="Times New Roman"/>
              </a:rPr>
              <a:t>Maximum demand </a:t>
            </a:r>
            <a:r>
              <a:rPr lang="en-US" sz="2800" dirty="0">
                <a:solidFill>
                  <a:srgbClr val="231F20"/>
                </a:solidFill>
                <a:latin typeface="Times New Roman"/>
              </a:rPr>
              <a:t>: </a:t>
            </a:r>
            <a:r>
              <a:rPr lang="en-US" sz="2800" i="1" dirty="0">
                <a:solidFill>
                  <a:srgbClr val="231F20"/>
                </a:solidFill>
                <a:latin typeface="Times New Roman"/>
              </a:rPr>
              <a:t>It is the </a:t>
            </a:r>
            <a:r>
              <a:rPr lang="en-US" sz="2800" i="1" dirty="0" smtClean="0">
                <a:solidFill>
                  <a:srgbClr val="231F20"/>
                </a:solidFill>
                <a:latin typeface="Times New Roman"/>
              </a:rPr>
              <a:t>greatest demand </a:t>
            </a:r>
            <a:r>
              <a:rPr lang="en-US" sz="2800" i="1" dirty="0">
                <a:solidFill>
                  <a:srgbClr val="231F20"/>
                </a:solidFill>
                <a:latin typeface="Times New Roman"/>
              </a:rPr>
              <a:t>of load on the power station during </a:t>
            </a:r>
            <a:r>
              <a:rPr lang="en-US" sz="2800" i="1" dirty="0" smtClean="0">
                <a:solidFill>
                  <a:srgbClr val="231F20"/>
                </a:solidFill>
                <a:latin typeface="Times New Roman"/>
              </a:rPr>
              <a:t>a given </a:t>
            </a:r>
            <a:r>
              <a:rPr lang="en-US" sz="2800" i="1" dirty="0">
                <a:solidFill>
                  <a:srgbClr val="231F20"/>
                </a:solidFill>
                <a:latin typeface="Times New Roman"/>
              </a:rPr>
              <a:t>period</a:t>
            </a:r>
            <a:r>
              <a:rPr lang="en-US" sz="2800" i="1" dirty="0" smtClean="0">
                <a:solidFill>
                  <a:srgbClr val="231F20"/>
                </a:solidFill>
                <a:latin typeface="Times New Roman"/>
              </a:rPr>
              <a:t>.</a:t>
            </a:r>
          </a:p>
          <a:p>
            <a:pPr algn="just"/>
            <a:r>
              <a:rPr lang="en-US" sz="2800" dirty="0">
                <a:solidFill>
                  <a:srgbClr val="231F20"/>
                </a:solidFill>
                <a:latin typeface="Times New Roman"/>
              </a:rPr>
              <a:t>Maximum demand is </a:t>
            </a:r>
            <a:r>
              <a:rPr lang="en-US" sz="2800" dirty="0" smtClean="0">
                <a:solidFill>
                  <a:srgbClr val="231F20"/>
                </a:solidFill>
                <a:latin typeface="Times New Roman"/>
              </a:rPr>
              <a:t>generally less </a:t>
            </a:r>
            <a:r>
              <a:rPr lang="en-US" sz="2800" dirty="0">
                <a:solidFill>
                  <a:srgbClr val="231F20"/>
                </a:solidFill>
                <a:latin typeface="Times New Roman"/>
              </a:rPr>
              <a:t>than the connected </a:t>
            </a:r>
            <a:r>
              <a:rPr lang="en-US" sz="2800" dirty="0" smtClean="0">
                <a:solidFill>
                  <a:srgbClr val="231F20"/>
                </a:solidFill>
                <a:latin typeface="Times New Roman"/>
              </a:rPr>
              <a:t>load.</a:t>
            </a:r>
          </a:p>
          <a:p>
            <a:pPr algn="just"/>
            <a:r>
              <a:rPr lang="en-US" sz="2800" dirty="0" smtClean="0">
                <a:solidFill>
                  <a:srgbClr val="231F20"/>
                </a:solidFill>
                <a:latin typeface="Times New Roman"/>
              </a:rPr>
              <a:t> The </a:t>
            </a:r>
            <a:r>
              <a:rPr lang="en-US" sz="2800" dirty="0">
                <a:solidFill>
                  <a:srgbClr val="231F20"/>
                </a:solidFill>
                <a:latin typeface="Times New Roman"/>
              </a:rPr>
              <a:t>knowledge of </a:t>
            </a:r>
            <a:r>
              <a:rPr lang="en-US" sz="2800" dirty="0" smtClean="0">
                <a:solidFill>
                  <a:srgbClr val="231F20"/>
                </a:solidFill>
                <a:latin typeface="Times New Roman"/>
              </a:rPr>
              <a:t>maximum demand </a:t>
            </a:r>
            <a:r>
              <a:rPr lang="en-US" sz="2800" dirty="0">
                <a:solidFill>
                  <a:srgbClr val="231F20"/>
                </a:solidFill>
                <a:latin typeface="Times New Roman"/>
              </a:rPr>
              <a:t>is very important as it helps in </a:t>
            </a:r>
            <a:r>
              <a:rPr lang="en-US" sz="2800" dirty="0" smtClean="0">
                <a:solidFill>
                  <a:srgbClr val="231F20"/>
                </a:solidFill>
                <a:latin typeface="Times New Roman"/>
              </a:rPr>
              <a:t>determining the </a:t>
            </a:r>
            <a:r>
              <a:rPr lang="en-US" sz="2800" dirty="0">
                <a:solidFill>
                  <a:srgbClr val="231F20"/>
                </a:solidFill>
                <a:latin typeface="Times New Roman"/>
              </a:rPr>
              <a:t>installed capacity of the </a:t>
            </a:r>
            <a:r>
              <a:rPr lang="en-US" sz="2800" dirty="0" smtClean="0">
                <a:solidFill>
                  <a:srgbClr val="231F20"/>
                </a:solidFill>
                <a:latin typeface="Times New Roman"/>
              </a:rPr>
              <a:t>station.</a:t>
            </a:r>
          </a:p>
          <a:p>
            <a:pPr marL="109728" indent="0" algn="just">
              <a:buNone/>
            </a:pPr>
            <a:r>
              <a:rPr lang="en-US" sz="2800" b="1" dirty="0" smtClean="0">
                <a:solidFill>
                  <a:srgbClr val="ED008D"/>
                </a:solidFill>
                <a:latin typeface="Times New Roman"/>
              </a:rPr>
              <a:t>Demand </a:t>
            </a:r>
            <a:r>
              <a:rPr lang="en-US" sz="2800" b="1" dirty="0">
                <a:solidFill>
                  <a:srgbClr val="ED008D"/>
                </a:solidFill>
                <a:latin typeface="Times New Roman"/>
              </a:rPr>
              <a:t>factor. </a:t>
            </a:r>
            <a:r>
              <a:rPr lang="en-US" sz="2800" i="1" dirty="0">
                <a:solidFill>
                  <a:srgbClr val="231F20"/>
                </a:solidFill>
                <a:latin typeface="Times New Roman"/>
              </a:rPr>
              <a:t>It is the ratio of maximum </a:t>
            </a:r>
            <a:r>
              <a:rPr lang="en-US" sz="2800" i="1" dirty="0" smtClean="0">
                <a:solidFill>
                  <a:srgbClr val="231F20"/>
                </a:solidFill>
                <a:latin typeface="Times New Roman"/>
              </a:rPr>
              <a:t>demand on </a:t>
            </a:r>
            <a:r>
              <a:rPr lang="en-US" sz="2800" i="1" dirty="0">
                <a:solidFill>
                  <a:srgbClr val="231F20"/>
                </a:solidFill>
                <a:latin typeface="Times New Roman"/>
              </a:rPr>
              <a:t>the power station to its </a:t>
            </a:r>
            <a:r>
              <a:rPr lang="en-US" sz="2800" i="1" dirty="0" smtClean="0">
                <a:solidFill>
                  <a:srgbClr val="231F20"/>
                </a:solidFill>
                <a:latin typeface="Times New Roman"/>
              </a:rPr>
              <a:t>connected </a:t>
            </a:r>
            <a:r>
              <a:rPr lang="en-US" sz="2800" i="1" dirty="0">
                <a:solidFill>
                  <a:srgbClr val="231F20"/>
                </a:solidFill>
                <a:latin typeface="Times New Roman"/>
              </a:rPr>
              <a:t>load i.e</a:t>
            </a:r>
            <a:r>
              <a:rPr lang="en-US" sz="2800" i="1" dirty="0" smtClean="0">
                <a:solidFill>
                  <a:srgbClr val="231F20"/>
                </a:solidFill>
                <a:latin typeface="Times New Roman"/>
              </a:rPr>
              <a:t>.,</a:t>
            </a:r>
          </a:p>
          <a:p>
            <a:pPr marL="109728" indent="0" algn="just">
              <a:buNone/>
            </a:pPr>
            <a:endParaRPr lang="en-US" sz="2800" i="1" dirty="0" smtClean="0">
              <a:solidFill>
                <a:srgbClr val="231F20"/>
              </a:solidFill>
              <a:latin typeface="Times New Roman"/>
            </a:endParaRPr>
          </a:p>
          <a:p>
            <a:pPr marL="109728" indent="0" algn="just">
              <a:buNone/>
            </a:pPr>
            <a:endParaRPr lang="en-US" sz="2800" i="1" dirty="0" smtClean="0">
              <a:solidFill>
                <a:srgbClr val="231F20"/>
              </a:solidFill>
              <a:latin typeface="Times New Roman"/>
            </a:endParaRPr>
          </a:p>
          <a:p>
            <a:pPr algn="just"/>
            <a:r>
              <a:rPr lang="en-US" sz="2800" dirty="0">
                <a:solidFill>
                  <a:srgbClr val="231F20"/>
                </a:solidFill>
                <a:latin typeface="Times New Roman"/>
              </a:rPr>
              <a:t>The value of demand factor is usually less than 1.</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648200"/>
            <a:ext cx="3162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842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6096000"/>
          </a:xfrm>
        </p:spPr>
        <p:txBody>
          <a:bodyPr>
            <a:normAutofit/>
          </a:bodyPr>
          <a:lstStyle/>
          <a:p>
            <a:pPr marL="109728" indent="0">
              <a:buNone/>
            </a:pPr>
            <a:r>
              <a:rPr lang="en-US" sz="2400" b="1" dirty="0">
                <a:solidFill>
                  <a:srgbClr val="ED008D"/>
                </a:solidFill>
                <a:latin typeface="Times New Roman"/>
              </a:rPr>
              <a:t>Average load. </a:t>
            </a:r>
            <a:r>
              <a:rPr lang="en-US" sz="2400" i="1" dirty="0">
                <a:solidFill>
                  <a:srgbClr val="231F20"/>
                </a:solidFill>
                <a:latin typeface="Times New Roman"/>
              </a:rPr>
              <a:t>The average of loads occurring </a:t>
            </a:r>
            <a:r>
              <a:rPr lang="en-US" sz="2400" i="1" dirty="0" smtClean="0">
                <a:solidFill>
                  <a:srgbClr val="231F20"/>
                </a:solidFill>
                <a:latin typeface="Times New Roman"/>
              </a:rPr>
              <a:t>on the </a:t>
            </a:r>
            <a:r>
              <a:rPr lang="en-US" sz="2400" i="1" dirty="0">
                <a:solidFill>
                  <a:srgbClr val="231F20"/>
                </a:solidFill>
                <a:latin typeface="Times New Roman"/>
              </a:rPr>
              <a:t>power station in a given period </a:t>
            </a:r>
            <a:r>
              <a:rPr lang="en-US" sz="2400" dirty="0">
                <a:solidFill>
                  <a:srgbClr val="231F20"/>
                </a:solidFill>
                <a:latin typeface="Times New Roman"/>
              </a:rPr>
              <a:t>(</a:t>
            </a:r>
            <a:r>
              <a:rPr lang="en-US" sz="2400" i="1" dirty="0">
                <a:solidFill>
                  <a:srgbClr val="231F20"/>
                </a:solidFill>
                <a:latin typeface="Times New Roman"/>
              </a:rPr>
              <a:t>day or month or year</a:t>
            </a:r>
            <a:r>
              <a:rPr lang="en-US" sz="2400" dirty="0">
                <a:solidFill>
                  <a:srgbClr val="231F20"/>
                </a:solidFill>
                <a:latin typeface="Times New Roman"/>
              </a:rPr>
              <a:t>) </a:t>
            </a:r>
            <a:r>
              <a:rPr lang="en-US" sz="2400" i="1" dirty="0" smtClean="0">
                <a:solidFill>
                  <a:srgbClr val="231F20"/>
                </a:solidFill>
                <a:latin typeface="Times New Roman"/>
              </a:rPr>
              <a:t>is known </a:t>
            </a:r>
            <a:r>
              <a:rPr lang="en-US" sz="2400" i="1" dirty="0">
                <a:solidFill>
                  <a:srgbClr val="231F20"/>
                </a:solidFill>
                <a:latin typeface="Times New Roman"/>
              </a:rPr>
              <a:t>as </a:t>
            </a:r>
            <a:r>
              <a:rPr lang="en-US" sz="2400" b="1" dirty="0">
                <a:solidFill>
                  <a:srgbClr val="ED008D"/>
                </a:solidFill>
                <a:latin typeface="Times New Roman"/>
              </a:rPr>
              <a:t>average load </a:t>
            </a:r>
            <a:r>
              <a:rPr lang="en-US" sz="2400" i="1" dirty="0">
                <a:solidFill>
                  <a:srgbClr val="231F20"/>
                </a:solidFill>
                <a:latin typeface="Times New Roman"/>
              </a:rPr>
              <a:t>or </a:t>
            </a:r>
            <a:r>
              <a:rPr lang="en-US" sz="2400" b="1" dirty="0">
                <a:solidFill>
                  <a:srgbClr val="ED008D"/>
                </a:solidFill>
                <a:latin typeface="Times New Roman"/>
              </a:rPr>
              <a:t>average demand</a:t>
            </a:r>
            <a:r>
              <a:rPr lang="en-US" sz="2400" b="1" dirty="0" smtClean="0">
                <a:solidFill>
                  <a:srgbClr val="ED008D"/>
                </a:solidFill>
                <a:latin typeface="Times New Roman"/>
              </a:rPr>
              <a:t>.</a:t>
            </a:r>
          </a:p>
          <a:p>
            <a:pPr marL="109728" indent="0">
              <a:buNone/>
            </a:pPr>
            <a:endParaRPr lang="en-US" sz="2400" b="1" dirty="0">
              <a:solidFill>
                <a:srgbClr val="ED008D"/>
              </a:solidFill>
              <a:latin typeface="Times New Roman"/>
            </a:endParaRPr>
          </a:p>
          <a:p>
            <a:pPr marL="109728" indent="0">
              <a:buNone/>
            </a:pPr>
            <a:endParaRPr lang="en-US" sz="2400" b="1" dirty="0" smtClean="0">
              <a:solidFill>
                <a:srgbClr val="ED008D"/>
              </a:solidFill>
              <a:latin typeface="Times New Roman"/>
            </a:endParaRPr>
          </a:p>
          <a:p>
            <a:pPr marL="109728" indent="0">
              <a:buNone/>
            </a:pPr>
            <a:endParaRPr lang="en-US" sz="2400" b="1" dirty="0" smtClean="0">
              <a:solidFill>
                <a:srgbClr val="ED008D"/>
              </a:solidFill>
              <a:latin typeface="Times New Roman"/>
            </a:endParaRPr>
          </a:p>
          <a:p>
            <a:pPr marL="109728" indent="0">
              <a:buNone/>
            </a:pPr>
            <a:r>
              <a:rPr lang="en-US" sz="2400" b="1" dirty="0" smtClean="0">
                <a:solidFill>
                  <a:srgbClr val="ED008D"/>
                </a:solidFill>
                <a:latin typeface="Times New Roman"/>
              </a:rPr>
              <a:t>Load factor. </a:t>
            </a:r>
            <a:r>
              <a:rPr lang="en-US" sz="2400" i="1" dirty="0" smtClean="0">
                <a:solidFill>
                  <a:srgbClr val="231F20"/>
                </a:solidFill>
                <a:latin typeface="Times New Roman"/>
              </a:rPr>
              <a:t>The ratio of average load to the maximum demand during a given period is known as </a:t>
            </a:r>
            <a:r>
              <a:rPr lang="en-US" sz="2400" b="1" dirty="0" smtClean="0">
                <a:solidFill>
                  <a:srgbClr val="ED008D"/>
                </a:solidFill>
                <a:latin typeface="Times New Roman"/>
              </a:rPr>
              <a:t>load factor </a:t>
            </a:r>
            <a:r>
              <a:rPr lang="en-US" sz="2400" i="1" dirty="0" smtClean="0">
                <a:solidFill>
                  <a:srgbClr val="231F20"/>
                </a:solidFill>
                <a:latin typeface="Times New Roman"/>
              </a:rPr>
              <a:t>i.e</a:t>
            </a:r>
            <a:r>
              <a:rPr lang="en-US" sz="2400" dirty="0" smtClean="0">
                <a:solidFill>
                  <a:srgbClr val="231F20"/>
                </a:solidFill>
                <a:latin typeface="Times New Roman"/>
              </a:rPr>
              <a:t>.,</a:t>
            </a:r>
            <a:r>
              <a:rPr lang="en-US" sz="2400" dirty="0">
                <a:solidFill>
                  <a:srgbClr val="231F20"/>
                </a:solidFill>
                <a:latin typeface="Times New Roman"/>
              </a:rPr>
              <a:t> </a:t>
            </a:r>
            <a:endParaRPr lang="en-US" sz="2400" dirty="0" smtClean="0">
              <a:solidFill>
                <a:srgbClr val="231F20"/>
              </a:solidFill>
              <a:latin typeface="Times New Roman"/>
            </a:endParaRPr>
          </a:p>
          <a:p>
            <a:endParaRPr lang="en-US" sz="2400" dirty="0">
              <a:solidFill>
                <a:srgbClr val="231F20"/>
              </a:solidFill>
              <a:latin typeface="Times New Roman"/>
            </a:endParaRPr>
          </a:p>
          <a:p>
            <a:endParaRPr lang="en-US" sz="2400" dirty="0" smtClean="0">
              <a:solidFill>
                <a:srgbClr val="231F20"/>
              </a:solidFill>
              <a:latin typeface="Times New Roman"/>
            </a:endParaRPr>
          </a:p>
          <a:p>
            <a:endParaRPr lang="en-US" sz="2400" dirty="0">
              <a:solidFill>
                <a:srgbClr val="231F20"/>
              </a:solidFill>
              <a:latin typeface="Times New Roman"/>
            </a:endParaRPr>
          </a:p>
          <a:p>
            <a:endParaRPr lang="en-US" sz="2400" dirty="0" smtClean="0">
              <a:solidFill>
                <a:srgbClr val="231F20"/>
              </a:solidFill>
              <a:latin typeface="Times New Roman"/>
            </a:endParaRPr>
          </a:p>
          <a:p>
            <a:r>
              <a:rPr lang="en-US" sz="2400" dirty="0" smtClean="0">
                <a:solidFill>
                  <a:srgbClr val="231F20"/>
                </a:solidFill>
                <a:latin typeface="Times New Roman"/>
              </a:rPr>
              <a:t>Load </a:t>
            </a:r>
            <a:r>
              <a:rPr lang="en-US" sz="2400" dirty="0">
                <a:solidFill>
                  <a:srgbClr val="231F20"/>
                </a:solidFill>
                <a:latin typeface="Times New Roman"/>
              </a:rPr>
              <a:t>factor is always less than 1 because average </a:t>
            </a:r>
            <a:r>
              <a:rPr lang="en-US" sz="2400" dirty="0" smtClean="0">
                <a:solidFill>
                  <a:srgbClr val="231F20"/>
                </a:solidFill>
                <a:latin typeface="Times New Roman"/>
              </a:rPr>
              <a:t>load is </a:t>
            </a:r>
            <a:r>
              <a:rPr lang="en-US" sz="2400" dirty="0">
                <a:solidFill>
                  <a:srgbClr val="231F20"/>
                </a:solidFill>
                <a:latin typeface="Times New Roman"/>
              </a:rPr>
              <a:t>smaller than the maximum demand.</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06" y="1600200"/>
            <a:ext cx="6858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137" y="3797674"/>
            <a:ext cx="5900738"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855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428</TotalTime>
  <Words>1207</Words>
  <Application>Microsoft Office PowerPoint</Application>
  <PresentationFormat>On-screen Show (4:3)</PresentationFormat>
  <Paragraphs>62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 Plant Performance Analysis</vt:lpstr>
      <vt:lpstr>Load Curves</vt:lpstr>
      <vt:lpstr>Continue….</vt:lpstr>
      <vt:lpstr>Importance of Load Curves</vt:lpstr>
      <vt:lpstr>PowerPoint Presentation</vt:lpstr>
      <vt:lpstr>PowerPoint Presentation</vt:lpstr>
      <vt:lpstr>Load Curve vs Load Duration Curve</vt:lpstr>
      <vt:lpstr>Important Terms and Factors</vt:lpstr>
      <vt:lpstr>PowerPoint Presentation</vt:lpstr>
      <vt:lpstr>PowerPoint Presentation</vt:lpstr>
      <vt:lpstr>PowerPoint Presentation</vt:lpstr>
      <vt:lpstr>PowerPoint Presentation</vt:lpstr>
      <vt:lpstr>Example 3.1.  The maximum demand on a power station is 100 MW.  If the annual load factor is 40% , calculate the total energy generated in a year. </vt:lpstr>
      <vt:lpstr>Example 3.2.  A generating station has a connected load of 43MW and a maximum demand of 20 MW; the units generated being 61·5 × 106 per annum.  Calculate (i) the demand factor and (ii)  load factor. </vt:lpstr>
      <vt:lpstr>Example 3.3.  A 100 MW power station delivers 100 MW for 2 hours, 50 MW for 6 hours and is shut down for the rest of each day.  It is also shut down for maintenance for 45 days each year. Calculate its annual load factor.</vt:lpstr>
      <vt:lpstr>Example 3.4.  A generating station has a maximum demand of 25MW, a load factor of 60%, a plant capacity factor of 50% and a plant use factor of 72%.  Find (i)  the reserve capacity of the plant (ii) the daily energy produced and (iii) maximum energy that could be produced daily if the plant while running as per schedule, were fully loaded. </vt:lpstr>
      <vt:lpstr>Example 3.6.  A power station has a maximum demand of 15000 kW.  The annual load factor is 50% and plant capacity factor is 40%.  Determine the reserve capacity of the plant. </vt:lpstr>
      <vt:lpstr>Example 3.14.  A power station has a daily load cycle as under : 260 MW for 6 hours ; 200 MW for 8 hours : 160 MW for 4 hours, 100 MW for 6 hours. If the power station is equipped with 4 sets of 75 MW each, calculate (i) daily load factor (ii) plant capacity factor and (iii) daily requirement if the calorific value of oil used were 10,000 kcal/kg and the average heat rate of station were 2860 kcal/kWh.</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Terms and Factors in Power System</dc:title>
  <dc:creator>ismail - [2010]</dc:creator>
  <cp:lastModifiedBy>Asus</cp:lastModifiedBy>
  <cp:revision>25</cp:revision>
  <dcterms:created xsi:type="dcterms:W3CDTF">2015-02-08T02:57:29Z</dcterms:created>
  <dcterms:modified xsi:type="dcterms:W3CDTF">2020-07-25T14:15:29Z</dcterms:modified>
</cp:coreProperties>
</file>