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649" r:id="rId3"/>
    <p:sldId id="651" r:id="rId4"/>
    <p:sldId id="652" r:id="rId5"/>
    <p:sldId id="653" r:id="rId6"/>
    <p:sldId id="654" r:id="rId7"/>
    <p:sldId id="655" r:id="rId8"/>
    <p:sldId id="656" r:id="rId9"/>
    <p:sldId id="657" r:id="rId10"/>
    <p:sldId id="579" r:id="rId11"/>
    <p:sldId id="658" r:id="rId12"/>
    <p:sldId id="581" r:id="rId13"/>
    <p:sldId id="659" r:id="rId14"/>
    <p:sldId id="580" r:id="rId15"/>
    <p:sldId id="582" r:id="rId16"/>
    <p:sldId id="583" r:id="rId17"/>
    <p:sldId id="584" r:id="rId18"/>
    <p:sldId id="585" r:id="rId19"/>
    <p:sldId id="586" r:id="rId20"/>
    <p:sldId id="587" r:id="rId21"/>
    <p:sldId id="316"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5071" autoAdjust="0"/>
  </p:normalViewPr>
  <p:slideViewPr>
    <p:cSldViewPr>
      <p:cViewPr varScale="1">
        <p:scale>
          <a:sx n="72" d="100"/>
          <a:sy n="72" d="100"/>
        </p:scale>
        <p:origin x="132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C4A28E5-0A02-4233-9D9B-4ECA035D4A3C}" type="datetimeFigureOut">
              <a:rPr lang="en-US" smtClean="0"/>
              <a:t>5/26/2020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6995BDD3-CBCF-4229-B679-4F3D92DE84DC}" type="slidenum">
              <a:rPr lang="en-US" smtClean="0"/>
              <a:t>‹#›</a:t>
            </a:fld>
            <a:endParaRPr lang="en-US"/>
          </a:p>
        </p:txBody>
      </p:sp>
    </p:spTree>
    <p:extLst>
      <p:ext uri="{BB962C8B-B14F-4D97-AF65-F5344CB8AC3E}">
        <p14:creationId xmlns:p14="http://schemas.microsoft.com/office/powerpoint/2010/main" val="3771679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5BDD3-CBCF-4229-B679-4F3D92DE84DC}" type="slidenum">
              <a:rPr lang="en-US" smtClean="0"/>
              <a:t>1</a:t>
            </a:fld>
            <a:endParaRPr lang="en-US"/>
          </a:p>
        </p:txBody>
      </p:sp>
    </p:spTree>
    <p:extLst>
      <p:ext uri="{BB962C8B-B14F-4D97-AF65-F5344CB8AC3E}">
        <p14:creationId xmlns:p14="http://schemas.microsoft.com/office/powerpoint/2010/main" val="3726912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10</a:t>
            </a:fld>
            <a:endParaRPr lang="en-US"/>
          </a:p>
        </p:txBody>
      </p:sp>
    </p:spTree>
    <p:extLst>
      <p:ext uri="{BB962C8B-B14F-4D97-AF65-F5344CB8AC3E}">
        <p14:creationId xmlns:p14="http://schemas.microsoft.com/office/powerpoint/2010/main" val="2917511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11</a:t>
            </a:fld>
            <a:endParaRPr lang="en-US"/>
          </a:p>
        </p:txBody>
      </p:sp>
    </p:spTree>
    <p:extLst>
      <p:ext uri="{BB962C8B-B14F-4D97-AF65-F5344CB8AC3E}">
        <p14:creationId xmlns:p14="http://schemas.microsoft.com/office/powerpoint/2010/main" val="954102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12</a:t>
            </a:fld>
            <a:endParaRPr lang="en-US"/>
          </a:p>
        </p:txBody>
      </p:sp>
    </p:spTree>
    <p:extLst>
      <p:ext uri="{BB962C8B-B14F-4D97-AF65-F5344CB8AC3E}">
        <p14:creationId xmlns:p14="http://schemas.microsoft.com/office/powerpoint/2010/main" val="2966566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13</a:t>
            </a:fld>
            <a:endParaRPr lang="en-US"/>
          </a:p>
        </p:txBody>
      </p:sp>
    </p:spTree>
    <p:extLst>
      <p:ext uri="{BB962C8B-B14F-4D97-AF65-F5344CB8AC3E}">
        <p14:creationId xmlns:p14="http://schemas.microsoft.com/office/powerpoint/2010/main" val="1136010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14</a:t>
            </a:fld>
            <a:endParaRPr lang="en-US"/>
          </a:p>
        </p:txBody>
      </p:sp>
    </p:spTree>
    <p:extLst>
      <p:ext uri="{BB962C8B-B14F-4D97-AF65-F5344CB8AC3E}">
        <p14:creationId xmlns:p14="http://schemas.microsoft.com/office/powerpoint/2010/main" val="465195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15</a:t>
            </a:fld>
            <a:endParaRPr lang="en-US"/>
          </a:p>
        </p:txBody>
      </p:sp>
    </p:spTree>
    <p:extLst>
      <p:ext uri="{BB962C8B-B14F-4D97-AF65-F5344CB8AC3E}">
        <p14:creationId xmlns:p14="http://schemas.microsoft.com/office/powerpoint/2010/main" val="4543781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16</a:t>
            </a:fld>
            <a:endParaRPr lang="en-US"/>
          </a:p>
        </p:txBody>
      </p:sp>
    </p:spTree>
    <p:extLst>
      <p:ext uri="{BB962C8B-B14F-4D97-AF65-F5344CB8AC3E}">
        <p14:creationId xmlns:p14="http://schemas.microsoft.com/office/powerpoint/2010/main" val="1239653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17</a:t>
            </a:fld>
            <a:endParaRPr lang="en-US"/>
          </a:p>
        </p:txBody>
      </p:sp>
    </p:spTree>
    <p:extLst>
      <p:ext uri="{BB962C8B-B14F-4D97-AF65-F5344CB8AC3E}">
        <p14:creationId xmlns:p14="http://schemas.microsoft.com/office/powerpoint/2010/main" val="3969812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18</a:t>
            </a:fld>
            <a:endParaRPr lang="en-US"/>
          </a:p>
        </p:txBody>
      </p:sp>
    </p:spTree>
    <p:extLst>
      <p:ext uri="{BB962C8B-B14F-4D97-AF65-F5344CB8AC3E}">
        <p14:creationId xmlns:p14="http://schemas.microsoft.com/office/powerpoint/2010/main" val="2232013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19</a:t>
            </a:fld>
            <a:endParaRPr lang="en-US"/>
          </a:p>
        </p:txBody>
      </p:sp>
    </p:spTree>
    <p:extLst>
      <p:ext uri="{BB962C8B-B14F-4D97-AF65-F5344CB8AC3E}">
        <p14:creationId xmlns:p14="http://schemas.microsoft.com/office/powerpoint/2010/main" val="2716004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2</a:t>
            </a:fld>
            <a:endParaRPr lang="en-US"/>
          </a:p>
        </p:txBody>
      </p:sp>
    </p:spTree>
    <p:extLst>
      <p:ext uri="{BB962C8B-B14F-4D97-AF65-F5344CB8AC3E}">
        <p14:creationId xmlns:p14="http://schemas.microsoft.com/office/powerpoint/2010/main" val="607502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20</a:t>
            </a:fld>
            <a:endParaRPr lang="en-US"/>
          </a:p>
        </p:txBody>
      </p:sp>
    </p:spTree>
    <p:extLst>
      <p:ext uri="{BB962C8B-B14F-4D97-AF65-F5344CB8AC3E}">
        <p14:creationId xmlns:p14="http://schemas.microsoft.com/office/powerpoint/2010/main" val="42486449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95BDD3-CBCF-4229-B679-4F3D92DE84DC}" type="slidenum">
              <a:rPr lang="en-US" smtClean="0"/>
              <a:t>21</a:t>
            </a:fld>
            <a:endParaRPr lang="en-US"/>
          </a:p>
        </p:txBody>
      </p:sp>
    </p:spTree>
    <p:extLst>
      <p:ext uri="{BB962C8B-B14F-4D97-AF65-F5344CB8AC3E}">
        <p14:creationId xmlns:p14="http://schemas.microsoft.com/office/powerpoint/2010/main" val="866700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3</a:t>
            </a:fld>
            <a:endParaRPr lang="en-US"/>
          </a:p>
        </p:txBody>
      </p:sp>
    </p:spTree>
    <p:extLst>
      <p:ext uri="{BB962C8B-B14F-4D97-AF65-F5344CB8AC3E}">
        <p14:creationId xmlns:p14="http://schemas.microsoft.com/office/powerpoint/2010/main" val="3054459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4</a:t>
            </a:fld>
            <a:endParaRPr lang="en-US"/>
          </a:p>
        </p:txBody>
      </p:sp>
    </p:spTree>
    <p:extLst>
      <p:ext uri="{BB962C8B-B14F-4D97-AF65-F5344CB8AC3E}">
        <p14:creationId xmlns:p14="http://schemas.microsoft.com/office/powerpoint/2010/main" val="40831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5</a:t>
            </a:fld>
            <a:endParaRPr lang="en-US"/>
          </a:p>
        </p:txBody>
      </p:sp>
    </p:spTree>
    <p:extLst>
      <p:ext uri="{BB962C8B-B14F-4D97-AF65-F5344CB8AC3E}">
        <p14:creationId xmlns:p14="http://schemas.microsoft.com/office/powerpoint/2010/main" val="3835485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6</a:t>
            </a:fld>
            <a:endParaRPr lang="en-US"/>
          </a:p>
        </p:txBody>
      </p:sp>
    </p:spTree>
    <p:extLst>
      <p:ext uri="{BB962C8B-B14F-4D97-AF65-F5344CB8AC3E}">
        <p14:creationId xmlns:p14="http://schemas.microsoft.com/office/powerpoint/2010/main" val="1369764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7</a:t>
            </a:fld>
            <a:endParaRPr lang="en-US"/>
          </a:p>
        </p:txBody>
      </p:sp>
    </p:spTree>
    <p:extLst>
      <p:ext uri="{BB962C8B-B14F-4D97-AF65-F5344CB8AC3E}">
        <p14:creationId xmlns:p14="http://schemas.microsoft.com/office/powerpoint/2010/main" val="2877741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8</a:t>
            </a:fld>
            <a:endParaRPr lang="en-US"/>
          </a:p>
        </p:txBody>
      </p:sp>
    </p:spTree>
    <p:extLst>
      <p:ext uri="{BB962C8B-B14F-4D97-AF65-F5344CB8AC3E}">
        <p14:creationId xmlns:p14="http://schemas.microsoft.com/office/powerpoint/2010/main" val="2891083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arenR"/>
              <a:tabLst/>
              <a:defRPr/>
            </a:pPr>
            <a:endParaRPr lang="de-DE" b="0" dirty="0"/>
          </a:p>
        </p:txBody>
      </p:sp>
      <p:sp>
        <p:nvSpPr>
          <p:cNvPr id="4" name="Slide Number Placeholder 3"/>
          <p:cNvSpPr>
            <a:spLocks noGrp="1"/>
          </p:cNvSpPr>
          <p:nvPr>
            <p:ph type="sldNum" sz="quarter" idx="10"/>
          </p:nvPr>
        </p:nvSpPr>
        <p:spPr/>
        <p:txBody>
          <a:bodyPr/>
          <a:lstStyle/>
          <a:p>
            <a:fld id="{6995BDD3-CBCF-4229-B679-4F3D92DE84DC}" type="slidenum">
              <a:rPr lang="en-US" smtClean="0"/>
              <a:t>9</a:t>
            </a:fld>
            <a:endParaRPr lang="en-US"/>
          </a:p>
        </p:txBody>
      </p:sp>
    </p:spTree>
    <p:extLst>
      <p:ext uri="{BB962C8B-B14F-4D97-AF65-F5344CB8AC3E}">
        <p14:creationId xmlns:p14="http://schemas.microsoft.com/office/powerpoint/2010/main" val="836370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pic>
        <p:nvPicPr>
          <p:cNvPr id="4" name="Picture 3"/>
          <p:cNvPicPr>
            <a:picLocks noChangeAspect="1"/>
          </p:cNvPicPr>
          <p:nvPr userDrawn="1"/>
        </p:nvPicPr>
        <p:blipFill>
          <a:blip r:embed="rId2"/>
          <a:stretch>
            <a:fillRect/>
          </a:stretch>
        </p:blipFill>
        <p:spPr>
          <a:xfrm>
            <a:off x="1" y="1"/>
            <a:ext cx="2146300" cy="762000"/>
          </a:xfrm>
          <a:prstGeom prst="rect">
            <a:avLst/>
          </a:prstGeom>
        </p:spPr>
      </p:pic>
      <p:sp>
        <p:nvSpPr>
          <p:cNvPr id="7" name="Rectangle 6"/>
          <p:cNvSpPr/>
          <p:nvPr userDrawn="1"/>
        </p:nvSpPr>
        <p:spPr>
          <a:xfrm>
            <a:off x="5943600" y="18415"/>
            <a:ext cx="3200400" cy="514985"/>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FFFF00"/>
                </a:solidFill>
                <a:latin typeface="Times New Roman" panose="02020603050405020304" pitchFamily="18" charset="0"/>
                <a:cs typeface="Times New Roman" panose="02020603050405020304" pitchFamily="18" charset="0"/>
              </a:rPr>
              <a:t>EEE, Faculty of Engineering</a:t>
            </a:r>
          </a:p>
        </p:txBody>
      </p:sp>
    </p:spTree>
    <p:extLst>
      <p:ext uri="{BB962C8B-B14F-4D97-AF65-F5344CB8AC3E}">
        <p14:creationId xmlns:p14="http://schemas.microsoft.com/office/powerpoint/2010/main" val="2256385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990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267793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990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397234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3"/>
          </p:nvPr>
        </p:nvSpPr>
        <p:spPr>
          <a:xfrm>
            <a:off x="152400" y="6324600"/>
            <a:ext cx="8686800" cy="380999"/>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Dawit Mekonnen, Hira Channa, &amp; Claudia Ringler                                               KP’s, FO’s and ag productivity</a:t>
            </a:r>
            <a:endParaRPr lang="en-US" dirty="0"/>
          </a:p>
        </p:txBody>
      </p:sp>
    </p:spTree>
    <p:extLst>
      <p:ext uri="{BB962C8B-B14F-4D97-AF65-F5344CB8AC3E}">
        <p14:creationId xmlns:p14="http://schemas.microsoft.com/office/powerpoint/2010/main" val="47715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Dawit Mekonnen, Hira Channa, &amp; Claudia Ringler                                               KP’s, FO’s and ag productivity</a:t>
            </a:r>
          </a:p>
        </p:txBody>
      </p:sp>
    </p:spTree>
    <p:extLst>
      <p:ext uri="{BB962C8B-B14F-4D97-AF65-F5344CB8AC3E}">
        <p14:creationId xmlns:p14="http://schemas.microsoft.com/office/powerpoint/2010/main" val="3179409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Dawit Mekonnen, Hira Channa, &amp; Claudia Ringler                                               KP’s, FO’s and ag productivity</a:t>
            </a:r>
          </a:p>
        </p:txBody>
      </p:sp>
    </p:spTree>
    <p:extLst>
      <p:ext uri="{BB962C8B-B14F-4D97-AF65-F5344CB8AC3E}">
        <p14:creationId xmlns:p14="http://schemas.microsoft.com/office/powerpoint/2010/main" val="101230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990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a:t>Dawit Mekonnen, Hira Channa, &amp; Claudia Ringler                                               KP’s, FO’s and ag productivity</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273162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990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a:t>Dawit Mekonnen, Hira Channa, &amp; Claudia Ringler                                               KP’s, FO’s and ag productivity</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329813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990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a:t>Dawit Mekonnen, Hira Channa, &amp; Claudia Ringler                                               KP’s, FO’s and ag productivity</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222504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990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Dawit Mekonnen, Hira Channa, &amp; Claudia Ringler                                               KP’s, FO’s and ag productivity</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55420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990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Dawit Mekonnen, Hira Channa, &amp; Claudia Ringler                                               KP’s, FO’s and ag productivity</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7D987DD-6FCC-40E0-B469-693262C18935}" type="slidenum">
              <a:rPr lang="en-US" smtClean="0"/>
              <a:t>‹#›</a:t>
            </a:fld>
            <a:endParaRPr lang="en-US"/>
          </a:p>
        </p:txBody>
      </p:sp>
    </p:spTree>
    <p:extLst>
      <p:ext uri="{BB962C8B-B14F-4D97-AF65-F5344CB8AC3E}">
        <p14:creationId xmlns:p14="http://schemas.microsoft.com/office/powerpoint/2010/main" val="415565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8000"/>
          </a:schemeClr>
        </a:solidFill>
        <a:effectLst/>
      </p:bgPr>
    </p:bg>
    <p:spTree>
      <p:nvGrpSpPr>
        <p:cNvPr id="1" name=""/>
        <p:cNvGrpSpPr/>
        <p:nvPr/>
      </p:nvGrpSpPr>
      <p:grpSpPr>
        <a:xfrm>
          <a:off x="0" y="0"/>
          <a:ext cx="0" cy="0"/>
          <a:chOff x="0" y="0"/>
          <a:chExt cx="0" cy="0"/>
        </a:xfrm>
      </p:grpSpPr>
      <p:pic>
        <p:nvPicPr>
          <p:cNvPr id="9" name="Picture 8" descr="PSSP_banner_v02.psd"/>
          <p:cNvPicPr>
            <a:picLocks noChangeAspect="1"/>
          </p:cNvPicPr>
          <p:nvPr userDrawn="1"/>
        </p:nvPicPr>
        <p:blipFill>
          <a:blip r:embed="rId13">
            <a:alphaModFix amt="91000"/>
            <a:extLst>
              <a:ext uri="{28A0092B-C50C-407E-A947-70E740481C1C}">
                <a14:useLocalDpi xmlns:a14="http://schemas.microsoft.com/office/drawing/2010/main"/>
              </a:ext>
            </a:extLst>
          </a:blip>
          <a:stretch>
            <a:fillRect/>
          </a:stretch>
        </p:blipFill>
        <p:spPr>
          <a:xfrm>
            <a:off x="0" y="1400033"/>
            <a:ext cx="9149208" cy="5457967"/>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152400" y="6324600"/>
            <a:ext cx="8686800" cy="380999"/>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Dawit Mekonnen, Hira Channa, &amp; Claudia Ringler                                               KP’s, FO’s and ag productivity</a:t>
            </a:r>
            <a:endParaRPr lang="en-US" dirty="0"/>
          </a:p>
        </p:txBody>
      </p:sp>
    </p:spTree>
    <p:extLst>
      <p:ext uri="{BB962C8B-B14F-4D97-AF65-F5344CB8AC3E}">
        <p14:creationId xmlns:p14="http://schemas.microsoft.com/office/powerpoint/2010/main" val="2174685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Explanation%20of%20Hydro%20Power%20Plant%20block%20diagra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youtube.com/watch?v=Uoxn_bN11bY"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3600"/>
            <a:ext cx="8077200" cy="2057400"/>
          </a:xfrm>
        </p:spPr>
        <p:txBody>
          <a:bodyPr>
            <a:noAutofit/>
          </a:bodyPr>
          <a:lstStyle/>
          <a:p>
            <a:r>
              <a:rPr lang="en-US" sz="2800" b="1" dirty="0">
                <a:latin typeface="Times New Roman" panose="02020603050405020304" pitchFamily="18" charset="0"/>
                <a:cs typeface="Times New Roman" panose="02020603050405020304" pitchFamily="18" charset="0"/>
              </a:rPr>
              <a:t>Hydro Power Plant</a:t>
            </a:r>
          </a:p>
        </p:txBody>
      </p:sp>
    </p:spTree>
    <p:extLst>
      <p:ext uri="{BB962C8B-B14F-4D97-AF65-F5344CB8AC3E}">
        <p14:creationId xmlns:p14="http://schemas.microsoft.com/office/powerpoint/2010/main" val="1013458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Choice of Site for Hydro Power Station </a:t>
            </a:r>
          </a:p>
        </p:txBody>
      </p:sp>
      <p:sp>
        <p:nvSpPr>
          <p:cNvPr id="2" name="Rectangle 1">
            <a:extLst>
              <a:ext uri="{FF2B5EF4-FFF2-40B4-BE49-F238E27FC236}">
                <a16:creationId xmlns:a16="http://schemas.microsoft.com/office/drawing/2014/main" id="{5D5405D1-A4A0-4D01-8501-97275B36AA7A}"/>
              </a:ext>
            </a:extLst>
          </p:cNvPr>
          <p:cNvSpPr/>
          <p:nvPr/>
        </p:nvSpPr>
        <p:spPr>
          <a:xfrm>
            <a:off x="255104" y="1752600"/>
            <a:ext cx="8801100" cy="4301947"/>
          </a:xfrm>
          <a:prstGeom prst="rect">
            <a:avLst/>
          </a:prstGeom>
        </p:spPr>
        <p:txBody>
          <a:bodyPr wrap="square">
            <a:spAutoFit/>
          </a:bodyPr>
          <a:lstStyle/>
          <a:p>
            <a:pPr>
              <a:lnSpc>
                <a:spcPct val="150000"/>
              </a:lnSpc>
            </a:pPr>
            <a:r>
              <a:rPr lang="en-US" sz="2200" b="1" dirty="0">
                <a:latin typeface="Times New Roman" panose="02020603050405020304" pitchFamily="18" charset="0"/>
                <a:cs typeface="Times New Roman" panose="02020603050405020304" pitchFamily="18" charset="0"/>
              </a:rPr>
              <a:t>Availability of water</a:t>
            </a:r>
          </a:p>
          <a:p>
            <a:pPr>
              <a:lnSpc>
                <a:spcPct val="150000"/>
              </a:lnSpc>
            </a:pPr>
            <a:r>
              <a:rPr lang="en-US" sz="2200" dirty="0">
                <a:latin typeface="Times New Roman" panose="02020603050405020304" pitchFamily="18" charset="0"/>
                <a:cs typeface="Times New Roman" panose="02020603050405020304" pitchFamily="18" charset="0"/>
              </a:rPr>
              <a:t>Since the primary requirement of a hydro-electric power station is the availability of huge quantity of water, such plants should be built at a place where adequate water is available at a good head.</a:t>
            </a:r>
          </a:p>
          <a:p>
            <a:pPr>
              <a:lnSpc>
                <a:spcPct val="150000"/>
              </a:lnSpc>
            </a:pPr>
            <a:endParaRPr lang="en-US" sz="800" b="1" dirty="0">
              <a:latin typeface="Times New Roman" panose="02020603050405020304" pitchFamily="18" charset="0"/>
              <a:cs typeface="Times New Roman" panose="02020603050405020304" pitchFamily="18" charset="0"/>
            </a:endParaRPr>
          </a:p>
          <a:p>
            <a:pPr>
              <a:lnSpc>
                <a:spcPct val="150000"/>
              </a:lnSpc>
            </a:pPr>
            <a:r>
              <a:rPr lang="en-US" sz="2200" b="1" dirty="0">
                <a:latin typeface="Times New Roman" panose="02020603050405020304" pitchFamily="18" charset="0"/>
                <a:cs typeface="Times New Roman" panose="02020603050405020304" pitchFamily="18" charset="0"/>
              </a:rPr>
              <a:t>Storage of </a:t>
            </a:r>
            <a:r>
              <a:rPr lang="en-US" sz="2300" b="1" dirty="0">
                <a:latin typeface="Times New Roman" panose="02020603050405020304" pitchFamily="18" charset="0"/>
                <a:cs typeface="Times New Roman" panose="02020603050405020304" pitchFamily="18" charset="0"/>
              </a:rPr>
              <a:t>water</a:t>
            </a:r>
            <a:endParaRPr lang="en-US" sz="2200" b="1" dirty="0">
              <a:latin typeface="Times New Roman" panose="02020603050405020304" pitchFamily="18" charset="0"/>
              <a:cs typeface="Times New Roman" panose="02020603050405020304" pitchFamily="18" charset="0"/>
            </a:endParaRPr>
          </a:p>
          <a:p>
            <a:pPr>
              <a:lnSpc>
                <a:spcPct val="150000"/>
              </a:lnSpc>
            </a:pPr>
            <a:r>
              <a:rPr lang="en-US" sz="2200" dirty="0">
                <a:latin typeface="Times New Roman" panose="02020603050405020304" pitchFamily="18" charset="0"/>
                <a:cs typeface="Times New Roman" panose="02020603050405020304" pitchFamily="18" charset="0"/>
              </a:rPr>
              <a:t>There are wide variations in water supply from a river or canal during the year. This makes it necessary to store water by constructing a dam in order to ensure the generation of power throughout the year. </a:t>
            </a:r>
            <a:endParaRPr lang="en-US" sz="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609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Choice of Site for Hydro Power Station </a:t>
            </a:r>
          </a:p>
        </p:txBody>
      </p:sp>
      <p:sp>
        <p:nvSpPr>
          <p:cNvPr id="2" name="Rectangle 1">
            <a:extLst>
              <a:ext uri="{FF2B5EF4-FFF2-40B4-BE49-F238E27FC236}">
                <a16:creationId xmlns:a16="http://schemas.microsoft.com/office/drawing/2014/main" id="{5D5405D1-A4A0-4D01-8501-97275B36AA7A}"/>
              </a:ext>
            </a:extLst>
          </p:cNvPr>
          <p:cNvSpPr/>
          <p:nvPr/>
        </p:nvSpPr>
        <p:spPr>
          <a:xfrm>
            <a:off x="49696" y="1828800"/>
            <a:ext cx="9067800" cy="2940036"/>
          </a:xfrm>
          <a:prstGeom prst="rect">
            <a:avLst/>
          </a:prstGeom>
        </p:spPr>
        <p:txBody>
          <a:bodyPr wrap="square">
            <a:spAutoFit/>
          </a:bodyPr>
          <a:lstStyle/>
          <a:p>
            <a:pPr>
              <a:lnSpc>
                <a:spcPct val="150000"/>
              </a:lnSpc>
            </a:pPr>
            <a:endParaRPr lang="en-US" sz="800" b="1" dirty="0">
              <a:latin typeface="Times New Roman" panose="02020603050405020304" pitchFamily="18" charset="0"/>
              <a:cs typeface="Times New Roman" panose="02020603050405020304" pitchFamily="18" charset="0"/>
            </a:endParaRPr>
          </a:p>
          <a:p>
            <a:pPr>
              <a:lnSpc>
                <a:spcPct val="150000"/>
              </a:lnSpc>
            </a:pPr>
            <a:r>
              <a:rPr lang="en-US" sz="2200" b="1" dirty="0">
                <a:latin typeface="Times New Roman" panose="02020603050405020304" pitchFamily="18" charset="0"/>
                <a:cs typeface="Times New Roman" panose="02020603050405020304" pitchFamily="18" charset="0"/>
              </a:rPr>
              <a:t>Cost and type of land</a:t>
            </a:r>
          </a:p>
          <a:p>
            <a:pPr>
              <a:lnSpc>
                <a:spcPct val="150000"/>
              </a:lnSpc>
            </a:pPr>
            <a:r>
              <a:rPr lang="en-US" sz="2200" dirty="0">
                <a:latin typeface="Times New Roman" panose="02020603050405020304" pitchFamily="18" charset="0"/>
                <a:cs typeface="Times New Roman" panose="02020603050405020304" pitchFamily="18" charset="0"/>
              </a:rPr>
              <a:t>The land for construction of the plant should be available at a reasonable price. </a:t>
            </a:r>
          </a:p>
          <a:p>
            <a:pPr>
              <a:lnSpc>
                <a:spcPct val="150000"/>
              </a:lnSpc>
            </a:pPr>
            <a:endParaRPr lang="en-US" sz="800" b="1" dirty="0">
              <a:latin typeface="Times New Roman" panose="02020603050405020304" pitchFamily="18" charset="0"/>
              <a:cs typeface="Times New Roman" panose="02020603050405020304" pitchFamily="18" charset="0"/>
            </a:endParaRPr>
          </a:p>
          <a:p>
            <a:pPr>
              <a:lnSpc>
                <a:spcPct val="150000"/>
              </a:lnSpc>
            </a:pPr>
            <a:r>
              <a:rPr lang="en-US" sz="2200" b="1" dirty="0">
                <a:latin typeface="Times New Roman" panose="02020603050405020304" pitchFamily="18" charset="0"/>
                <a:cs typeface="Times New Roman" panose="02020603050405020304" pitchFamily="18" charset="0"/>
              </a:rPr>
              <a:t>Transportation facilities:</a:t>
            </a:r>
            <a:r>
              <a:rPr lang="en-US" sz="2200" dirty="0">
                <a:latin typeface="Times New Roman" panose="02020603050405020304" pitchFamily="18" charset="0"/>
                <a:cs typeface="Times New Roman" panose="02020603050405020304" pitchFamily="18" charset="0"/>
              </a:rPr>
              <a:t> </a:t>
            </a:r>
          </a:p>
          <a:p>
            <a:pPr>
              <a:lnSpc>
                <a:spcPct val="150000"/>
              </a:lnSpc>
            </a:pPr>
            <a:r>
              <a:rPr lang="en-US" sz="2200" dirty="0">
                <a:latin typeface="Times New Roman" panose="02020603050405020304" pitchFamily="18" charset="0"/>
                <a:cs typeface="Times New Roman" panose="02020603050405020304" pitchFamily="18" charset="0"/>
              </a:rPr>
              <a:t>The site selected for a hydro-electric plant should be accessible by rail and road so that necessary equipment and machinery could be easily transported.</a:t>
            </a:r>
            <a:endParaRPr lang="en-US" sz="2200" dirty="0">
              <a:highlight>
                <a:srgbClr val="FF00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429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0"/>
            <a:ext cx="9067800" cy="762002"/>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Components of Hydro-electric Power Station </a:t>
            </a:r>
          </a:p>
        </p:txBody>
      </p:sp>
      <p:sp>
        <p:nvSpPr>
          <p:cNvPr id="2" name="Rectangle 1">
            <a:extLst>
              <a:ext uri="{FF2B5EF4-FFF2-40B4-BE49-F238E27FC236}">
                <a16:creationId xmlns:a16="http://schemas.microsoft.com/office/drawing/2014/main" id="{5D5405D1-A4A0-4D01-8501-97275B36AA7A}"/>
              </a:ext>
            </a:extLst>
          </p:cNvPr>
          <p:cNvSpPr/>
          <p:nvPr/>
        </p:nvSpPr>
        <p:spPr>
          <a:xfrm>
            <a:off x="127552" y="1676400"/>
            <a:ext cx="9029700" cy="2554545"/>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The constituents of a hydro-electric plant are:</a:t>
            </a:r>
          </a:p>
          <a:p>
            <a:pPr marL="457200" indent="-457200">
              <a:buAutoNum type="arabicParenBoth"/>
            </a:pPr>
            <a:r>
              <a:rPr lang="en-US" sz="2400" dirty="0">
                <a:latin typeface="Times New Roman" panose="02020603050405020304" pitchFamily="18" charset="0"/>
                <a:cs typeface="Times New Roman" panose="02020603050405020304" pitchFamily="18" charset="0"/>
              </a:rPr>
              <a:t>hydraulic structures </a:t>
            </a:r>
          </a:p>
          <a:p>
            <a:pPr marL="457200" indent="-457200">
              <a:buAutoNum type="arabicParenBoth"/>
            </a:pPr>
            <a:r>
              <a:rPr lang="en-US" sz="2400" dirty="0">
                <a:latin typeface="Times New Roman" panose="02020603050405020304" pitchFamily="18" charset="0"/>
                <a:cs typeface="Times New Roman" panose="02020603050405020304" pitchFamily="18" charset="0"/>
              </a:rPr>
              <a:t>water turbines and</a:t>
            </a:r>
          </a:p>
          <a:p>
            <a:r>
              <a:rPr lang="en-US" sz="2400" dirty="0">
                <a:latin typeface="Times New Roman" panose="02020603050405020304" pitchFamily="18" charset="0"/>
                <a:cs typeface="Times New Roman" panose="02020603050405020304" pitchFamily="18" charset="0"/>
              </a:rPr>
              <a:t>(3) electrical equipment. </a:t>
            </a:r>
          </a:p>
          <a:p>
            <a:endParaRPr lang="en-US" sz="800" dirty="0">
              <a:latin typeface="Times New Roman" panose="02020603050405020304" pitchFamily="18" charset="0"/>
              <a:cs typeface="Times New Roman" panose="02020603050405020304" pitchFamily="18" charset="0"/>
            </a:endParaRPr>
          </a:p>
          <a:p>
            <a:r>
              <a:rPr lang="en-US" sz="2400" b="1" dirty="0">
                <a:highlight>
                  <a:srgbClr val="FF00FF"/>
                </a:highlight>
                <a:latin typeface="Times New Roman" panose="02020603050405020304" pitchFamily="18" charset="0"/>
                <a:cs typeface="Times New Roman" panose="02020603050405020304" pitchFamily="18" charset="0"/>
              </a:rPr>
              <a:t>Hydraulic structures </a:t>
            </a:r>
            <a:r>
              <a:rPr lang="en-US" sz="2400" dirty="0">
                <a:latin typeface="Times New Roman" panose="02020603050405020304" pitchFamily="18" charset="0"/>
                <a:cs typeface="Times New Roman" panose="02020603050405020304" pitchFamily="18" charset="0"/>
              </a:rPr>
              <a:t>in a hydro-electric power station include </a:t>
            </a:r>
            <a:r>
              <a:rPr lang="en-US" sz="2400" b="1" dirty="0">
                <a:latin typeface="Times New Roman" panose="02020603050405020304" pitchFamily="18" charset="0"/>
                <a:cs typeface="Times New Roman" panose="02020603050405020304" pitchFamily="18" charset="0"/>
              </a:rPr>
              <a:t>dam,</a:t>
            </a:r>
          </a:p>
          <a:p>
            <a:r>
              <a:rPr lang="en-US" sz="2400" b="1" dirty="0">
                <a:latin typeface="Times New Roman" panose="02020603050405020304" pitchFamily="18" charset="0"/>
                <a:cs typeface="Times New Roman" panose="02020603050405020304" pitchFamily="18" charset="0"/>
              </a:rPr>
              <a:t>spillways, headworks, surge tank, penstock and accessory works.</a:t>
            </a:r>
          </a:p>
          <a:p>
            <a:endParaRPr lang="en-US" sz="800" b="1"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A7DC0C6A-5448-467B-B0EA-DE6979FA3E81}"/>
              </a:ext>
            </a:extLst>
          </p:cNvPr>
          <p:cNvPicPr>
            <a:picLocks noChangeAspect="1"/>
          </p:cNvPicPr>
          <p:nvPr/>
        </p:nvPicPr>
        <p:blipFill>
          <a:blip r:embed="rId3"/>
          <a:stretch>
            <a:fillRect/>
          </a:stretch>
        </p:blipFill>
        <p:spPr>
          <a:xfrm>
            <a:off x="5657850" y="4227632"/>
            <a:ext cx="3371850" cy="2514599"/>
          </a:xfrm>
          <a:prstGeom prst="rect">
            <a:avLst/>
          </a:prstGeom>
        </p:spPr>
      </p:pic>
    </p:spTree>
    <p:extLst>
      <p:ext uri="{BB962C8B-B14F-4D97-AF65-F5344CB8AC3E}">
        <p14:creationId xmlns:p14="http://schemas.microsoft.com/office/powerpoint/2010/main" val="3350736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0"/>
            <a:ext cx="9067800" cy="762002"/>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Components of Hydro-electric Power Station </a:t>
            </a:r>
          </a:p>
        </p:txBody>
      </p:sp>
      <p:sp>
        <p:nvSpPr>
          <p:cNvPr id="2" name="Rectangle 1">
            <a:extLst>
              <a:ext uri="{FF2B5EF4-FFF2-40B4-BE49-F238E27FC236}">
                <a16:creationId xmlns:a16="http://schemas.microsoft.com/office/drawing/2014/main" id="{5D5405D1-A4A0-4D01-8501-97275B36AA7A}"/>
              </a:ext>
            </a:extLst>
          </p:cNvPr>
          <p:cNvSpPr/>
          <p:nvPr/>
        </p:nvSpPr>
        <p:spPr>
          <a:xfrm>
            <a:off x="57150" y="1600200"/>
            <a:ext cx="9029700" cy="2800767"/>
          </a:xfrm>
          <a:prstGeom prst="rect">
            <a:avLst/>
          </a:prstGeom>
        </p:spPr>
        <p:txBody>
          <a:bodyPr wrap="square">
            <a:spAutoFit/>
          </a:bodyPr>
          <a:lstStyle/>
          <a:p>
            <a:endParaRPr lang="en-US" sz="8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Dam</a:t>
            </a:r>
            <a:r>
              <a:rPr lang="en-US" sz="2400" dirty="0">
                <a:latin typeface="Times New Roman" panose="02020603050405020304" pitchFamily="18" charset="0"/>
                <a:cs typeface="Times New Roman" panose="02020603050405020304" pitchFamily="18" charset="0"/>
              </a:rPr>
              <a:t>. A dam is a barrier which stores water and creates water head.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Spillways</a:t>
            </a:r>
            <a:r>
              <a:rPr lang="en-US" sz="2400" dirty="0">
                <a:latin typeface="Times New Roman" panose="02020603050405020304" pitchFamily="18" charset="0"/>
                <a:cs typeface="Times New Roman" panose="02020603050405020304" pitchFamily="18" charset="0"/>
              </a:rPr>
              <a:t>. There are times when the river flow exceeds the storage capacity of the reservoir. Such a situation arises during heavy rainfall in the catchment area. </a:t>
            </a:r>
            <a:r>
              <a:rPr lang="en-US" sz="2400" b="1" dirty="0">
                <a:highlight>
                  <a:srgbClr val="00FF00"/>
                </a:highlight>
                <a:latin typeface="Times New Roman" panose="02020603050405020304" pitchFamily="18" charset="0"/>
                <a:cs typeface="Times New Roman" panose="02020603050405020304" pitchFamily="18" charset="0"/>
              </a:rPr>
              <a:t>In order to discharge the surplus water from the storage reservoir into the river on the down-stream side of the dam,</a:t>
            </a:r>
          </a:p>
          <a:p>
            <a:r>
              <a:rPr lang="en-US" sz="2400" b="1" dirty="0">
                <a:highlight>
                  <a:srgbClr val="00FF00"/>
                </a:highlight>
                <a:latin typeface="Times New Roman" panose="02020603050405020304" pitchFamily="18" charset="0"/>
                <a:cs typeface="Times New Roman" panose="02020603050405020304" pitchFamily="18" charset="0"/>
              </a:rPr>
              <a:t>spillways are used. </a:t>
            </a:r>
          </a:p>
        </p:txBody>
      </p:sp>
      <p:pic>
        <p:nvPicPr>
          <p:cNvPr id="3" name="Picture 2">
            <a:extLst>
              <a:ext uri="{FF2B5EF4-FFF2-40B4-BE49-F238E27FC236}">
                <a16:creationId xmlns:a16="http://schemas.microsoft.com/office/drawing/2014/main" id="{A7DC0C6A-5448-467B-B0EA-DE6979FA3E81}"/>
              </a:ext>
            </a:extLst>
          </p:cNvPr>
          <p:cNvPicPr>
            <a:picLocks noChangeAspect="1"/>
          </p:cNvPicPr>
          <p:nvPr/>
        </p:nvPicPr>
        <p:blipFill>
          <a:blip r:embed="rId3"/>
          <a:stretch>
            <a:fillRect/>
          </a:stretch>
        </p:blipFill>
        <p:spPr>
          <a:xfrm>
            <a:off x="5715000" y="4270700"/>
            <a:ext cx="3371850" cy="2514599"/>
          </a:xfrm>
          <a:prstGeom prst="rect">
            <a:avLst/>
          </a:prstGeom>
        </p:spPr>
      </p:pic>
    </p:spTree>
    <p:extLst>
      <p:ext uri="{BB962C8B-B14F-4D97-AF65-F5344CB8AC3E}">
        <p14:creationId xmlns:p14="http://schemas.microsoft.com/office/powerpoint/2010/main" val="470300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Components of Hydro-electric Power Station </a:t>
            </a:r>
          </a:p>
        </p:txBody>
      </p:sp>
      <p:sp>
        <p:nvSpPr>
          <p:cNvPr id="2" name="Rectangle 1">
            <a:extLst>
              <a:ext uri="{FF2B5EF4-FFF2-40B4-BE49-F238E27FC236}">
                <a16:creationId xmlns:a16="http://schemas.microsoft.com/office/drawing/2014/main" id="{5D5405D1-A4A0-4D01-8501-97275B36AA7A}"/>
              </a:ext>
            </a:extLst>
          </p:cNvPr>
          <p:cNvSpPr/>
          <p:nvPr/>
        </p:nvSpPr>
        <p:spPr>
          <a:xfrm>
            <a:off x="57150" y="1752600"/>
            <a:ext cx="9029700" cy="3903954"/>
          </a:xfrm>
          <a:prstGeom prst="rect">
            <a:avLst/>
          </a:prstGeom>
        </p:spPr>
        <p:txBody>
          <a:bodyPr wrap="square">
            <a:spAutoFit/>
          </a:bodyPr>
          <a:lstStyle/>
          <a:p>
            <a:pPr>
              <a:lnSpc>
                <a:spcPct val="150000"/>
              </a:lnSpc>
            </a:pPr>
            <a:r>
              <a:rPr lang="en-US" sz="2400" b="1" dirty="0">
                <a:latin typeface="Times New Roman" panose="02020603050405020304" pitchFamily="18" charset="0"/>
                <a:cs typeface="Times New Roman" panose="02020603050405020304" pitchFamily="18" charset="0"/>
              </a:rPr>
              <a:t>Headworks</a:t>
            </a:r>
            <a:r>
              <a:rPr lang="en-US" sz="2400" dirty="0">
                <a:latin typeface="Times New Roman" panose="02020603050405020304" pitchFamily="18" charset="0"/>
                <a:cs typeface="Times New Roman" panose="02020603050405020304" pitchFamily="18" charset="0"/>
              </a:rPr>
              <a:t>: The headworks consists of the </a:t>
            </a:r>
            <a:r>
              <a:rPr lang="en-US" sz="2400" dirty="0">
                <a:solidFill>
                  <a:srgbClr val="00B0F0"/>
                </a:solidFill>
                <a:latin typeface="Times New Roman" panose="02020603050405020304" pitchFamily="18" charset="0"/>
                <a:cs typeface="Times New Roman" panose="02020603050405020304" pitchFamily="18" charset="0"/>
              </a:rPr>
              <a:t>diversion structures </a:t>
            </a:r>
            <a:r>
              <a:rPr lang="en-US" sz="2400" dirty="0">
                <a:latin typeface="Times New Roman" panose="02020603050405020304" pitchFamily="18" charset="0"/>
                <a:cs typeface="Times New Roman" panose="02020603050405020304" pitchFamily="18" charset="0"/>
              </a:rPr>
              <a:t>at the head of an intake. The flow of water into and through headworks should be as smooth as possible to avoid head loss and cavitation.</a:t>
            </a:r>
          </a:p>
          <a:p>
            <a:pPr>
              <a:lnSpc>
                <a:spcPct val="150000"/>
              </a:lnSpc>
            </a:pPr>
            <a:endParaRPr lang="en-US" sz="2400" b="1" dirty="0">
              <a:latin typeface="Times New Roman" panose="02020603050405020304" pitchFamily="18" charset="0"/>
              <a:cs typeface="Times New Roman" panose="02020603050405020304" pitchFamily="18" charset="0"/>
            </a:endParaRPr>
          </a:p>
          <a:p>
            <a:pPr>
              <a:lnSpc>
                <a:spcPct val="150000"/>
              </a:lnSpc>
            </a:pPr>
            <a:r>
              <a:rPr lang="en-US" sz="2400" b="1" dirty="0">
                <a:latin typeface="Times New Roman" panose="02020603050405020304" pitchFamily="18" charset="0"/>
                <a:cs typeface="Times New Roman" panose="02020603050405020304" pitchFamily="18" charset="0"/>
              </a:rPr>
              <a:t>Surge tank</a:t>
            </a:r>
            <a:r>
              <a:rPr lang="en-US" sz="2400" dirty="0">
                <a:latin typeface="Times New Roman" panose="02020603050405020304" pitchFamily="18" charset="0"/>
                <a:cs typeface="Times New Roman" panose="02020603050405020304" pitchFamily="18" charset="0"/>
              </a:rPr>
              <a:t>: A surge tank is a small reservoir or tank (open at the top) in which water level rises or falls </a:t>
            </a:r>
            <a:r>
              <a:rPr lang="en-US" sz="2400" dirty="0">
                <a:solidFill>
                  <a:srgbClr val="00B0F0"/>
                </a:solidFill>
                <a:latin typeface="Times New Roman" panose="02020603050405020304" pitchFamily="18" charset="0"/>
                <a:cs typeface="Times New Roman" panose="02020603050405020304" pitchFamily="18" charset="0"/>
              </a:rPr>
              <a:t>to reduce the pressure swings </a:t>
            </a:r>
            <a:r>
              <a:rPr lang="en-US" sz="2400" dirty="0">
                <a:latin typeface="Times New Roman" panose="02020603050405020304" pitchFamily="18" charset="0"/>
                <a:cs typeface="Times New Roman" panose="02020603050405020304" pitchFamily="18" charset="0"/>
              </a:rPr>
              <a:t>in the conduit. </a:t>
            </a:r>
            <a:endParaRPr lang="en-US" sz="2400" dirty="0">
              <a:highlight>
                <a:srgbClr val="FF00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7758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Components of Hydro-electric Power Station </a:t>
            </a:r>
          </a:p>
        </p:txBody>
      </p:sp>
      <p:sp>
        <p:nvSpPr>
          <p:cNvPr id="2" name="Rectangle 1">
            <a:extLst>
              <a:ext uri="{FF2B5EF4-FFF2-40B4-BE49-F238E27FC236}">
                <a16:creationId xmlns:a16="http://schemas.microsoft.com/office/drawing/2014/main" id="{5D5405D1-A4A0-4D01-8501-97275B36AA7A}"/>
              </a:ext>
            </a:extLst>
          </p:cNvPr>
          <p:cNvSpPr/>
          <p:nvPr/>
        </p:nvSpPr>
        <p:spPr>
          <a:xfrm>
            <a:off x="57150" y="1600200"/>
            <a:ext cx="9029700" cy="5016758"/>
          </a:xfrm>
          <a:prstGeom prst="rect">
            <a:avLst/>
          </a:prstGeom>
        </p:spPr>
        <p:txBody>
          <a:bodyPr wrap="square">
            <a:spAutoFit/>
          </a:bodyPr>
          <a:lstStyle/>
          <a:p>
            <a:r>
              <a:rPr lang="en-US" sz="2400" b="1" dirty="0">
                <a:highlight>
                  <a:srgbClr val="FF00FF"/>
                </a:highlight>
                <a:latin typeface="Times New Roman" panose="02020603050405020304" pitchFamily="18" charset="0"/>
                <a:cs typeface="Times New Roman" panose="02020603050405020304" pitchFamily="18" charset="0"/>
              </a:rPr>
              <a:t>Water turbines</a:t>
            </a:r>
            <a:r>
              <a:rPr lang="en-US" sz="2400" dirty="0">
                <a:highlight>
                  <a:srgbClr val="FF00FF"/>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Water turbines are used to convert the energy of falling water into mechanical energy. </a:t>
            </a:r>
          </a:p>
          <a:p>
            <a:r>
              <a:rPr lang="en-US" sz="2400" dirty="0">
                <a:latin typeface="Times New Roman" panose="02020603050405020304" pitchFamily="18" charset="0"/>
                <a:cs typeface="Times New Roman" panose="02020603050405020304" pitchFamily="18" charset="0"/>
              </a:rPr>
              <a:t>The principal types of water turbines are:</a:t>
            </a:r>
          </a:p>
          <a:p>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Impulse turbines (ii) Reaction turbines</a:t>
            </a:r>
          </a:p>
          <a:p>
            <a:endParaRPr lang="en-US" sz="8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t>
            </a:r>
            <a:r>
              <a:rPr lang="en-US" sz="2400" b="1" dirty="0" err="1">
                <a:latin typeface="Times New Roman" panose="02020603050405020304" pitchFamily="18" charset="0"/>
                <a:cs typeface="Times New Roman" panose="02020603050405020304" pitchFamily="18" charset="0"/>
              </a:rPr>
              <a:t>i</a:t>
            </a:r>
            <a:r>
              <a:rPr lang="en-US" sz="2400" b="1" dirty="0">
                <a:latin typeface="Times New Roman" panose="02020603050405020304" pitchFamily="18" charset="0"/>
                <a:cs typeface="Times New Roman" panose="02020603050405020304" pitchFamily="18" charset="0"/>
              </a:rPr>
              <a:t>) Impulse turbines: </a:t>
            </a:r>
            <a:r>
              <a:rPr lang="en-US" sz="2400" dirty="0">
                <a:highlight>
                  <a:srgbClr val="FFFF00"/>
                </a:highlight>
                <a:latin typeface="Times New Roman" panose="02020603050405020304" pitchFamily="18" charset="0"/>
                <a:cs typeface="Times New Roman" panose="02020603050405020304" pitchFamily="18" charset="0"/>
              </a:rPr>
              <a:t>Such turbines are used for high heads</a:t>
            </a:r>
            <a:r>
              <a:rPr lang="en-US" sz="2400" dirty="0">
                <a:latin typeface="Times New Roman" panose="02020603050405020304" pitchFamily="18" charset="0"/>
                <a:cs typeface="Times New Roman" panose="02020603050405020304" pitchFamily="18" charset="0"/>
              </a:rPr>
              <a:t>. In an impulse turbine, the entire pressure of water is converted into kinetic energy in a nozzle and the velocity of the </a:t>
            </a:r>
          </a:p>
          <a:p>
            <a:r>
              <a:rPr lang="en-US" sz="2400" dirty="0">
                <a:latin typeface="Times New Roman" panose="02020603050405020304" pitchFamily="18" charset="0"/>
                <a:cs typeface="Times New Roman" panose="02020603050405020304" pitchFamily="18" charset="0"/>
              </a:rPr>
              <a:t>jet drives the wheel. The example of </a:t>
            </a:r>
          </a:p>
          <a:p>
            <a:r>
              <a:rPr lang="en-US" sz="2400" dirty="0">
                <a:latin typeface="Times New Roman" panose="02020603050405020304" pitchFamily="18" charset="0"/>
                <a:cs typeface="Times New Roman" panose="02020603050405020304" pitchFamily="18" charset="0"/>
              </a:rPr>
              <a:t>this type of turbine is the wheel. It </a:t>
            </a:r>
          </a:p>
          <a:p>
            <a:r>
              <a:rPr lang="en-US" sz="2400" dirty="0">
                <a:latin typeface="Times New Roman" panose="02020603050405020304" pitchFamily="18" charset="0"/>
                <a:cs typeface="Times New Roman" panose="02020603050405020304" pitchFamily="18" charset="0"/>
              </a:rPr>
              <a:t>consists of a wheel fitted with </a:t>
            </a:r>
          </a:p>
          <a:p>
            <a:r>
              <a:rPr lang="en-US" sz="2400" dirty="0">
                <a:latin typeface="Times New Roman" panose="02020603050405020304" pitchFamily="18" charset="0"/>
                <a:cs typeface="Times New Roman" panose="02020603050405020304" pitchFamily="18" charset="0"/>
              </a:rPr>
              <a:t>elliptical buckets along its periphery. </a:t>
            </a:r>
          </a:p>
          <a:p>
            <a:r>
              <a:rPr lang="en-US" sz="2400" dirty="0">
                <a:latin typeface="Times New Roman" panose="02020603050405020304" pitchFamily="18" charset="0"/>
                <a:cs typeface="Times New Roman" panose="02020603050405020304" pitchFamily="18" charset="0"/>
              </a:rPr>
              <a:t>The force of water jet striking the buckets </a:t>
            </a:r>
          </a:p>
          <a:p>
            <a:r>
              <a:rPr lang="en-US" sz="2400" dirty="0">
                <a:latin typeface="Times New Roman" panose="02020603050405020304" pitchFamily="18" charset="0"/>
                <a:cs typeface="Times New Roman" panose="02020603050405020304" pitchFamily="18" charset="0"/>
              </a:rPr>
              <a:t>on the wheel drives the turbine.</a:t>
            </a:r>
            <a:endParaRPr lang="en-US" sz="2400" dirty="0">
              <a:highlight>
                <a:srgbClr val="FF00FF"/>
              </a:highlight>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1B8DEDAB-8C6F-46C8-8909-A020AD086ADC}"/>
              </a:ext>
            </a:extLst>
          </p:cNvPr>
          <p:cNvPicPr>
            <a:picLocks noChangeAspect="1"/>
          </p:cNvPicPr>
          <p:nvPr/>
        </p:nvPicPr>
        <p:blipFill>
          <a:blip r:embed="rId3"/>
          <a:stretch>
            <a:fillRect/>
          </a:stretch>
        </p:blipFill>
        <p:spPr>
          <a:xfrm>
            <a:off x="5295900" y="3955962"/>
            <a:ext cx="3733800" cy="2690813"/>
          </a:xfrm>
          <a:prstGeom prst="rect">
            <a:avLst/>
          </a:prstGeom>
        </p:spPr>
      </p:pic>
    </p:spTree>
    <p:extLst>
      <p:ext uri="{BB962C8B-B14F-4D97-AF65-F5344CB8AC3E}">
        <p14:creationId xmlns:p14="http://schemas.microsoft.com/office/powerpoint/2010/main" val="839192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Components of Hydro-electric Power Station </a:t>
            </a:r>
          </a:p>
        </p:txBody>
      </p:sp>
      <p:sp>
        <p:nvSpPr>
          <p:cNvPr id="2" name="Rectangle 1">
            <a:extLst>
              <a:ext uri="{FF2B5EF4-FFF2-40B4-BE49-F238E27FC236}">
                <a16:creationId xmlns:a16="http://schemas.microsoft.com/office/drawing/2014/main" id="{5D5405D1-A4A0-4D01-8501-97275B36AA7A}"/>
              </a:ext>
            </a:extLst>
          </p:cNvPr>
          <p:cNvSpPr/>
          <p:nvPr/>
        </p:nvSpPr>
        <p:spPr>
          <a:xfrm>
            <a:off x="57150" y="1745972"/>
            <a:ext cx="9029700" cy="415498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(ii) </a:t>
            </a:r>
            <a:r>
              <a:rPr lang="en-US" sz="2400" b="1" dirty="0">
                <a:latin typeface="Times New Roman" panose="02020603050405020304" pitchFamily="18" charset="0"/>
                <a:cs typeface="Times New Roman" panose="02020603050405020304" pitchFamily="18" charset="0"/>
              </a:rPr>
              <a:t>Reaction turbines: </a:t>
            </a:r>
            <a:r>
              <a:rPr lang="en-US" sz="2400" dirty="0">
                <a:latin typeface="Times New Roman" panose="02020603050405020304" pitchFamily="18" charset="0"/>
                <a:cs typeface="Times New Roman" panose="02020603050405020304" pitchFamily="18" charset="0"/>
              </a:rPr>
              <a:t>Reaction turbines are used for low and medium heads. The important </a:t>
            </a:r>
            <a:r>
              <a:rPr lang="en-US" sz="2400" b="1" dirty="0">
                <a:latin typeface="Times New Roman" panose="02020603050405020304" pitchFamily="18" charset="0"/>
                <a:cs typeface="Times New Roman" panose="02020603050405020304" pitchFamily="18" charset="0"/>
              </a:rPr>
              <a:t>types of reaction turbines </a:t>
            </a:r>
            <a:r>
              <a:rPr lang="en-US" sz="2400" dirty="0">
                <a:latin typeface="Times New Roman" panose="02020603050405020304" pitchFamily="18" charset="0"/>
                <a:cs typeface="Times New Roman" panose="02020603050405020304" pitchFamily="18" charset="0"/>
              </a:rPr>
              <a:t>are:</a:t>
            </a:r>
          </a:p>
          <a:p>
            <a:pPr marL="457200" indent="-457200">
              <a:buAutoNum type="alphaLcParenBoth"/>
            </a:pPr>
            <a:r>
              <a:rPr lang="en-US" sz="2400" dirty="0">
                <a:latin typeface="Times New Roman" panose="02020603050405020304" pitchFamily="18" charset="0"/>
                <a:cs typeface="Times New Roman" panose="02020603050405020304" pitchFamily="18" charset="0"/>
              </a:rPr>
              <a:t>Francis turbines (b) Kaplan turbines</a:t>
            </a:r>
          </a:p>
          <a:p>
            <a:pPr marL="457200" indent="-457200">
              <a:buAutoNum type="alphaLcParenBoth"/>
            </a:pPr>
            <a:endParaRPr lang="en-US" sz="8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 Francis turbine </a:t>
            </a:r>
            <a:r>
              <a:rPr lang="en-US" sz="2400" dirty="0">
                <a:latin typeface="Times New Roman" panose="02020603050405020304" pitchFamily="18" charset="0"/>
                <a:cs typeface="Times New Roman" panose="02020603050405020304" pitchFamily="18" charset="0"/>
              </a:rPr>
              <a:t>is used for low to medium heads. It consists of an outer ring of stationary guide blades fixed to the turbine casing and an inner ring of rotating blades forming the runner.</a:t>
            </a:r>
          </a:p>
          <a:p>
            <a:endParaRPr lang="en-US" sz="8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 Kaplan turbine </a:t>
            </a:r>
            <a:r>
              <a:rPr lang="en-US" sz="2400" dirty="0">
                <a:latin typeface="Times New Roman" panose="02020603050405020304" pitchFamily="18" charset="0"/>
                <a:cs typeface="Times New Roman" panose="02020603050405020304" pitchFamily="18" charset="0"/>
              </a:rPr>
              <a:t>is used for low heads and large quantities of water. </a:t>
            </a:r>
          </a:p>
          <a:p>
            <a:endParaRPr lang="en-US" sz="800" b="1" dirty="0">
              <a:highlight>
                <a:srgbClr val="FF00FF"/>
              </a:highlight>
              <a:latin typeface="Times New Roman" panose="02020603050405020304" pitchFamily="18" charset="0"/>
              <a:cs typeface="Times New Roman" panose="02020603050405020304" pitchFamily="18" charset="0"/>
            </a:endParaRPr>
          </a:p>
          <a:p>
            <a:r>
              <a:rPr lang="en-US" sz="2400" b="1" dirty="0">
                <a:highlight>
                  <a:srgbClr val="FF00FF"/>
                </a:highlight>
                <a:latin typeface="Times New Roman" panose="02020603050405020304" pitchFamily="18" charset="0"/>
                <a:cs typeface="Times New Roman" panose="02020603050405020304" pitchFamily="18" charset="0"/>
              </a:rPr>
              <a:t>Electrical equipment</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electrical equipment of a hydro-electric power station includes alternators, transformers, circuit breakers and other switching and protective devices</a:t>
            </a:r>
            <a:endParaRPr lang="en-US" sz="2400" dirty="0">
              <a:highlight>
                <a:srgbClr val="FF00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0929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Hydro-electric Power Station </a:t>
            </a:r>
          </a:p>
        </p:txBody>
      </p:sp>
      <p:pic>
        <p:nvPicPr>
          <p:cNvPr id="3" name="Picture 2">
            <a:extLst>
              <a:ext uri="{FF2B5EF4-FFF2-40B4-BE49-F238E27FC236}">
                <a16:creationId xmlns:a16="http://schemas.microsoft.com/office/drawing/2014/main" id="{F2E35C0C-5A57-44D2-AA43-963126D7AF66}"/>
              </a:ext>
            </a:extLst>
          </p:cNvPr>
          <p:cNvPicPr>
            <a:picLocks noChangeAspect="1"/>
          </p:cNvPicPr>
          <p:nvPr/>
        </p:nvPicPr>
        <p:blipFill>
          <a:blip r:embed="rId3"/>
          <a:stretch>
            <a:fillRect/>
          </a:stretch>
        </p:blipFill>
        <p:spPr>
          <a:xfrm>
            <a:off x="424070" y="1931657"/>
            <a:ext cx="8605630" cy="947254"/>
          </a:xfrm>
          <a:prstGeom prst="rect">
            <a:avLst/>
          </a:prstGeom>
        </p:spPr>
      </p:pic>
      <p:pic>
        <p:nvPicPr>
          <p:cNvPr id="2" name="Picture 1">
            <a:extLst>
              <a:ext uri="{FF2B5EF4-FFF2-40B4-BE49-F238E27FC236}">
                <a16:creationId xmlns:a16="http://schemas.microsoft.com/office/drawing/2014/main" id="{1FABD927-97FD-4D05-A153-3F7DF4C577AC}"/>
              </a:ext>
            </a:extLst>
          </p:cNvPr>
          <p:cNvPicPr>
            <a:picLocks noChangeAspect="1"/>
          </p:cNvPicPr>
          <p:nvPr/>
        </p:nvPicPr>
        <p:blipFill>
          <a:blip r:embed="rId4"/>
          <a:stretch>
            <a:fillRect/>
          </a:stretch>
        </p:blipFill>
        <p:spPr>
          <a:xfrm>
            <a:off x="797822" y="3008024"/>
            <a:ext cx="7515225" cy="1314255"/>
          </a:xfrm>
          <a:prstGeom prst="rect">
            <a:avLst/>
          </a:prstGeom>
        </p:spPr>
      </p:pic>
      <p:pic>
        <p:nvPicPr>
          <p:cNvPr id="5" name="Picture 4">
            <a:extLst>
              <a:ext uri="{FF2B5EF4-FFF2-40B4-BE49-F238E27FC236}">
                <a16:creationId xmlns:a16="http://schemas.microsoft.com/office/drawing/2014/main" id="{64EFFD2A-D783-44EF-BD12-E8A4433142B4}"/>
              </a:ext>
            </a:extLst>
          </p:cNvPr>
          <p:cNvPicPr>
            <a:picLocks noChangeAspect="1"/>
          </p:cNvPicPr>
          <p:nvPr/>
        </p:nvPicPr>
        <p:blipFill>
          <a:blip r:embed="rId5"/>
          <a:stretch>
            <a:fillRect/>
          </a:stretch>
        </p:blipFill>
        <p:spPr>
          <a:xfrm>
            <a:off x="814388" y="4934144"/>
            <a:ext cx="7515224" cy="1314256"/>
          </a:xfrm>
          <a:prstGeom prst="rect">
            <a:avLst/>
          </a:prstGeom>
        </p:spPr>
      </p:pic>
    </p:spTree>
    <p:extLst>
      <p:ext uri="{BB962C8B-B14F-4D97-AF65-F5344CB8AC3E}">
        <p14:creationId xmlns:p14="http://schemas.microsoft.com/office/powerpoint/2010/main" val="408797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Hydro-electric Power Station </a:t>
            </a:r>
          </a:p>
        </p:txBody>
      </p:sp>
      <p:pic>
        <p:nvPicPr>
          <p:cNvPr id="2" name="Picture 1">
            <a:extLst>
              <a:ext uri="{FF2B5EF4-FFF2-40B4-BE49-F238E27FC236}">
                <a16:creationId xmlns:a16="http://schemas.microsoft.com/office/drawing/2014/main" id="{6DF32206-CC4E-49ED-977F-FA180E2EA903}"/>
              </a:ext>
            </a:extLst>
          </p:cNvPr>
          <p:cNvPicPr>
            <a:picLocks noChangeAspect="1"/>
          </p:cNvPicPr>
          <p:nvPr/>
        </p:nvPicPr>
        <p:blipFill>
          <a:blip r:embed="rId3"/>
          <a:stretch>
            <a:fillRect/>
          </a:stretch>
        </p:blipFill>
        <p:spPr>
          <a:xfrm>
            <a:off x="-38100" y="1305590"/>
            <a:ext cx="9182100" cy="1272461"/>
          </a:xfrm>
          <a:prstGeom prst="rect">
            <a:avLst/>
          </a:prstGeom>
        </p:spPr>
      </p:pic>
      <p:pic>
        <p:nvPicPr>
          <p:cNvPr id="3" name="Picture 2">
            <a:extLst>
              <a:ext uri="{FF2B5EF4-FFF2-40B4-BE49-F238E27FC236}">
                <a16:creationId xmlns:a16="http://schemas.microsoft.com/office/drawing/2014/main" id="{54796E91-E4E5-47FD-97A6-BEC7889CD9A9}"/>
              </a:ext>
            </a:extLst>
          </p:cNvPr>
          <p:cNvPicPr>
            <a:picLocks noChangeAspect="1"/>
          </p:cNvPicPr>
          <p:nvPr/>
        </p:nvPicPr>
        <p:blipFill>
          <a:blip r:embed="rId4"/>
          <a:stretch>
            <a:fillRect/>
          </a:stretch>
        </p:blipFill>
        <p:spPr>
          <a:xfrm>
            <a:off x="1029757" y="2843212"/>
            <a:ext cx="6414031" cy="1272461"/>
          </a:xfrm>
          <a:prstGeom prst="rect">
            <a:avLst/>
          </a:prstGeom>
        </p:spPr>
      </p:pic>
      <p:pic>
        <p:nvPicPr>
          <p:cNvPr id="4" name="Picture 3">
            <a:extLst>
              <a:ext uri="{FF2B5EF4-FFF2-40B4-BE49-F238E27FC236}">
                <a16:creationId xmlns:a16="http://schemas.microsoft.com/office/drawing/2014/main" id="{64576183-A93E-4FED-B6C1-AA6E8D91D07B}"/>
              </a:ext>
            </a:extLst>
          </p:cNvPr>
          <p:cNvPicPr>
            <a:picLocks noChangeAspect="1"/>
          </p:cNvPicPr>
          <p:nvPr/>
        </p:nvPicPr>
        <p:blipFill>
          <a:blip r:embed="rId5"/>
          <a:stretch>
            <a:fillRect/>
          </a:stretch>
        </p:blipFill>
        <p:spPr>
          <a:xfrm>
            <a:off x="1029755" y="4279948"/>
            <a:ext cx="6414032" cy="901652"/>
          </a:xfrm>
          <a:prstGeom prst="rect">
            <a:avLst/>
          </a:prstGeom>
        </p:spPr>
      </p:pic>
      <p:pic>
        <p:nvPicPr>
          <p:cNvPr id="6" name="Picture 5">
            <a:extLst>
              <a:ext uri="{FF2B5EF4-FFF2-40B4-BE49-F238E27FC236}">
                <a16:creationId xmlns:a16="http://schemas.microsoft.com/office/drawing/2014/main" id="{8E3DB2B3-19D2-4B4C-93F9-F383C1F1B418}"/>
              </a:ext>
            </a:extLst>
          </p:cNvPr>
          <p:cNvPicPr>
            <a:picLocks noChangeAspect="1"/>
          </p:cNvPicPr>
          <p:nvPr/>
        </p:nvPicPr>
        <p:blipFill>
          <a:blip r:embed="rId6"/>
          <a:stretch>
            <a:fillRect/>
          </a:stretch>
        </p:blipFill>
        <p:spPr>
          <a:xfrm>
            <a:off x="1029753" y="5435696"/>
            <a:ext cx="6414033" cy="660304"/>
          </a:xfrm>
          <a:prstGeom prst="rect">
            <a:avLst/>
          </a:prstGeom>
        </p:spPr>
      </p:pic>
    </p:spTree>
    <p:extLst>
      <p:ext uri="{BB962C8B-B14F-4D97-AF65-F5344CB8AC3E}">
        <p14:creationId xmlns:p14="http://schemas.microsoft.com/office/powerpoint/2010/main" val="325381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Hydro-electric Power Station </a:t>
            </a:r>
          </a:p>
        </p:txBody>
      </p:sp>
      <p:pic>
        <p:nvPicPr>
          <p:cNvPr id="3" name="Picture 2">
            <a:extLst>
              <a:ext uri="{FF2B5EF4-FFF2-40B4-BE49-F238E27FC236}">
                <a16:creationId xmlns:a16="http://schemas.microsoft.com/office/drawing/2014/main" id="{6D186262-7CFA-45D3-9572-47DB6A3C975F}"/>
              </a:ext>
            </a:extLst>
          </p:cNvPr>
          <p:cNvPicPr>
            <a:picLocks noChangeAspect="1"/>
          </p:cNvPicPr>
          <p:nvPr/>
        </p:nvPicPr>
        <p:blipFill>
          <a:blip r:embed="rId3"/>
          <a:stretch>
            <a:fillRect/>
          </a:stretch>
        </p:blipFill>
        <p:spPr>
          <a:xfrm>
            <a:off x="0" y="1143000"/>
            <a:ext cx="9144000" cy="1272461"/>
          </a:xfrm>
          <a:prstGeom prst="rect">
            <a:avLst/>
          </a:prstGeom>
        </p:spPr>
      </p:pic>
      <p:pic>
        <p:nvPicPr>
          <p:cNvPr id="4" name="Picture 3">
            <a:extLst>
              <a:ext uri="{FF2B5EF4-FFF2-40B4-BE49-F238E27FC236}">
                <a16:creationId xmlns:a16="http://schemas.microsoft.com/office/drawing/2014/main" id="{A91E7371-7DE5-4F90-B1D5-558F77678B6A}"/>
              </a:ext>
            </a:extLst>
          </p:cNvPr>
          <p:cNvPicPr>
            <a:picLocks noChangeAspect="1"/>
          </p:cNvPicPr>
          <p:nvPr/>
        </p:nvPicPr>
        <p:blipFill>
          <a:blip r:embed="rId4"/>
          <a:stretch>
            <a:fillRect/>
          </a:stretch>
        </p:blipFill>
        <p:spPr>
          <a:xfrm>
            <a:off x="389283" y="2895600"/>
            <a:ext cx="8610600" cy="2286000"/>
          </a:xfrm>
          <a:prstGeom prst="rect">
            <a:avLst/>
          </a:prstGeom>
        </p:spPr>
      </p:pic>
    </p:spTree>
    <p:extLst>
      <p:ext uri="{BB962C8B-B14F-4D97-AF65-F5344CB8AC3E}">
        <p14:creationId xmlns:p14="http://schemas.microsoft.com/office/powerpoint/2010/main" val="148846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Hydro-electric Power Station </a:t>
            </a:r>
          </a:p>
        </p:txBody>
      </p:sp>
      <p:sp>
        <p:nvSpPr>
          <p:cNvPr id="2" name="Rectangle 1">
            <a:extLst>
              <a:ext uri="{FF2B5EF4-FFF2-40B4-BE49-F238E27FC236}">
                <a16:creationId xmlns:a16="http://schemas.microsoft.com/office/drawing/2014/main" id="{5D5405D1-A4A0-4D01-8501-97275B36AA7A}"/>
              </a:ext>
            </a:extLst>
          </p:cNvPr>
          <p:cNvSpPr/>
          <p:nvPr/>
        </p:nvSpPr>
        <p:spPr>
          <a:xfrm>
            <a:off x="228599" y="2090172"/>
            <a:ext cx="8801101" cy="2677656"/>
          </a:xfrm>
          <a:prstGeom prst="rect">
            <a:avLst/>
          </a:prstGeom>
        </p:spPr>
        <p:txBody>
          <a:bodyPr wrap="square">
            <a:spAutoFit/>
          </a:bodyPr>
          <a:lstStyle/>
          <a:p>
            <a:pPr marL="342900" indent="-3429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A generating station which utilizes the potential energy of water at a high level for the generation of electrical energy is known as a </a:t>
            </a:r>
            <a:r>
              <a:rPr lang="en-US" sz="2400" dirty="0">
                <a:highlight>
                  <a:srgbClr val="FF00FF"/>
                </a:highlight>
                <a:latin typeface="Times New Roman" panose="02020603050405020304" pitchFamily="18" charset="0"/>
                <a:cs typeface="Times New Roman" panose="02020603050405020304" pitchFamily="18" charset="0"/>
              </a:rPr>
              <a:t>hydro-electric power station</a:t>
            </a:r>
          </a:p>
          <a:p>
            <a:endParaRPr lang="en-US" sz="1200" dirty="0">
              <a:highlight>
                <a:srgbClr val="FF00FF"/>
              </a:highlight>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Hydro-electric power stations are generally located in hilly areas where dams can be built conveniently and large water reservoirs can be obtained. </a:t>
            </a: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36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Examples: Hydro-electric Power Station </a:t>
            </a:r>
          </a:p>
        </p:txBody>
      </p:sp>
      <p:pic>
        <p:nvPicPr>
          <p:cNvPr id="2" name="Picture 1">
            <a:extLst>
              <a:ext uri="{FF2B5EF4-FFF2-40B4-BE49-F238E27FC236}">
                <a16:creationId xmlns:a16="http://schemas.microsoft.com/office/drawing/2014/main" id="{5D3A36B7-5130-47F2-BC9E-4C46D3824414}"/>
              </a:ext>
            </a:extLst>
          </p:cNvPr>
          <p:cNvPicPr>
            <a:picLocks noChangeAspect="1"/>
          </p:cNvPicPr>
          <p:nvPr/>
        </p:nvPicPr>
        <p:blipFill>
          <a:blip r:embed="rId3"/>
          <a:stretch>
            <a:fillRect/>
          </a:stretch>
        </p:blipFill>
        <p:spPr>
          <a:xfrm>
            <a:off x="13252" y="990600"/>
            <a:ext cx="9067799" cy="1752600"/>
          </a:xfrm>
          <a:prstGeom prst="rect">
            <a:avLst/>
          </a:prstGeom>
        </p:spPr>
      </p:pic>
      <p:pic>
        <p:nvPicPr>
          <p:cNvPr id="3" name="Picture 2">
            <a:extLst>
              <a:ext uri="{FF2B5EF4-FFF2-40B4-BE49-F238E27FC236}">
                <a16:creationId xmlns:a16="http://schemas.microsoft.com/office/drawing/2014/main" id="{7ED993A7-5FB3-41DC-A90F-9E433FDA80AA}"/>
              </a:ext>
            </a:extLst>
          </p:cNvPr>
          <p:cNvPicPr>
            <a:picLocks noChangeAspect="1"/>
          </p:cNvPicPr>
          <p:nvPr/>
        </p:nvPicPr>
        <p:blipFill>
          <a:blip r:embed="rId4"/>
          <a:stretch>
            <a:fillRect/>
          </a:stretch>
        </p:blipFill>
        <p:spPr>
          <a:xfrm>
            <a:off x="685800" y="2774466"/>
            <a:ext cx="7234237" cy="1362075"/>
          </a:xfrm>
          <a:prstGeom prst="rect">
            <a:avLst/>
          </a:prstGeom>
        </p:spPr>
      </p:pic>
      <p:pic>
        <p:nvPicPr>
          <p:cNvPr id="4" name="Picture 3">
            <a:extLst>
              <a:ext uri="{FF2B5EF4-FFF2-40B4-BE49-F238E27FC236}">
                <a16:creationId xmlns:a16="http://schemas.microsoft.com/office/drawing/2014/main" id="{FF30EA11-89F9-4CD0-BB3A-604FAC19E3BC}"/>
              </a:ext>
            </a:extLst>
          </p:cNvPr>
          <p:cNvPicPr>
            <a:picLocks noChangeAspect="1"/>
          </p:cNvPicPr>
          <p:nvPr/>
        </p:nvPicPr>
        <p:blipFill>
          <a:blip r:embed="rId5"/>
          <a:stretch>
            <a:fillRect/>
          </a:stretch>
        </p:blipFill>
        <p:spPr>
          <a:xfrm>
            <a:off x="685800" y="4222679"/>
            <a:ext cx="7234237" cy="1409700"/>
          </a:xfrm>
          <a:prstGeom prst="rect">
            <a:avLst/>
          </a:prstGeom>
        </p:spPr>
      </p:pic>
      <p:pic>
        <p:nvPicPr>
          <p:cNvPr id="6" name="Picture 5">
            <a:extLst>
              <a:ext uri="{FF2B5EF4-FFF2-40B4-BE49-F238E27FC236}">
                <a16:creationId xmlns:a16="http://schemas.microsoft.com/office/drawing/2014/main" id="{C8878794-9E30-4AAB-95D3-1C9A0A90064F}"/>
              </a:ext>
            </a:extLst>
          </p:cNvPr>
          <p:cNvPicPr>
            <a:picLocks noChangeAspect="1"/>
          </p:cNvPicPr>
          <p:nvPr/>
        </p:nvPicPr>
        <p:blipFill>
          <a:blip r:embed="rId6"/>
          <a:stretch>
            <a:fillRect/>
          </a:stretch>
        </p:blipFill>
        <p:spPr>
          <a:xfrm>
            <a:off x="685800" y="5715000"/>
            <a:ext cx="7234237" cy="895350"/>
          </a:xfrm>
          <a:prstGeom prst="rect">
            <a:avLst/>
          </a:prstGeom>
        </p:spPr>
      </p:pic>
    </p:spTree>
    <p:extLst>
      <p:ext uri="{BB962C8B-B14F-4D97-AF65-F5344CB8AC3E}">
        <p14:creationId xmlns:p14="http://schemas.microsoft.com/office/powerpoint/2010/main" val="3224961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bwMode="auto">
          <a:xfrm>
            <a:off x="685800" y="2915456"/>
            <a:ext cx="7620000" cy="1563688"/>
          </a:xfrm>
          <a:prstGeom prst="rect">
            <a:avLst/>
          </a:prstGeom>
          <a:ln>
            <a:miter lim="800000"/>
            <a:headEnd/>
            <a:tailEnd/>
          </a:ln>
        </p:spPr>
        <p:txBody>
          <a:bodyPr/>
          <a:lstStyle/>
          <a:p>
            <a:pPr algn="ctr" fontAlgn="base">
              <a:spcBef>
                <a:spcPct val="0"/>
              </a:spcBef>
              <a:spcAft>
                <a:spcPct val="0"/>
              </a:spcAft>
              <a:defRPr/>
            </a:pPr>
            <a:r>
              <a:rPr lang="de-DE" sz="6600" b="1" kern="0" dirty="0">
                <a:solidFill>
                  <a:srgbClr val="00B0F0"/>
                </a:solidFill>
                <a:latin typeface="RotisSansSerif" pitchFamily="34" charset="0"/>
              </a:rPr>
              <a:t>Thank You</a:t>
            </a:r>
            <a:endParaRPr lang="de-DE" sz="7200" b="1" kern="0" dirty="0">
              <a:solidFill>
                <a:srgbClr val="00B0F0"/>
              </a:solidFill>
              <a:latin typeface="RotisSansSerif" pitchFamily="34" charset="0"/>
            </a:endParaRPr>
          </a:p>
        </p:txBody>
      </p:sp>
      <p:sp>
        <p:nvSpPr>
          <p:cNvPr id="7" name="Text Box 4"/>
          <p:cNvSpPr txBox="1">
            <a:spLocks noChangeArrowheads="1"/>
          </p:cNvSpPr>
          <p:nvPr/>
        </p:nvSpPr>
        <p:spPr bwMode="auto">
          <a:xfrm>
            <a:off x="4648200" y="5562600"/>
            <a:ext cx="4168775" cy="892552"/>
          </a:xfrm>
          <a:prstGeom prst="rect">
            <a:avLst/>
          </a:prstGeom>
          <a:noFill/>
          <a:ln w="9525">
            <a:noFill/>
            <a:miter lim="800000"/>
            <a:headEnd/>
            <a:tailEnd/>
          </a:ln>
        </p:spPr>
        <p:txBody>
          <a:bodyPr>
            <a:spAutoFit/>
          </a:bodyPr>
          <a:lstStyle/>
          <a:p>
            <a:pPr algn="r" eaLnBrk="0" fontAlgn="base" hangingPunct="0">
              <a:spcBef>
                <a:spcPct val="0"/>
              </a:spcBef>
              <a:spcAft>
                <a:spcPct val="0"/>
              </a:spcAft>
            </a:pPr>
            <a:r>
              <a:rPr lang="de-DE" sz="2600" b="1" dirty="0">
                <a:solidFill>
                  <a:srgbClr val="00B0F0"/>
                </a:solidFill>
                <a:latin typeface="Garamond" pitchFamily="18" charset="0"/>
              </a:rPr>
              <a:t>Contact: dralam.eee@diu.edu.bd</a:t>
            </a:r>
            <a:endParaRPr lang="de-DE" sz="2600" dirty="0">
              <a:solidFill>
                <a:srgbClr val="00B0F0"/>
              </a:solidFill>
              <a:latin typeface="Garamond" pitchFamily="18" charset="0"/>
            </a:endParaRPr>
          </a:p>
        </p:txBody>
      </p:sp>
    </p:spTree>
    <p:extLst>
      <p:ext uri="{BB962C8B-B14F-4D97-AF65-F5344CB8AC3E}">
        <p14:creationId xmlns:p14="http://schemas.microsoft.com/office/powerpoint/2010/main" val="159460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Hydro-electric Power Station </a:t>
            </a:r>
          </a:p>
        </p:txBody>
      </p:sp>
      <p:sp>
        <p:nvSpPr>
          <p:cNvPr id="2" name="Rectangle 1">
            <a:extLst>
              <a:ext uri="{FF2B5EF4-FFF2-40B4-BE49-F238E27FC236}">
                <a16:creationId xmlns:a16="http://schemas.microsoft.com/office/drawing/2014/main" id="{5D5405D1-A4A0-4D01-8501-97275B36AA7A}"/>
              </a:ext>
            </a:extLst>
          </p:cNvPr>
          <p:cNvSpPr/>
          <p:nvPr/>
        </p:nvSpPr>
        <p:spPr>
          <a:xfrm>
            <a:off x="152400" y="1752600"/>
            <a:ext cx="8934450" cy="4154984"/>
          </a:xfrm>
          <a:prstGeom prst="rect">
            <a:avLst/>
          </a:prstGeom>
        </p:spPr>
        <p:txBody>
          <a:bodyPr wrap="square">
            <a:spAutoFit/>
          </a:bodyPr>
          <a:lstStyle/>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In a hydro-electric power station, water head is created by constructing a dam across a river or lake. </a:t>
            </a:r>
          </a:p>
          <a:p>
            <a:pPr marL="342900" indent="-342900">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From the dam, water is led to a water turbine. </a:t>
            </a:r>
          </a:p>
          <a:p>
            <a:pPr marL="342900" indent="-342900">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water turbine captures the energy in the falling water and changes the hydraulic energy into mechanical energy at the turbine shaft. </a:t>
            </a:r>
          </a:p>
          <a:p>
            <a:pPr marL="342900" indent="-342900">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turbine drives the alternator which converts mechanical energy into electrical energy.</a:t>
            </a:r>
            <a:endParaRPr lang="en-US" sz="2400" dirty="0">
              <a:highlight>
                <a:srgbClr val="FF00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348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Hydro-electric Power Station </a:t>
            </a:r>
          </a:p>
        </p:txBody>
      </p:sp>
      <p:sp>
        <p:nvSpPr>
          <p:cNvPr id="2" name="Rectangle 1">
            <a:extLst>
              <a:ext uri="{FF2B5EF4-FFF2-40B4-BE49-F238E27FC236}">
                <a16:creationId xmlns:a16="http://schemas.microsoft.com/office/drawing/2014/main" id="{5D5405D1-A4A0-4D01-8501-97275B36AA7A}"/>
              </a:ext>
            </a:extLst>
          </p:cNvPr>
          <p:cNvSpPr/>
          <p:nvPr/>
        </p:nvSpPr>
        <p:spPr>
          <a:xfrm>
            <a:off x="57150" y="914400"/>
            <a:ext cx="9029700" cy="7227941"/>
          </a:xfrm>
          <a:prstGeom prst="rect">
            <a:avLst/>
          </a:prstGeom>
        </p:spPr>
        <p:txBody>
          <a:bodyPr wrap="square">
            <a:spAutoFit/>
          </a:bodyPr>
          <a:lstStyle/>
          <a:p>
            <a:pPr>
              <a:lnSpc>
                <a:spcPct val="150000"/>
              </a:lnSpc>
            </a:pPr>
            <a:r>
              <a:rPr lang="en-US" sz="2400" dirty="0">
                <a:highlight>
                  <a:srgbClr val="FF00FF"/>
                </a:highlight>
                <a:latin typeface="Times New Roman" panose="02020603050405020304" pitchFamily="18" charset="0"/>
                <a:cs typeface="Times New Roman" panose="02020603050405020304" pitchFamily="18" charset="0"/>
              </a:rPr>
              <a:t>Advantages</a:t>
            </a:r>
          </a:p>
          <a:p>
            <a:pPr marL="457200" indent="-457200">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It requires no fuel as water is used</a:t>
            </a:r>
          </a:p>
          <a:p>
            <a:pPr marL="457200" indent="-457200">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It is quite neat and clean as no smoke or ash is produced.</a:t>
            </a:r>
          </a:p>
          <a:p>
            <a:pPr marL="457200" indent="-457200">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It requires very small running charges.</a:t>
            </a:r>
          </a:p>
          <a:p>
            <a:pPr marL="457200" indent="-457200">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It is comparatively simple in construction and requires less maintenance.</a:t>
            </a:r>
          </a:p>
          <a:p>
            <a:pPr marL="457200" indent="-457200">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It does not require a long starting time like a steam power station.</a:t>
            </a:r>
          </a:p>
          <a:p>
            <a:pPr marL="457200" indent="-457200">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It is robust and has a longer life.</a:t>
            </a:r>
          </a:p>
          <a:p>
            <a:pPr marL="457200" indent="-457200">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In addition to the generation of electrical energy, they also help in irrigation and controlling floods.</a:t>
            </a:r>
          </a:p>
          <a:p>
            <a:pPr marL="457200" indent="-457200">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Although such plants require the attention of highly skilled persons at the time of construction, yet for operation, a few experienced persons may do the job well.</a:t>
            </a:r>
            <a:endParaRPr lang="en-US" sz="2400" dirty="0">
              <a:highlight>
                <a:srgbClr val="FF00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20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Hydro-electric Power Station </a:t>
            </a:r>
          </a:p>
        </p:txBody>
      </p:sp>
      <p:sp>
        <p:nvSpPr>
          <p:cNvPr id="2" name="Rectangle 1">
            <a:extLst>
              <a:ext uri="{FF2B5EF4-FFF2-40B4-BE49-F238E27FC236}">
                <a16:creationId xmlns:a16="http://schemas.microsoft.com/office/drawing/2014/main" id="{5D5405D1-A4A0-4D01-8501-97275B36AA7A}"/>
              </a:ext>
            </a:extLst>
          </p:cNvPr>
          <p:cNvSpPr/>
          <p:nvPr/>
        </p:nvSpPr>
        <p:spPr>
          <a:xfrm>
            <a:off x="152400" y="1759224"/>
            <a:ext cx="8877300" cy="3903954"/>
          </a:xfrm>
          <a:prstGeom prst="rect">
            <a:avLst/>
          </a:prstGeom>
        </p:spPr>
        <p:txBody>
          <a:bodyPr wrap="square">
            <a:spAutoFit/>
          </a:bodyPr>
          <a:lstStyle/>
          <a:p>
            <a:pPr>
              <a:lnSpc>
                <a:spcPct val="150000"/>
              </a:lnSpc>
            </a:pPr>
            <a:r>
              <a:rPr lang="en-US" sz="2400" dirty="0">
                <a:highlight>
                  <a:srgbClr val="FF00FF"/>
                </a:highlight>
                <a:latin typeface="Times New Roman" panose="02020603050405020304" pitchFamily="18" charset="0"/>
                <a:cs typeface="Times New Roman" panose="02020603050405020304" pitchFamily="18" charset="0"/>
              </a:rPr>
              <a:t>Disadvantages</a:t>
            </a:r>
          </a:p>
          <a:p>
            <a:pPr marL="457200" indent="-457200">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It involves high capital cost due to construction of dam.</a:t>
            </a:r>
          </a:p>
          <a:p>
            <a:pPr marL="457200" indent="-457200">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There is uncertainty about the availability of huge amount of water due to dependence on weather conditions.</a:t>
            </a:r>
          </a:p>
          <a:p>
            <a:pPr marL="457200" indent="-457200">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Skilled and experienced hands are required to build the plant.</a:t>
            </a:r>
          </a:p>
          <a:p>
            <a:pPr marL="457200" indent="-457200">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It requires high cost of transmission lines as the plant is located in hilly areas which are quit away from the consumers.</a:t>
            </a:r>
            <a:endParaRPr lang="en-US" sz="2400" dirty="0">
              <a:highlight>
                <a:srgbClr val="FF00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7901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Schematic Arrangement of Hydro Power Station </a:t>
            </a:r>
          </a:p>
        </p:txBody>
      </p:sp>
      <p:pic>
        <p:nvPicPr>
          <p:cNvPr id="3" name="Picture 2">
            <a:extLst>
              <a:ext uri="{FF2B5EF4-FFF2-40B4-BE49-F238E27FC236}">
                <a16:creationId xmlns:a16="http://schemas.microsoft.com/office/drawing/2014/main" id="{C8FB74C9-5BC5-4D62-B8ED-D63D76F4D3C7}"/>
              </a:ext>
            </a:extLst>
          </p:cNvPr>
          <p:cNvPicPr>
            <a:picLocks noChangeAspect="1"/>
          </p:cNvPicPr>
          <p:nvPr/>
        </p:nvPicPr>
        <p:blipFill>
          <a:blip r:embed="rId3"/>
          <a:stretch>
            <a:fillRect/>
          </a:stretch>
        </p:blipFill>
        <p:spPr>
          <a:xfrm>
            <a:off x="0" y="1272460"/>
            <a:ext cx="9144000" cy="3528140"/>
          </a:xfrm>
          <a:prstGeom prst="rect">
            <a:avLst/>
          </a:prstGeom>
        </p:spPr>
      </p:pic>
      <p:sp>
        <p:nvSpPr>
          <p:cNvPr id="5" name="Rectangle 4">
            <a:extLst>
              <a:ext uri="{FF2B5EF4-FFF2-40B4-BE49-F238E27FC236}">
                <a16:creationId xmlns:a16="http://schemas.microsoft.com/office/drawing/2014/main" id="{CD761532-AB27-4484-9444-B7D7EBD7CADC}"/>
              </a:ext>
            </a:extLst>
          </p:cNvPr>
          <p:cNvSpPr/>
          <p:nvPr/>
        </p:nvSpPr>
        <p:spPr>
          <a:xfrm>
            <a:off x="14908" y="5084939"/>
            <a:ext cx="9067800" cy="1569660"/>
          </a:xfrm>
          <a:prstGeom prst="rect">
            <a:avLst/>
          </a:prstGeom>
        </p:spPr>
        <p:txBody>
          <a:bodyPr wrap="square">
            <a:spAutoFit/>
          </a:bodyPr>
          <a:lstStyle/>
          <a:p>
            <a:pPr marL="342900" indent="-342900">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Dam is constructed across a river/lake and </a:t>
            </a:r>
            <a:r>
              <a:rPr lang="en-US" sz="2400" dirty="0">
                <a:latin typeface="Times New Roman" panose="02020603050405020304" pitchFamily="18" charset="0"/>
                <a:cs typeface="Times New Roman" panose="02020603050405020304" pitchFamily="18" charset="0"/>
              </a:rPr>
              <a:t>water from the catchment area collects at the back of the dam to form a reservoir. </a:t>
            </a:r>
          </a:p>
          <a:p>
            <a:pPr marL="342900" indent="-342900">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A pressure tunnel is taken off from the reservoir </a:t>
            </a:r>
            <a:r>
              <a:rPr lang="en-US" sz="2400" dirty="0">
                <a:latin typeface="Times New Roman" panose="02020603050405020304" pitchFamily="18" charset="0"/>
                <a:cs typeface="Times New Roman" panose="02020603050405020304" pitchFamily="18" charset="0"/>
              </a:rPr>
              <a:t>and water brought to the valve house at the start of the penstock. </a:t>
            </a:r>
            <a:endParaRPr lang="en-US" sz="2400" dirty="0">
              <a:highlight>
                <a:srgbClr val="FF00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194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Schematic Arrangement of Hydro Power Station (Contd.) </a:t>
            </a:r>
          </a:p>
        </p:txBody>
      </p:sp>
      <p:sp>
        <p:nvSpPr>
          <p:cNvPr id="2" name="Rectangle 1">
            <a:hlinkClick r:id="rId3" action="ppaction://hlinkfile"/>
            <a:extLst>
              <a:ext uri="{FF2B5EF4-FFF2-40B4-BE49-F238E27FC236}">
                <a16:creationId xmlns:a16="http://schemas.microsoft.com/office/drawing/2014/main" id="{52CC1641-5B31-477A-8F8B-DB005F2CADFE}"/>
              </a:ext>
            </a:extLst>
          </p:cNvPr>
          <p:cNvSpPr/>
          <p:nvPr/>
        </p:nvSpPr>
        <p:spPr>
          <a:xfrm>
            <a:off x="533400" y="2301536"/>
            <a:ext cx="6019800" cy="1200329"/>
          </a:xfrm>
          <a:prstGeom prst="rect">
            <a:avLst/>
          </a:prstGeom>
        </p:spPr>
        <p:txBody>
          <a:bodyPr wrap="square">
            <a:spAutoFit/>
          </a:bodyPr>
          <a:lstStyle/>
          <a:p>
            <a:r>
              <a:rPr lang="en-US" sz="3600" b="1" dirty="0">
                <a:solidFill>
                  <a:srgbClr val="0D0D0D"/>
                </a:solidFill>
                <a:latin typeface="Times New Roman" panose="02020603050405020304" pitchFamily="18" charset="0"/>
                <a:cs typeface="Times New Roman" panose="02020603050405020304" pitchFamily="18" charset="0"/>
                <a:hlinkClick r:id="rId4"/>
              </a:rPr>
              <a:t>Explanation of Hydro Power Plant block diagram</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2453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Schematic Arrangement of Hydro Power Station (Contd.) </a:t>
            </a:r>
          </a:p>
        </p:txBody>
      </p:sp>
      <p:sp>
        <p:nvSpPr>
          <p:cNvPr id="2" name="Rectangle 1">
            <a:extLst>
              <a:ext uri="{FF2B5EF4-FFF2-40B4-BE49-F238E27FC236}">
                <a16:creationId xmlns:a16="http://schemas.microsoft.com/office/drawing/2014/main" id="{5D5405D1-A4A0-4D01-8501-97275B36AA7A}"/>
              </a:ext>
            </a:extLst>
          </p:cNvPr>
          <p:cNvSpPr/>
          <p:nvPr/>
        </p:nvSpPr>
        <p:spPr>
          <a:xfrm>
            <a:off x="76199" y="1666460"/>
            <a:ext cx="8953501" cy="5011949"/>
          </a:xfrm>
          <a:prstGeom prst="rect">
            <a:avLst/>
          </a:prstGeom>
        </p:spPr>
        <p:txBody>
          <a:bodyPr wrap="square">
            <a:spAutoFit/>
          </a:bodyPr>
          <a:lstStyle/>
          <a:p>
            <a:pPr marL="342900" indent="-342900">
              <a:lnSpc>
                <a:spcPct val="150000"/>
              </a:lnSpc>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The valve house contains main sluice valves and automatic isolating valves</a:t>
            </a:r>
            <a:r>
              <a:rPr lang="en-US" sz="2400" dirty="0">
                <a:latin typeface="Times New Roman" panose="02020603050405020304" pitchFamily="18" charset="0"/>
                <a:cs typeface="Times New Roman" panose="02020603050405020304" pitchFamily="18" charset="0"/>
              </a:rPr>
              <a:t>. The former controls the water flow to the power house and the latter cuts off supply of water when the penstock bursts. </a:t>
            </a:r>
          </a:p>
          <a:p>
            <a:pPr marL="342900" indent="-342900">
              <a:lnSpc>
                <a:spcPct val="150000"/>
              </a:lnSpc>
              <a:buFont typeface="Wingdings" panose="05000000000000000000" pitchFamily="2" charset="2"/>
              <a:buChar char="Ø"/>
            </a:pPr>
            <a:r>
              <a:rPr lang="en-US" sz="2400" dirty="0">
                <a:highlight>
                  <a:srgbClr val="FFFF00"/>
                </a:highlight>
                <a:latin typeface="Times New Roman" panose="02020603050405020304" pitchFamily="18" charset="0"/>
                <a:cs typeface="Times New Roman" panose="02020603050405020304" pitchFamily="18" charset="0"/>
              </a:rPr>
              <a:t>From the valve house, water is taken to water turbine through a huge steel pipe known as penstock</a:t>
            </a:r>
            <a:r>
              <a:rPr lang="en-US" sz="2400" dirty="0">
                <a:latin typeface="Times New Roman" panose="02020603050405020304" pitchFamily="18" charset="0"/>
                <a:cs typeface="Times New Roman" panose="02020603050405020304" pitchFamily="18" charset="0"/>
              </a:rPr>
              <a:t>. </a:t>
            </a:r>
          </a:p>
          <a:p>
            <a:pPr marL="342900" indent="-342900">
              <a:lnSpc>
                <a:spcPct val="150000"/>
              </a:lnSpc>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water turbine converts hydraulic energy into mechanical energy.</a:t>
            </a:r>
          </a:p>
          <a:p>
            <a:pPr marL="342900" indent="-342900">
              <a:lnSpc>
                <a:spcPct val="150000"/>
              </a:lnSpc>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turbine drives the alternator which converts mechanical energy into electrical energy.</a:t>
            </a:r>
            <a:endParaRPr lang="en-US" sz="2400" dirty="0">
              <a:highlight>
                <a:srgbClr val="FF00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7018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8100" y="-1"/>
            <a:ext cx="9067800" cy="1272461"/>
          </a:xfrm>
        </p:spPr>
        <p:txBody>
          <a:bodyPr>
            <a:noAutofit/>
          </a:bodyPr>
          <a:lstStyle/>
          <a:p>
            <a:r>
              <a:rPr lang="en-US" sz="3200" b="1" dirty="0">
                <a:solidFill>
                  <a:srgbClr val="00B0F0"/>
                </a:solidFill>
                <a:latin typeface="Times New Roman" panose="02020603050405020304" pitchFamily="18" charset="0"/>
                <a:cs typeface="Times New Roman" panose="02020603050405020304" pitchFamily="18" charset="0"/>
              </a:rPr>
              <a:t>Schematic Arrangement of Hydro Power Station (Contd.) </a:t>
            </a:r>
          </a:p>
        </p:txBody>
      </p:sp>
      <p:sp>
        <p:nvSpPr>
          <p:cNvPr id="2" name="Rectangle 1">
            <a:extLst>
              <a:ext uri="{FF2B5EF4-FFF2-40B4-BE49-F238E27FC236}">
                <a16:creationId xmlns:a16="http://schemas.microsoft.com/office/drawing/2014/main" id="{5D5405D1-A4A0-4D01-8501-97275B36AA7A}"/>
              </a:ext>
            </a:extLst>
          </p:cNvPr>
          <p:cNvSpPr/>
          <p:nvPr/>
        </p:nvSpPr>
        <p:spPr>
          <a:xfrm>
            <a:off x="228600" y="1981200"/>
            <a:ext cx="8845827" cy="3349956"/>
          </a:xfrm>
          <a:prstGeom prst="rect">
            <a:avLst/>
          </a:prstGeom>
        </p:spPr>
        <p:txBody>
          <a:bodyPr wrap="square">
            <a:spAutoFit/>
          </a:bodyPr>
          <a:lstStyle/>
          <a:p>
            <a:pPr marL="342900" indent="-342900">
              <a:lnSpc>
                <a:spcPct val="150000"/>
              </a:lnSpc>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A surge tank is built just before the valve house and protects penstock</a:t>
            </a:r>
            <a:r>
              <a:rPr lang="en-US" sz="2400" dirty="0">
                <a:latin typeface="Times New Roman" panose="02020603050405020304" pitchFamily="18" charset="0"/>
                <a:cs typeface="Times New Roman" panose="02020603050405020304" pitchFamily="18" charset="0"/>
              </a:rPr>
              <a:t>. When the gates close, there is a sudden stopping of water at the lower end of the penstock and consequently the penstock can burst like a paper log. </a:t>
            </a:r>
          </a:p>
          <a:p>
            <a:pPr marL="342900" indent="-342900">
              <a:lnSpc>
                <a:spcPct val="150000"/>
              </a:lnSpc>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surge tank absorbs this pressure swing by increase in its level of water.</a:t>
            </a:r>
            <a:endParaRPr lang="en-US" sz="2400" dirty="0">
              <a:highlight>
                <a:srgbClr val="FF00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473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14098</TotalTime>
  <Words>1162</Words>
  <Application>Microsoft Office PowerPoint</Application>
  <PresentationFormat>On-screen Show (4:3)</PresentationFormat>
  <Paragraphs>121</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Garamond</vt:lpstr>
      <vt:lpstr>RotisSansSerif</vt:lpstr>
      <vt:lpstr>Times New Roman</vt:lpstr>
      <vt:lpstr>Wingdings</vt:lpstr>
      <vt:lpstr>Office Theme</vt:lpstr>
      <vt:lpstr>Hydro Power Plant</vt:lpstr>
      <vt:lpstr>Hydro-electric Power Station </vt:lpstr>
      <vt:lpstr>Hydro-electric Power Station </vt:lpstr>
      <vt:lpstr>Hydro-electric Power Station </vt:lpstr>
      <vt:lpstr>Hydro-electric Power Station </vt:lpstr>
      <vt:lpstr>Schematic Arrangement of Hydro Power Station </vt:lpstr>
      <vt:lpstr>Schematic Arrangement of Hydro Power Station (Contd.) </vt:lpstr>
      <vt:lpstr>Schematic Arrangement of Hydro Power Station (Contd.) </vt:lpstr>
      <vt:lpstr>Schematic Arrangement of Hydro Power Station (Contd.) </vt:lpstr>
      <vt:lpstr>Choice of Site for Hydro Power Station </vt:lpstr>
      <vt:lpstr>Choice of Site for Hydro Power Station </vt:lpstr>
      <vt:lpstr>Components of Hydro-electric Power Station </vt:lpstr>
      <vt:lpstr>Components of Hydro-electric Power Station </vt:lpstr>
      <vt:lpstr>Components of Hydro-electric Power Station </vt:lpstr>
      <vt:lpstr>Components of Hydro-electric Power Station </vt:lpstr>
      <vt:lpstr>Components of Hydro-electric Power Station </vt:lpstr>
      <vt:lpstr>Examples: Hydro-electric Power Station </vt:lpstr>
      <vt:lpstr>Examples: Hydro-electric Power Station </vt:lpstr>
      <vt:lpstr>Examples: Hydro-electric Power Station </vt:lpstr>
      <vt:lpstr>Examples: Hydro-electric Power Station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water users’  association</dc:title>
  <dc:creator>Hira Channa</dc:creator>
  <cp:lastModifiedBy>Mondal, Alam (IFPRI-Dhaka Non-Staff Fellow)</cp:lastModifiedBy>
  <cp:revision>1046</cp:revision>
  <cp:lastPrinted>2015-12-01T22:28:27Z</cp:lastPrinted>
  <dcterms:created xsi:type="dcterms:W3CDTF">2014-01-17T05:08:51Z</dcterms:created>
  <dcterms:modified xsi:type="dcterms:W3CDTF">2020-05-26T07:33:55Z</dcterms:modified>
</cp:coreProperties>
</file>