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107594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0"/>
            <a:ext cx="12192000" cy="1076325"/>
          </a:xfrm>
          <a:custGeom>
            <a:avLst/>
            <a:gdLst/>
            <a:ahLst/>
            <a:cxnLst/>
            <a:rect l="l" t="t" r="r" b="b"/>
            <a:pathLst>
              <a:path w="12192000" h="1076325">
                <a:moveTo>
                  <a:pt x="0" y="1075944"/>
                </a:moveTo>
                <a:lnTo>
                  <a:pt x="12192000" y="1075944"/>
                </a:lnTo>
                <a:lnTo>
                  <a:pt x="12192000" y="0"/>
                </a:lnTo>
                <a:lnTo>
                  <a:pt x="0" y="0"/>
                </a:lnTo>
                <a:lnTo>
                  <a:pt x="0" y="1075944"/>
                </a:lnTo>
                <a:close/>
              </a:path>
            </a:pathLst>
          </a:custGeom>
          <a:ln w="12192">
            <a:solidFill>
              <a:srgbClr val="41709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39183" y="120522"/>
            <a:ext cx="2913633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710" y="2270886"/>
            <a:ext cx="6654165" cy="25863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095" y="0"/>
            <a:ext cx="12204700" cy="6864350"/>
            <a:chOff x="-6095" y="0"/>
            <a:chExt cx="12204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139141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2192000" cy="1391920"/>
            </a:xfrm>
            <a:custGeom>
              <a:avLst/>
              <a:gdLst/>
              <a:ahLst/>
              <a:cxnLst/>
              <a:rect l="l" t="t" r="r" b="b"/>
              <a:pathLst>
                <a:path w="12192000" h="1391920">
                  <a:moveTo>
                    <a:pt x="0" y="1391412"/>
                  </a:moveTo>
                  <a:lnTo>
                    <a:pt x="12192000" y="1391412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91412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145919" y="2964256"/>
            <a:ext cx="7893684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spc="1005" dirty="0">
                <a:solidFill>
                  <a:srgbClr val="000000"/>
                </a:solidFill>
                <a:latin typeface="Georgia"/>
                <a:cs typeface="Georgia"/>
              </a:rPr>
              <a:t>Nodal</a:t>
            </a:r>
            <a:r>
              <a:rPr sz="7200" spc="685" dirty="0">
                <a:solidFill>
                  <a:srgbClr val="000000"/>
                </a:solidFill>
                <a:latin typeface="Georgia"/>
                <a:cs typeface="Georgia"/>
              </a:rPr>
              <a:t> </a:t>
            </a:r>
            <a:r>
              <a:rPr sz="7200" spc="1065" dirty="0">
                <a:solidFill>
                  <a:srgbClr val="000000"/>
                </a:solidFill>
                <a:latin typeface="Georgia"/>
                <a:cs typeface="Georgia"/>
              </a:rPr>
              <a:t>Analysis</a:t>
            </a:r>
            <a:endParaRPr sz="72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095" y="0"/>
            <a:ext cx="12204700" cy="1088390"/>
            <a:chOff x="-6095" y="0"/>
            <a:chExt cx="12204700" cy="10883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10759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1076325"/>
            </a:xfrm>
            <a:custGeom>
              <a:avLst/>
              <a:gdLst/>
              <a:ahLst/>
              <a:cxnLst/>
              <a:rect l="l" t="t" r="r" b="b"/>
              <a:pathLst>
                <a:path w="12192000" h="1076325">
                  <a:moveTo>
                    <a:pt x="0" y="1075944"/>
                  </a:moveTo>
                  <a:lnTo>
                    <a:pt x="12192000" y="107594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75944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35632" y="120522"/>
            <a:ext cx="89230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Nodal</a:t>
            </a:r>
            <a:r>
              <a:rPr spc="-15" dirty="0"/>
              <a:t> </a:t>
            </a:r>
            <a:r>
              <a:rPr spc="-10" dirty="0"/>
              <a:t>Analysis</a:t>
            </a:r>
            <a:r>
              <a:rPr spc="-15" dirty="0"/>
              <a:t> </a:t>
            </a:r>
            <a:r>
              <a:rPr dirty="0"/>
              <a:t>with </a:t>
            </a:r>
            <a:r>
              <a:rPr spc="-45" dirty="0"/>
              <a:t>Voltage</a:t>
            </a:r>
            <a:r>
              <a:rPr spc="-10" dirty="0"/>
              <a:t> </a:t>
            </a:r>
            <a:r>
              <a:rPr spc="-15" dirty="0"/>
              <a:t>Sources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-6095" y="1184147"/>
            <a:ext cx="12204700" cy="5680075"/>
            <a:chOff x="-6095" y="1184147"/>
            <a:chExt cx="12204700" cy="568007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21069"/>
              <a:ext cx="12192000" cy="83693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184147"/>
              <a:ext cx="6518147" cy="483717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96000" y="2834640"/>
              <a:ext cx="5338572" cy="43129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07836" y="3390899"/>
              <a:ext cx="5338571" cy="78943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256526" y="4901958"/>
              <a:ext cx="2967355" cy="17145"/>
            </a:xfrm>
            <a:custGeom>
              <a:avLst/>
              <a:gdLst/>
              <a:ahLst/>
              <a:cxnLst/>
              <a:rect l="l" t="t" r="r" b="b"/>
              <a:pathLst>
                <a:path w="2967354" h="17145">
                  <a:moveTo>
                    <a:pt x="784860" y="0"/>
                  </a:moveTo>
                  <a:lnTo>
                    <a:pt x="0" y="0"/>
                  </a:lnTo>
                  <a:lnTo>
                    <a:pt x="0" y="16751"/>
                  </a:lnTo>
                  <a:lnTo>
                    <a:pt x="784860" y="16751"/>
                  </a:lnTo>
                  <a:lnTo>
                    <a:pt x="784860" y="0"/>
                  </a:lnTo>
                  <a:close/>
                </a:path>
                <a:path w="2967354" h="17145">
                  <a:moveTo>
                    <a:pt x="1331976" y="0"/>
                  </a:moveTo>
                  <a:lnTo>
                    <a:pt x="1088136" y="0"/>
                  </a:lnTo>
                  <a:lnTo>
                    <a:pt x="1088136" y="16751"/>
                  </a:lnTo>
                  <a:lnTo>
                    <a:pt x="1331976" y="16751"/>
                  </a:lnTo>
                  <a:lnTo>
                    <a:pt x="1331976" y="0"/>
                  </a:lnTo>
                  <a:close/>
                </a:path>
                <a:path w="2967354" h="17145">
                  <a:moveTo>
                    <a:pt x="2420099" y="0"/>
                  </a:moveTo>
                  <a:lnTo>
                    <a:pt x="1635252" y="0"/>
                  </a:lnTo>
                  <a:lnTo>
                    <a:pt x="1635252" y="16751"/>
                  </a:lnTo>
                  <a:lnTo>
                    <a:pt x="2420099" y="16751"/>
                  </a:lnTo>
                  <a:lnTo>
                    <a:pt x="2420099" y="0"/>
                  </a:lnTo>
                  <a:close/>
                </a:path>
                <a:path w="2967354" h="17145">
                  <a:moveTo>
                    <a:pt x="2967228" y="0"/>
                  </a:moveTo>
                  <a:lnTo>
                    <a:pt x="2723388" y="0"/>
                  </a:lnTo>
                  <a:lnTo>
                    <a:pt x="2723388" y="16751"/>
                  </a:lnTo>
                  <a:lnTo>
                    <a:pt x="2967228" y="16751"/>
                  </a:lnTo>
                  <a:lnTo>
                    <a:pt x="2967228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598411" y="1403095"/>
            <a:ext cx="5429250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alibri"/>
                <a:cs typeface="Calibri"/>
              </a:rPr>
              <a:t>A </a:t>
            </a:r>
            <a:r>
              <a:rPr sz="2000" spc="-5" dirty="0">
                <a:solidFill>
                  <a:srgbClr val="009E6F"/>
                </a:solidFill>
                <a:latin typeface="Calibri"/>
                <a:cs typeface="Calibri"/>
              </a:rPr>
              <a:t>supernode </a:t>
            </a:r>
            <a:r>
              <a:rPr sz="2000" dirty="0">
                <a:latin typeface="Calibri"/>
                <a:cs typeface="Calibri"/>
              </a:rPr>
              <a:t>is </a:t>
            </a:r>
            <a:r>
              <a:rPr sz="2000" spc="-10" dirty="0">
                <a:latin typeface="Calibri"/>
                <a:cs typeface="Calibri"/>
              </a:rPr>
              <a:t>formed </a:t>
            </a:r>
            <a:r>
              <a:rPr sz="2000" spc="-5" dirty="0">
                <a:latin typeface="Calibri"/>
                <a:cs typeface="Calibri"/>
              </a:rPr>
              <a:t>by </a:t>
            </a:r>
            <a:r>
              <a:rPr sz="2000" dirty="0">
                <a:latin typeface="Calibri"/>
                <a:cs typeface="Calibri"/>
              </a:rPr>
              <a:t>enclosing a </a:t>
            </a:r>
            <a:r>
              <a:rPr sz="2000" spc="-5" dirty="0">
                <a:latin typeface="Calibri"/>
                <a:cs typeface="Calibri"/>
              </a:rPr>
              <a:t>(dependent or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independent)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voltage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source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connected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between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two nonreference </a:t>
            </a:r>
            <a:r>
              <a:rPr sz="2000" dirty="0">
                <a:latin typeface="Calibri"/>
                <a:cs typeface="Calibri"/>
              </a:rPr>
              <a:t>nodes and </a:t>
            </a:r>
            <a:r>
              <a:rPr sz="2000" spc="-10" dirty="0">
                <a:latin typeface="Calibri"/>
                <a:cs typeface="Calibri"/>
              </a:rPr>
              <a:t>any </a:t>
            </a:r>
            <a:r>
              <a:rPr sz="2000" spc="-5" dirty="0">
                <a:latin typeface="Calibri"/>
                <a:cs typeface="Calibri"/>
              </a:rPr>
              <a:t>elements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connected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10" dirty="0">
                <a:latin typeface="Calibri"/>
                <a:cs typeface="Calibri"/>
              </a:rPr>
              <a:t> parallel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with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it.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06488" y="4466505"/>
            <a:ext cx="3541395" cy="1319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110" marR="43180" indent="-321945">
              <a:lnSpc>
                <a:spcPct val="119100"/>
              </a:lnSpc>
              <a:spcBef>
                <a:spcPts val="100"/>
              </a:spcBef>
              <a:tabLst>
                <a:tab pos="1189355" algn="l"/>
                <a:tab pos="2007235" algn="l"/>
                <a:tab pos="2824480" algn="l"/>
              </a:tabLst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1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14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44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000" baseline="-41666" dirty="0">
                <a:solidFill>
                  <a:srgbClr val="006FC0"/>
                </a:solidFill>
                <a:latin typeface="Cambria Math"/>
                <a:cs typeface="Cambria Math"/>
              </a:rPr>
              <a:t>+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000" baseline="-41666" dirty="0">
                <a:solidFill>
                  <a:srgbClr val="006FC0"/>
                </a:solidFill>
                <a:latin typeface="Cambria Math"/>
                <a:cs typeface="Cambria Math"/>
              </a:rPr>
              <a:t>+</a:t>
            </a:r>
            <a:r>
              <a:rPr sz="3000" spc="7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30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4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31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000" baseline="-41666" dirty="0">
                <a:solidFill>
                  <a:srgbClr val="006FC0"/>
                </a:solidFill>
                <a:latin typeface="Cambria Math"/>
                <a:cs typeface="Cambria Math"/>
              </a:rPr>
              <a:t>+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000" baseline="-41666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3000" spc="165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000" baseline="-41666" dirty="0">
                <a:solidFill>
                  <a:srgbClr val="006FC0"/>
                </a:solidFill>
                <a:latin typeface="Cambria Math"/>
                <a:cs typeface="Cambria Math"/>
              </a:rPr>
              <a:t>0 </a:t>
            </a:r>
            <a:r>
              <a:rPr sz="3000" spc="-644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2	8	4	6</a:t>
            </a:r>
            <a:endParaRPr sz="20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mbria Math"/>
              <a:cs typeface="Cambria Math"/>
            </a:endParaRPr>
          </a:p>
          <a:p>
            <a:pPr marL="168275">
              <a:lnSpc>
                <a:spcPct val="100000"/>
              </a:lnSpc>
              <a:tabLst>
                <a:tab pos="2115820" algn="l"/>
              </a:tabLst>
            </a:pPr>
            <a:r>
              <a:rPr sz="1800" spc="-1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1950" spc="-150" baseline="-14957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1950" spc="254" baseline="-14957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1800" spc="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1800" spc="-1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1950" spc="-150" baseline="-14957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1950" spc="442" baseline="-14957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1800" spc="10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6FC0"/>
                </a:solidFill>
                <a:latin typeface="Cambria Math"/>
                <a:cs typeface="Cambria Math"/>
              </a:rPr>
              <a:t>5	</a:t>
            </a:r>
            <a:r>
              <a:rPr sz="1800" spc="-12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1950" spc="-179" baseline="-14957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1950" spc="-120" baseline="-14957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1800" spc="8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1800" spc="-5" dirty="0">
                <a:solidFill>
                  <a:srgbClr val="006FC0"/>
                </a:solidFill>
                <a:latin typeface="Cambria Math"/>
                <a:cs typeface="Cambria Math"/>
              </a:rPr>
              <a:t>10</a:t>
            </a:r>
            <a:endParaRPr sz="18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095" y="0"/>
            <a:ext cx="12204700" cy="1088390"/>
            <a:chOff x="-6095" y="0"/>
            <a:chExt cx="12204700" cy="10883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10759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1076325"/>
            </a:xfrm>
            <a:custGeom>
              <a:avLst/>
              <a:gdLst/>
              <a:ahLst/>
              <a:cxnLst/>
              <a:rect l="l" t="t" r="r" b="b"/>
              <a:pathLst>
                <a:path w="12192000" h="1076325">
                  <a:moveTo>
                    <a:pt x="0" y="1075944"/>
                  </a:moveTo>
                  <a:lnTo>
                    <a:pt x="12192000" y="107594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75944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35632" y="120522"/>
            <a:ext cx="89230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Nodal</a:t>
            </a:r>
            <a:r>
              <a:rPr spc="-15" dirty="0"/>
              <a:t> </a:t>
            </a:r>
            <a:r>
              <a:rPr spc="-10" dirty="0"/>
              <a:t>Analysis</a:t>
            </a:r>
            <a:r>
              <a:rPr spc="-15" dirty="0"/>
              <a:t> </a:t>
            </a:r>
            <a:r>
              <a:rPr dirty="0"/>
              <a:t>with </a:t>
            </a:r>
            <a:r>
              <a:rPr spc="-45" dirty="0"/>
              <a:t>Voltage</a:t>
            </a:r>
            <a:r>
              <a:rPr spc="-10" dirty="0"/>
              <a:t> </a:t>
            </a:r>
            <a:r>
              <a:rPr spc="-15" dirty="0"/>
              <a:t>Sources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-6095" y="6015228"/>
            <a:ext cx="12204700" cy="848994"/>
            <a:chOff x="-6095" y="6015228"/>
            <a:chExt cx="12204700" cy="848994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21070"/>
              <a:ext cx="12192000" cy="83693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09372" y="1275588"/>
            <a:ext cx="6991350" cy="3223895"/>
            <a:chOff x="309372" y="1275588"/>
            <a:chExt cx="6991350" cy="322389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9372" y="1275588"/>
              <a:ext cx="6991191" cy="347447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372" y="1644396"/>
              <a:ext cx="4047744" cy="2854693"/>
            </a:xfrm>
            <a:prstGeom prst="rect">
              <a:avLst/>
            </a:prstGeom>
          </p:spPr>
        </p:pic>
      </p:grpSp>
      <p:sp>
        <p:nvSpPr>
          <p:cNvPr id="12" name="object 12"/>
          <p:cNvSpPr/>
          <p:nvPr/>
        </p:nvSpPr>
        <p:spPr>
          <a:xfrm>
            <a:off x="798995" y="5200903"/>
            <a:ext cx="285115" cy="20320"/>
          </a:xfrm>
          <a:custGeom>
            <a:avLst/>
            <a:gdLst/>
            <a:ahLst/>
            <a:cxnLst/>
            <a:rect l="l" t="t" r="r" b="b"/>
            <a:pathLst>
              <a:path w="285115" h="20320">
                <a:moveTo>
                  <a:pt x="284988" y="0"/>
                </a:moveTo>
                <a:lnTo>
                  <a:pt x="0" y="0"/>
                </a:lnTo>
                <a:lnTo>
                  <a:pt x="0" y="19812"/>
                </a:lnTo>
                <a:lnTo>
                  <a:pt x="284988" y="19812"/>
                </a:lnTo>
                <a:lnTo>
                  <a:pt x="2849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445133" y="5200903"/>
            <a:ext cx="291465" cy="20320"/>
          </a:xfrm>
          <a:custGeom>
            <a:avLst/>
            <a:gdLst/>
            <a:ahLst/>
            <a:cxnLst/>
            <a:rect l="l" t="t" r="r" b="b"/>
            <a:pathLst>
              <a:path w="291464" h="20320">
                <a:moveTo>
                  <a:pt x="291084" y="0"/>
                </a:moveTo>
                <a:lnTo>
                  <a:pt x="0" y="0"/>
                </a:lnTo>
                <a:lnTo>
                  <a:pt x="0" y="19812"/>
                </a:lnTo>
                <a:lnTo>
                  <a:pt x="291084" y="19812"/>
                </a:lnTo>
                <a:lnTo>
                  <a:pt x="2910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61085" y="4980813"/>
            <a:ext cx="2641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600" spc="-262" baseline="41666" dirty="0">
                <a:latin typeface="Cambria Math"/>
                <a:cs typeface="Cambria Math"/>
              </a:rPr>
              <a:t>𝑉</a:t>
            </a:r>
            <a:r>
              <a:rPr sz="2625" spc="-262" baseline="41269" dirty="0">
                <a:latin typeface="Cambria Math"/>
                <a:cs typeface="Cambria Math"/>
              </a:rPr>
              <a:t>1 </a:t>
            </a:r>
            <a:r>
              <a:rPr sz="2625" spc="-254" baseline="41269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20" dirty="0">
                <a:latin typeface="Cambria Math"/>
                <a:cs typeface="Cambria Math"/>
              </a:rPr>
              <a:t> </a:t>
            </a:r>
            <a:r>
              <a:rPr sz="3600" spc="-217" baseline="41666" dirty="0">
                <a:latin typeface="Cambria Math"/>
                <a:cs typeface="Cambria Math"/>
              </a:rPr>
              <a:t>𝑉</a:t>
            </a:r>
            <a:r>
              <a:rPr sz="2625" spc="-217" baseline="41269" dirty="0">
                <a:latin typeface="Cambria Math"/>
                <a:cs typeface="Cambria Math"/>
              </a:rPr>
              <a:t>2</a:t>
            </a:r>
            <a:r>
              <a:rPr sz="2625" spc="359" baseline="41269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1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7</a:t>
            </a:r>
            <a:r>
              <a:rPr sz="2400" spc="-1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−</a:t>
            </a:r>
            <a:r>
              <a:rPr sz="2400" spc="-2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2</a:t>
            </a:r>
            <a:r>
              <a:rPr sz="2400" spc="114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13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0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18997" y="4982041"/>
            <a:ext cx="2510155" cy="1069340"/>
          </a:xfrm>
          <a:prstGeom prst="rect">
            <a:avLst/>
          </a:prstGeom>
        </p:spPr>
        <p:txBody>
          <a:bodyPr vert="horz" wrap="square" lIns="0" tIns="2152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95"/>
              </a:spcBef>
              <a:tabLst>
                <a:tab pos="687070" algn="l"/>
              </a:tabLst>
            </a:pPr>
            <a:r>
              <a:rPr sz="2400" dirty="0">
                <a:latin typeface="Cambria Math"/>
                <a:cs typeface="Cambria Math"/>
              </a:rPr>
              <a:t>2	4</a:t>
            </a:r>
            <a:endParaRPr sz="2400">
              <a:latin typeface="Cambria Math"/>
              <a:cs typeface="Cambria Math"/>
            </a:endParaRPr>
          </a:p>
          <a:p>
            <a:pPr marL="730885">
              <a:lnSpc>
                <a:spcPct val="100000"/>
              </a:lnSpc>
              <a:spcBef>
                <a:spcPts val="1340"/>
              </a:spcBef>
            </a:pPr>
            <a:r>
              <a:rPr sz="2000" spc="-95" dirty="0">
                <a:solidFill>
                  <a:srgbClr val="006FC0"/>
                </a:solidFill>
                <a:latin typeface="Cambria Math"/>
                <a:cs typeface="Cambria Math"/>
              </a:rPr>
              <a:t>2𝑉</a:t>
            </a:r>
            <a:r>
              <a:rPr sz="2175" spc="-142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30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+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15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9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−20</a:t>
            </a:r>
            <a:endParaRPr sz="2000">
              <a:latin typeface="Cambria Math"/>
              <a:cs typeface="Cambria Math"/>
            </a:endParaRPr>
          </a:p>
        </p:txBody>
      </p:sp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96460" y="1965126"/>
            <a:ext cx="4420154" cy="2360435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6318758" y="5064963"/>
            <a:ext cx="133477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284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4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19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530463" y="5066487"/>
            <a:ext cx="30105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800" spc="-120" dirty="0">
                <a:latin typeface="Cambria Math"/>
                <a:cs typeface="Cambria Math"/>
              </a:rPr>
              <a:t>𝑉</a:t>
            </a:r>
            <a:r>
              <a:rPr sz="1950" spc="-179" baseline="-14957" dirty="0">
                <a:latin typeface="Cambria Math"/>
                <a:cs typeface="Cambria Math"/>
              </a:rPr>
              <a:t>1</a:t>
            </a:r>
            <a:r>
              <a:rPr sz="1950" spc="165" baseline="-14957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=</a:t>
            </a:r>
            <a:r>
              <a:rPr sz="1800" spc="9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−7.33</a:t>
            </a:r>
            <a:r>
              <a:rPr sz="1800" spc="-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𝑉</a:t>
            </a:r>
            <a:r>
              <a:rPr sz="1800" spc="5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&amp;</a:t>
            </a:r>
            <a:r>
              <a:rPr sz="1800" spc="385" dirty="0">
                <a:latin typeface="Cambria Math"/>
                <a:cs typeface="Cambria Math"/>
              </a:rPr>
              <a:t> </a:t>
            </a:r>
            <a:r>
              <a:rPr sz="1800" spc="-100" dirty="0">
                <a:latin typeface="Cambria Math"/>
                <a:cs typeface="Cambria Math"/>
              </a:rPr>
              <a:t>𝑉</a:t>
            </a:r>
            <a:r>
              <a:rPr sz="1950" spc="-150" baseline="-14957" dirty="0">
                <a:latin typeface="Cambria Math"/>
                <a:cs typeface="Cambria Math"/>
              </a:rPr>
              <a:t>2</a:t>
            </a:r>
            <a:r>
              <a:rPr sz="1950" spc="412" baseline="-14957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=</a:t>
            </a:r>
            <a:r>
              <a:rPr sz="1800" spc="9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−5.33 𝑉</a:t>
            </a:r>
            <a:endParaRPr sz="18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095" y="0"/>
            <a:ext cx="12204700" cy="1088390"/>
            <a:chOff x="-6095" y="0"/>
            <a:chExt cx="12204700" cy="10883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10759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1076325"/>
            </a:xfrm>
            <a:custGeom>
              <a:avLst/>
              <a:gdLst/>
              <a:ahLst/>
              <a:cxnLst/>
              <a:rect l="l" t="t" r="r" b="b"/>
              <a:pathLst>
                <a:path w="12192000" h="1076325">
                  <a:moveTo>
                    <a:pt x="0" y="1075944"/>
                  </a:moveTo>
                  <a:lnTo>
                    <a:pt x="12192000" y="107594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75944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932557" y="120522"/>
            <a:ext cx="63277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latin typeface="Calibri"/>
                <a:cs typeface="Calibri"/>
              </a:rPr>
              <a:t>Mathematical</a:t>
            </a:r>
            <a:r>
              <a:rPr b="1" spc="-10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Problem-4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-6095" y="6015228"/>
            <a:ext cx="12204700" cy="848994"/>
            <a:chOff x="-6095" y="6015228"/>
            <a:chExt cx="12204700" cy="848994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21070"/>
              <a:ext cx="12192000" cy="83693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8694" y="1311635"/>
            <a:ext cx="5933704" cy="27419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1021" y="2131341"/>
            <a:ext cx="6549549" cy="3496399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7241285" y="3316859"/>
            <a:ext cx="774700" cy="17145"/>
          </a:xfrm>
          <a:custGeom>
            <a:avLst/>
            <a:gdLst/>
            <a:ahLst/>
            <a:cxnLst/>
            <a:rect l="l" t="t" r="r" b="b"/>
            <a:pathLst>
              <a:path w="774700" h="17145">
                <a:moveTo>
                  <a:pt x="774192" y="0"/>
                </a:moveTo>
                <a:lnTo>
                  <a:pt x="0" y="0"/>
                </a:lnTo>
                <a:lnTo>
                  <a:pt x="0" y="16763"/>
                </a:lnTo>
                <a:lnTo>
                  <a:pt x="774192" y="16763"/>
                </a:lnTo>
                <a:lnTo>
                  <a:pt x="7741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317230" y="3316859"/>
            <a:ext cx="238125" cy="17145"/>
          </a:xfrm>
          <a:custGeom>
            <a:avLst/>
            <a:gdLst/>
            <a:ahLst/>
            <a:cxnLst/>
            <a:rect l="l" t="t" r="r" b="b"/>
            <a:pathLst>
              <a:path w="238125" h="17145">
                <a:moveTo>
                  <a:pt x="237744" y="0"/>
                </a:moveTo>
                <a:lnTo>
                  <a:pt x="0" y="0"/>
                </a:lnTo>
                <a:lnTo>
                  <a:pt x="0" y="16763"/>
                </a:lnTo>
                <a:lnTo>
                  <a:pt x="237744" y="16763"/>
                </a:lnTo>
                <a:lnTo>
                  <a:pt x="23774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858250" y="3316859"/>
            <a:ext cx="791210" cy="17145"/>
          </a:xfrm>
          <a:custGeom>
            <a:avLst/>
            <a:gdLst/>
            <a:ahLst/>
            <a:cxnLst/>
            <a:rect l="l" t="t" r="r" b="b"/>
            <a:pathLst>
              <a:path w="791209" h="17145">
                <a:moveTo>
                  <a:pt x="790955" y="0"/>
                </a:moveTo>
                <a:lnTo>
                  <a:pt x="0" y="0"/>
                </a:lnTo>
                <a:lnTo>
                  <a:pt x="0" y="16763"/>
                </a:lnTo>
                <a:lnTo>
                  <a:pt x="790955" y="16763"/>
                </a:lnTo>
                <a:lnTo>
                  <a:pt x="7909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94422" y="4875403"/>
            <a:ext cx="243840" cy="17145"/>
          </a:xfrm>
          <a:custGeom>
            <a:avLst/>
            <a:gdLst/>
            <a:ahLst/>
            <a:cxnLst/>
            <a:rect l="l" t="t" r="r" b="b"/>
            <a:pathLst>
              <a:path w="243840" h="17145">
                <a:moveTo>
                  <a:pt x="243840" y="0"/>
                </a:moveTo>
                <a:lnTo>
                  <a:pt x="0" y="0"/>
                </a:lnTo>
                <a:lnTo>
                  <a:pt x="0" y="16764"/>
                </a:lnTo>
                <a:lnTo>
                  <a:pt x="243840" y="16764"/>
                </a:lnTo>
                <a:lnTo>
                  <a:pt x="2438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1539" y="4875403"/>
            <a:ext cx="233679" cy="17145"/>
          </a:xfrm>
          <a:custGeom>
            <a:avLst/>
            <a:gdLst/>
            <a:ahLst/>
            <a:cxnLst/>
            <a:rect l="l" t="t" r="r" b="b"/>
            <a:pathLst>
              <a:path w="233679" h="17145">
                <a:moveTo>
                  <a:pt x="233172" y="0"/>
                </a:moveTo>
                <a:lnTo>
                  <a:pt x="0" y="0"/>
                </a:lnTo>
                <a:lnTo>
                  <a:pt x="0" y="16764"/>
                </a:lnTo>
                <a:lnTo>
                  <a:pt x="233172" y="16764"/>
                </a:lnTo>
                <a:lnTo>
                  <a:pt x="23317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277986" y="4875403"/>
            <a:ext cx="774700" cy="17145"/>
          </a:xfrm>
          <a:custGeom>
            <a:avLst/>
            <a:gdLst/>
            <a:ahLst/>
            <a:cxnLst/>
            <a:rect l="l" t="t" r="r" b="b"/>
            <a:pathLst>
              <a:path w="774700" h="17145">
                <a:moveTo>
                  <a:pt x="774192" y="0"/>
                </a:moveTo>
                <a:lnTo>
                  <a:pt x="0" y="0"/>
                </a:lnTo>
                <a:lnTo>
                  <a:pt x="0" y="16764"/>
                </a:lnTo>
                <a:lnTo>
                  <a:pt x="774192" y="16764"/>
                </a:lnTo>
                <a:lnTo>
                  <a:pt x="7741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355455" y="4875403"/>
            <a:ext cx="791210" cy="17145"/>
          </a:xfrm>
          <a:custGeom>
            <a:avLst/>
            <a:gdLst/>
            <a:ahLst/>
            <a:cxnLst/>
            <a:rect l="l" t="t" r="r" b="b"/>
            <a:pathLst>
              <a:path w="791209" h="17145">
                <a:moveTo>
                  <a:pt x="790955" y="0"/>
                </a:moveTo>
                <a:lnTo>
                  <a:pt x="0" y="0"/>
                </a:lnTo>
                <a:lnTo>
                  <a:pt x="0" y="16764"/>
                </a:lnTo>
                <a:lnTo>
                  <a:pt x="790955" y="16764"/>
                </a:lnTo>
                <a:lnTo>
                  <a:pt x="7909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118857" y="1384172"/>
            <a:ext cx="4883785" cy="43434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0810">
              <a:lnSpc>
                <a:spcPct val="100000"/>
              </a:lnSpc>
              <a:spcBef>
                <a:spcPts val="105"/>
              </a:spcBef>
            </a:pPr>
            <a:r>
              <a:rPr sz="2000" spc="-14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3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15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9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20</a:t>
            </a:r>
            <a:endParaRPr sz="2000">
              <a:latin typeface="Cambria Math"/>
              <a:cs typeface="Cambria Math"/>
            </a:endParaRPr>
          </a:p>
          <a:p>
            <a:pPr marL="168910">
              <a:lnSpc>
                <a:spcPct val="100000"/>
              </a:lnSpc>
              <a:spcBef>
                <a:spcPts val="2050"/>
              </a:spcBef>
            </a:pP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-5" dirty="0">
                <a:latin typeface="Cambria Math"/>
                <a:cs typeface="Cambria Math"/>
              </a:rPr>
              <a:t> </a:t>
            </a:r>
            <a:r>
              <a:rPr sz="2000" spc="-155" dirty="0">
                <a:latin typeface="Cambria Math"/>
                <a:cs typeface="Cambria Math"/>
              </a:rPr>
              <a:t>𝑉</a:t>
            </a:r>
            <a:r>
              <a:rPr sz="2175" spc="-232" baseline="-15325" dirty="0">
                <a:latin typeface="Cambria Math"/>
                <a:cs typeface="Cambria Math"/>
              </a:rPr>
              <a:t>4</a:t>
            </a:r>
            <a:r>
              <a:rPr sz="2175" spc="225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=</a:t>
            </a:r>
            <a:r>
              <a:rPr sz="2000" spc="105" dirty="0">
                <a:latin typeface="Cambria Math"/>
                <a:cs typeface="Cambria Math"/>
              </a:rPr>
              <a:t> </a:t>
            </a:r>
            <a:r>
              <a:rPr sz="2000" spc="-125" dirty="0">
                <a:latin typeface="Cambria Math"/>
                <a:cs typeface="Cambria Math"/>
              </a:rPr>
              <a:t>3𝑉</a:t>
            </a:r>
            <a:r>
              <a:rPr sz="2175" spc="-187" baseline="-15325" dirty="0">
                <a:latin typeface="Cambria Math"/>
                <a:cs typeface="Cambria Math"/>
              </a:rPr>
              <a:t>𝑥</a:t>
            </a:r>
            <a:r>
              <a:rPr sz="2175" spc="225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=</a:t>
            </a:r>
            <a:r>
              <a:rPr sz="2000" spc="114" dirty="0">
                <a:latin typeface="Cambria Math"/>
                <a:cs typeface="Cambria Math"/>
              </a:rPr>
              <a:t> </a:t>
            </a:r>
            <a:r>
              <a:rPr sz="2000" spc="-70" dirty="0">
                <a:latin typeface="Cambria Math"/>
                <a:cs typeface="Cambria Math"/>
              </a:rPr>
              <a:t>3</a:t>
            </a:r>
            <a:r>
              <a:rPr sz="2000" spc="-70" dirty="0">
                <a:latin typeface="Calibri"/>
                <a:cs typeface="Calibri"/>
              </a:rPr>
              <a:t>(</a:t>
            </a:r>
            <a:r>
              <a:rPr sz="2000" spc="-70" dirty="0">
                <a:latin typeface="Cambria Math"/>
                <a:cs typeface="Cambria Math"/>
              </a:rPr>
              <a:t>𝑉</a:t>
            </a:r>
            <a:r>
              <a:rPr sz="2175" spc="-104" baseline="-15325" dirty="0">
                <a:latin typeface="Cambria Math"/>
                <a:cs typeface="Cambria Math"/>
              </a:rPr>
              <a:t>1</a:t>
            </a:r>
            <a:r>
              <a:rPr sz="2175" spc="300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75" dirty="0">
                <a:latin typeface="Cambria Math"/>
                <a:cs typeface="Cambria Math"/>
              </a:rPr>
              <a:t>𝑉</a:t>
            </a:r>
            <a:r>
              <a:rPr sz="2175" spc="-112" baseline="-15325" dirty="0">
                <a:latin typeface="Cambria Math"/>
                <a:cs typeface="Cambria Math"/>
              </a:rPr>
              <a:t>4</a:t>
            </a:r>
            <a:r>
              <a:rPr sz="2000" spc="-75" dirty="0">
                <a:latin typeface="Calibri"/>
                <a:cs typeface="Calibri"/>
              </a:rPr>
              <a:t>)</a:t>
            </a:r>
            <a:endParaRPr sz="2000">
              <a:latin typeface="Calibri"/>
              <a:cs typeface="Calibri"/>
            </a:endParaRPr>
          </a:p>
          <a:p>
            <a:pPr marL="2509520">
              <a:lnSpc>
                <a:spcPct val="100000"/>
              </a:lnSpc>
              <a:spcBef>
                <a:spcPts val="1235"/>
              </a:spcBef>
            </a:pPr>
            <a:r>
              <a:rPr sz="2000" spc="-90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175" spc="-135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-3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110" dirty="0">
                <a:solidFill>
                  <a:srgbClr val="006FC0"/>
                </a:solidFill>
                <a:latin typeface="Cambria Math"/>
                <a:cs typeface="Cambria Math"/>
              </a:rPr>
              <a:t>2𝑉</a:t>
            </a:r>
            <a:r>
              <a:rPr sz="2175" spc="-165" baseline="-15325" dirty="0">
                <a:solidFill>
                  <a:srgbClr val="006FC0"/>
                </a:solidFill>
                <a:latin typeface="Cambria Math"/>
                <a:cs typeface="Cambria Math"/>
              </a:rPr>
              <a:t>4</a:t>
            </a:r>
            <a:r>
              <a:rPr sz="2175" spc="45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14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0</a:t>
            </a:r>
            <a:endParaRPr sz="2000">
              <a:latin typeface="Cambria Math"/>
              <a:cs typeface="Cambria Math"/>
            </a:endParaRPr>
          </a:p>
          <a:p>
            <a:pPr marL="438150" marR="1285875" indent="-315595">
              <a:lnSpc>
                <a:spcPct val="119000"/>
              </a:lnSpc>
              <a:spcBef>
                <a:spcPts val="1300"/>
              </a:spcBef>
              <a:tabLst>
                <a:tab pos="1246505" algn="l"/>
                <a:tab pos="2064385" algn="l"/>
              </a:tabLst>
            </a:pP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52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55" dirty="0">
                <a:latin typeface="Cambria Math"/>
                <a:cs typeface="Cambria Math"/>
              </a:rPr>
              <a:t>𝑉</a:t>
            </a:r>
            <a:r>
              <a:rPr sz="2175" spc="-232" baseline="-15325" dirty="0">
                <a:latin typeface="Cambria Math"/>
                <a:cs typeface="Cambria Math"/>
              </a:rPr>
              <a:t>4</a:t>
            </a:r>
            <a:r>
              <a:rPr sz="2175" spc="-195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44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5" dirty="0">
                <a:latin typeface="Cambria Math"/>
                <a:cs typeface="Cambria Math"/>
              </a:rPr>
              <a:t>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− </a:t>
            </a:r>
            <a:r>
              <a:rPr sz="3000" spc="-7" baseline="-41666" dirty="0">
                <a:latin typeface="Cambria Math"/>
                <a:cs typeface="Cambria Math"/>
              </a:rPr>
              <a:t>10</a:t>
            </a:r>
            <a:r>
              <a:rPr sz="3000" spc="179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65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 </a:t>
            </a:r>
            <a:r>
              <a:rPr sz="3000" spc="-644" baseline="-41666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3	2	6</a:t>
            </a:r>
            <a:endParaRPr sz="2000">
              <a:latin typeface="Cambria Math"/>
              <a:cs typeface="Cambria Math"/>
            </a:endParaRPr>
          </a:p>
          <a:p>
            <a:pPr marL="1499235">
              <a:lnSpc>
                <a:spcPct val="100000"/>
              </a:lnSpc>
              <a:spcBef>
                <a:spcPts val="1750"/>
              </a:spcBef>
            </a:pPr>
            <a:r>
              <a:rPr sz="2000" spc="-90" dirty="0">
                <a:solidFill>
                  <a:srgbClr val="006FC0"/>
                </a:solidFill>
                <a:latin typeface="Cambria Math"/>
                <a:cs typeface="Cambria Math"/>
              </a:rPr>
              <a:t>5𝑉</a:t>
            </a:r>
            <a:r>
              <a:rPr sz="2175" spc="-135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-3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+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30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29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110" dirty="0">
                <a:solidFill>
                  <a:srgbClr val="006FC0"/>
                </a:solidFill>
                <a:latin typeface="Cambria Math"/>
                <a:cs typeface="Cambria Math"/>
              </a:rPr>
              <a:t>2𝑉</a:t>
            </a:r>
            <a:r>
              <a:rPr sz="2175" spc="-165" baseline="-15325" dirty="0">
                <a:solidFill>
                  <a:srgbClr val="006FC0"/>
                </a:solidFill>
                <a:latin typeface="Cambria Math"/>
                <a:cs typeface="Cambria Math"/>
              </a:rPr>
              <a:t>4</a:t>
            </a:r>
            <a:r>
              <a:rPr sz="2175" spc="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60</a:t>
            </a:r>
            <a:endParaRPr sz="20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4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</a:pP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55" dirty="0">
                <a:latin typeface="Cambria Math"/>
                <a:cs typeface="Cambria Math"/>
              </a:rPr>
              <a:t>𝑉</a:t>
            </a:r>
            <a:r>
              <a:rPr sz="2175" spc="-232" baseline="-15325" dirty="0">
                <a:latin typeface="Cambria Math"/>
                <a:cs typeface="Cambria Math"/>
              </a:rPr>
              <a:t>4</a:t>
            </a:r>
            <a:r>
              <a:rPr sz="2175" spc="6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55" dirty="0">
                <a:latin typeface="Cambria Math"/>
                <a:cs typeface="Cambria Math"/>
              </a:rPr>
              <a:t>𝑉</a:t>
            </a:r>
            <a:r>
              <a:rPr sz="2175" spc="-232" baseline="-15325" dirty="0">
                <a:latin typeface="Cambria Math"/>
                <a:cs typeface="Cambria Math"/>
              </a:rPr>
              <a:t>4</a:t>
            </a:r>
            <a:r>
              <a:rPr sz="2175" spc="6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292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195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65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</a:t>
            </a:r>
            <a:endParaRPr sz="3000" baseline="-41666">
              <a:latin typeface="Cambria Math"/>
              <a:cs typeface="Cambria Math"/>
            </a:endParaRPr>
          </a:p>
          <a:p>
            <a:pPr marL="126364">
              <a:lnSpc>
                <a:spcPct val="100000"/>
              </a:lnSpc>
              <a:spcBef>
                <a:spcPts val="459"/>
              </a:spcBef>
              <a:tabLst>
                <a:tab pos="669290" algn="l"/>
                <a:tab pos="1475105" algn="l"/>
                <a:tab pos="2561590" algn="l"/>
              </a:tabLst>
            </a:pPr>
            <a:r>
              <a:rPr sz="2000" dirty="0">
                <a:latin typeface="Cambria Math"/>
                <a:cs typeface="Cambria Math"/>
              </a:rPr>
              <a:t>4	1	3	6</a:t>
            </a:r>
            <a:endParaRPr sz="20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00">
              <a:latin typeface="Cambria Math"/>
              <a:cs typeface="Cambria Math"/>
            </a:endParaRPr>
          </a:p>
          <a:p>
            <a:pPr marL="1784985">
              <a:lnSpc>
                <a:spcPct val="100000"/>
              </a:lnSpc>
            </a:pP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5𝑉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-2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+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16𝑉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4</a:t>
            </a:r>
            <a:r>
              <a:rPr sz="2175" spc="30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95" dirty="0">
                <a:solidFill>
                  <a:srgbClr val="006FC0"/>
                </a:solidFill>
                <a:latin typeface="Cambria Math"/>
                <a:cs typeface="Cambria Math"/>
              </a:rPr>
              <a:t>4𝑉</a:t>
            </a:r>
            <a:r>
              <a:rPr sz="2175" spc="-142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33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2𝑉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48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69186" y="5926023"/>
            <a:ext cx="147828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4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179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8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26.67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333241" y="5944006"/>
            <a:ext cx="134429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14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6.67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63946" y="5944006"/>
            <a:ext cx="16275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15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173.33</a:t>
            </a:r>
            <a:r>
              <a:rPr sz="2000" spc="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35926" y="5919317"/>
            <a:ext cx="16656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55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32" baseline="-15325" dirty="0">
                <a:solidFill>
                  <a:srgbClr val="006FC0"/>
                </a:solidFill>
                <a:latin typeface="Cambria Math"/>
                <a:cs typeface="Cambria Math"/>
              </a:rPr>
              <a:t>4</a:t>
            </a:r>
            <a:r>
              <a:rPr sz="2175" spc="19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8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−46.67 𝑉</a:t>
            </a:r>
            <a:endParaRPr sz="2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Assignment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-6095" y="1378838"/>
            <a:ext cx="12204700" cy="5485765"/>
            <a:chOff x="-6095" y="1378838"/>
            <a:chExt cx="12204700" cy="548576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21069"/>
              <a:ext cx="12192000" cy="83693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6021323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3598" y="1378838"/>
              <a:ext cx="7675279" cy="3619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604" y="1769363"/>
              <a:ext cx="9704832" cy="43662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096" y="5775959"/>
            <a:ext cx="12204700" cy="1088390"/>
            <a:chOff x="-6096" y="5775959"/>
            <a:chExt cx="12204700" cy="10883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782055"/>
              <a:ext cx="12192000" cy="10759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782055"/>
              <a:ext cx="12192000" cy="1076325"/>
            </a:xfrm>
            <a:custGeom>
              <a:avLst/>
              <a:gdLst/>
              <a:ahLst/>
              <a:cxnLst/>
              <a:rect l="l" t="t" r="r" b="b"/>
              <a:pathLst>
                <a:path w="12192000" h="1076325">
                  <a:moveTo>
                    <a:pt x="0" y="1075944"/>
                  </a:moveTo>
                  <a:lnTo>
                    <a:pt x="12192000" y="107594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075944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630551" y="2270886"/>
            <a:ext cx="7085330" cy="1778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1500" spc="-10" dirty="0">
                <a:solidFill>
                  <a:srgbClr val="000000"/>
                </a:solidFill>
              </a:rPr>
              <a:t>THANK</a:t>
            </a:r>
            <a:r>
              <a:rPr sz="11500" spc="-95" dirty="0">
                <a:solidFill>
                  <a:srgbClr val="000000"/>
                </a:solidFill>
              </a:rPr>
              <a:t> </a:t>
            </a:r>
            <a:r>
              <a:rPr sz="11500" spc="-135" dirty="0">
                <a:solidFill>
                  <a:srgbClr val="000000"/>
                </a:solidFill>
              </a:rPr>
              <a:t>YOU</a:t>
            </a:r>
            <a:endParaRPr sz="11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12204700" cy="6864350"/>
            <a:chOff x="-6350" y="0"/>
            <a:chExt cx="12204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120091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2192000" cy="1201420"/>
            </a:xfrm>
            <a:custGeom>
              <a:avLst/>
              <a:gdLst/>
              <a:ahLst/>
              <a:cxnLst/>
              <a:rect l="l" t="t" r="r" b="b"/>
              <a:pathLst>
                <a:path w="12192000" h="1201420">
                  <a:moveTo>
                    <a:pt x="0" y="1200912"/>
                  </a:moveTo>
                  <a:lnTo>
                    <a:pt x="12192000" y="1200912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200912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23638" y="182371"/>
            <a:ext cx="274320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latin typeface="Calibri"/>
                <a:cs typeface="Calibri"/>
              </a:rPr>
              <a:t>CONTENTS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-6095" y="6015228"/>
            <a:ext cx="12204700" cy="848994"/>
            <a:chOff x="-6095" y="6015228"/>
            <a:chExt cx="12204700" cy="848994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021070"/>
              <a:ext cx="12192000" cy="8369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534160" y="2009394"/>
            <a:ext cx="715645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720" algn="l"/>
              </a:tabLst>
            </a:pPr>
            <a:r>
              <a:rPr sz="3600" dirty="0">
                <a:latin typeface="Calibri"/>
                <a:cs typeface="Calibri"/>
              </a:rPr>
              <a:t>Nodal</a:t>
            </a:r>
            <a:r>
              <a:rPr sz="3600" spc="-45" dirty="0">
                <a:latin typeface="Calibri"/>
                <a:cs typeface="Calibri"/>
              </a:rPr>
              <a:t> </a:t>
            </a:r>
            <a:r>
              <a:rPr sz="3600" spc="-5" dirty="0">
                <a:latin typeface="Calibri"/>
                <a:cs typeface="Calibri"/>
              </a:rPr>
              <a:t>Analysis</a:t>
            </a:r>
            <a:endParaRPr sz="36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3600" dirty="0">
                <a:latin typeface="Calibri"/>
                <a:cs typeface="Calibri"/>
              </a:rPr>
              <a:t>Node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spc="-5" dirty="0">
                <a:latin typeface="Calibri"/>
                <a:cs typeface="Calibri"/>
              </a:rPr>
              <a:t>Analysis</a:t>
            </a:r>
            <a:r>
              <a:rPr sz="3600" spc="-30" dirty="0">
                <a:latin typeface="Calibri"/>
                <a:cs typeface="Calibri"/>
              </a:rPr>
              <a:t> </a:t>
            </a:r>
            <a:r>
              <a:rPr sz="3600" spc="-5" dirty="0">
                <a:latin typeface="Calibri"/>
                <a:cs typeface="Calibri"/>
              </a:rPr>
              <a:t>with</a:t>
            </a:r>
            <a:r>
              <a:rPr sz="3600" spc="-10" dirty="0">
                <a:latin typeface="Calibri"/>
                <a:cs typeface="Calibri"/>
              </a:rPr>
              <a:t> </a:t>
            </a:r>
            <a:r>
              <a:rPr sz="3600" spc="-20" dirty="0">
                <a:latin typeface="Calibri"/>
                <a:cs typeface="Calibri"/>
              </a:rPr>
              <a:t>voltage</a:t>
            </a:r>
            <a:r>
              <a:rPr sz="3600" spc="-25" dirty="0">
                <a:latin typeface="Calibri"/>
                <a:cs typeface="Calibri"/>
              </a:rPr>
              <a:t> </a:t>
            </a:r>
            <a:r>
              <a:rPr sz="3600" spc="-10" dirty="0">
                <a:latin typeface="Calibri"/>
                <a:cs typeface="Calibri"/>
              </a:rPr>
              <a:t>source.</a:t>
            </a:r>
            <a:endParaRPr sz="36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3600" spc="-5" dirty="0">
                <a:latin typeface="Calibri"/>
                <a:cs typeface="Calibri"/>
              </a:rPr>
              <a:t>Supernode</a:t>
            </a:r>
            <a:endParaRPr sz="36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Arial"/>
              <a:buChar char="•"/>
              <a:tabLst>
                <a:tab pos="299720" algn="l"/>
              </a:tabLst>
            </a:pPr>
            <a:r>
              <a:rPr sz="3600" spc="-15" dirty="0">
                <a:latin typeface="Calibri"/>
                <a:cs typeface="Calibri"/>
              </a:rPr>
              <a:t>Problem</a:t>
            </a:r>
            <a:r>
              <a:rPr sz="3600" spc="-35" dirty="0">
                <a:latin typeface="Calibri"/>
                <a:cs typeface="Calibri"/>
              </a:rPr>
              <a:t> </a:t>
            </a:r>
            <a:r>
              <a:rPr sz="3600" spc="-5" dirty="0">
                <a:latin typeface="Calibri"/>
                <a:cs typeface="Calibri"/>
              </a:rPr>
              <a:t>solving using</a:t>
            </a:r>
            <a:r>
              <a:rPr sz="3600" spc="-20" dirty="0">
                <a:latin typeface="Calibri"/>
                <a:cs typeface="Calibri"/>
              </a:rPr>
              <a:t> </a:t>
            </a:r>
            <a:r>
              <a:rPr sz="3600" dirty="0">
                <a:latin typeface="Calibri"/>
                <a:cs typeface="Calibri"/>
              </a:rPr>
              <a:t>Nodal </a:t>
            </a:r>
            <a:r>
              <a:rPr sz="3600" spc="-10" dirty="0">
                <a:latin typeface="Calibri"/>
                <a:cs typeface="Calibri"/>
              </a:rPr>
              <a:t>Analysis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095" y="0"/>
            <a:ext cx="12204700" cy="1141730"/>
            <a:chOff x="-6095" y="0"/>
            <a:chExt cx="12204700" cy="11417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112928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1129665"/>
            </a:xfrm>
            <a:custGeom>
              <a:avLst/>
              <a:gdLst/>
              <a:ahLst/>
              <a:cxnLst/>
              <a:rect l="l" t="t" r="r" b="b"/>
              <a:pathLst>
                <a:path w="12192000" h="1129665">
                  <a:moveTo>
                    <a:pt x="0" y="1129284"/>
                  </a:moveTo>
                  <a:lnTo>
                    <a:pt x="12192000" y="112928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129284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199257" y="147065"/>
            <a:ext cx="579691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latin typeface="Calibri"/>
                <a:cs typeface="Calibri"/>
              </a:rPr>
              <a:t>What</a:t>
            </a:r>
            <a:r>
              <a:rPr b="1" spc="-20" dirty="0">
                <a:latin typeface="Calibri"/>
                <a:cs typeface="Calibri"/>
              </a:rPr>
              <a:t> </a:t>
            </a:r>
            <a:r>
              <a:rPr b="1" dirty="0">
                <a:latin typeface="Calibri"/>
                <a:cs typeface="Calibri"/>
              </a:rPr>
              <a:t>is</a:t>
            </a:r>
            <a:r>
              <a:rPr b="1" spc="-20" dirty="0">
                <a:latin typeface="Calibri"/>
                <a:cs typeface="Calibri"/>
              </a:rPr>
              <a:t> </a:t>
            </a:r>
            <a:r>
              <a:rPr b="1" dirty="0">
                <a:latin typeface="Calibri"/>
                <a:cs typeface="Calibri"/>
              </a:rPr>
              <a:t>Nodal</a:t>
            </a:r>
            <a:r>
              <a:rPr b="1" spc="-5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Analysis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-6095" y="6015228"/>
            <a:ext cx="12204700" cy="848994"/>
            <a:chOff x="-6095" y="6015228"/>
            <a:chExt cx="12204700" cy="848994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21070"/>
              <a:ext cx="12192000" cy="83693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1063" y="1387856"/>
            <a:ext cx="1139190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Calibri"/>
                <a:cs typeface="Calibri"/>
              </a:rPr>
              <a:t>Nodal </a:t>
            </a:r>
            <a:r>
              <a:rPr sz="3200" spc="-5" dirty="0">
                <a:latin typeface="Calibri"/>
                <a:cs typeface="Calibri"/>
              </a:rPr>
              <a:t>analysis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process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that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uses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spc="-45" dirty="0">
                <a:latin typeface="Calibri"/>
                <a:cs typeface="Calibri"/>
              </a:rPr>
              <a:t>KCL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to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determine</a:t>
            </a:r>
            <a:r>
              <a:rPr sz="3200" spc="3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node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voltages.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139946" y="3748278"/>
            <a:ext cx="3491865" cy="1382395"/>
          </a:xfrm>
          <a:custGeom>
            <a:avLst/>
            <a:gdLst/>
            <a:ahLst/>
            <a:cxnLst/>
            <a:rect l="l" t="t" r="r" b="b"/>
            <a:pathLst>
              <a:path w="3491865" h="1382395">
                <a:moveTo>
                  <a:pt x="271271" y="437134"/>
                </a:moveTo>
                <a:lnTo>
                  <a:pt x="280834" y="389780"/>
                </a:lnTo>
                <a:lnTo>
                  <a:pt x="306911" y="351107"/>
                </a:lnTo>
                <a:lnTo>
                  <a:pt x="345584" y="325030"/>
                </a:lnTo>
                <a:lnTo>
                  <a:pt x="392938" y="315468"/>
                </a:lnTo>
                <a:lnTo>
                  <a:pt x="879601" y="315468"/>
                </a:lnTo>
                <a:lnTo>
                  <a:pt x="926955" y="325030"/>
                </a:lnTo>
                <a:lnTo>
                  <a:pt x="965628" y="351107"/>
                </a:lnTo>
                <a:lnTo>
                  <a:pt x="991705" y="389780"/>
                </a:lnTo>
                <a:lnTo>
                  <a:pt x="1001267" y="437134"/>
                </a:lnTo>
                <a:lnTo>
                  <a:pt x="1001267" y="939038"/>
                </a:lnTo>
                <a:lnTo>
                  <a:pt x="991705" y="986391"/>
                </a:lnTo>
                <a:lnTo>
                  <a:pt x="965628" y="1025064"/>
                </a:lnTo>
                <a:lnTo>
                  <a:pt x="926955" y="1051141"/>
                </a:lnTo>
                <a:lnTo>
                  <a:pt x="879601" y="1060704"/>
                </a:lnTo>
                <a:lnTo>
                  <a:pt x="392938" y="1060704"/>
                </a:lnTo>
                <a:lnTo>
                  <a:pt x="345584" y="1051141"/>
                </a:lnTo>
                <a:lnTo>
                  <a:pt x="306911" y="1025064"/>
                </a:lnTo>
                <a:lnTo>
                  <a:pt x="280834" y="986391"/>
                </a:lnTo>
                <a:lnTo>
                  <a:pt x="271271" y="939038"/>
                </a:lnTo>
                <a:lnTo>
                  <a:pt x="271271" y="437134"/>
                </a:lnTo>
                <a:close/>
              </a:path>
              <a:path w="3491865" h="1382395">
                <a:moveTo>
                  <a:pt x="0" y="230378"/>
                </a:moveTo>
                <a:lnTo>
                  <a:pt x="4679" y="183943"/>
                </a:lnTo>
                <a:lnTo>
                  <a:pt x="18101" y="140696"/>
                </a:lnTo>
                <a:lnTo>
                  <a:pt x="39339" y="101562"/>
                </a:lnTo>
                <a:lnTo>
                  <a:pt x="67468" y="67468"/>
                </a:lnTo>
                <a:lnTo>
                  <a:pt x="101562" y="39339"/>
                </a:lnTo>
                <a:lnTo>
                  <a:pt x="140696" y="18101"/>
                </a:lnTo>
                <a:lnTo>
                  <a:pt x="183943" y="4679"/>
                </a:lnTo>
                <a:lnTo>
                  <a:pt x="230377" y="0"/>
                </a:lnTo>
                <a:lnTo>
                  <a:pt x="3261105" y="0"/>
                </a:lnTo>
                <a:lnTo>
                  <a:pt x="3307540" y="4679"/>
                </a:lnTo>
                <a:lnTo>
                  <a:pt x="3350787" y="18101"/>
                </a:lnTo>
                <a:lnTo>
                  <a:pt x="3389921" y="39339"/>
                </a:lnTo>
                <a:lnTo>
                  <a:pt x="3424015" y="67468"/>
                </a:lnTo>
                <a:lnTo>
                  <a:pt x="3452144" y="101562"/>
                </a:lnTo>
                <a:lnTo>
                  <a:pt x="3473382" y="140696"/>
                </a:lnTo>
                <a:lnTo>
                  <a:pt x="3486804" y="183943"/>
                </a:lnTo>
                <a:lnTo>
                  <a:pt x="3491483" y="230378"/>
                </a:lnTo>
                <a:lnTo>
                  <a:pt x="3491483" y="1151890"/>
                </a:lnTo>
                <a:lnTo>
                  <a:pt x="3486804" y="1198324"/>
                </a:lnTo>
                <a:lnTo>
                  <a:pt x="3473382" y="1241571"/>
                </a:lnTo>
                <a:lnTo>
                  <a:pt x="3452144" y="1280705"/>
                </a:lnTo>
                <a:lnTo>
                  <a:pt x="3424015" y="1314799"/>
                </a:lnTo>
                <a:lnTo>
                  <a:pt x="3389921" y="1342928"/>
                </a:lnTo>
                <a:lnTo>
                  <a:pt x="3350787" y="1364166"/>
                </a:lnTo>
                <a:lnTo>
                  <a:pt x="3307540" y="1377588"/>
                </a:lnTo>
                <a:lnTo>
                  <a:pt x="3261105" y="1382268"/>
                </a:lnTo>
                <a:lnTo>
                  <a:pt x="230377" y="1382268"/>
                </a:lnTo>
                <a:lnTo>
                  <a:pt x="183943" y="1377588"/>
                </a:lnTo>
                <a:lnTo>
                  <a:pt x="140696" y="1364166"/>
                </a:lnTo>
                <a:lnTo>
                  <a:pt x="101562" y="1342928"/>
                </a:lnTo>
                <a:lnTo>
                  <a:pt x="67468" y="1314799"/>
                </a:lnTo>
                <a:lnTo>
                  <a:pt x="39339" y="1280705"/>
                </a:lnTo>
                <a:lnTo>
                  <a:pt x="18101" y="1241571"/>
                </a:lnTo>
                <a:lnTo>
                  <a:pt x="4679" y="1198324"/>
                </a:lnTo>
                <a:lnTo>
                  <a:pt x="0" y="1151890"/>
                </a:lnTo>
                <a:lnTo>
                  <a:pt x="0" y="230378"/>
                </a:lnTo>
                <a:close/>
              </a:path>
            </a:pathLst>
          </a:custGeom>
          <a:ln w="32004">
            <a:solidFill>
              <a:srgbClr val="35EE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519421" y="4265167"/>
            <a:ext cx="512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L</a:t>
            </a:r>
            <a:r>
              <a:rPr sz="1800" spc="-10" dirty="0">
                <a:latin typeface="Trebuchet MS"/>
                <a:cs typeface="Trebuchet MS"/>
              </a:rPr>
              <a:t>oo</a:t>
            </a:r>
            <a:r>
              <a:rPr sz="1800" dirty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28841" y="4264279"/>
            <a:ext cx="512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L</a:t>
            </a:r>
            <a:r>
              <a:rPr sz="1800" spc="-10" dirty="0">
                <a:latin typeface="Trebuchet MS"/>
                <a:cs typeface="Trebuchet MS"/>
              </a:rPr>
              <a:t>oo</a:t>
            </a:r>
            <a:r>
              <a:rPr sz="1800" dirty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19929" y="3729354"/>
            <a:ext cx="5124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L</a:t>
            </a:r>
            <a:r>
              <a:rPr sz="1800" spc="-10" dirty="0">
                <a:latin typeface="Trebuchet MS"/>
                <a:cs typeface="Trebuchet MS"/>
              </a:rPr>
              <a:t>oo</a:t>
            </a:r>
            <a:r>
              <a:rPr sz="1800" dirty="0">
                <a:latin typeface="Trebuchet MS"/>
                <a:cs typeface="Trebuchet MS"/>
              </a:rPr>
              <a:t>p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043934" y="2730245"/>
            <a:ext cx="1475740" cy="184785"/>
          </a:xfrm>
          <a:custGeom>
            <a:avLst/>
            <a:gdLst/>
            <a:ahLst/>
            <a:cxnLst/>
            <a:rect l="l" t="t" r="r" b="b"/>
            <a:pathLst>
              <a:path w="1475739" h="184785">
                <a:moveTo>
                  <a:pt x="0" y="184403"/>
                </a:moveTo>
                <a:lnTo>
                  <a:pt x="12193" y="148512"/>
                </a:lnTo>
                <a:lnTo>
                  <a:pt x="45450" y="119205"/>
                </a:lnTo>
                <a:lnTo>
                  <a:pt x="94779" y="99446"/>
                </a:lnTo>
                <a:lnTo>
                  <a:pt x="155193" y="92201"/>
                </a:lnTo>
                <a:lnTo>
                  <a:pt x="582421" y="92201"/>
                </a:lnTo>
                <a:lnTo>
                  <a:pt x="642836" y="84957"/>
                </a:lnTo>
                <a:lnTo>
                  <a:pt x="692165" y="65198"/>
                </a:lnTo>
                <a:lnTo>
                  <a:pt x="725422" y="35891"/>
                </a:lnTo>
                <a:lnTo>
                  <a:pt x="737615" y="0"/>
                </a:lnTo>
                <a:lnTo>
                  <a:pt x="749809" y="35891"/>
                </a:lnTo>
                <a:lnTo>
                  <a:pt x="783066" y="65198"/>
                </a:lnTo>
                <a:lnTo>
                  <a:pt x="832395" y="84957"/>
                </a:lnTo>
                <a:lnTo>
                  <a:pt x="892810" y="92201"/>
                </a:lnTo>
                <a:lnTo>
                  <a:pt x="1320038" y="92201"/>
                </a:lnTo>
                <a:lnTo>
                  <a:pt x="1380452" y="99446"/>
                </a:lnTo>
                <a:lnTo>
                  <a:pt x="1429781" y="119205"/>
                </a:lnTo>
                <a:lnTo>
                  <a:pt x="1463038" y="148512"/>
                </a:lnTo>
                <a:lnTo>
                  <a:pt x="1475231" y="184403"/>
                </a:lnTo>
              </a:path>
            </a:pathLst>
          </a:custGeom>
          <a:ln w="28956">
            <a:solidFill>
              <a:srgbClr val="8496A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object 15"/>
          <p:cNvGrpSpPr/>
          <p:nvPr/>
        </p:nvGrpSpPr>
        <p:grpSpPr>
          <a:xfrm>
            <a:off x="3078352" y="2679064"/>
            <a:ext cx="4542155" cy="2566670"/>
            <a:chOff x="3078352" y="2679064"/>
            <a:chExt cx="4542155" cy="2566670"/>
          </a:xfrm>
        </p:grpSpPr>
        <p:sp>
          <p:nvSpPr>
            <p:cNvPr id="16" name="object 16"/>
            <p:cNvSpPr/>
            <p:nvPr/>
          </p:nvSpPr>
          <p:spPr>
            <a:xfrm>
              <a:off x="6621018" y="4050029"/>
              <a:ext cx="730250" cy="744220"/>
            </a:xfrm>
            <a:custGeom>
              <a:avLst/>
              <a:gdLst/>
              <a:ahLst/>
              <a:cxnLst/>
              <a:rect l="l" t="t" r="r" b="b"/>
              <a:pathLst>
                <a:path w="730250" h="744220">
                  <a:moveTo>
                    <a:pt x="0" y="121666"/>
                  </a:moveTo>
                  <a:lnTo>
                    <a:pt x="9562" y="74312"/>
                  </a:lnTo>
                  <a:lnTo>
                    <a:pt x="35639" y="35639"/>
                  </a:lnTo>
                  <a:lnTo>
                    <a:pt x="74312" y="9562"/>
                  </a:lnTo>
                  <a:lnTo>
                    <a:pt x="121665" y="0"/>
                  </a:lnTo>
                  <a:lnTo>
                    <a:pt x="608329" y="0"/>
                  </a:lnTo>
                  <a:lnTo>
                    <a:pt x="655683" y="9562"/>
                  </a:lnTo>
                  <a:lnTo>
                    <a:pt x="694356" y="35639"/>
                  </a:lnTo>
                  <a:lnTo>
                    <a:pt x="720433" y="74312"/>
                  </a:lnTo>
                  <a:lnTo>
                    <a:pt x="729996" y="121666"/>
                  </a:lnTo>
                  <a:lnTo>
                    <a:pt x="729996" y="622046"/>
                  </a:lnTo>
                  <a:lnTo>
                    <a:pt x="720433" y="669399"/>
                  </a:lnTo>
                  <a:lnTo>
                    <a:pt x="694356" y="708072"/>
                  </a:lnTo>
                  <a:lnTo>
                    <a:pt x="655683" y="734149"/>
                  </a:lnTo>
                  <a:lnTo>
                    <a:pt x="608329" y="743712"/>
                  </a:lnTo>
                  <a:lnTo>
                    <a:pt x="121665" y="743712"/>
                  </a:lnTo>
                  <a:lnTo>
                    <a:pt x="74312" y="734149"/>
                  </a:lnTo>
                  <a:lnTo>
                    <a:pt x="35639" y="708072"/>
                  </a:lnTo>
                  <a:lnTo>
                    <a:pt x="9562" y="669399"/>
                  </a:lnTo>
                  <a:lnTo>
                    <a:pt x="0" y="622046"/>
                  </a:lnTo>
                  <a:lnTo>
                    <a:pt x="0" y="121666"/>
                  </a:lnTo>
                  <a:close/>
                </a:path>
              </a:pathLst>
            </a:custGeom>
            <a:ln w="32004">
              <a:solidFill>
                <a:srgbClr val="35EE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92957" y="3722369"/>
              <a:ext cx="3136900" cy="1508760"/>
            </a:xfrm>
            <a:custGeom>
              <a:avLst/>
              <a:gdLst/>
              <a:ahLst/>
              <a:cxnLst/>
              <a:rect l="l" t="t" r="r" b="b"/>
              <a:pathLst>
                <a:path w="3136900" h="1508760">
                  <a:moveTo>
                    <a:pt x="2951988" y="32003"/>
                  </a:moveTo>
                  <a:lnTo>
                    <a:pt x="2987879" y="41544"/>
                  </a:lnTo>
                  <a:lnTo>
                    <a:pt x="3017186" y="67563"/>
                  </a:lnTo>
                  <a:lnTo>
                    <a:pt x="3036945" y="106156"/>
                  </a:lnTo>
                  <a:lnTo>
                    <a:pt x="3044190" y="153415"/>
                  </a:lnTo>
                  <a:lnTo>
                    <a:pt x="3051434" y="200675"/>
                  </a:lnTo>
                  <a:lnTo>
                    <a:pt x="3071193" y="239267"/>
                  </a:lnTo>
                  <a:lnTo>
                    <a:pt x="3100500" y="265287"/>
                  </a:lnTo>
                  <a:lnTo>
                    <a:pt x="3136392" y="274827"/>
                  </a:lnTo>
                  <a:lnTo>
                    <a:pt x="3100500" y="284368"/>
                  </a:lnTo>
                  <a:lnTo>
                    <a:pt x="3071193" y="310388"/>
                  </a:lnTo>
                  <a:lnTo>
                    <a:pt x="3051434" y="348980"/>
                  </a:lnTo>
                  <a:lnTo>
                    <a:pt x="3044190" y="396239"/>
                  </a:lnTo>
                  <a:lnTo>
                    <a:pt x="3044190" y="1387347"/>
                  </a:lnTo>
                  <a:lnTo>
                    <a:pt x="3036945" y="1434607"/>
                  </a:lnTo>
                  <a:lnTo>
                    <a:pt x="3017186" y="1473199"/>
                  </a:lnTo>
                  <a:lnTo>
                    <a:pt x="2987879" y="1499219"/>
                  </a:lnTo>
                  <a:lnTo>
                    <a:pt x="2951988" y="1508759"/>
                  </a:lnTo>
                </a:path>
                <a:path w="3136900" h="1508760">
                  <a:moveTo>
                    <a:pt x="184404" y="1475231"/>
                  </a:moveTo>
                  <a:lnTo>
                    <a:pt x="148512" y="1463038"/>
                  </a:lnTo>
                  <a:lnTo>
                    <a:pt x="119205" y="1429781"/>
                  </a:lnTo>
                  <a:lnTo>
                    <a:pt x="99446" y="1380452"/>
                  </a:lnTo>
                  <a:lnTo>
                    <a:pt x="92202" y="1320037"/>
                  </a:lnTo>
                  <a:lnTo>
                    <a:pt x="92202" y="892809"/>
                  </a:lnTo>
                  <a:lnTo>
                    <a:pt x="84957" y="832395"/>
                  </a:lnTo>
                  <a:lnTo>
                    <a:pt x="65198" y="783066"/>
                  </a:lnTo>
                  <a:lnTo>
                    <a:pt x="35891" y="749809"/>
                  </a:lnTo>
                  <a:lnTo>
                    <a:pt x="0" y="737615"/>
                  </a:lnTo>
                  <a:lnTo>
                    <a:pt x="35891" y="725422"/>
                  </a:lnTo>
                  <a:lnTo>
                    <a:pt x="65198" y="692165"/>
                  </a:lnTo>
                  <a:lnTo>
                    <a:pt x="84957" y="642836"/>
                  </a:lnTo>
                  <a:lnTo>
                    <a:pt x="92202" y="582421"/>
                  </a:lnTo>
                  <a:lnTo>
                    <a:pt x="92202" y="155193"/>
                  </a:lnTo>
                  <a:lnTo>
                    <a:pt x="99446" y="94779"/>
                  </a:lnTo>
                  <a:lnTo>
                    <a:pt x="119205" y="45450"/>
                  </a:lnTo>
                  <a:lnTo>
                    <a:pt x="148512" y="12193"/>
                  </a:lnTo>
                  <a:lnTo>
                    <a:pt x="184404" y="0"/>
                  </a:lnTo>
                </a:path>
              </a:pathLst>
            </a:custGeom>
            <a:ln w="28956">
              <a:solidFill>
                <a:srgbClr val="8496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128766" y="2693669"/>
              <a:ext cx="1477010" cy="184785"/>
            </a:xfrm>
            <a:custGeom>
              <a:avLst/>
              <a:gdLst/>
              <a:ahLst/>
              <a:cxnLst/>
              <a:rect l="l" t="t" r="r" b="b"/>
              <a:pathLst>
                <a:path w="1477009" h="184785">
                  <a:moveTo>
                    <a:pt x="0" y="184403"/>
                  </a:moveTo>
                  <a:lnTo>
                    <a:pt x="12193" y="148512"/>
                  </a:lnTo>
                  <a:lnTo>
                    <a:pt x="45450" y="119205"/>
                  </a:lnTo>
                  <a:lnTo>
                    <a:pt x="94779" y="99446"/>
                  </a:lnTo>
                  <a:lnTo>
                    <a:pt x="155194" y="92201"/>
                  </a:lnTo>
                  <a:lnTo>
                    <a:pt x="583184" y="92201"/>
                  </a:lnTo>
                  <a:lnTo>
                    <a:pt x="643598" y="84957"/>
                  </a:lnTo>
                  <a:lnTo>
                    <a:pt x="692927" y="65198"/>
                  </a:lnTo>
                  <a:lnTo>
                    <a:pt x="726184" y="35891"/>
                  </a:lnTo>
                  <a:lnTo>
                    <a:pt x="738378" y="0"/>
                  </a:lnTo>
                  <a:lnTo>
                    <a:pt x="750571" y="35891"/>
                  </a:lnTo>
                  <a:lnTo>
                    <a:pt x="783828" y="65198"/>
                  </a:lnTo>
                  <a:lnTo>
                    <a:pt x="833157" y="84957"/>
                  </a:lnTo>
                  <a:lnTo>
                    <a:pt x="893572" y="92201"/>
                  </a:lnTo>
                  <a:lnTo>
                    <a:pt x="1321562" y="92201"/>
                  </a:lnTo>
                  <a:lnTo>
                    <a:pt x="1381976" y="99446"/>
                  </a:lnTo>
                  <a:lnTo>
                    <a:pt x="1431305" y="119205"/>
                  </a:lnTo>
                  <a:lnTo>
                    <a:pt x="1464562" y="148512"/>
                  </a:lnTo>
                  <a:lnTo>
                    <a:pt x="1476756" y="184403"/>
                  </a:lnTo>
                </a:path>
              </a:pathLst>
            </a:custGeom>
            <a:ln w="28956">
              <a:solidFill>
                <a:srgbClr val="8496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526530" y="2243454"/>
            <a:ext cx="727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rebuchet MS"/>
                <a:cs typeface="Trebuchet MS"/>
              </a:rPr>
              <a:t>Branch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40711" y="4288917"/>
            <a:ext cx="727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rebuchet MS"/>
                <a:cs typeface="Trebuchet MS"/>
              </a:rPr>
              <a:t>Branch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8312657" y="3697985"/>
            <a:ext cx="184785" cy="1477010"/>
          </a:xfrm>
          <a:custGeom>
            <a:avLst/>
            <a:gdLst/>
            <a:ahLst/>
            <a:cxnLst/>
            <a:rect l="l" t="t" r="r" b="b"/>
            <a:pathLst>
              <a:path w="184784" h="1477010">
                <a:moveTo>
                  <a:pt x="0" y="0"/>
                </a:moveTo>
                <a:lnTo>
                  <a:pt x="35891" y="12193"/>
                </a:lnTo>
                <a:lnTo>
                  <a:pt x="65198" y="45450"/>
                </a:lnTo>
                <a:lnTo>
                  <a:pt x="84957" y="94779"/>
                </a:lnTo>
                <a:lnTo>
                  <a:pt x="92201" y="155194"/>
                </a:lnTo>
                <a:lnTo>
                  <a:pt x="92201" y="583183"/>
                </a:lnTo>
                <a:lnTo>
                  <a:pt x="99446" y="643598"/>
                </a:lnTo>
                <a:lnTo>
                  <a:pt x="119205" y="692927"/>
                </a:lnTo>
                <a:lnTo>
                  <a:pt x="148512" y="726184"/>
                </a:lnTo>
                <a:lnTo>
                  <a:pt x="184403" y="738377"/>
                </a:lnTo>
                <a:lnTo>
                  <a:pt x="148512" y="750571"/>
                </a:lnTo>
                <a:lnTo>
                  <a:pt x="119205" y="783828"/>
                </a:lnTo>
                <a:lnTo>
                  <a:pt x="99446" y="833157"/>
                </a:lnTo>
                <a:lnTo>
                  <a:pt x="92201" y="893571"/>
                </a:lnTo>
                <a:lnTo>
                  <a:pt x="92201" y="1321562"/>
                </a:lnTo>
                <a:lnTo>
                  <a:pt x="84957" y="1381976"/>
                </a:lnTo>
                <a:lnTo>
                  <a:pt x="65198" y="1431305"/>
                </a:lnTo>
                <a:lnTo>
                  <a:pt x="35891" y="1464562"/>
                </a:lnTo>
                <a:lnTo>
                  <a:pt x="0" y="1476756"/>
                </a:lnTo>
              </a:path>
            </a:pathLst>
          </a:custGeom>
          <a:ln w="28956">
            <a:solidFill>
              <a:srgbClr val="8496A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8750554" y="4264279"/>
            <a:ext cx="727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rebuchet MS"/>
                <a:cs typeface="Trebuchet MS"/>
              </a:rPr>
              <a:t>Branch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18457" y="2326004"/>
            <a:ext cx="7270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rebuchet MS"/>
                <a:cs typeface="Trebuchet MS"/>
              </a:rPr>
              <a:t>Branch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23647" y="4235577"/>
            <a:ext cx="290830" cy="72707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ts val="2150"/>
              </a:lnSpc>
            </a:pPr>
            <a:r>
              <a:rPr sz="1800" dirty="0">
                <a:latin typeface="Trebuchet MS"/>
                <a:cs typeface="Trebuchet MS"/>
              </a:rPr>
              <a:t>Branch</a:t>
            </a:r>
            <a:endParaRPr sz="1800">
              <a:latin typeface="Trebuchet MS"/>
              <a:cs typeface="Trebuchet MS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3332988" y="2865120"/>
            <a:ext cx="4826635" cy="2883535"/>
            <a:chOff x="3332988" y="2865120"/>
            <a:chExt cx="4826635" cy="2883535"/>
          </a:xfrm>
        </p:grpSpPr>
        <p:sp>
          <p:nvSpPr>
            <p:cNvPr id="26" name="object 26"/>
            <p:cNvSpPr/>
            <p:nvPr/>
          </p:nvSpPr>
          <p:spPr>
            <a:xfrm>
              <a:off x="3695700" y="3235452"/>
              <a:ext cx="4246245" cy="2406650"/>
            </a:xfrm>
            <a:custGeom>
              <a:avLst/>
              <a:gdLst/>
              <a:ahLst/>
              <a:cxnLst/>
              <a:rect l="l" t="t" r="r" b="b"/>
              <a:pathLst>
                <a:path w="4246245" h="2406650">
                  <a:moveTo>
                    <a:pt x="4245864" y="461772"/>
                  </a:moveTo>
                  <a:lnTo>
                    <a:pt x="4245864" y="4572"/>
                  </a:lnTo>
                  <a:lnTo>
                    <a:pt x="3861816" y="4572"/>
                  </a:lnTo>
                </a:path>
                <a:path w="4246245" h="2406650">
                  <a:moveTo>
                    <a:pt x="0" y="457200"/>
                  </a:moveTo>
                  <a:lnTo>
                    <a:pt x="0" y="0"/>
                  </a:lnTo>
                  <a:lnTo>
                    <a:pt x="379475" y="0"/>
                  </a:lnTo>
                </a:path>
                <a:path w="4246245" h="2406650">
                  <a:moveTo>
                    <a:pt x="467867" y="2406396"/>
                  </a:moveTo>
                  <a:lnTo>
                    <a:pt x="10667" y="2406396"/>
                  </a:lnTo>
                  <a:lnTo>
                    <a:pt x="10667" y="1949196"/>
                  </a:lnTo>
                </a:path>
              </a:pathLst>
            </a:custGeom>
            <a:ln w="88392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504688" y="3191255"/>
              <a:ext cx="610235" cy="131445"/>
            </a:xfrm>
            <a:custGeom>
              <a:avLst/>
              <a:gdLst/>
              <a:ahLst/>
              <a:cxnLst/>
              <a:rect l="l" t="t" r="r" b="b"/>
              <a:pathLst>
                <a:path w="610235" h="131445">
                  <a:moveTo>
                    <a:pt x="610108" y="0"/>
                  </a:moveTo>
                  <a:lnTo>
                    <a:pt x="0" y="0"/>
                  </a:lnTo>
                  <a:lnTo>
                    <a:pt x="0" y="44196"/>
                  </a:lnTo>
                  <a:lnTo>
                    <a:pt x="0" y="86868"/>
                  </a:lnTo>
                  <a:lnTo>
                    <a:pt x="0" y="131064"/>
                  </a:lnTo>
                  <a:lnTo>
                    <a:pt x="610108" y="131064"/>
                  </a:lnTo>
                  <a:lnTo>
                    <a:pt x="610108" y="86868"/>
                  </a:lnTo>
                  <a:lnTo>
                    <a:pt x="610108" y="44196"/>
                  </a:lnTo>
                  <a:lnTo>
                    <a:pt x="610108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139184" y="5641848"/>
              <a:ext cx="3849370" cy="0"/>
            </a:xfrm>
            <a:custGeom>
              <a:avLst/>
              <a:gdLst/>
              <a:ahLst/>
              <a:cxnLst/>
              <a:rect l="l" t="t" r="r" b="b"/>
              <a:pathLst>
                <a:path w="3849370">
                  <a:moveTo>
                    <a:pt x="3849242" y="0"/>
                  </a:moveTo>
                  <a:lnTo>
                    <a:pt x="0" y="0"/>
                  </a:lnTo>
                </a:path>
              </a:pathLst>
            </a:custGeom>
            <a:ln w="88392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377184" y="4093464"/>
              <a:ext cx="666115" cy="657225"/>
            </a:xfrm>
            <a:custGeom>
              <a:avLst/>
              <a:gdLst/>
              <a:ahLst/>
              <a:cxnLst/>
              <a:rect l="l" t="t" r="r" b="b"/>
              <a:pathLst>
                <a:path w="666114" h="657225">
                  <a:moveTo>
                    <a:pt x="332993" y="656844"/>
                  </a:moveTo>
                  <a:lnTo>
                    <a:pt x="283789" y="653282"/>
                  </a:lnTo>
                  <a:lnTo>
                    <a:pt x="236825" y="642936"/>
                  </a:lnTo>
                  <a:lnTo>
                    <a:pt x="192617" y="626315"/>
                  </a:lnTo>
                  <a:lnTo>
                    <a:pt x="151680" y="603926"/>
                  </a:lnTo>
                  <a:lnTo>
                    <a:pt x="114530" y="576278"/>
                  </a:lnTo>
                  <a:lnTo>
                    <a:pt x="81681" y="543880"/>
                  </a:lnTo>
                  <a:lnTo>
                    <a:pt x="53650" y="507239"/>
                  </a:lnTo>
                  <a:lnTo>
                    <a:pt x="30951" y="466864"/>
                  </a:lnTo>
                  <a:lnTo>
                    <a:pt x="14099" y="423264"/>
                  </a:lnTo>
                  <a:lnTo>
                    <a:pt x="3610" y="376947"/>
                  </a:lnTo>
                  <a:lnTo>
                    <a:pt x="0" y="328422"/>
                  </a:lnTo>
                  <a:lnTo>
                    <a:pt x="3610" y="279896"/>
                  </a:lnTo>
                  <a:lnTo>
                    <a:pt x="14099" y="233579"/>
                  </a:lnTo>
                  <a:lnTo>
                    <a:pt x="30951" y="189979"/>
                  </a:lnTo>
                  <a:lnTo>
                    <a:pt x="53650" y="149604"/>
                  </a:lnTo>
                  <a:lnTo>
                    <a:pt x="81681" y="112963"/>
                  </a:lnTo>
                  <a:lnTo>
                    <a:pt x="114530" y="80565"/>
                  </a:lnTo>
                  <a:lnTo>
                    <a:pt x="151680" y="52917"/>
                  </a:lnTo>
                  <a:lnTo>
                    <a:pt x="192617" y="30528"/>
                  </a:lnTo>
                  <a:lnTo>
                    <a:pt x="236825" y="13907"/>
                  </a:lnTo>
                  <a:lnTo>
                    <a:pt x="283789" y="3561"/>
                  </a:lnTo>
                  <a:lnTo>
                    <a:pt x="332993" y="0"/>
                  </a:lnTo>
                  <a:lnTo>
                    <a:pt x="382198" y="3561"/>
                  </a:lnTo>
                  <a:lnTo>
                    <a:pt x="429162" y="13907"/>
                  </a:lnTo>
                  <a:lnTo>
                    <a:pt x="473370" y="30528"/>
                  </a:lnTo>
                  <a:lnTo>
                    <a:pt x="514307" y="52917"/>
                  </a:lnTo>
                  <a:lnTo>
                    <a:pt x="551457" y="80565"/>
                  </a:lnTo>
                  <a:lnTo>
                    <a:pt x="584306" y="112963"/>
                  </a:lnTo>
                  <a:lnTo>
                    <a:pt x="612337" y="149604"/>
                  </a:lnTo>
                  <a:lnTo>
                    <a:pt x="635036" y="189979"/>
                  </a:lnTo>
                  <a:lnTo>
                    <a:pt x="651888" y="233579"/>
                  </a:lnTo>
                  <a:lnTo>
                    <a:pt x="662377" y="279896"/>
                  </a:lnTo>
                  <a:lnTo>
                    <a:pt x="665988" y="328422"/>
                  </a:lnTo>
                  <a:lnTo>
                    <a:pt x="662377" y="376947"/>
                  </a:lnTo>
                  <a:lnTo>
                    <a:pt x="651888" y="423264"/>
                  </a:lnTo>
                  <a:lnTo>
                    <a:pt x="635036" y="466864"/>
                  </a:lnTo>
                  <a:lnTo>
                    <a:pt x="612337" y="507239"/>
                  </a:lnTo>
                  <a:lnTo>
                    <a:pt x="584306" y="543880"/>
                  </a:lnTo>
                  <a:lnTo>
                    <a:pt x="551457" y="576278"/>
                  </a:lnTo>
                  <a:lnTo>
                    <a:pt x="514307" y="603926"/>
                  </a:lnTo>
                  <a:lnTo>
                    <a:pt x="473370" y="626315"/>
                  </a:lnTo>
                  <a:lnTo>
                    <a:pt x="429162" y="642936"/>
                  </a:lnTo>
                  <a:lnTo>
                    <a:pt x="382198" y="653282"/>
                  </a:lnTo>
                  <a:lnTo>
                    <a:pt x="332993" y="656844"/>
                  </a:lnTo>
                  <a:close/>
                </a:path>
              </a:pathLst>
            </a:custGeom>
            <a:ln w="88391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700272" y="3674364"/>
              <a:ext cx="5080" cy="1529715"/>
            </a:xfrm>
            <a:custGeom>
              <a:avLst/>
              <a:gdLst/>
              <a:ahLst/>
              <a:cxnLst/>
              <a:rect l="l" t="t" r="r" b="b"/>
              <a:pathLst>
                <a:path w="5079" h="1529714">
                  <a:moveTo>
                    <a:pt x="0" y="397637"/>
                  </a:moveTo>
                  <a:lnTo>
                    <a:pt x="0" y="0"/>
                  </a:lnTo>
                </a:path>
                <a:path w="5079" h="1529714">
                  <a:moveTo>
                    <a:pt x="4572" y="1529461"/>
                  </a:moveTo>
                  <a:lnTo>
                    <a:pt x="4572" y="1092708"/>
                  </a:lnTo>
                </a:path>
              </a:pathLst>
            </a:custGeom>
            <a:ln w="88392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633216" y="4535424"/>
              <a:ext cx="155575" cy="0"/>
            </a:xfrm>
            <a:custGeom>
              <a:avLst/>
              <a:gdLst/>
              <a:ahLst/>
              <a:cxnLst/>
              <a:rect l="l" t="t" r="r" b="b"/>
              <a:pathLst>
                <a:path w="155575">
                  <a:moveTo>
                    <a:pt x="0" y="0"/>
                  </a:moveTo>
                  <a:lnTo>
                    <a:pt x="155448" y="0"/>
                  </a:lnTo>
                </a:path>
              </a:pathLst>
            </a:custGeom>
            <a:ln w="640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620008" y="4215129"/>
              <a:ext cx="180340" cy="173990"/>
            </a:xfrm>
            <a:custGeom>
              <a:avLst/>
              <a:gdLst/>
              <a:ahLst/>
              <a:cxnLst/>
              <a:rect l="l" t="t" r="r" b="b"/>
              <a:pathLst>
                <a:path w="180339" h="173989">
                  <a:moveTo>
                    <a:pt x="180340" y="59690"/>
                  </a:moveTo>
                  <a:lnTo>
                    <a:pt x="117348" y="59690"/>
                  </a:lnTo>
                  <a:lnTo>
                    <a:pt x="117348" y="0"/>
                  </a:lnTo>
                  <a:lnTo>
                    <a:pt x="62992" y="0"/>
                  </a:lnTo>
                  <a:lnTo>
                    <a:pt x="62992" y="59690"/>
                  </a:lnTo>
                  <a:lnTo>
                    <a:pt x="0" y="59690"/>
                  </a:lnTo>
                  <a:lnTo>
                    <a:pt x="0" y="114300"/>
                  </a:lnTo>
                  <a:lnTo>
                    <a:pt x="62992" y="114300"/>
                  </a:lnTo>
                  <a:lnTo>
                    <a:pt x="62992" y="173990"/>
                  </a:lnTo>
                  <a:lnTo>
                    <a:pt x="117348" y="173990"/>
                  </a:lnTo>
                  <a:lnTo>
                    <a:pt x="117348" y="114300"/>
                  </a:lnTo>
                  <a:lnTo>
                    <a:pt x="180340" y="114300"/>
                  </a:lnTo>
                  <a:lnTo>
                    <a:pt x="180340" y="59690"/>
                  </a:lnTo>
                  <a:close/>
                </a:path>
              </a:pathLst>
            </a:custGeom>
            <a:solidFill>
              <a:srgbClr val="FF56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620008" y="4214876"/>
              <a:ext cx="180340" cy="175260"/>
            </a:xfrm>
            <a:custGeom>
              <a:avLst/>
              <a:gdLst/>
              <a:ahLst/>
              <a:cxnLst/>
              <a:rect l="l" t="t" r="r" b="b"/>
              <a:pathLst>
                <a:path w="180339" h="175260">
                  <a:moveTo>
                    <a:pt x="0" y="60198"/>
                  </a:moveTo>
                  <a:lnTo>
                    <a:pt x="62991" y="60198"/>
                  </a:lnTo>
                  <a:lnTo>
                    <a:pt x="62991" y="0"/>
                  </a:lnTo>
                  <a:lnTo>
                    <a:pt x="117347" y="0"/>
                  </a:lnTo>
                  <a:lnTo>
                    <a:pt x="117347" y="60198"/>
                  </a:lnTo>
                  <a:lnTo>
                    <a:pt x="180339" y="60198"/>
                  </a:lnTo>
                  <a:lnTo>
                    <a:pt x="180339" y="114554"/>
                  </a:lnTo>
                  <a:lnTo>
                    <a:pt x="117347" y="114554"/>
                  </a:lnTo>
                  <a:lnTo>
                    <a:pt x="117347" y="174751"/>
                  </a:lnTo>
                  <a:lnTo>
                    <a:pt x="62991" y="174751"/>
                  </a:lnTo>
                  <a:lnTo>
                    <a:pt x="62991" y="114554"/>
                  </a:lnTo>
                  <a:lnTo>
                    <a:pt x="0" y="114554"/>
                  </a:lnTo>
                  <a:lnTo>
                    <a:pt x="0" y="60198"/>
                  </a:lnTo>
                  <a:close/>
                </a:path>
              </a:pathLst>
            </a:custGeom>
            <a:ln w="883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690616" y="3697224"/>
              <a:ext cx="300355" cy="1432560"/>
            </a:xfrm>
            <a:custGeom>
              <a:avLst/>
              <a:gdLst/>
              <a:ahLst/>
              <a:cxnLst/>
              <a:rect l="l" t="t" r="r" b="b"/>
              <a:pathLst>
                <a:path w="300354" h="1432560">
                  <a:moveTo>
                    <a:pt x="129539" y="0"/>
                  </a:moveTo>
                  <a:lnTo>
                    <a:pt x="129238" y="51287"/>
                  </a:lnTo>
                  <a:lnTo>
                    <a:pt x="129137" y="87559"/>
                  </a:lnTo>
                  <a:lnTo>
                    <a:pt x="129187" y="112571"/>
                  </a:lnTo>
                  <a:lnTo>
                    <a:pt x="129338" y="130076"/>
                  </a:lnTo>
                  <a:lnTo>
                    <a:pt x="129540" y="143827"/>
                  </a:lnTo>
                  <a:lnTo>
                    <a:pt x="129741" y="157578"/>
                  </a:lnTo>
                  <a:lnTo>
                    <a:pt x="129892" y="175083"/>
                  </a:lnTo>
                  <a:lnTo>
                    <a:pt x="129942" y="200095"/>
                  </a:lnTo>
                  <a:lnTo>
                    <a:pt x="129841" y="236367"/>
                  </a:lnTo>
                  <a:lnTo>
                    <a:pt x="129539" y="287655"/>
                  </a:lnTo>
                  <a:lnTo>
                    <a:pt x="278511" y="360425"/>
                  </a:lnTo>
                  <a:lnTo>
                    <a:pt x="13843" y="487933"/>
                  </a:lnTo>
                  <a:lnTo>
                    <a:pt x="292100" y="632840"/>
                  </a:lnTo>
                  <a:lnTo>
                    <a:pt x="0" y="787907"/>
                  </a:lnTo>
                  <a:lnTo>
                    <a:pt x="300228" y="937132"/>
                  </a:lnTo>
                  <a:lnTo>
                    <a:pt x="9651" y="1091564"/>
                  </a:lnTo>
                  <a:lnTo>
                    <a:pt x="130556" y="1167383"/>
                  </a:lnTo>
                  <a:lnTo>
                    <a:pt x="130815" y="1218846"/>
                  </a:lnTo>
                  <a:lnTo>
                    <a:pt x="130799" y="1272668"/>
                  </a:lnTo>
                  <a:lnTo>
                    <a:pt x="130693" y="1327275"/>
                  </a:lnTo>
                  <a:lnTo>
                    <a:pt x="130677" y="1381097"/>
                  </a:lnTo>
                  <a:lnTo>
                    <a:pt x="130937" y="1432559"/>
                  </a:lnTo>
                </a:path>
              </a:pathLst>
            </a:custGeom>
            <a:ln w="88392">
              <a:solidFill>
                <a:srgbClr val="031B0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823204" y="3206496"/>
              <a:ext cx="2124710" cy="2406650"/>
            </a:xfrm>
            <a:custGeom>
              <a:avLst/>
              <a:gdLst/>
              <a:ahLst/>
              <a:cxnLst/>
              <a:rect l="l" t="t" r="r" b="b"/>
              <a:pathLst>
                <a:path w="2124709" h="2406650">
                  <a:moveTo>
                    <a:pt x="0" y="0"/>
                  </a:moveTo>
                  <a:lnTo>
                    <a:pt x="0" y="461644"/>
                  </a:lnTo>
                </a:path>
                <a:path w="2124709" h="2406650">
                  <a:moveTo>
                    <a:pt x="0" y="1944623"/>
                  </a:moveTo>
                  <a:lnTo>
                    <a:pt x="0" y="2406294"/>
                  </a:lnTo>
                </a:path>
                <a:path w="2124709" h="2406650">
                  <a:moveTo>
                    <a:pt x="2124455" y="1940052"/>
                  </a:moveTo>
                  <a:lnTo>
                    <a:pt x="2124455" y="2401722"/>
                  </a:lnTo>
                </a:path>
              </a:pathLst>
            </a:custGeom>
            <a:ln w="88392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813547" y="3691128"/>
              <a:ext cx="302260" cy="1432560"/>
            </a:xfrm>
            <a:custGeom>
              <a:avLst/>
              <a:gdLst/>
              <a:ahLst/>
              <a:cxnLst/>
              <a:rect l="l" t="t" r="r" b="b"/>
              <a:pathLst>
                <a:path w="302259" h="1432560">
                  <a:moveTo>
                    <a:pt x="130175" y="0"/>
                  </a:moveTo>
                  <a:lnTo>
                    <a:pt x="129873" y="51287"/>
                  </a:lnTo>
                  <a:lnTo>
                    <a:pt x="129773" y="87559"/>
                  </a:lnTo>
                  <a:lnTo>
                    <a:pt x="129826" y="112571"/>
                  </a:lnTo>
                  <a:lnTo>
                    <a:pt x="129981" y="130076"/>
                  </a:lnTo>
                  <a:lnTo>
                    <a:pt x="130190" y="143827"/>
                  </a:lnTo>
                  <a:lnTo>
                    <a:pt x="130403" y="157578"/>
                  </a:lnTo>
                  <a:lnTo>
                    <a:pt x="130570" y="175083"/>
                  </a:lnTo>
                  <a:lnTo>
                    <a:pt x="130642" y="200095"/>
                  </a:lnTo>
                  <a:lnTo>
                    <a:pt x="130569" y="236367"/>
                  </a:lnTo>
                  <a:lnTo>
                    <a:pt x="130301" y="287655"/>
                  </a:lnTo>
                  <a:lnTo>
                    <a:pt x="279907" y="360426"/>
                  </a:lnTo>
                  <a:lnTo>
                    <a:pt x="13843" y="487934"/>
                  </a:lnTo>
                  <a:lnTo>
                    <a:pt x="293497" y="632841"/>
                  </a:lnTo>
                  <a:lnTo>
                    <a:pt x="0" y="787908"/>
                  </a:lnTo>
                  <a:lnTo>
                    <a:pt x="301751" y="937133"/>
                  </a:lnTo>
                  <a:lnTo>
                    <a:pt x="9651" y="1091565"/>
                  </a:lnTo>
                  <a:lnTo>
                    <a:pt x="131191" y="1167384"/>
                  </a:lnTo>
                  <a:lnTo>
                    <a:pt x="131450" y="1218846"/>
                  </a:lnTo>
                  <a:lnTo>
                    <a:pt x="131434" y="1272668"/>
                  </a:lnTo>
                  <a:lnTo>
                    <a:pt x="131328" y="1327275"/>
                  </a:lnTo>
                  <a:lnTo>
                    <a:pt x="131312" y="1381097"/>
                  </a:lnTo>
                  <a:lnTo>
                    <a:pt x="131572" y="1432560"/>
                  </a:lnTo>
                </a:path>
              </a:pathLst>
            </a:custGeom>
            <a:ln w="88392">
              <a:solidFill>
                <a:srgbClr val="031B0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087368" y="3066288"/>
              <a:ext cx="1431290" cy="300355"/>
            </a:xfrm>
            <a:custGeom>
              <a:avLst/>
              <a:gdLst/>
              <a:ahLst/>
              <a:cxnLst/>
              <a:rect l="l" t="t" r="r" b="b"/>
              <a:pathLst>
                <a:path w="1431289" h="300354">
                  <a:moveTo>
                    <a:pt x="0" y="170687"/>
                  </a:moveTo>
                  <a:lnTo>
                    <a:pt x="51221" y="170989"/>
                  </a:lnTo>
                  <a:lnTo>
                    <a:pt x="87448" y="171090"/>
                  </a:lnTo>
                  <a:lnTo>
                    <a:pt x="112428" y="171040"/>
                  </a:lnTo>
                  <a:lnTo>
                    <a:pt x="129913" y="170889"/>
                  </a:lnTo>
                  <a:lnTo>
                    <a:pt x="143652" y="170687"/>
                  </a:lnTo>
                  <a:lnTo>
                    <a:pt x="157395" y="170486"/>
                  </a:lnTo>
                  <a:lnTo>
                    <a:pt x="174892" y="170335"/>
                  </a:lnTo>
                  <a:lnTo>
                    <a:pt x="199891" y="170285"/>
                  </a:lnTo>
                  <a:lnTo>
                    <a:pt x="236144" y="170386"/>
                  </a:lnTo>
                  <a:lnTo>
                    <a:pt x="287401" y="170687"/>
                  </a:lnTo>
                  <a:lnTo>
                    <a:pt x="360045" y="21716"/>
                  </a:lnTo>
                  <a:lnTo>
                    <a:pt x="487426" y="286385"/>
                  </a:lnTo>
                  <a:lnTo>
                    <a:pt x="632206" y="8127"/>
                  </a:lnTo>
                  <a:lnTo>
                    <a:pt x="787146" y="300227"/>
                  </a:lnTo>
                  <a:lnTo>
                    <a:pt x="936244" y="0"/>
                  </a:lnTo>
                  <a:lnTo>
                    <a:pt x="1090295" y="290575"/>
                  </a:lnTo>
                  <a:lnTo>
                    <a:pt x="1166241" y="169672"/>
                  </a:lnTo>
                  <a:lnTo>
                    <a:pt x="1217578" y="169412"/>
                  </a:lnTo>
                  <a:lnTo>
                    <a:pt x="1271317" y="169428"/>
                  </a:lnTo>
                  <a:lnTo>
                    <a:pt x="1325867" y="169534"/>
                  </a:lnTo>
                  <a:lnTo>
                    <a:pt x="1379637" y="169550"/>
                  </a:lnTo>
                  <a:lnTo>
                    <a:pt x="1431036" y="169290"/>
                  </a:lnTo>
                </a:path>
              </a:pathLst>
            </a:custGeom>
            <a:ln w="88392">
              <a:solidFill>
                <a:srgbClr val="031B0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554723" y="2909316"/>
              <a:ext cx="657225" cy="666115"/>
            </a:xfrm>
            <a:custGeom>
              <a:avLst/>
              <a:gdLst/>
              <a:ahLst/>
              <a:cxnLst/>
              <a:rect l="l" t="t" r="r" b="b"/>
              <a:pathLst>
                <a:path w="657225" h="666114">
                  <a:moveTo>
                    <a:pt x="0" y="332994"/>
                  </a:moveTo>
                  <a:lnTo>
                    <a:pt x="3561" y="283789"/>
                  </a:lnTo>
                  <a:lnTo>
                    <a:pt x="13907" y="236825"/>
                  </a:lnTo>
                  <a:lnTo>
                    <a:pt x="30528" y="192617"/>
                  </a:lnTo>
                  <a:lnTo>
                    <a:pt x="52917" y="151680"/>
                  </a:lnTo>
                  <a:lnTo>
                    <a:pt x="80565" y="114530"/>
                  </a:lnTo>
                  <a:lnTo>
                    <a:pt x="112963" y="81681"/>
                  </a:lnTo>
                  <a:lnTo>
                    <a:pt x="149604" y="53650"/>
                  </a:lnTo>
                  <a:lnTo>
                    <a:pt x="189979" y="30951"/>
                  </a:lnTo>
                  <a:lnTo>
                    <a:pt x="233579" y="14099"/>
                  </a:lnTo>
                  <a:lnTo>
                    <a:pt x="279896" y="3610"/>
                  </a:lnTo>
                  <a:lnTo>
                    <a:pt x="328422" y="0"/>
                  </a:lnTo>
                  <a:lnTo>
                    <a:pt x="376947" y="3610"/>
                  </a:lnTo>
                  <a:lnTo>
                    <a:pt x="423264" y="14099"/>
                  </a:lnTo>
                  <a:lnTo>
                    <a:pt x="466864" y="30951"/>
                  </a:lnTo>
                  <a:lnTo>
                    <a:pt x="507239" y="53650"/>
                  </a:lnTo>
                  <a:lnTo>
                    <a:pt x="543880" y="81681"/>
                  </a:lnTo>
                  <a:lnTo>
                    <a:pt x="576278" y="114530"/>
                  </a:lnTo>
                  <a:lnTo>
                    <a:pt x="603926" y="151680"/>
                  </a:lnTo>
                  <a:lnTo>
                    <a:pt x="626315" y="192617"/>
                  </a:lnTo>
                  <a:lnTo>
                    <a:pt x="642936" y="236825"/>
                  </a:lnTo>
                  <a:lnTo>
                    <a:pt x="653282" y="283789"/>
                  </a:lnTo>
                  <a:lnTo>
                    <a:pt x="656844" y="332994"/>
                  </a:lnTo>
                  <a:lnTo>
                    <a:pt x="653282" y="382198"/>
                  </a:lnTo>
                  <a:lnTo>
                    <a:pt x="642936" y="429162"/>
                  </a:lnTo>
                  <a:lnTo>
                    <a:pt x="626315" y="473370"/>
                  </a:lnTo>
                  <a:lnTo>
                    <a:pt x="603926" y="514307"/>
                  </a:lnTo>
                  <a:lnTo>
                    <a:pt x="576278" y="551457"/>
                  </a:lnTo>
                  <a:lnTo>
                    <a:pt x="543880" y="584306"/>
                  </a:lnTo>
                  <a:lnTo>
                    <a:pt x="507239" y="612337"/>
                  </a:lnTo>
                  <a:lnTo>
                    <a:pt x="466864" y="635036"/>
                  </a:lnTo>
                  <a:lnTo>
                    <a:pt x="423264" y="651888"/>
                  </a:lnTo>
                  <a:lnTo>
                    <a:pt x="376947" y="662377"/>
                  </a:lnTo>
                  <a:lnTo>
                    <a:pt x="328422" y="665988"/>
                  </a:lnTo>
                  <a:lnTo>
                    <a:pt x="279896" y="662377"/>
                  </a:lnTo>
                  <a:lnTo>
                    <a:pt x="233579" y="651888"/>
                  </a:lnTo>
                  <a:lnTo>
                    <a:pt x="189979" y="635036"/>
                  </a:lnTo>
                  <a:lnTo>
                    <a:pt x="149604" y="612337"/>
                  </a:lnTo>
                  <a:lnTo>
                    <a:pt x="112963" y="584306"/>
                  </a:lnTo>
                  <a:lnTo>
                    <a:pt x="80565" y="551457"/>
                  </a:lnTo>
                  <a:lnTo>
                    <a:pt x="52917" y="514307"/>
                  </a:lnTo>
                  <a:lnTo>
                    <a:pt x="30528" y="473370"/>
                  </a:lnTo>
                  <a:lnTo>
                    <a:pt x="13907" y="429162"/>
                  </a:lnTo>
                  <a:lnTo>
                    <a:pt x="3561" y="382198"/>
                  </a:lnTo>
                  <a:lnTo>
                    <a:pt x="0" y="332994"/>
                  </a:lnTo>
                  <a:close/>
                </a:path>
              </a:pathLst>
            </a:custGeom>
            <a:ln w="88392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232903" y="3238500"/>
              <a:ext cx="398145" cy="0"/>
            </a:xfrm>
            <a:custGeom>
              <a:avLst/>
              <a:gdLst/>
              <a:ahLst/>
              <a:cxnLst/>
              <a:rect l="l" t="t" r="r" b="b"/>
              <a:pathLst>
                <a:path w="398145">
                  <a:moveTo>
                    <a:pt x="0" y="0"/>
                  </a:moveTo>
                  <a:lnTo>
                    <a:pt x="397637" y="0"/>
                  </a:lnTo>
                </a:path>
              </a:pathLst>
            </a:custGeom>
            <a:ln w="88392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6100572" y="3233928"/>
              <a:ext cx="436880" cy="0"/>
            </a:xfrm>
            <a:custGeom>
              <a:avLst/>
              <a:gdLst/>
              <a:ahLst/>
              <a:cxnLst/>
              <a:rect l="l" t="t" r="r" b="b"/>
              <a:pathLst>
                <a:path w="436879">
                  <a:moveTo>
                    <a:pt x="0" y="0"/>
                  </a:moveTo>
                  <a:lnTo>
                    <a:pt x="436752" y="0"/>
                  </a:lnTo>
                </a:path>
              </a:pathLst>
            </a:custGeom>
            <a:ln w="88392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6687311" y="3238500"/>
              <a:ext cx="155575" cy="0"/>
            </a:xfrm>
            <a:custGeom>
              <a:avLst/>
              <a:gdLst/>
              <a:ahLst/>
              <a:cxnLst/>
              <a:rect l="l" t="t" r="r" b="b"/>
              <a:pathLst>
                <a:path w="155575">
                  <a:moveTo>
                    <a:pt x="0" y="0"/>
                  </a:moveTo>
                  <a:lnTo>
                    <a:pt x="155448" y="0"/>
                  </a:lnTo>
                </a:path>
              </a:pathLst>
            </a:custGeom>
            <a:ln w="640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915404" y="3153409"/>
              <a:ext cx="175260" cy="179070"/>
            </a:xfrm>
            <a:custGeom>
              <a:avLst/>
              <a:gdLst/>
              <a:ahLst/>
              <a:cxnLst/>
              <a:rect l="l" t="t" r="r" b="b"/>
              <a:pathLst>
                <a:path w="175259" h="179070">
                  <a:moveTo>
                    <a:pt x="174752" y="62230"/>
                  </a:moveTo>
                  <a:lnTo>
                    <a:pt x="114554" y="62230"/>
                  </a:lnTo>
                  <a:lnTo>
                    <a:pt x="114554" y="0"/>
                  </a:lnTo>
                  <a:lnTo>
                    <a:pt x="60198" y="0"/>
                  </a:lnTo>
                  <a:lnTo>
                    <a:pt x="60198" y="62230"/>
                  </a:lnTo>
                  <a:lnTo>
                    <a:pt x="0" y="62230"/>
                  </a:lnTo>
                  <a:lnTo>
                    <a:pt x="0" y="116840"/>
                  </a:lnTo>
                  <a:lnTo>
                    <a:pt x="60198" y="116840"/>
                  </a:lnTo>
                  <a:lnTo>
                    <a:pt x="60198" y="179070"/>
                  </a:lnTo>
                  <a:lnTo>
                    <a:pt x="114554" y="179070"/>
                  </a:lnTo>
                  <a:lnTo>
                    <a:pt x="114554" y="116840"/>
                  </a:lnTo>
                  <a:lnTo>
                    <a:pt x="174752" y="116840"/>
                  </a:lnTo>
                  <a:lnTo>
                    <a:pt x="174752" y="62230"/>
                  </a:lnTo>
                  <a:close/>
                </a:path>
              </a:pathLst>
            </a:custGeom>
            <a:solidFill>
              <a:srgbClr val="FF565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6915403" y="3153410"/>
              <a:ext cx="175260" cy="179705"/>
            </a:xfrm>
            <a:custGeom>
              <a:avLst/>
              <a:gdLst/>
              <a:ahLst/>
              <a:cxnLst/>
              <a:rect l="l" t="t" r="r" b="b"/>
              <a:pathLst>
                <a:path w="175259" h="179704">
                  <a:moveTo>
                    <a:pt x="114553" y="0"/>
                  </a:moveTo>
                  <a:lnTo>
                    <a:pt x="114553" y="62484"/>
                  </a:lnTo>
                  <a:lnTo>
                    <a:pt x="174751" y="62484"/>
                  </a:lnTo>
                  <a:lnTo>
                    <a:pt x="174751" y="116839"/>
                  </a:lnTo>
                  <a:lnTo>
                    <a:pt x="114553" y="116839"/>
                  </a:lnTo>
                  <a:lnTo>
                    <a:pt x="114553" y="179324"/>
                  </a:lnTo>
                  <a:lnTo>
                    <a:pt x="60198" y="179324"/>
                  </a:lnTo>
                  <a:lnTo>
                    <a:pt x="60198" y="116839"/>
                  </a:lnTo>
                  <a:lnTo>
                    <a:pt x="0" y="116839"/>
                  </a:lnTo>
                  <a:lnTo>
                    <a:pt x="0" y="62484"/>
                  </a:lnTo>
                  <a:lnTo>
                    <a:pt x="60198" y="62484"/>
                  </a:lnTo>
                  <a:lnTo>
                    <a:pt x="60198" y="0"/>
                  </a:lnTo>
                  <a:lnTo>
                    <a:pt x="114553" y="0"/>
                  </a:lnTo>
                  <a:close/>
                </a:path>
              </a:pathLst>
            </a:custGeom>
            <a:ln w="883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489960" y="3081528"/>
              <a:ext cx="455930" cy="504825"/>
            </a:xfrm>
            <a:custGeom>
              <a:avLst/>
              <a:gdLst/>
              <a:ahLst/>
              <a:cxnLst/>
              <a:rect l="l" t="t" r="r" b="b"/>
              <a:pathLst>
                <a:path w="455929" h="504825">
                  <a:moveTo>
                    <a:pt x="379729" y="0"/>
                  </a:moveTo>
                  <a:lnTo>
                    <a:pt x="75945" y="0"/>
                  </a:lnTo>
                  <a:lnTo>
                    <a:pt x="46398" y="5972"/>
                  </a:lnTo>
                  <a:lnTo>
                    <a:pt x="22256" y="22256"/>
                  </a:lnTo>
                  <a:lnTo>
                    <a:pt x="5972" y="46398"/>
                  </a:lnTo>
                  <a:lnTo>
                    <a:pt x="0" y="75946"/>
                  </a:lnTo>
                  <a:lnTo>
                    <a:pt x="0" y="428498"/>
                  </a:lnTo>
                  <a:lnTo>
                    <a:pt x="5972" y="458045"/>
                  </a:lnTo>
                  <a:lnTo>
                    <a:pt x="22256" y="482187"/>
                  </a:lnTo>
                  <a:lnTo>
                    <a:pt x="46398" y="498471"/>
                  </a:lnTo>
                  <a:lnTo>
                    <a:pt x="75945" y="504444"/>
                  </a:lnTo>
                  <a:lnTo>
                    <a:pt x="379729" y="504444"/>
                  </a:lnTo>
                  <a:lnTo>
                    <a:pt x="409277" y="498471"/>
                  </a:lnTo>
                  <a:lnTo>
                    <a:pt x="433419" y="482187"/>
                  </a:lnTo>
                  <a:lnTo>
                    <a:pt x="449703" y="458045"/>
                  </a:lnTo>
                  <a:lnTo>
                    <a:pt x="455675" y="428498"/>
                  </a:lnTo>
                  <a:lnTo>
                    <a:pt x="455675" y="75946"/>
                  </a:lnTo>
                  <a:lnTo>
                    <a:pt x="449703" y="46398"/>
                  </a:lnTo>
                  <a:lnTo>
                    <a:pt x="433419" y="22256"/>
                  </a:lnTo>
                  <a:lnTo>
                    <a:pt x="409277" y="5972"/>
                  </a:lnTo>
                  <a:lnTo>
                    <a:pt x="379729" y="0"/>
                  </a:lnTo>
                  <a:close/>
                </a:path>
              </a:pathLst>
            </a:custGeom>
            <a:solidFill>
              <a:srgbClr val="3A38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489960" y="3081528"/>
              <a:ext cx="455930" cy="504825"/>
            </a:xfrm>
            <a:custGeom>
              <a:avLst/>
              <a:gdLst/>
              <a:ahLst/>
              <a:cxnLst/>
              <a:rect l="l" t="t" r="r" b="b"/>
              <a:pathLst>
                <a:path w="455929" h="504825">
                  <a:moveTo>
                    <a:pt x="0" y="75946"/>
                  </a:moveTo>
                  <a:lnTo>
                    <a:pt x="5972" y="46398"/>
                  </a:lnTo>
                  <a:lnTo>
                    <a:pt x="22256" y="22256"/>
                  </a:lnTo>
                  <a:lnTo>
                    <a:pt x="46398" y="5972"/>
                  </a:lnTo>
                  <a:lnTo>
                    <a:pt x="75945" y="0"/>
                  </a:lnTo>
                  <a:lnTo>
                    <a:pt x="379729" y="0"/>
                  </a:lnTo>
                  <a:lnTo>
                    <a:pt x="409277" y="5972"/>
                  </a:lnTo>
                  <a:lnTo>
                    <a:pt x="433419" y="22256"/>
                  </a:lnTo>
                  <a:lnTo>
                    <a:pt x="449703" y="46398"/>
                  </a:lnTo>
                  <a:lnTo>
                    <a:pt x="455675" y="75946"/>
                  </a:lnTo>
                  <a:lnTo>
                    <a:pt x="455675" y="428498"/>
                  </a:lnTo>
                  <a:lnTo>
                    <a:pt x="449703" y="458045"/>
                  </a:lnTo>
                  <a:lnTo>
                    <a:pt x="433419" y="482187"/>
                  </a:lnTo>
                  <a:lnTo>
                    <a:pt x="409277" y="498471"/>
                  </a:lnTo>
                  <a:lnTo>
                    <a:pt x="379729" y="504444"/>
                  </a:lnTo>
                  <a:lnTo>
                    <a:pt x="75945" y="504444"/>
                  </a:lnTo>
                  <a:lnTo>
                    <a:pt x="46398" y="498471"/>
                  </a:lnTo>
                  <a:lnTo>
                    <a:pt x="22256" y="482187"/>
                  </a:lnTo>
                  <a:lnTo>
                    <a:pt x="5972" y="458045"/>
                  </a:lnTo>
                  <a:lnTo>
                    <a:pt x="0" y="428498"/>
                  </a:lnTo>
                  <a:lnTo>
                    <a:pt x="0" y="75946"/>
                  </a:lnTo>
                  <a:close/>
                </a:path>
              </a:pathLst>
            </a:custGeom>
            <a:ln w="12192">
              <a:solidFill>
                <a:srgbClr val="212A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611367" y="3083052"/>
              <a:ext cx="416559" cy="500380"/>
            </a:xfrm>
            <a:custGeom>
              <a:avLst/>
              <a:gdLst/>
              <a:ahLst/>
              <a:cxnLst/>
              <a:rect l="l" t="t" r="r" b="b"/>
              <a:pathLst>
                <a:path w="416560" h="500379">
                  <a:moveTo>
                    <a:pt x="346710" y="0"/>
                  </a:moveTo>
                  <a:lnTo>
                    <a:pt x="69342" y="0"/>
                  </a:lnTo>
                  <a:lnTo>
                    <a:pt x="42326" y="5441"/>
                  </a:lnTo>
                  <a:lnTo>
                    <a:pt x="20288" y="20288"/>
                  </a:lnTo>
                  <a:lnTo>
                    <a:pt x="5441" y="42326"/>
                  </a:lnTo>
                  <a:lnTo>
                    <a:pt x="0" y="69342"/>
                  </a:lnTo>
                  <a:lnTo>
                    <a:pt x="0" y="430530"/>
                  </a:lnTo>
                  <a:lnTo>
                    <a:pt x="5441" y="457545"/>
                  </a:lnTo>
                  <a:lnTo>
                    <a:pt x="20288" y="479583"/>
                  </a:lnTo>
                  <a:lnTo>
                    <a:pt x="42326" y="494430"/>
                  </a:lnTo>
                  <a:lnTo>
                    <a:pt x="69342" y="499872"/>
                  </a:lnTo>
                  <a:lnTo>
                    <a:pt x="346710" y="499872"/>
                  </a:lnTo>
                  <a:lnTo>
                    <a:pt x="373725" y="494430"/>
                  </a:lnTo>
                  <a:lnTo>
                    <a:pt x="395763" y="479583"/>
                  </a:lnTo>
                  <a:lnTo>
                    <a:pt x="410610" y="457545"/>
                  </a:lnTo>
                  <a:lnTo>
                    <a:pt x="416052" y="430530"/>
                  </a:lnTo>
                  <a:lnTo>
                    <a:pt x="416052" y="69342"/>
                  </a:lnTo>
                  <a:lnTo>
                    <a:pt x="410610" y="42326"/>
                  </a:lnTo>
                  <a:lnTo>
                    <a:pt x="395763" y="20288"/>
                  </a:lnTo>
                  <a:lnTo>
                    <a:pt x="373725" y="5441"/>
                  </a:lnTo>
                  <a:lnTo>
                    <a:pt x="346710" y="0"/>
                  </a:lnTo>
                  <a:close/>
                </a:path>
              </a:pathLst>
            </a:custGeom>
            <a:solidFill>
              <a:srgbClr val="3A38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611367" y="3083052"/>
              <a:ext cx="416559" cy="500380"/>
            </a:xfrm>
            <a:custGeom>
              <a:avLst/>
              <a:gdLst/>
              <a:ahLst/>
              <a:cxnLst/>
              <a:rect l="l" t="t" r="r" b="b"/>
              <a:pathLst>
                <a:path w="416560" h="500379">
                  <a:moveTo>
                    <a:pt x="0" y="69342"/>
                  </a:moveTo>
                  <a:lnTo>
                    <a:pt x="5441" y="42326"/>
                  </a:lnTo>
                  <a:lnTo>
                    <a:pt x="20288" y="20288"/>
                  </a:lnTo>
                  <a:lnTo>
                    <a:pt x="42326" y="5441"/>
                  </a:lnTo>
                  <a:lnTo>
                    <a:pt x="69342" y="0"/>
                  </a:lnTo>
                  <a:lnTo>
                    <a:pt x="346710" y="0"/>
                  </a:lnTo>
                  <a:lnTo>
                    <a:pt x="373725" y="5441"/>
                  </a:lnTo>
                  <a:lnTo>
                    <a:pt x="395763" y="20288"/>
                  </a:lnTo>
                  <a:lnTo>
                    <a:pt x="410610" y="42326"/>
                  </a:lnTo>
                  <a:lnTo>
                    <a:pt x="416052" y="69342"/>
                  </a:lnTo>
                  <a:lnTo>
                    <a:pt x="416052" y="430530"/>
                  </a:lnTo>
                  <a:lnTo>
                    <a:pt x="410610" y="457545"/>
                  </a:lnTo>
                  <a:lnTo>
                    <a:pt x="395763" y="479583"/>
                  </a:lnTo>
                  <a:lnTo>
                    <a:pt x="373725" y="494430"/>
                  </a:lnTo>
                  <a:lnTo>
                    <a:pt x="346710" y="499872"/>
                  </a:lnTo>
                  <a:lnTo>
                    <a:pt x="69342" y="499872"/>
                  </a:lnTo>
                  <a:lnTo>
                    <a:pt x="42326" y="494430"/>
                  </a:lnTo>
                  <a:lnTo>
                    <a:pt x="20288" y="479583"/>
                  </a:lnTo>
                  <a:lnTo>
                    <a:pt x="5441" y="457545"/>
                  </a:lnTo>
                  <a:lnTo>
                    <a:pt x="0" y="430530"/>
                  </a:lnTo>
                  <a:lnTo>
                    <a:pt x="0" y="69342"/>
                  </a:lnTo>
                  <a:close/>
                </a:path>
              </a:pathLst>
            </a:custGeom>
            <a:ln w="12192">
              <a:solidFill>
                <a:srgbClr val="212A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7630667" y="3081528"/>
              <a:ext cx="387350" cy="483234"/>
            </a:xfrm>
            <a:custGeom>
              <a:avLst/>
              <a:gdLst/>
              <a:ahLst/>
              <a:cxnLst/>
              <a:rect l="l" t="t" r="r" b="b"/>
              <a:pathLst>
                <a:path w="387350" h="483235">
                  <a:moveTo>
                    <a:pt x="322579" y="0"/>
                  </a:moveTo>
                  <a:lnTo>
                    <a:pt x="64515" y="0"/>
                  </a:lnTo>
                  <a:lnTo>
                    <a:pt x="39379" y="5062"/>
                  </a:lnTo>
                  <a:lnTo>
                    <a:pt x="18875" y="18875"/>
                  </a:lnTo>
                  <a:lnTo>
                    <a:pt x="5062" y="39379"/>
                  </a:lnTo>
                  <a:lnTo>
                    <a:pt x="0" y="64516"/>
                  </a:lnTo>
                  <a:lnTo>
                    <a:pt x="0" y="418592"/>
                  </a:lnTo>
                  <a:lnTo>
                    <a:pt x="5062" y="443728"/>
                  </a:lnTo>
                  <a:lnTo>
                    <a:pt x="18875" y="464232"/>
                  </a:lnTo>
                  <a:lnTo>
                    <a:pt x="39379" y="478045"/>
                  </a:lnTo>
                  <a:lnTo>
                    <a:pt x="64515" y="483108"/>
                  </a:lnTo>
                  <a:lnTo>
                    <a:pt x="322579" y="483108"/>
                  </a:lnTo>
                  <a:lnTo>
                    <a:pt x="347716" y="478045"/>
                  </a:lnTo>
                  <a:lnTo>
                    <a:pt x="368220" y="464232"/>
                  </a:lnTo>
                  <a:lnTo>
                    <a:pt x="382033" y="443728"/>
                  </a:lnTo>
                  <a:lnTo>
                    <a:pt x="387096" y="418592"/>
                  </a:lnTo>
                  <a:lnTo>
                    <a:pt x="387096" y="64516"/>
                  </a:lnTo>
                  <a:lnTo>
                    <a:pt x="382033" y="39379"/>
                  </a:lnTo>
                  <a:lnTo>
                    <a:pt x="368220" y="18875"/>
                  </a:lnTo>
                  <a:lnTo>
                    <a:pt x="347716" y="5062"/>
                  </a:lnTo>
                  <a:lnTo>
                    <a:pt x="322579" y="0"/>
                  </a:lnTo>
                  <a:close/>
                </a:path>
              </a:pathLst>
            </a:custGeom>
            <a:solidFill>
              <a:srgbClr val="3A38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7630667" y="3081528"/>
              <a:ext cx="387350" cy="483234"/>
            </a:xfrm>
            <a:custGeom>
              <a:avLst/>
              <a:gdLst/>
              <a:ahLst/>
              <a:cxnLst/>
              <a:rect l="l" t="t" r="r" b="b"/>
              <a:pathLst>
                <a:path w="387350" h="483235">
                  <a:moveTo>
                    <a:pt x="0" y="64516"/>
                  </a:moveTo>
                  <a:lnTo>
                    <a:pt x="5062" y="39379"/>
                  </a:lnTo>
                  <a:lnTo>
                    <a:pt x="18875" y="18875"/>
                  </a:lnTo>
                  <a:lnTo>
                    <a:pt x="39379" y="5062"/>
                  </a:lnTo>
                  <a:lnTo>
                    <a:pt x="64515" y="0"/>
                  </a:lnTo>
                  <a:lnTo>
                    <a:pt x="322579" y="0"/>
                  </a:lnTo>
                  <a:lnTo>
                    <a:pt x="347716" y="5062"/>
                  </a:lnTo>
                  <a:lnTo>
                    <a:pt x="368220" y="18875"/>
                  </a:lnTo>
                  <a:lnTo>
                    <a:pt x="382033" y="39379"/>
                  </a:lnTo>
                  <a:lnTo>
                    <a:pt x="387096" y="64516"/>
                  </a:lnTo>
                  <a:lnTo>
                    <a:pt x="387096" y="418592"/>
                  </a:lnTo>
                  <a:lnTo>
                    <a:pt x="382033" y="443728"/>
                  </a:lnTo>
                  <a:lnTo>
                    <a:pt x="368220" y="464232"/>
                  </a:lnTo>
                  <a:lnTo>
                    <a:pt x="347716" y="478045"/>
                  </a:lnTo>
                  <a:lnTo>
                    <a:pt x="322579" y="483108"/>
                  </a:lnTo>
                  <a:lnTo>
                    <a:pt x="64515" y="483108"/>
                  </a:lnTo>
                  <a:lnTo>
                    <a:pt x="39379" y="478045"/>
                  </a:lnTo>
                  <a:lnTo>
                    <a:pt x="18875" y="464232"/>
                  </a:lnTo>
                  <a:lnTo>
                    <a:pt x="5062" y="443728"/>
                  </a:lnTo>
                  <a:lnTo>
                    <a:pt x="0" y="418592"/>
                  </a:lnTo>
                  <a:lnTo>
                    <a:pt x="0" y="64516"/>
                  </a:lnTo>
                  <a:close/>
                </a:path>
              </a:pathLst>
            </a:custGeom>
            <a:ln w="12192">
              <a:solidFill>
                <a:srgbClr val="212A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489960" y="5337048"/>
              <a:ext cx="4569460" cy="411480"/>
            </a:xfrm>
            <a:custGeom>
              <a:avLst/>
              <a:gdLst/>
              <a:ahLst/>
              <a:cxnLst/>
              <a:rect l="l" t="t" r="r" b="b"/>
              <a:pathLst>
                <a:path w="4569459" h="411479">
                  <a:moveTo>
                    <a:pt x="4500371" y="0"/>
                  </a:moveTo>
                  <a:lnTo>
                    <a:pt x="68579" y="0"/>
                  </a:lnTo>
                  <a:lnTo>
                    <a:pt x="41898" y="5393"/>
                  </a:lnTo>
                  <a:lnTo>
                    <a:pt x="20097" y="20097"/>
                  </a:lnTo>
                  <a:lnTo>
                    <a:pt x="5393" y="41898"/>
                  </a:lnTo>
                  <a:lnTo>
                    <a:pt x="0" y="68579"/>
                  </a:lnTo>
                  <a:lnTo>
                    <a:pt x="0" y="342899"/>
                  </a:lnTo>
                  <a:lnTo>
                    <a:pt x="5393" y="369592"/>
                  </a:lnTo>
                  <a:lnTo>
                    <a:pt x="20097" y="391391"/>
                  </a:lnTo>
                  <a:lnTo>
                    <a:pt x="41898" y="406090"/>
                  </a:lnTo>
                  <a:lnTo>
                    <a:pt x="68579" y="411479"/>
                  </a:lnTo>
                  <a:lnTo>
                    <a:pt x="4500371" y="411479"/>
                  </a:lnTo>
                  <a:lnTo>
                    <a:pt x="4527053" y="406090"/>
                  </a:lnTo>
                  <a:lnTo>
                    <a:pt x="4548854" y="391391"/>
                  </a:lnTo>
                  <a:lnTo>
                    <a:pt x="4563558" y="369592"/>
                  </a:lnTo>
                  <a:lnTo>
                    <a:pt x="4568951" y="342899"/>
                  </a:lnTo>
                  <a:lnTo>
                    <a:pt x="4568951" y="68579"/>
                  </a:lnTo>
                  <a:lnTo>
                    <a:pt x="4563558" y="41898"/>
                  </a:lnTo>
                  <a:lnTo>
                    <a:pt x="4548854" y="20097"/>
                  </a:lnTo>
                  <a:lnTo>
                    <a:pt x="4527053" y="5393"/>
                  </a:lnTo>
                  <a:lnTo>
                    <a:pt x="4500371" y="0"/>
                  </a:lnTo>
                  <a:close/>
                </a:path>
              </a:pathLst>
            </a:custGeom>
            <a:solidFill>
              <a:srgbClr val="156D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3325495" y="2686558"/>
            <a:ext cx="546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494782" y="2664409"/>
            <a:ext cx="5461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N</a:t>
            </a:r>
            <a:r>
              <a:rPr sz="1800" spc="-10" dirty="0">
                <a:latin typeface="Trebuchet MS"/>
                <a:cs typeface="Trebuchet MS"/>
              </a:rPr>
              <a:t>o</a:t>
            </a:r>
            <a:r>
              <a:rPr sz="1800" spc="-5" dirty="0"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662418" y="2676271"/>
            <a:ext cx="546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498719" y="5863538"/>
            <a:ext cx="546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rebuchet MS"/>
                <a:cs typeface="Trebuchet MS"/>
              </a:rPr>
              <a:t>Node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8843264" y="6462166"/>
            <a:ext cx="32035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Courtesy 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: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Solid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State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Workshop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12204700" cy="6864350"/>
            <a:chOff x="-6350" y="0"/>
            <a:chExt cx="12204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18870"/>
              <a:ext cx="12191999" cy="673912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70866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2192000" cy="708660"/>
            </a:xfrm>
            <a:custGeom>
              <a:avLst/>
              <a:gdLst/>
              <a:ahLst/>
              <a:cxnLst/>
              <a:rect l="l" t="t" r="r" b="b"/>
              <a:pathLst>
                <a:path w="12192000" h="708660">
                  <a:moveTo>
                    <a:pt x="0" y="708660"/>
                  </a:moveTo>
                  <a:lnTo>
                    <a:pt x="12192000" y="70866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708660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168776" y="0"/>
            <a:ext cx="58585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20" dirty="0">
                <a:latin typeface="Calibri"/>
                <a:cs typeface="Calibri"/>
              </a:rPr>
              <a:t>Steps</a:t>
            </a:r>
            <a:r>
              <a:rPr b="1" spc="-25" dirty="0">
                <a:latin typeface="Calibri"/>
                <a:cs typeface="Calibri"/>
              </a:rPr>
              <a:t> </a:t>
            </a:r>
            <a:r>
              <a:rPr b="1" dirty="0">
                <a:latin typeface="Calibri"/>
                <a:cs typeface="Calibri"/>
              </a:rPr>
              <a:t>in</a:t>
            </a:r>
            <a:r>
              <a:rPr b="1" spc="-20" dirty="0">
                <a:latin typeface="Calibri"/>
                <a:cs typeface="Calibri"/>
              </a:rPr>
              <a:t> </a:t>
            </a:r>
            <a:r>
              <a:rPr b="1" dirty="0">
                <a:latin typeface="Calibri"/>
                <a:cs typeface="Calibri"/>
              </a:rPr>
              <a:t>Nodal</a:t>
            </a:r>
            <a:r>
              <a:rPr b="1" spc="-20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Analysis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-6350" y="2470404"/>
            <a:ext cx="12204700" cy="4394200"/>
            <a:chOff x="-6350" y="2470404"/>
            <a:chExt cx="12204700" cy="439420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021069"/>
              <a:ext cx="12192000" cy="8369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433309" y="2695194"/>
              <a:ext cx="1098550" cy="6350"/>
            </a:xfrm>
            <a:custGeom>
              <a:avLst/>
              <a:gdLst/>
              <a:ahLst/>
              <a:cxnLst/>
              <a:rect l="l" t="t" r="r" b="b"/>
              <a:pathLst>
                <a:path w="1098550" h="6350">
                  <a:moveTo>
                    <a:pt x="0" y="0"/>
                  </a:moveTo>
                  <a:lnTo>
                    <a:pt x="1098042" y="6350"/>
                  </a:lnTo>
                </a:path>
              </a:pathLst>
            </a:custGeom>
            <a:ln w="114300">
              <a:solidFill>
                <a:srgbClr val="0053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570214" y="2527554"/>
              <a:ext cx="1910080" cy="402590"/>
            </a:xfrm>
            <a:custGeom>
              <a:avLst/>
              <a:gdLst/>
              <a:ahLst/>
              <a:cxnLst/>
              <a:rect l="l" t="t" r="r" b="b"/>
              <a:pathLst>
                <a:path w="1910079" h="402589">
                  <a:moveTo>
                    <a:pt x="1909571" y="173609"/>
                  </a:moveTo>
                  <a:lnTo>
                    <a:pt x="1855018" y="173290"/>
                  </a:lnTo>
                  <a:lnTo>
                    <a:pt x="1812990" y="173136"/>
                  </a:lnTo>
                  <a:lnTo>
                    <a:pt x="1781211" y="173116"/>
                  </a:lnTo>
                  <a:lnTo>
                    <a:pt x="1757403" y="173200"/>
                  </a:lnTo>
                  <a:lnTo>
                    <a:pt x="1739290" y="173359"/>
                  </a:lnTo>
                  <a:lnTo>
                    <a:pt x="1724595" y="173563"/>
                  </a:lnTo>
                  <a:lnTo>
                    <a:pt x="1711040" y="173781"/>
                  </a:lnTo>
                  <a:lnTo>
                    <a:pt x="1696350" y="173985"/>
                  </a:lnTo>
                  <a:lnTo>
                    <a:pt x="1678246" y="174144"/>
                  </a:lnTo>
                  <a:lnTo>
                    <a:pt x="1654452" y="174228"/>
                  </a:lnTo>
                  <a:lnTo>
                    <a:pt x="1622691" y="174208"/>
                  </a:lnTo>
                  <a:lnTo>
                    <a:pt x="1580685" y="174054"/>
                  </a:lnTo>
                  <a:lnTo>
                    <a:pt x="1526158" y="173736"/>
                  </a:lnTo>
                  <a:lnTo>
                    <a:pt x="1429130" y="373253"/>
                  </a:lnTo>
                  <a:lnTo>
                    <a:pt x="1259204" y="18542"/>
                  </a:lnTo>
                  <a:lnTo>
                    <a:pt x="1066037" y="391413"/>
                  </a:lnTo>
                  <a:lnTo>
                    <a:pt x="859281" y="0"/>
                  </a:lnTo>
                  <a:lnTo>
                    <a:pt x="660272" y="402336"/>
                  </a:lnTo>
                  <a:lnTo>
                    <a:pt x="454659" y="12954"/>
                  </a:lnTo>
                  <a:lnTo>
                    <a:pt x="353440" y="174879"/>
                  </a:lnTo>
                  <a:lnTo>
                    <a:pt x="304871" y="175214"/>
                  </a:lnTo>
                  <a:lnTo>
                    <a:pt x="254379" y="175304"/>
                  </a:lnTo>
                  <a:lnTo>
                    <a:pt x="202734" y="175248"/>
                  </a:lnTo>
                  <a:lnTo>
                    <a:pt x="150706" y="175144"/>
                  </a:lnTo>
                  <a:lnTo>
                    <a:pt x="99061" y="175088"/>
                  </a:lnTo>
                  <a:lnTo>
                    <a:pt x="48569" y="175178"/>
                  </a:lnTo>
                  <a:lnTo>
                    <a:pt x="0" y="175513"/>
                  </a:lnTo>
                </a:path>
              </a:pathLst>
            </a:custGeom>
            <a:ln w="114300">
              <a:solidFill>
                <a:srgbClr val="031B0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432547" y="2560320"/>
              <a:ext cx="660400" cy="269875"/>
            </a:xfrm>
            <a:custGeom>
              <a:avLst/>
              <a:gdLst/>
              <a:ahLst/>
              <a:cxnLst/>
              <a:rect l="l" t="t" r="r" b="b"/>
              <a:pathLst>
                <a:path w="660400" h="269875">
                  <a:moveTo>
                    <a:pt x="495046" y="0"/>
                  </a:moveTo>
                  <a:lnTo>
                    <a:pt x="495046" y="79247"/>
                  </a:lnTo>
                  <a:lnTo>
                    <a:pt x="0" y="79247"/>
                  </a:lnTo>
                  <a:lnTo>
                    <a:pt x="0" y="190500"/>
                  </a:lnTo>
                  <a:lnTo>
                    <a:pt x="495046" y="190500"/>
                  </a:lnTo>
                  <a:lnTo>
                    <a:pt x="495046" y="269747"/>
                  </a:lnTo>
                  <a:lnTo>
                    <a:pt x="659892" y="134874"/>
                  </a:lnTo>
                  <a:lnTo>
                    <a:pt x="495046" y="0"/>
                  </a:lnTo>
                  <a:close/>
                </a:path>
              </a:pathLst>
            </a:custGeom>
            <a:solidFill>
              <a:srgbClr val="35EE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432547" y="2560320"/>
              <a:ext cx="660400" cy="269875"/>
            </a:xfrm>
            <a:custGeom>
              <a:avLst/>
              <a:gdLst/>
              <a:ahLst/>
              <a:cxnLst/>
              <a:rect l="l" t="t" r="r" b="b"/>
              <a:pathLst>
                <a:path w="660400" h="269875">
                  <a:moveTo>
                    <a:pt x="0" y="79247"/>
                  </a:moveTo>
                  <a:lnTo>
                    <a:pt x="495046" y="79247"/>
                  </a:lnTo>
                  <a:lnTo>
                    <a:pt x="495046" y="0"/>
                  </a:lnTo>
                  <a:lnTo>
                    <a:pt x="659892" y="134874"/>
                  </a:lnTo>
                  <a:lnTo>
                    <a:pt x="495046" y="269747"/>
                  </a:lnTo>
                  <a:lnTo>
                    <a:pt x="495046" y="190500"/>
                  </a:lnTo>
                  <a:lnTo>
                    <a:pt x="0" y="190500"/>
                  </a:lnTo>
                  <a:lnTo>
                    <a:pt x="0" y="79247"/>
                  </a:lnTo>
                  <a:close/>
                </a:path>
              </a:pathLst>
            </a:custGeom>
            <a:ln w="6096">
              <a:solidFill>
                <a:srgbClr val="0FC5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415021" y="4299204"/>
              <a:ext cx="4210685" cy="114300"/>
            </a:xfrm>
            <a:custGeom>
              <a:avLst/>
              <a:gdLst/>
              <a:ahLst/>
              <a:cxnLst/>
              <a:rect l="l" t="t" r="r" b="b"/>
              <a:pathLst>
                <a:path w="4210684" h="114300">
                  <a:moveTo>
                    <a:pt x="0" y="114300"/>
                  </a:moveTo>
                  <a:lnTo>
                    <a:pt x="4210177" y="114300"/>
                  </a:lnTo>
                  <a:lnTo>
                    <a:pt x="4210177" y="0"/>
                  </a:lnTo>
                  <a:lnTo>
                    <a:pt x="0" y="0"/>
                  </a:lnTo>
                  <a:lnTo>
                    <a:pt x="0" y="114300"/>
                  </a:lnTo>
                  <a:close/>
                </a:path>
              </a:pathLst>
            </a:custGeom>
            <a:solidFill>
              <a:srgbClr val="005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4795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Given</a:t>
            </a:r>
            <a:r>
              <a:rPr dirty="0"/>
              <a:t> a</a:t>
            </a:r>
            <a:r>
              <a:rPr spc="-15" dirty="0"/>
              <a:t> </a:t>
            </a:r>
            <a:r>
              <a:rPr dirty="0"/>
              <a:t>circuit</a:t>
            </a:r>
            <a:r>
              <a:rPr spc="-45" dirty="0"/>
              <a:t> </a:t>
            </a:r>
            <a:r>
              <a:rPr spc="-5" dirty="0"/>
              <a:t>with</a:t>
            </a:r>
            <a:r>
              <a:rPr spc="-10" dirty="0"/>
              <a:t> </a:t>
            </a:r>
            <a:r>
              <a:rPr dirty="0"/>
              <a:t>n</a:t>
            </a:r>
            <a:r>
              <a:rPr spc="-5" dirty="0"/>
              <a:t> </a:t>
            </a:r>
            <a:r>
              <a:rPr dirty="0"/>
              <a:t>nodes</a:t>
            </a:r>
            <a:r>
              <a:rPr spc="-10" dirty="0"/>
              <a:t> </a:t>
            </a:r>
            <a:r>
              <a:rPr spc="-5" dirty="0"/>
              <a:t>without</a:t>
            </a:r>
            <a:r>
              <a:rPr spc="-15" dirty="0"/>
              <a:t> </a:t>
            </a:r>
            <a:r>
              <a:rPr dirty="0"/>
              <a:t>voltage</a:t>
            </a:r>
            <a:r>
              <a:rPr spc="-40" dirty="0"/>
              <a:t> </a:t>
            </a:r>
            <a:r>
              <a:rPr spc="-5" dirty="0"/>
              <a:t>sources, </a:t>
            </a:r>
            <a:r>
              <a:rPr spc="-585" dirty="0"/>
              <a:t> </a:t>
            </a:r>
            <a:r>
              <a:rPr dirty="0"/>
              <a:t>the nodal analysis of the circuit involves taking the </a:t>
            </a:r>
            <a:r>
              <a:rPr spc="5" dirty="0"/>
              <a:t> </a:t>
            </a:r>
            <a:r>
              <a:rPr spc="-5" dirty="0"/>
              <a:t>following</a:t>
            </a:r>
            <a:r>
              <a:rPr spc="-20" dirty="0"/>
              <a:t> </a:t>
            </a:r>
            <a:r>
              <a:rPr dirty="0"/>
              <a:t>three</a:t>
            </a:r>
            <a:r>
              <a:rPr spc="-25" dirty="0"/>
              <a:t> </a:t>
            </a:r>
            <a:r>
              <a:rPr dirty="0"/>
              <a:t>steps.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/>
          </a:p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/>
              <a:t>Select a node as the reference node. </a:t>
            </a:r>
            <a:r>
              <a:rPr spc="-5" dirty="0"/>
              <a:t>Assign </a:t>
            </a:r>
            <a:r>
              <a:rPr dirty="0"/>
              <a:t> voltages</a:t>
            </a:r>
            <a:r>
              <a:rPr spc="-30" dirty="0"/>
              <a:t> </a:t>
            </a:r>
            <a:r>
              <a:rPr dirty="0"/>
              <a:t>to</a:t>
            </a:r>
            <a:r>
              <a:rPr spc="-15" dirty="0"/>
              <a:t> </a:t>
            </a:r>
            <a:r>
              <a:rPr dirty="0"/>
              <a:t>the</a:t>
            </a:r>
            <a:r>
              <a:rPr spc="-20" dirty="0"/>
              <a:t> </a:t>
            </a:r>
            <a:r>
              <a:rPr dirty="0"/>
              <a:t>remaining</a:t>
            </a:r>
            <a:r>
              <a:rPr spc="-55" dirty="0"/>
              <a:t> </a:t>
            </a:r>
            <a:r>
              <a:rPr dirty="0"/>
              <a:t>nodes.</a:t>
            </a:r>
            <a:r>
              <a:rPr spc="-55" dirty="0"/>
              <a:t> </a:t>
            </a:r>
            <a:r>
              <a:rPr dirty="0"/>
              <a:t>These</a:t>
            </a:r>
            <a:r>
              <a:rPr spc="-30" dirty="0"/>
              <a:t> </a:t>
            </a:r>
            <a:r>
              <a:rPr dirty="0"/>
              <a:t>voltages</a:t>
            </a:r>
            <a:r>
              <a:rPr spc="-30" dirty="0"/>
              <a:t> </a:t>
            </a:r>
            <a:r>
              <a:rPr dirty="0"/>
              <a:t>are </a:t>
            </a:r>
            <a:r>
              <a:rPr spc="-585" dirty="0"/>
              <a:t> </a:t>
            </a:r>
            <a:r>
              <a:rPr dirty="0"/>
              <a:t>referenced</a:t>
            </a:r>
            <a:r>
              <a:rPr spc="-30" dirty="0"/>
              <a:t> </a:t>
            </a:r>
            <a:r>
              <a:rPr spc="-5" dirty="0"/>
              <a:t>with</a:t>
            </a:r>
            <a:r>
              <a:rPr spc="-15" dirty="0"/>
              <a:t> </a:t>
            </a:r>
            <a:r>
              <a:rPr dirty="0"/>
              <a:t>respect</a:t>
            </a:r>
            <a:r>
              <a:rPr spc="-15" dirty="0"/>
              <a:t> </a:t>
            </a:r>
            <a:r>
              <a:rPr dirty="0"/>
              <a:t>to</a:t>
            </a:r>
            <a:r>
              <a:rPr spc="-10" dirty="0"/>
              <a:t> </a:t>
            </a:r>
            <a:r>
              <a:rPr dirty="0"/>
              <a:t>the</a:t>
            </a:r>
            <a:r>
              <a:rPr spc="-15" dirty="0"/>
              <a:t> </a:t>
            </a:r>
            <a:r>
              <a:rPr dirty="0"/>
              <a:t>reference</a:t>
            </a:r>
            <a:r>
              <a:rPr spc="-30" dirty="0"/>
              <a:t> </a:t>
            </a:r>
            <a:r>
              <a:rPr spc="-10" dirty="0"/>
              <a:t>node.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7665211" y="2208657"/>
            <a:ext cx="1409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12DC7B"/>
                </a:solidFill>
                <a:latin typeface="Cambria Math"/>
                <a:cs typeface="Cambria Math"/>
              </a:rPr>
              <a:t>𝐼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0527030" y="2702814"/>
            <a:ext cx="1098550" cy="6350"/>
          </a:xfrm>
          <a:custGeom>
            <a:avLst/>
            <a:gdLst/>
            <a:ahLst/>
            <a:cxnLst/>
            <a:rect l="l" t="t" r="r" b="b"/>
            <a:pathLst>
              <a:path w="1098550" h="6350">
                <a:moveTo>
                  <a:pt x="0" y="0"/>
                </a:moveTo>
                <a:lnTo>
                  <a:pt x="1098042" y="6350"/>
                </a:lnTo>
              </a:path>
            </a:pathLst>
          </a:custGeom>
          <a:ln w="114300">
            <a:solidFill>
              <a:srgbClr val="0053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8091805" y="3256026"/>
            <a:ext cx="4286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FB6CFF"/>
                </a:solidFill>
                <a:latin typeface="Trebuchet MS"/>
                <a:cs typeface="Trebuchet MS"/>
              </a:rPr>
              <a:t>V</a:t>
            </a:r>
            <a:r>
              <a:rPr sz="2775" b="1" baseline="-21021" dirty="0">
                <a:solidFill>
                  <a:srgbClr val="FB6CFF"/>
                </a:solidFill>
                <a:latin typeface="Trebuchet MS"/>
                <a:cs typeface="Trebuchet MS"/>
              </a:rPr>
              <a:t>x</a:t>
            </a:r>
            <a:endParaRPr sz="2775" baseline="-21021">
              <a:latin typeface="Trebuchet MS"/>
              <a:cs typeface="Trebuchet M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324088" y="2871216"/>
            <a:ext cx="0" cy="1358900"/>
          </a:xfrm>
          <a:custGeom>
            <a:avLst/>
            <a:gdLst/>
            <a:ahLst/>
            <a:cxnLst/>
            <a:rect l="l" t="t" r="r" b="b"/>
            <a:pathLst>
              <a:path h="1358900">
                <a:moveTo>
                  <a:pt x="0" y="0"/>
                </a:moveTo>
                <a:lnTo>
                  <a:pt x="0" y="361696"/>
                </a:lnTo>
              </a:path>
              <a:path h="1358900">
                <a:moveTo>
                  <a:pt x="0" y="996696"/>
                </a:moveTo>
                <a:lnTo>
                  <a:pt x="0" y="1358392"/>
                </a:lnTo>
              </a:path>
            </a:pathLst>
          </a:custGeom>
          <a:ln w="6096">
            <a:solidFill>
              <a:srgbClr val="FB6C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550397" y="3252342"/>
            <a:ext cx="4108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800" b="1" spc="-55" dirty="0">
                <a:solidFill>
                  <a:srgbClr val="36D9F9"/>
                </a:solidFill>
                <a:latin typeface="Trebuchet MS"/>
                <a:cs typeface="Trebuchet MS"/>
              </a:rPr>
              <a:t>V</a:t>
            </a:r>
            <a:r>
              <a:rPr sz="2775" b="1" spc="-82" baseline="-21021" dirty="0">
                <a:solidFill>
                  <a:srgbClr val="36D9F9"/>
                </a:solidFill>
                <a:latin typeface="Trebuchet MS"/>
                <a:cs typeface="Trebuchet MS"/>
              </a:rPr>
              <a:t>y</a:t>
            </a:r>
            <a:endParaRPr sz="2775" baseline="-21021">
              <a:latin typeface="Trebuchet MS"/>
              <a:cs typeface="Trebuchet MS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9148571" y="2866644"/>
            <a:ext cx="1628139" cy="2120265"/>
            <a:chOff x="9148571" y="2866644"/>
            <a:chExt cx="1628139" cy="2120265"/>
          </a:xfrm>
        </p:grpSpPr>
        <p:sp>
          <p:nvSpPr>
            <p:cNvPr id="22" name="object 22"/>
            <p:cNvSpPr/>
            <p:nvPr/>
          </p:nvSpPr>
          <p:spPr>
            <a:xfrm>
              <a:off x="10773155" y="2866644"/>
              <a:ext cx="0" cy="1360170"/>
            </a:xfrm>
            <a:custGeom>
              <a:avLst/>
              <a:gdLst/>
              <a:ahLst/>
              <a:cxnLst/>
              <a:rect l="l" t="t" r="r" b="b"/>
              <a:pathLst>
                <a:path h="1360170">
                  <a:moveTo>
                    <a:pt x="0" y="0"/>
                  </a:moveTo>
                  <a:lnTo>
                    <a:pt x="0" y="361695"/>
                  </a:lnTo>
                </a:path>
                <a:path h="1360170">
                  <a:moveTo>
                    <a:pt x="0" y="998219"/>
                  </a:moveTo>
                  <a:lnTo>
                    <a:pt x="0" y="1359915"/>
                  </a:lnTo>
                </a:path>
              </a:pathLst>
            </a:custGeom>
            <a:ln w="6096">
              <a:solidFill>
                <a:srgbClr val="36D9F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415271" y="4356354"/>
              <a:ext cx="114300" cy="311150"/>
            </a:xfrm>
            <a:custGeom>
              <a:avLst/>
              <a:gdLst/>
              <a:ahLst/>
              <a:cxnLst/>
              <a:rect l="l" t="t" r="r" b="b"/>
              <a:pathLst>
                <a:path w="114300" h="311150">
                  <a:moveTo>
                    <a:pt x="0" y="310896"/>
                  </a:moveTo>
                  <a:lnTo>
                    <a:pt x="114300" y="310896"/>
                  </a:lnTo>
                  <a:lnTo>
                    <a:pt x="114300" y="0"/>
                  </a:lnTo>
                  <a:lnTo>
                    <a:pt x="0" y="0"/>
                  </a:lnTo>
                  <a:lnTo>
                    <a:pt x="0" y="310896"/>
                  </a:lnTo>
                  <a:close/>
                </a:path>
              </a:pathLst>
            </a:custGeom>
            <a:solidFill>
              <a:srgbClr val="0053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192767" y="4677155"/>
              <a:ext cx="556895" cy="3810"/>
            </a:xfrm>
            <a:custGeom>
              <a:avLst/>
              <a:gdLst/>
              <a:ahLst/>
              <a:cxnLst/>
              <a:rect l="l" t="t" r="r" b="b"/>
              <a:pathLst>
                <a:path w="556895" h="3810">
                  <a:moveTo>
                    <a:pt x="556767" y="0"/>
                  </a:moveTo>
                  <a:lnTo>
                    <a:pt x="0" y="3429"/>
                  </a:lnTo>
                </a:path>
              </a:pathLst>
            </a:custGeom>
            <a:ln w="88392">
              <a:solidFill>
                <a:srgbClr val="0053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322307" y="4828032"/>
              <a:ext cx="296545" cy="0"/>
            </a:xfrm>
            <a:custGeom>
              <a:avLst/>
              <a:gdLst/>
              <a:ahLst/>
              <a:cxnLst/>
              <a:rect l="l" t="t" r="r" b="b"/>
              <a:pathLst>
                <a:path w="296545">
                  <a:moveTo>
                    <a:pt x="296164" y="0"/>
                  </a:moveTo>
                  <a:lnTo>
                    <a:pt x="0" y="0"/>
                  </a:lnTo>
                </a:path>
              </a:pathLst>
            </a:custGeom>
            <a:ln w="76200">
              <a:solidFill>
                <a:srgbClr val="0053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421367" y="4954523"/>
              <a:ext cx="109855" cy="0"/>
            </a:xfrm>
            <a:custGeom>
              <a:avLst/>
              <a:gdLst/>
              <a:ahLst/>
              <a:cxnLst/>
              <a:rect l="l" t="t" r="r" b="b"/>
              <a:pathLst>
                <a:path w="109854">
                  <a:moveTo>
                    <a:pt x="109727" y="0"/>
                  </a:moveTo>
                  <a:lnTo>
                    <a:pt x="0" y="0"/>
                  </a:lnTo>
                </a:path>
              </a:pathLst>
            </a:custGeom>
            <a:ln w="64008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8422893" y="2789300"/>
            <a:ext cx="23367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B6CFF"/>
                </a:solidFill>
                <a:latin typeface="Trebuchet MS"/>
                <a:cs typeface="Trebuchet MS"/>
              </a:rPr>
              <a:t>+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459851" y="3775405"/>
            <a:ext cx="1562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B6CFF"/>
                </a:solidFill>
                <a:latin typeface="Trebuchet MS"/>
                <a:cs typeface="Trebuchet MS"/>
              </a:rPr>
              <a:t>-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895456" y="2803982"/>
            <a:ext cx="23367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36D9F9"/>
                </a:solidFill>
                <a:latin typeface="Trebuchet MS"/>
                <a:cs typeface="Trebuchet MS"/>
              </a:rPr>
              <a:t>+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932668" y="3790950"/>
            <a:ext cx="1562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36D9F9"/>
                </a:solidFill>
                <a:latin typeface="Trebuchet MS"/>
                <a:cs typeface="Trebuchet MS"/>
              </a:rPr>
              <a:t>-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070083" y="4617211"/>
            <a:ext cx="19304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1F5F"/>
                </a:solidFill>
                <a:latin typeface="Trebuchet MS"/>
                <a:cs typeface="Trebuchet MS"/>
              </a:rPr>
              <a:t>Reference</a:t>
            </a:r>
            <a:r>
              <a:rPr sz="2000" b="1" spc="-90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2000" b="1" spc="-5" dirty="0">
                <a:solidFill>
                  <a:srgbClr val="001F5F"/>
                </a:solidFill>
                <a:latin typeface="Trebuchet MS"/>
                <a:cs typeface="Trebuchet MS"/>
              </a:rPr>
              <a:t>Node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070083" y="4922011"/>
            <a:ext cx="1042669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1F5F"/>
                </a:solidFill>
                <a:latin typeface="Trebuchet MS"/>
                <a:cs typeface="Trebuchet MS"/>
              </a:rPr>
              <a:t>(ground)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30427" y="1219952"/>
            <a:ext cx="9048750" cy="113665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nodal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analysis,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we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interested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finding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voltages.</a:t>
            </a:r>
            <a:endParaRPr sz="2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160"/>
              </a:spcBef>
            </a:pPr>
            <a:r>
              <a:rPr sz="3200" b="1" dirty="0">
                <a:solidFill>
                  <a:srgbClr val="001F5F"/>
                </a:solidFill>
                <a:latin typeface="Trebuchet MS"/>
                <a:cs typeface="Trebuchet MS"/>
              </a:rPr>
              <a:t>R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12204700" cy="6864350"/>
            <a:chOff x="-6350" y="0"/>
            <a:chExt cx="12204700" cy="68643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1999" cy="685799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70866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2192000" cy="708660"/>
            </a:xfrm>
            <a:custGeom>
              <a:avLst/>
              <a:gdLst/>
              <a:ahLst/>
              <a:cxnLst/>
              <a:rect l="l" t="t" r="r" b="b"/>
              <a:pathLst>
                <a:path w="12192000" h="708660">
                  <a:moveTo>
                    <a:pt x="0" y="708660"/>
                  </a:moveTo>
                  <a:lnTo>
                    <a:pt x="12192000" y="708660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708660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168776" y="0"/>
            <a:ext cx="58585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20" dirty="0">
                <a:latin typeface="Calibri"/>
                <a:cs typeface="Calibri"/>
              </a:rPr>
              <a:t>Steps</a:t>
            </a:r>
            <a:r>
              <a:rPr b="1" spc="-25" dirty="0">
                <a:latin typeface="Calibri"/>
                <a:cs typeface="Calibri"/>
              </a:rPr>
              <a:t> </a:t>
            </a:r>
            <a:r>
              <a:rPr b="1" dirty="0">
                <a:latin typeface="Calibri"/>
                <a:cs typeface="Calibri"/>
              </a:rPr>
              <a:t>in</a:t>
            </a:r>
            <a:r>
              <a:rPr b="1" spc="-20" dirty="0">
                <a:latin typeface="Calibri"/>
                <a:cs typeface="Calibri"/>
              </a:rPr>
              <a:t> </a:t>
            </a:r>
            <a:r>
              <a:rPr b="1" dirty="0">
                <a:latin typeface="Calibri"/>
                <a:cs typeface="Calibri"/>
              </a:rPr>
              <a:t>Nodal</a:t>
            </a:r>
            <a:r>
              <a:rPr b="1" spc="-20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Analysis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-6350" y="2424493"/>
            <a:ext cx="12204700" cy="4439920"/>
            <a:chOff x="-6350" y="2424493"/>
            <a:chExt cx="12204700" cy="443992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021070"/>
              <a:ext cx="12192000" cy="8369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6021323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09588" y="2429255"/>
              <a:ext cx="4053840" cy="0"/>
            </a:xfrm>
            <a:custGeom>
              <a:avLst/>
              <a:gdLst/>
              <a:ahLst/>
              <a:cxnLst/>
              <a:rect l="l" t="t" r="r" b="b"/>
              <a:pathLst>
                <a:path w="4053840">
                  <a:moveTo>
                    <a:pt x="0" y="0"/>
                  </a:moveTo>
                  <a:lnTo>
                    <a:pt x="4053839" y="0"/>
                  </a:lnTo>
                </a:path>
              </a:pathLst>
            </a:custGeom>
            <a:ln w="9144">
              <a:solidFill>
                <a:srgbClr val="D9D9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6605016" y="2676144"/>
          <a:ext cx="4054474" cy="15125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8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83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D9D9D9"/>
                      </a:solidFill>
                      <a:prstDash val="solid"/>
                    </a:lnT>
                    <a:solidFill>
                      <a:srgbClr val="FF6B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6350">
                      <a:solidFill>
                        <a:srgbClr val="D9D9D9"/>
                      </a:solidFill>
                      <a:prstDash val="solid"/>
                    </a:lnT>
                    <a:solidFill>
                      <a:srgbClr val="FF6B6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9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6350">
                      <a:solidFill>
                        <a:srgbClr val="D9D9D9"/>
                      </a:solidFill>
                      <a:prstDash val="solid"/>
                    </a:lnT>
                    <a:solidFill>
                      <a:srgbClr val="FF6B67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5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36D9F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4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solidFill>
                      <a:srgbClr val="001F5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36D9F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0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35EE9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36D9F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35EE9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B6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35EE9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B w="9525">
                      <a:solidFill>
                        <a:srgbClr val="D9D9D9"/>
                      </a:solidFill>
                      <a:prstDash val="solid"/>
                    </a:lnB>
                    <a:solidFill>
                      <a:srgbClr val="FB6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>
                      <a:solidFill>
                        <a:srgbClr val="D9D9D9"/>
                      </a:solidFill>
                      <a:prstDash val="solid"/>
                    </a:lnT>
                    <a:lnB w="9525">
                      <a:solidFill>
                        <a:srgbClr val="D9D9D9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6382892" y="2245995"/>
            <a:ext cx="105410" cy="203644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7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6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5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4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3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2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1</a:t>
            </a: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1200" dirty="0">
                <a:solidFill>
                  <a:srgbClr val="001F5F"/>
                </a:solidFill>
                <a:latin typeface="Trebuchet MS"/>
                <a:cs typeface="Trebuchet MS"/>
              </a:rPr>
              <a:t>0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231126" y="4292346"/>
            <a:ext cx="78740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1F5F"/>
                </a:solidFill>
                <a:latin typeface="Trebuchet MS"/>
                <a:cs typeface="Trebuchet MS"/>
              </a:rPr>
              <a:t>Entering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328150" y="4292346"/>
            <a:ext cx="6457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1F5F"/>
                </a:solidFill>
                <a:latin typeface="Trebuchet MS"/>
                <a:cs typeface="Trebuchet MS"/>
              </a:rPr>
              <a:t>Exi</a:t>
            </a:r>
            <a:r>
              <a:rPr sz="1600" dirty="0">
                <a:solidFill>
                  <a:srgbClr val="001F5F"/>
                </a:solidFill>
                <a:latin typeface="Trebuchet MS"/>
                <a:cs typeface="Trebuchet MS"/>
              </a:rPr>
              <a:t>t</a:t>
            </a:r>
            <a:r>
              <a:rPr sz="1600" spc="-10" dirty="0">
                <a:solidFill>
                  <a:srgbClr val="001F5F"/>
                </a:solidFill>
                <a:latin typeface="Trebuchet MS"/>
                <a:cs typeface="Trebuchet MS"/>
              </a:rPr>
              <a:t>i</a:t>
            </a:r>
            <a:r>
              <a:rPr sz="1600" spc="-5" dirty="0">
                <a:solidFill>
                  <a:srgbClr val="001F5F"/>
                </a:solidFill>
                <a:latin typeface="Trebuchet MS"/>
                <a:cs typeface="Trebuchet MS"/>
              </a:rPr>
              <a:t>ng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23789" y="2673032"/>
            <a:ext cx="260985" cy="121475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920"/>
              </a:lnSpc>
            </a:pPr>
            <a:r>
              <a:rPr sz="1600" spc="-5" dirty="0">
                <a:solidFill>
                  <a:srgbClr val="001F5F"/>
                </a:solidFill>
                <a:latin typeface="Trebuchet MS"/>
                <a:cs typeface="Trebuchet MS"/>
              </a:rPr>
              <a:t>Current</a:t>
            </a:r>
            <a:r>
              <a:rPr sz="1600" spc="-65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600" spc="-10" dirty="0">
                <a:solidFill>
                  <a:srgbClr val="001F5F"/>
                </a:solidFill>
                <a:latin typeface="Trebuchet MS"/>
                <a:cs typeface="Trebuchet MS"/>
              </a:rPr>
              <a:t>(mA)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1185" y="980947"/>
            <a:ext cx="10784205" cy="1324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834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69900" algn="l"/>
                <a:tab pos="470534" algn="l"/>
              </a:tabLst>
            </a:pPr>
            <a:r>
              <a:rPr sz="2400" spc="-5" dirty="0">
                <a:latin typeface="Times New Roman"/>
                <a:cs typeface="Times New Roman"/>
              </a:rPr>
              <a:t>Apply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KCL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nonreference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nodes.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Use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Times New Roman"/>
                <a:cs typeface="Times New Roman"/>
              </a:rPr>
              <a:t>Ohm’s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law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express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branch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currents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terms </a:t>
            </a:r>
            <a:r>
              <a:rPr sz="2400" dirty="0">
                <a:latin typeface="Times New Roman"/>
                <a:cs typeface="Times New Roman"/>
              </a:rPr>
              <a:t>of node voltages.</a:t>
            </a:r>
            <a:endParaRPr sz="2400">
              <a:latin typeface="Times New Roman"/>
              <a:cs typeface="Times New Roman"/>
            </a:endParaRPr>
          </a:p>
          <a:p>
            <a:pPr marL="6483350">
              <a:lnSpc>
                <a:spcPct val="100000"/>
              </a:lnSpc>
              <a:spcBef>
                <a:spcPts val="2245"/>
              </a:spcBef>
            </a:pPr>
            <a:r>
              <a:rPr sz="1850" dirty="0">
                <a:solidFill>
                  <a:srgbClr val="001F5F"/>
                </a:solidFill>
                <a:latin typeface="Trebuchet MS"/>
                <a:cs typeface="Trebuchet MS"/>
              </a:rPr>
              <a:t>Current</a:t>
            </a:r>
            <a:r>
              <a:rPr sz="1850" spc="-10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50" dirty="0">
                <a:solidFill>
                  <a:srgbClr val="001F5F"/>
                </a:solidFill>
                <a:latin typeface="Trebuchet MS"/>
                <a:cs typeface="Trebuchet MS"/>
              </a:rPr>
              <a:t>Entering </a:t>
            </a:r>
            <a:r>
              <a:rPr sz="1850" spc="5" dirty="0">
                <a:solidFill>
                  <a:srgbClr val="001F5F"/>
                </a:solidFill>
                <a:latin typeface="Trebuchet MS"/>
                <a:cs typeface="Trebuchet MS"/>
              </a:rPr>
              <a:t>&amp;</a:t>
            </a:r>
            <a:r>
              <a:rPr sz="1850" spc="15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50" dirty="0">
                <a:solidFill>
                  <a:srgbClr val="001F5F"/>
                </a:solidFill>
                <a:latin typeface="Trebuchet MS"/>
                <a:cs typeface="Trebuchet MS"/>
              </a:rPr>
              <a:t>Exiting</a:t>
            </a:r>
            <a:r>
              <a:rPr sz="1850" spc="15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50" spc="5" dirty="0">
                <a:solidFill>
                  <a:srgbClr val="001F5F"/>
                </a:solidFill>
                <a:latin typeface="Trebuchet MS"/>
                <a:cs typeface="Trebuchet MS"/>
              </a:rPr>
              <a:t>a</a:t>
            </a:r>
            <a:r>
              <a:rPr sz="1850" spc="-10" dirty="0">
                <a:solidFill>
                  <a:srgbClr val="001F5F"/>
                </a:solidFill>
                <a:latin typeface="Trebuchet MS"/>
                <a:cs typeface="Trebuchet MS"/>
              </a:rPr>
              <a:t> </a:t>
            </a:r>
            <a:r>
              <a:rPr sz="1850" dirty="0">
                <a:solidFill>
                  <a:srgbClr val="001F5F"/>
                </a:solidFill>
                <a:latin typeface="Trebuchet MS"/>
                <a:cs typeface="Trebuchet MS"/>
              </a:rPr>
              <a:t>Node</a:t>
            </a:r>
            <a:endParaRPr sz="1850">
              <a:latin typeface="Trebuchet MS"/>
              <a:cs typeface="Trebuchet MS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203744" y="2175129"/>
            <a:ext cx="3256279" cy="2371725"/>
            <a:chOff x="1203744" y="2175129"/>
            <a:chExt cx="3256279" cy="2371725"/>
          </a:xfrm>
        </p:grpSpPr>
        <p:sp>
          <p:nvSpPr>
            <p:cNvPr id="18" name="object 18"/>
            <p:cNvSpPr/>
            <p:nvPr/>
          </p:nvSpPr>
          <p:spPr>
            <a:xfrm>
              <a:off x="3028187" y="3215640"/>
              <a:ext cx="1144905" cy="365760"/>
            </a:xfrm>
            <a:custGeom>
              <a:avLst/>
              <a:gdLst/>
              <a:ahLst/>
              <a:cxnLst/>
              <a:rect l="l" t="t" r="r" b="b"/>
              <a:pathLst>
                <a:path w="1144904" h="365760">
                  <a:moveTo>
                    <a:pt x="921003" y="0"/>
                  </a:moveTo>
                  <a:lnTo>
                    <a:pt x="921003" y="121538"/>
                  </a:lnTo>
                  <a:lnTo>
                    <a:pt x="0" y="121538"/>
                  </a:lnTo>
                  <a:lnTo>
                    <a:pt x="0" y="244221"/>
                  </a:lnTo>
                  <a:lnTo>
                    <a:pt x="921003" y="244221"/>
                  </a:lnTo>
                  <a:lnTo>
                    <a:pt x="921003" y="365760"/>
                  </a:lnTo>
                  <a:lnTo>
                    <a:pt x="1144524" y="182880"/>
                  </a:lnTo>
                  <a:lnTo>
                    <a:pt x="921003" y="0"/>
                  </a:lnTo>
                  <a:close/>
                </a:path>
              </a:pathLst>
            </a:custGeom>
            <a:solidFill>
              <a:srgbClr val="36D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499615" y="3262884"/>
              <a:ext cx="1143000" cy="365760"/>
            </a:xfrm>
            <a:custGeom>
              <a:avLst/>
              <a:gdLst/>
              <a:ahLst/>
              <a:cxnLst/>
              <a:rect l="l" t="t" r="r" b="b"/>
              <a:pathLst>
                <a:path w="1143000" h="365760">
                  <a:moveTo>
                    <a:pt x="919479" y="0"/>
                  </a:moveTo>
                  <a:lnTo>
                    <a:pt x="919479" y="121538"/>
                  </a:lnTo>
                  <a:lnTo>
                    <a:pt x="0" y="121538"/>
                  </a:lnTo>
                  <a:lnTo>
                    <a:pt x="0" y="244220"/>
                  </a:lnTo>
                  <a:lnTo>
                    <a:pt x="919479" y="244220"/>
                  </a:lnTo>
                  <a:lnTo>
                    <a:pt x="919479" y="365759"/>
                  </a:lnTo>
                  <a:lnTo>
                    <a:pt x="1143000" y="182879"/>
                  </a:lnTo>
                  <a:lnTo>
                    <a:pt x="919479" y="0"/>
                  </a:lnTo>
                  <a:close/>
                </a:path>
              </a:pathLst>
            </a:custGeom>
            <a:solidFill>
              <a:srgbClr val="35EE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936366" y="3485007"/>
              <a:ext cx="852169" cy="852169"/>
            </a:xfrm>
            <a:custGeom>
              <a:avLst/>
              <a:gdLst/>
              <a:ahLst/>
              <a:cxnLst/>
              <a:rect l="l" t="t" r="r" b="b"/>
              <a:pathLst>
                <a:path w="852170" h="852170">
                  <a:moveTo>
                    <a:pt x="86740" y="0"/>
                  </a:moveTo>
                  <a:lnTo>
                    <a:pt x="0" y="86740"/>
                  </a:lnTo>
                  <a:lnTo>
                    <a:pt x="650367" y="737107"/>
                  </a:lnTo>
                  <a:lnTo>
                    <a:pt x="564387" y="823086"/>
                  </a:lnTo>
                  <a:lnTo>
                    <a:pt x="851916" y="851788"/>
                  </a:lnTo>
                  <a:lnTo>
                    <a:pt x="823086" y="564387"/>
                  </a:lnTo>
                  <a:lnTo>
                    <a:pt x="737107" y="650366"/>
                  </a:lnTo>
                  <a:lnTo>
                    <a:pt x="86740" y="0"/>
                  </a:lnTo>
                  <a:close/>
                </a:path>
              </a:pathLst>
            </a:custGeom>
            <a:solidFill>
              <a:srgbClr val="FB6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936366" y="2461133"/>
              <a:ext cx="852169" cy="852169"/>
            </a:xfrm>
            <a:custGeom>
              <a:avLst/>
              <a:gdLst/>
              <a:ahLst/>
              <a:cxnLst/>
              <a:rect l="l" t="t" r="r" b="b"/>
              <a:pathLst>
                <a:path w="852170" h="852170">
                  <a:moveTo>
                    <a:pt x="851916" y="0"/>
                  </a:moveTo>
                  <a:lnTo>
                    <a:pt x="564387" y="28701"/>
                  </a:lnTo>
                  <a:lnTo>
                    <a:pt x="650367" y="114680"/>
                  </a:lnTo>
                  <a:lnTo>
                    <a:pt x="0" y="765047"/>
                  </a:lnTo>
                  <a:lnTo>
                    <a:pt x="86740" y="851788"/>
                  </a:lnTo>
                  <a:lnTo>
                    <a:pt x="737107" y="201421"/>
                  </a:lnTo>
                  <a:lnTo>
                    <a:pt x="823086" y="287400"/>
                  </a:lnTo>
                  <a:lnTo>
                    <a:pt x="851916" y="0"/>
                  </a:lnTo>
                  <a:close/>
                </a:path>
              </a:pathLst>
            </a:custGeom>
            <a:solidFill>
              <a:srgbClr val="FF6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642615" y="3191256"/>
              <a:ext cx="416559" cy="416559"/>
            </a:xfrm>
            <a:custGeom>
              <a:avLst/>
              <a:gdLst/>
              <a:ahLst/>
              <a:cxnLst/>
              <a:rect l="l" t="t" r="r" b="b"/>
              <a:pathLst>
                <a:path w="416560" h="416560">
                  <a:moveTo>
                    <a:pt x="208025" y="0"/>
                  </a:moveTo>
                  <a:lnTo>
                    <a:pt x="160313" y="5491"/>
                  </a:lnTo>
                  <a:lnTo>
                    <a:pt x="116521" y="21136"/>
                  </a:lnTo>
                  <a:lnTo>
                    <a:pt x="77897" y="45686"/>
                  </a:lnTo>
                  <a:lnTo>
                    <a:pt x="45686" y="77897"/>
                  </a:lnTo>
                  <a:lnTo>
                    <a:pt x="21136" y="116521"/>
                  </a:lnTo>
                  <a:lnTo>
                    <a:pt x="5491" y="160313"/>
                  </a:lnTo>
                  <a:lnTo>
                    <a:pt x="0" y="208026"/>
                  </a:lnTo>
                  <a:lnTo>
                    <a:pt x="5491" y="255738"/>
                  </a:lnTo>
                  <a:lnTo>
                    <a:pt x="21136" y="299530"/>
                  </a:lnTo>
                  <a:lnTo>
                    <a:pt x="45686" y="338154"/>
                  </a:lnTo>
                  <a:lnTo>
                    <a:pt x="77897" y="370365"/>
                  </a:lnTo>
                  <a:lnTo>
                    <a:pt x="116521" y="394915"/>
                  </a:lnTo>
                  <a:lnTo>
                    <a:pt x="160313" y="410560"/>
                  </a:lnTo>
                  <a:lnTo>
                    <a:pt x="208025" y="416052"/>
                  </a:lnTo>
                  <a:lnTo>
                    <a:pt x="255738" y="410560"/>
                  </a:lnTo>
                  <a:lnTo>
                    <a:pt x="299530" y="394915"/>
                  </a:lnTo>
                  <a:lnTo>
                    <a:pt x="338154" y="370365"/>
                  </a:lnTo>
                  <a:lnTo>
                    <a:pt x="370365" y="338154"/>
                  </a:lnTo>
                  <a:lnTo>
                    <a:pt x="394915" y="299530"/>
                  </a:lnTo>
                  <a:lnTo>
                    <a:pt x="410560" y="255738"/>
                  </a:lnTo>
                  <a:lnTo>
                    <a:pt x="416051" y="208026"/>
                  </a:lnTo>
                  <a:lnTo>
                    <a:pt x="410560" y="160313"/>
                  </a:lnTo>
                  <a:lnTo>
                    <a:pt x="394915" y="116521"/>
                  </a:lnTo>
                  <a:lnTo>
                    <a:pt x="370365" y="77897"/>
                  </a:lnTo>
                  <a:lnTo>
                    <a:pt x="338154" y="45686"/>
                  </a:lnTo>
                  <a:lnTo>
                    <a:pt x="299530" y="21136"/>
                  </a:lnTo>
                  <a:lnTo>
                    <a:pt x="255738" y="5491"/>
                  </a:lnTo>
                  <a:lnTo>
                    <a:pt x="208025" y="0"/>
                  </a:lnTo>
                  <a:close/>
                </a:path>
              </a:pathLst>
            </a:custGeom>
            <a:solidFill>
              <a:srgbClr val="156D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642615" y="3191256"/>
              <a:ext cx="416559" cy="416559"/>
            </a:xfrm>
            <a:custGeom>
              <a:avLst/>
              <a:gdLst/>
              <a:ahLst/>
              <a:cxnLst/>
              <a:rect l="l" t="t" r="r" b="b"/>
              <a:pathLst>
                <a:path w="416560" h="416560">
                  <a:moveTo>
                    <a:pt x="0" y="208026"/>
                  </a:moveTo>
                  <a:lnTo>
                    <a:pt x="5491" y="160313"/>
                  </a:lnTo>
                  <a:lnTo>
                    <a:pt x="21136" y="116521"/>
                  </a:lnTo>
                  <a:lnTo>
                    <a:pt x="45686" y="77897"/>
                  </a:lnTo>
                  <a:lnTo>
                    <a:pt x="77897" y="45686"/>
                  </a:lnTo>
                  <a:lnTo>
                    <a:pt x="116521" y="21136"/>
                  </a:lnTo>
                  <a:lnTo>
                    <a:pt x="160313" y="5491"/>
                  </a:lnTo>
                  <a:lnTo>
                    <a:pt x="208025" y="0"/>
                  </a:lnTo>
                  <a:lnTo>
                    <a:pt x="255738" y="5491"/>
                  </a:lnTo>
                  <a:lnTo>
                    <a:pt x="299530" y="21136"/>
                  </a:lnTo>
                  <a:lnTo>
                    <a:pt x="338154" y="45686"/>
                  </a:lnTo>
                  <a:lnTo>
                    <a:pt x="370365" y="77897"/>
                  </a:lnTo>
                  <a:lnTo>
                    <a:pt x="394915" y="116521"/>
                  </a:lnTo>
                  <a:lnTo>
                    <a:pt x="410560" y="160313"/>
                  </a:lnTo>
                  <a:lnTo>
                    <a:pt x="416051" y="208026"/>
                  </a:lnTo>
                  <a:lnTo>
                    <a:pt x="410560" y="255738"/>
                  </a:lnTo>
                  <a:lnTo>
                    <a:pt x="394915" y="299530"/>
                  </a:lnTo>
                  <a:lnTo>
                    <a:pt x="370365" y="338154"/>
                  </a:lnTo>
                  <a:lnTo>
                    <a:pt x="338154" y="370365"/>
                  </a:lnTo>
                  <a:lnTo>
                    <a:pt x="299530" y="394915"/>
                  </a:lnTo>
                  <a:lnTo>
                    <a:pt x="255738" y="410560"/>
                  </a:lnTo>
                  <a:lnTo>
                    <a:pt x="208025" y="416052"/>
                  </a:lnTo>
                  <a:lnTo>
                    <a:pt x="160313" y="410560"/>
                  </a:lnTo>
                  <a:lnTo>
                    <a:pt x="116521" y="394915"/>
                  </a:lnTo>
                  <a:lnTo>
                    <a:pt x="77897" y="370365"/>
                  </a:lnTo>
                  <a:lnTo>
                    <a:pt x="45686" y="338154"/>
                  </a:lnTo>
                  <a:lnTo>
                    <a:pt x="21136" y="299530"/>
                  </a:lnTo>
                  <a:lnTo>
                    <a:pt x="5491" y="255738"/>
                  </a:lnTo>
                  <a:lnTo>
                    <a:pt x="0" y="208026"/>
                  </a:lnTo>
                  <a:close/>
                </a:path>
              </a:pathLst>
            </a:custGeom>
            <a:ln w="12192">
              <a:solidFill>
                <a:srgbClr val="031B0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869185" y="2382139"/>
              <a:ext cx="852169" cy="852169"/>
            </a:xfrm>
            <a:custGeom>
              <a:avLst/>
              <a:gdLst/>
              <a:ahLst/>
              <a:cxnLst/>
              <a:rect l="l" t="t" r="r" b="b"/>
              <a:pathLst>
                <a:path w="852169" h="852169">
                  <a:moveTo>
                    <a:pt x="86740" y="0"/>
                  </a:moveTo>
                  <a:lnTo>
                    <a:pt x="0" y="86740"/>
                  </a:lnTo>
                  <a:lnTo>
                    <a:pt x="650239" y="737235"/>
                  </a:lnTo>
                  <a:lnTo>
                    <a:pt x="564261" y="823213"/>
                  </a:lnTo>
                  <a:lnTo>
                    <a:pt x="851788" y="852043"/>
                  </a:lnTo>
                  <a:lnTo>
                    <a:pt x="823087" y="564514"/>
                  </a:lnTo>
                  <a:lnTo>
                    <a:pt x="737107" y="650494"/>
                  </a:lnTo>
                  <a:lnTo>
                    <a:pt x="86740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7984" y="2175129"/>
              <a:ext cx="191896" cy="19189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203744" y="3340099"/>
              <a:ext cx="201930" cy="201930"/>
            </a:xfrm>
            <a:custGeom>
              <a:avLst/>
              <a:gdLst/>
              <a:ahLst/>
              <a:cxnLst/>
              <a:rect l="l" t="t" r="r" b="b"/>
              <a:pathLst>
                <a:path w="201930" h="201929">
                  <a:moveTo>
                    <a:pt x="201637" y="68580"/>
                  </a:moveTo>
                  <a:lnTo>
                    <a:pt x="133057" y="68580"/>
                  </a:lnTo>
                  <a:lnTo>
                    <a:pt x="133057" y="0"/>
                  </a:lnTo>
                  <a:lnTo>
                    <a:pt x="68541" y="0"/>
                  </a:lnTo>
                  <a:lnTo>
                    <a:pt x="68541" y="68580"/>
                  </a:lnTo>
                  <a:lnTo>
                    <a:pt x="0" y="68580"/>
                  </a:lnTo>
                  <a:lnTo>
                    <a:pt x="0" y="133350"/>
                  </a:lnTo>
                  <a:lnTo>
                    <a:pt x="68541" y="133350"/>
                  </a:lnTo>
                  <a:lnTo>
                    <a:pt x="68541" y="201930"/>
                  </a:lnTo>
                  <a:lnTo>
                    <a:pt x="133057" y="201930"/>
                  </a:lnTo>
                  <a:lnTo>
                    <a:pt x="133057" y="133350"/>
                  </a:lnTo>
                  <a:lnTo>
                    <a:pt x="201637" y="133350"/>
                  </a:lnTo>
                  <a:lnTo>
                    <a:pt x="201637" y="68580"/>
                  </a:lnTo>
                  <a:close/>
                </a:path>
              </a:pathLst>
            </a:custGeom>
            <a:solidFill>
              <a:srgbClr val="35EE9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835780" y="2250313"/>
              <a:ext cx="191770" cy="184785"/>
            </a:xfrm>
            <a:custGeom>
              <a:avLst/>
              <a:gdLst/>
              <a:ahLst/>
              <a:cxnLst/>
              <a:rect l="l" t="t" r="r" b="b"/>
              <a:pathLst>
                <a:path w="191770" h="184785">
                  <a:moveTo>
                    <a:pt x="147701" y="0"/>
                  </a:moveTo>
                  <a:lnTo>
                    <a:pt x="0" y="137287"/>
                  </a:lnTo>
                  <a:lnTo>
                    <a:pt x="43942" y="184531"/>
                  </a:lnTo>
                  <a:lnTo>
                    <a:pt x="191643" y="47244"/>
                  </a:lnTo>
                  <a:lnTo>
                    <a:pt x="147701" y="0"/>
                  </a:lnTo>
                  <a:close/>
                </a:path>
              </a:pathLst>
            </a:custGeom>
            <a:solidFill>
              <a:srgbClr val="FF6B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257802" y="3366258"/>
              <a:ext cx="201930" cy="64769"/>
            </a:xfrm>
            <a:custGeom>
              <a:avLst/>
              <a:gdLst/>
              <a:ahLst/>
              <a:cxnLst/>
              <a:rect l="l" t="t" r="r" b="b"/>
              <a:pathLst>
                <a:path w="201929" h="64770">
                  <a:moveTo>
                    <a:pt x="201599" y="0"/>
                  </a:moveTo>
                  <a:lnTo>
                    <a:pt x="0" y="0"/>
                  </a:lnTo>
                  <a:lnTo>
                    <a:pt x="0" y="64519"/>
                  </a:lnTo>
                  <a:lnTo>
                    <a:pt x="201599" y="64519"/>
                  </a:lnTo>
                  <a:lnTo>
                    <a:pt x="201599" y="0"/>
                  </a:lnTo>
                  <a:close/>
                </a:path>
              </a:pathLst>
            </a:custGeom>
            <a:solidFill>
              <a:srgbClr val="36D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835146" y="4363847"/>
              <a:ext cx="193040" cy="183515"/>
            </a:xfrm>
            <a:custGeom>
              <a:avLst/>
              <a:gdLst/>
              <a:ahLst/>
              <a:cxnLst/>
              <a:rect l="l" t="t" r="r" b="b"/>
              <a:pathLst>
                <a:path w="193039" h="183514">
                  <a:moveTo>
                    <a:pt x="43306" y="0"/>
                  </a:moveTo>
                  <a:lnTo>
                    <a:pt x="0" y="47878"/>
                  </a:lnTo>
                  <a:lnTo>
                    <a:pt x="149605" y="183006"/>
                  </a:lnTo>
                  <a:lnTo>
                    <a:pt x="192912" y="135127"/>
                  </a:lnTo>
                  <a:lnTo>
                    <a:pt x="43306" y="0"/>
                  </a:lnTo>
                  <a:close/>
                </a:path>
              </a:pathLst>
            </a:custGeom>
            <a:solidFill>
              <a:srgbClr val="FB6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535025" y="5177154"/>
            <a:ext cx="103365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sz="2400" spc="-5" dirty="0">
                <a:latin typeface="Times New Roman"/>
                <a:cs typeface="Times New Roman"/>
              </a:rPr>
              <a:t>Solve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resulting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simultaneous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equations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obtain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</a:t>
            </a:r>
            <a:r>
              <a:rPr sz="2400" spc="-5" dirty="0">
                <a:latin typeface="Times New Roman"/>
                <a:cs typeface="Times New Roman"/>
              </a:rPr>
              <a:t>unknown</a:t>
            </a:r>
            <a:r>
              <a:rPr sz="2400" dirty="0">
                <a:latin typeface="Times New Roman"/>
                <a:cs typeface="Times New Roman"/>
              </a:rPr>
              <a:t> node voltages.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350" y="0"/>
            <a:ext cx="12204700" cy="810260"/>
            <a:chOff x="-6350" y="0"/>
            <a:chExt cx="12204700" cy="8102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79705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12192000" cy="797560"/>
            </a:xfrm>
            <a:custGeom>
              <a:avLst/>
              <a:gdLst/>
              <a:ahLst/>
              <a:cxnLst/>
              <a:rect l="l" t="t" r="r" b="b"/>
              <a:pathLst>
                <a:path w="12192000" h="797560">
                  <a:moveTo>
                    <a:pt x="0" y="797051"/>
                  </a:moveTo>
                  <a:lnTo>
                    <a:pt x="12192000" y="797051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797051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932557" y="0"/>
            <a:ext cx="63277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latin typeface="Calibri"/>
                <a:cs typeface="Calibri"/>
              </a:rPr>
              <a:t>Mathematical</a:t>
            </a:r>
            <a:r>
              <a:rPr b="1" spc="-10" dirty="0">
                <a:latin typeface="Calibri"/>
                <a:cs typeface="Calibri"/>
              </a:rPr>
              <a:t> </a:t>
            </a:r>
            <a:r>
              <a:rPr b="1" spc="-15" dirty="0">
                <a:latin typeface="Calibri"/>
                <a:cs typeface="Calibri"/>
              </a:rPr>
              <a:t>Problem-1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-6095" y="6015228"/>
            <a:ext cx="12204700" cy="848994"/>
            <a:chOff x="-6095" y="6015228"/>
            <a:chExt cx="12204700" cy="848994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021070"/>
              <a:ext cx="12192000" cy="83693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4611" y="797051"/>
            <a:ext cx="6681216" cy="458724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6039865" y="1962023"/>
            <a:ext cx="939165" cy="20320"/>
          </a:xfrm>
          <a:custGeom>
            <a:avLst/>
            <a:gdLst/>
            <a:ahLst/>
            <a:cxnLst/>
            <a:rect l="l" t="t" r="r" b="b"/>
            <a:pathLst>
              <a:path w="939165" h="20319">
                <a:moveTo>
                  <a:pt x="938784" y="0"/>
                </a:moveTo>
                <a:lnTo>
                  <a:pt x="0" y="0"/>
                </a:lnTo>
                <a:lnTo>
                  <a:pt x="0" y="19812"/>
                </a:lnTo>
                <a:lnTo>
                  <a:pt x="938784" y="19812"/>
                </a:lnTo>
                <a:lnTo>
                  <a:pt x="9387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39838" y="1962023"/>
            <a:ext cx="285115" cy="20320"/>
          </a:xfrm>
          <a:custGeom>
            <a:avLst/>
            <a:gdLst/>
            <a:ahLst/>
            <a:cxnLst/>
            <a:rect l="l" t="t" r="r" b="b"/>
            <a:pathLst>
              <a:path w="285115" h="20319">
                <a:moveTo>
                  <a:pt x="284988" y="0"/>
                </a:moveTo>
                <a:lnTo>
                  <a:pt x="0" y="0"/>
                </a:lnTo>
                <a:lnTo>
                  <a:pt x="0" y="19812"/>
                </a:lnTo>
                <a:lnTo>
                  <a:pt x="284988" y="19812"/>
                </a:lnTo>
                <a:lnTo>
                  <a:pt x="28498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989701" y="1741170"/>
            <a:ext cx="2782570" cy="595630"/>
          </a:xfrm>
          <a:prstGeom prst="rect">
            <a:avLst/>
          </a:prstGeom>
        </p:spPr>
        <p:txBody>
          <a:bodyPr vert="horz" wrap="square" lIns="0" tIns="173990" rIns="0" bIns="0" rtlCol="0">
            <a:spAutoFit/>
          </a:bodyPr>
          <a:lstStyle/>
          <a:p>
            <a:pPr marL="436245" marR="43180" indent="-386080">
              <a:lnSpc>
                <a:spcPct val="55800"/>
              </a:lnSpc>
              <a:spcBef>
                <a:spcPts val="1370"/>
              </a:spcBef>
              <a:tabLst>
                <a:tab pos="1408430" algn="l"/>
              </a:tabLst>
            </a:pPr>
            <a:r>
              <a:rPr sz="3600" spc="-262" baseline="41666" dirty="0">
                <a:latin typeface="Cambria Math"/>
                <a:cs typeface="Cambria Math"/>
              </a:rPr>
              <a:t>𝑉</a:t>
            </a:r>
            <a:r>
              <a:rPr sz="2625" spc="-262" baseline="41269" dirty="0">
                <a:latin typeface="Cambria Math"/>
                <a:cs typeface="Cambria Math"/>
              </a:rPr>
              <a:t>1 </a:t>
            </a:r>
            <a:r>
              <a:rPr sz="2625" spc="-254" baseline="41269" dirty="0">
                <a:latin typeface="Cambria Math"/>
                <a:cs typeface="Cambria Math"/>
              </a:rPr>
              <a:t> </a:t>
            </a:r>
            <a:r>
              <a:rPr sz="3600" baseline="41666" dirty="0">
                <a:latin typeface="Cambria Math"/>
                <a:cs typeface="Cambria Math"/>
              </a:rPr>
              <a:t>−</a:t>
            </a:r>
            <a:r>
              <a:rPr sz="3600" spc="-30" baseline="41666" dirty="0">
                <a:latin typeface="Cambria Math"/>
                <a:cs typeface="Cambria Math"/>
              </a:rPr>
              <a:t> </a:t>
            </a:r>
            <a:r>
              <a:rPr sz="3600" spc="-217" baseline="41666" dirty="0">
                <a:latin typeface="Cambria Math"/>
                <a:cs typeface="Cambria Math"/>
              </a:rPr>
              <a:t>𝑉</a:t>
            </a:r>
            <a:r>
              <a:rPr sz="2625" spc="-217" baseline="41269" dirty="0">
                <a:latin typeface="Cambria Math"/>
                <a:cs typeface="Cambria Math"/>
              </a:rPr>
              <a:t>2</a:t>
            </a:r>
            <a:r>
              <a:rPr sz="2625" spc="7" baseline="41269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</a:t>
            </a:r>
            <a:r>
              <a:rPr sz="2400" spc="-20" dirty="0">
                <a:latin typeface="Cambria Math"/>
                <a:cs typeface="Cambria Math"/>
              </a:rPr>
              <a:t> </a:t>
            </a:r>
            <a:r>
              <a:rPr sz="3600" spc="-262" baseline="41666" dirty="0">
                <a:latin typeface="Cambria Math"/>
                <a:cs typeface="Cambria Math"/>
              </a:rPr>
              <a:t>𝑉</a:t>
            </a:r>
            <a:r>
              <a:rPr sz="2625" spc="-262" baseline="41269" dirty="0">
                <a:latin typeface="Cambria Math"/>
                <a:cs typeface="Cambria Math"/>
              </a:rPr>
              <a:t>1</a:t>
            </a:r>
            <a:r>
              <a:rPr sz="2625" spc="52" baseline="41269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−</a:t>
            </a:r>
            <a:r>
              <a:rPr sz="2400" spc="-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5</a:t>
            </a:r>
            <a:r>
              <a:rPr sz="2400" spc="12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114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0 </a:t>
            </a:r>
            <a:r>
              <a:rPr sz="2400" spc="-51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4	2</a:t>
            </a:r>
            <a:endParaRPr sz="2400">
              <a:latin typeface="Cambria Math"/>
              <a:cs typeface="Cambria Math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2250" y="1799482"/>
            <a:ext cx="3979518" cy="343602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983894" y="2647315"/>
            <a:ext cx="3467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75" dirty="0">
                <a:latin typeface="Cambria Math"/>
                <a:cs typeface="Cambria Math"/>
              </a:rPr>
              <a:t>𝑉</a:t>
            </a:r>
            <a:r>
              <a:rPr sz="2625" spc="-262" baseline="-15873" dirty="0">
                <a:latin typeface="Cambria Math"/>
                <a:cs typeface="Cambria Math"/>
              </a:rPr>
              <a:t>1</a:t>
            </a:r>
            <a:endParaRPr sz="2625" baseline="-15873">
              <a:latin typeface="Cambria Math"/>
              <a:cs typeface="Cambria Math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29253" y="2504694"/>
            <a:ext cx="3543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45" dirty="0">
                <a:latin typeface="Cambria Math"/>
                <a:cs typeface="Cambria Math"/>
              </a:rPr>
              <a:t>𝑉</a:t>
            </a:r>
            <a:r>
              <a:rPr sz="2625" spc="-217" baseline="-15873" dirty="0">
                <a:latin typeface="Cambria Math"/>
                <a:cs typeface="Cambria Math"/>
              </a:rPr>
              <a:t>2</a:t>
            </a:r>
            <a:endParaRPr sz="2625" baseline="-15873">
              <a:latin typeface="Cambria Math"/>
              <a:cs typeface="Cambria Math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542988" y="2340101"/>
            <a:ext cx="3582670" cy="2449195"/>
            <a:chOff x="542988" y="2340101"/>
            <a:chExt cx="3582670" cy="2449195"/>
          </a:xfrm>
        </p:grpSpPr>
        <p:sp>
          <p:nvSpPr>
            <p:cNvPr id="17" name="object 17"/>
            <p:cNvSpPr/>
            <p:nvPr/>
          </p:nvSpPr>
          <p:spPr>
            <a:xfrm>
              <a:off x="542988" y="2347594"/>
              <a:ext cx="2316480" cy="2441575"/>
            </a:xfrm>
            <a:custGeom>
              <a:avLst/>
              <a:gdLst/>
              <a:ahLst/>
              <a:cxnLst/>
              <a:rect l="l" t="t" r="r" b="b"/>
              <a:pathLst>
                <a:path w="2316480" h="2441575">
                  <a:moveTo>
                    <a:pt x="114300" y="354457"/>
                  </a:moveTo>
                  <a:lnTo>
                    <a:pt x="76187" y="354330"/>
                  </a:lnTo>
                  <a:lnTo>
                    <a:pt x="77597" y="254"/>
                  </a:lnTo>
                  <a:lnTo>
                    <a:pt x="39497" y="0"/>
                  </a:lnTo>
                  <a:lnTo>
                    <a:pt x="38087" y="354203"/>
                  </a:lnTo>
                  <a:lnTo>
                    <a:pt x="0" y="354076"/>
                  </a:lnTo>
                  <a:lnTo>
                    <a:pt x="56705" y="468503"/>
                  </a:lnTo>
                  <a:lnTo>
                    <a:pt x="104736" y="373380"/>
                  </a:lnTo>
                  <a:lnTo>
                    <a:pt x="114300" y="354457"/>
                  </a:lnTo>
                  <a:close/>
                </a:path>
                <a:path w="2316480" h="2441575">
                  <a:moveTo>
                    <a:pt x="194627" y="2326894"/>
                  </a:moveTo>
                  <a:lnTo>
                    <a:pt x="156527" y="2326894"/>
                  </a:lnTo>
                  <a:lnTo>
                    <a:pt x="156527" y="1280287"/>
                  </a:lnTo>
                  <a:lnTo>
                    <a:pt x="118427" y="1280287"/>
                  </a:lnTo>
                  <a:lnTo>
                    <a:pt x="118427" y="2326894"/>
                  </a:lnTo>
                  <a:lnTo>
                    <a:pt x="80327" y="2326894"/>
                  </a:lnTo>
                  <a:lnTo>
                    <a:pt x="137477" y="2441194"/>
                  </a:lnTo>
                  <a:lnTo>
                    <a:pt x="185102" y="2345944"/>
                  </a:lnTo>
                  <a:lnTo>
                    <a:pt x="194627" y="2326894"/>
                  </a:lnTo>
                  <a:close/>
                </a:path>
                <a:path w="2316480" h="2441575">
                  <a:moveTo>
                    <a:pt x="2316035" y="1147699"/>
                  </a:moveTo>
                  <a:lnTo>
                    <a:pt x="2277935" y="1128649"/>
                  </a:lnTo>
                  <a:lnTo>
                    <a:pt x="2201735" y="1090549"/>
                  </a:lnTo>
                  <a:lnTo>
                    <a:pt x="2201735" y="1128649"/>
                  </a:lnTo>
                  <a:lnTo>
                    <a:pt x="1225613" y="1128649"/>
                  </a:lnTo>
                  <a:lnTo>
                    <a:pt x="1225613" y="1166749"/>
                  </a:lnTo>
                  <a:lnTo>
                    <a:pt x="2201735" y="1166749"/>
                  </a:lnTo>
                  <a:lnTo>
                    <a:pt x="2201735" y="1204861"/>
                  </a:lnTo>
                  <a:lnTo>
                    <a:pt x="2277935" y="1166749"/>
                  </a:lnTo>
                  <a:lnTo>
                    <a:pt x="2316035" y="1147699"/>
                  </a:lnTo>
                  <a:close/>
                </a:path>
              </a:pathLst>
            </a:custGeom>
            <a:solidFill>
              <a:srgbClr val="385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739646" y="2340101"/>
              <a:ext cx="2385695" cy="2311400"/>
            </a:xfrm>
            <a:custGeom>
              <a:avLst/>
              <a:gdLst/>
              <a:ahLst/>
              <a:cxnLst/>
              <a:rect l="l" t="t" r="r" b="b"/>
              <a:pathLst>
                <a:path w="2385695" h="2311400">
                  <a:moveTo>
                    <a:pt x="1162431" y="1323594"/>
                  </a:moveTo>
                  <a:lnTo>
                    <a:pt x="1162304" y="1285494"/>
                  </a:lnTo>
                  <a:lnTo>
                    <a:pt x="114249" y="1288872"/>
                  </a:lnTo>
                  <a:lnTo>
                    <a:pt x="114173" y="1250696"/>
                  </a:lnTo>
                  <a:lnTo>
                    <a:pt x="0" y="1308227"/>
                  </a:lnTo>
                  <a:lnTo>
                    <a:pt x="114427" y="1364996"/>
                  </a:lnTo>
                  <a:lnTo>
                    <a:pt x="114338" y="1327023"/>
                  </a:lnTo>
                  <a:lnTo>
                    <a:pt x="1162431" y="1323594"/>
                  </a:lnTo>
                  <a:close/>
                </a:path>
                <a:path w="2385695" h="2311400">
                  <a:moveTo>
                    <a:pt x="1660398" y="114300"/>
                  </a:moveTo>
                  <a:lnTo>
                    <a:pt x="1650873" y="95250"/>
                  </a:lnTo>
                  <a:lnTo>
                    <a:pt x="1603248" y="0"/>
                  </a:lnTo>
                  <a:lnTo>
                    <a:pt x="1546098" y="114300"/>
                  </a:lnTo>
                  <a:lnTo>
                    <a:pt x="1584198" y="114300"/>
                  </a:lnTo>
                  <a:lnTo>
                    <a:pt x="1584198" y="585978"/>
                  </a:lnTo>
                  <a:lnTo>
                    <a:pt x="1622298" y="585978"/>
                  </a:lnTo>
                  <a:lnTo>
                    <a:pt x="1622298" y="114300"/>
                  </a:lnTo>
                  <a:lnTo>
                    <a:pt x="1660398" y="114300"/>
                  </a:lnTo>
                  <a:close/>
                </a:path>
                <a:path w="2385695" h="2311400">
                  <a:moveTo>
                    <a:pt x="1750568" y="2196973"/>
                  </a:moveTo>
                  <a:lnTo>
                    <a:pt x="1712506" y="2196896"/>
                  </a:lnTo>
                  <a:lnTo>
                    <a:pt x="1714754" y="1260348"/>
                  </a:lnTo>
                  <a:lnTo>
                    <a:pt x="1676654" y="1260348"/>
                  </a:lnTo>
                  <a:lnTo>
                    <a:pt x="1674406" y="2196808"/>
                  </a:lnTo>
                  <a:lnTo>
                    <a:pt x="1636268" y="2196719"/>
                  </a:lnTo>
                  <a:lnTo>
                    <a:pt x="1693164" y="2311146"/>
                  </a:lnTo>
                  <a:lnTo>
                    <a:pt x="1741043" y="2215896"/>
                  </a:lnTo>
                  <a:lnTo>
                    <a:pt x="1750568" y="2196973"/>
                  </a:lnTo>
                  <a:close/>
                </a:path>
                <a:path w="2385695" h="2311400">
                  <a:moveTo>
                    <a:pt x="2385695" y="781050"/>
                  </a:moveTo>
                  <a:lnTo>
                    <a:pt x="2384552" y="742950"/>
                  </a:lnTo>
                  <a:lnTo>
                    <a:pt x="1959267" y="754875"/>
                  </a:lnTo>
                  <a:lnTo>
                    <a:pt x="1958213" y="716788"/>
                  </a:lnTo>
                  <a:lnTo>
                    <a:pt x="1845564" y="777113"/>
                  </a:lnTo>
                  <a:lnTo>
                    <a:pt x="1961388" y="830961"/>
                  </a:lnTo>
                  <a:lnTo>
                    <a:pt x="1960333" y="793496"/>
                  </a:lnTo>
                  <a:lnTo>
                    <a:pt x="1960321" y="792975"/>
                  </a:lnTo>
                  <a:lnTo>
                    <a:pt x="2385695" y="78105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/>
          <p:nvPr/>
        </p:nvSpPr>
        <p:spPr>
          <a:xfrm>
            <a:off x="5864859" y="3546602"/>
            <a:ext cx="939165" cy="20320"/>
          </a:xfrm>
          <a:custGeom>
            <a:avLst/>
            <a:gdLst/>
            <a:ahLst/>
            <a:cxnLst/>
            <a:rect l="l" t="t" r="r" b="b"/>
            <a:pathLst>
              <a:path w="939165" h="20320">
                <a:moveTo>
                  <a:pt x="938784" y="0"/>
                </a:moveTo>
                <a:lnTo>
                  <a:pt x="0" y="0"/>
                </a:lnTo>
                <a:lnTo>
                  <a:pt x="0" y="19812"/>
                </a:lnTo>
                <a:lnTo>
                  <a:pt x="938784" y="19812"/>
                </a:lnTo>
                <a:lnTo>
                  <a:pt x="93878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166356" y="3546602"/>
            <a:ext cx="291465" cy="20320"/>
          </a:xfrm>
          <a:custGeom>
            <a:avLst/>
            <a:gdLst/>
            <a:ahLst/>
            <a:cxnLst/>
            <a:rect l="l" t="t" r="r" b="b"/>
            <a:pathLst>
              <a:path w="291465" h="20320">
                <a:moveTo>
                  <a:pt x="291083" y="0"/>
                </a:moveTo>
                <a:lnTo>
                  <a:pt x="0" y="0"/>
                </a:lnTo>
                <a:lnTo>
                  <a:pt x="0" y="19812"/>
                </a:lnTo>
                <a:lnTo>
                  <a:pt x="291083" y="19812"/>
                </a:lnTo>
                <a:lnTo>
                  <a:pt x="2910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814821" y="3326129"/>
            <a:ext cx="3489325" cy="595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ts val="2245"/>
              </a:lnSpc>
              <a:spcBef>
                <a:spcPts val="100"/>
              </a:spcBef>
            </a:pPr>
            <a:r>
              <a:rPr sz="3600" spc="-217" baseline="41666" dirty="0">
                <a:latin typeface="Cambria Math"/>
                <a:cs typeface="Cambria Math"/>
              </a:rPr>
              <a:t>𝑉</a:t>
            </a:r>
            <a:r>
              <a:rPr sz="2625" spc="-217" baseline="41269" dirty="0">
                <a:latin typeface="Cambria Math"/>
                <a:cs typeface="Cambria Math"/>
              </a:rPr>
              <a:t>2</a:t>
            </a:r>
            <a:r>
              <a:rPr sz="2625" spc="367" baseline="41269" dirty="0">
                <a:latin typeface="Cambria Math"/>
                <a:cs typeface="Cambria Math"/>
              </a:rPr>
              <a:t> </a:t>
            </a:r>
            <a:r>
              <a:rPr sz="3600" baseline="41666" dirty="0">
                <a:latin typeface="Cambria Math"/>
                <a:cs typeface="Cambria Math"/>
              </a:rPr>
              <a:t>−</a:t>
            </a:r>
            <a:r>
              <a:rPr sz="3600" spc="-30" baseline="41666" dirty="0">
                <a:latin typeface="Cambria Math"/>
                <a:cs typeface="Cambria Math"/>
              </a:rPr>
              <a:t> </a:t>
            </a:r>
            <a:r>
              <a:rPr sz="3600" spc="-262" baseline="41666" dirty="0">
                <a:latin typeface="Cambria Math"/>
                <a:cs typeface="Cambria Math"/>
              </a:rPr>
              <a:t>𝑉</a:t>
            </a:r>
            <a:r>
              <a:rPr sz="2625" spc="-262" baseline="41269" dirty="0">
                <a:latin typeface="Cambria Math"/>
                <a:cs typeface="Cambria Math"/>
              </a:rPr>
              <a:t>1</a:t>
            </a:r>
            <a:r>
              <a:rPr sz="2625" spc="67" baseline="41269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 </a:t>
            </a:r>
            <a:r>
              <a:rPr sz="3600" spc="-217" baseline="41666" dirty="0">
                <a:latin typeface="Cambria Math"/>
                <a:cs typeface="Cambria Math"/>
              </a:rPr>
              <a:t>𝑉</a:t>
            </a:r>
            <a:r>
              <a:rPr sz="2625" spc="-217" baseline="41269" dirty="0">
                <a:latin typeface="Cambria Math"/>
                <a:cs typeface="Cambria Math"/>
              </a:rPr>
              <a:t>2</a:t>
            </a:r>
            <a:r>
              <a:rPr sz="2625" spc="345" baseline="41269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+ 5</a:t>
            </a:r>
            <a:r>
              <a:rPr sz="2400" spc="-1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−</a:t>
            </a:r>
            <a:r>
              <a:rPr sz="2400" spc="-1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10</a:t>
            </a:r>
            <a:r>
              <a:rPr sz="2400" spc="110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=</a:t>
            </a:r>
            <a:r>
              <a:rPr sz="2400" spc="125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0</a:t>
            </a:r>
            <a:endParaRPr sz="2400">
              <a:latin typeface="Cambria Math"/>
              <a:cs typeface="Cambria Math"/>
            </a:endParaRPr>
          </a:p>
          <a:p>
            <a:pPr marL="436245">
              <a:lnSpc>
                <a:spcPts val="2245"/>
              </a:lnSpc>
              <a:tabLst>
                <a:tab pos="1412875" algn="l"/>
              </a:tabLst>
            </a:pPr>
            <a:r>
              <a:rPr sz="2400" dirty="0">
                <a:latin typeface="Cambria Math"/>
                <a:cs typeface="Cambria Math"/>
              </a:rPr>
              <a:t>4	6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809860" y="1899157"/>
            <a:ext cx="452755" cy="20320"/>
          </a:xfrm>
          <a:custGeom>
            <a:avLst/>
            <a:gdLst/>
            <a:ahLst/>
            <a:cxnLst/>
            <a:rect l="l" t="t" r="r" b="b"/>
            <a:pathLst>
              <a:path w="452754" h="20319">
                <a:moveTo>
                  <a:pt x="452628" y="0"/>
                </a:moveTo>
                <a:lnTo>
                  <a:pt x="0" y="0"/>
                </a:lnTo>
                <a:lnTo>
                  <a:pt x="0" y="19812"/>
                </a:lnTo>
                <a:lnTo>
                  <a:pt x="452628" y="19812"/>
                </a:lnTo>
                <a:lnTo>
                  <a:pt x="452628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625201" y="1899157"/>
            <a:ext cx="291465" cy="20320"/>
          </a:xfrm>
          <a:custGeom>
            <a:avLst/>
            <a:gdLst/>
            <a:ahLst/>
            <a:cxnLst/>
            <a:rect l="l" t="t" r="r" b="b"/>
            <a:pathLst>
              <a:path w="291465" h="20319">
                <a:moveTo>
                  <a:pt x="291083" y="0"/>
                </a:moveTo>
                <a:lnTo>
                  <a:pt x="0" y="0"/>
                </a:lnTo>
                <a:lnTo>
                  <a:pt x="0" y="19812"/>
                </a:lnTo>
                <a:lnTo>
                  <a:pt x="291083" y="19812"/>
                </a:lnTo>
                <a:lnTo>
                  <a:pt x="29108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9760077" y="1379408"/>
            <a:ext cx="1774189" cy="89408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40"/>
              </a:spcBef>
            </a:pPr>
            <a:r>
              <a:rPr sz="2400" spc="-120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625" spc="-179" baseline="-15873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625" spc="330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600" baseline="-41666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3600" spc="-7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spc="-145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625" spc="-217" baseline="-15873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625" spc="187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600" baseline="-41666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3600" spc="172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600" baseline="-41666" dirty="0">
                <a:solidFill>
                  <a:srgbClr val="006FC0"/>
                </a:solidFill>
                <a:latin typeface="Cambria Math"/>
                <a:cs typeface="Cambria Math"/>
              </a:rPr>
              <a:t>5</a:t>
            </a:r>
            <a:endParaRPr sz="3600" baseline="-41666">
              <a:latin typeface="Cambria Math"/>
              <a:cs typeface="Cambria Math"/>
            </a:endParaRPr>
          </a:p>
          <a:p>
            <a:pPr marL="192405">
              <a:lnSpc>
                <a:spcPct val="100000"/>
              </a:lnSpc>
              <a:spcBef>
                <a:spcPts val="540"/>
              </a:spcBef>
              <a:tabLst>
                <a:tab pos="927100" algn="l"/>
              </a:tabLst>
            </a:pP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4	4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0110723" y="3587877"/>
            <a:ext cx="460375" cy="20320"/>
          </a:xfrm>
          <a:custGeom>
            <a:avLst/>
            <a:gdLst/>
            <a:ahLst/>
            <a:cxnLst/>
            <a:rect l="l" t="t" r="r" b="b"/>
            <a:pathLst>
              <a:path w="460375" h="20320">
                <a:moveTo>
                  <a:pt x="460248" y="0"/>
                </a:moveTo>
                <a:lnTo>
                  <a:pt x="0" y="0"/>
                </a:lnTo>
                <a:lnTo>
                  <a:pt x="0" y="19812"/>
                </a:lnTo>
                <a:lnTo>
                  <a:pt x="460248" y="19812"/>
                </a:lnTo>
                <a:lnTo>
                  <a:pt x="460248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0932159" y="3587877"/>
            <a:ext cx="285115" cy="20320"/>
          </a:xfrm>
          <a:custGeom>
            <a:avLst/>
            <a:gdLst/>
            <a:ahLst/>
            <a:cxnLst/>
            <a:rect l="l" t="t" r="r" b="b"/>
            <a:pathLst>
              <a:path w="285115" h="20320">
                <a:moveTo>
                  <a:pt x="284988" y="0"/>
                </a:moveTo>
                <a:lnTo>
                  <a:pt x="0" y="0"/>
                </a:lnTo>
                <a:lnTo>
                  <a:pt x="0" y="19812"/>
                </a:lnTo>
                <a:lnTo>
                  <a:pt x="284988" y="19812"/>
                </a:lnTo>
                <a:lnTo>
                  <a:pt x="284988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10061193" y="3068946"/>
            <a:ext cx="1773555" cy="894080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35"/>
              </a:spcBef>
            </a:pPr>
            <a:r>
              <a:rPr sz="2400" spc="-100" dirty="0">
                <a:solidFill>
                  <a:srgbClr val="006FC0"/>
                </a:solidFill>
                <a:latin typeface="Cambria Math"/>
                <a:cs typeface="Cambria Math"/>
              </a:rPr>
              <a:t>5𝑉</a:t>
            </a:r>
            <a:r>
              <a:rPr sz="2625" spc="-150" baseline="-15873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625" spc="330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600" baseline="-41666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3600" spc="-37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spc="-175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625" spc="-262" baseline="-15873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625" spc="240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600" baseline="-41666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3600" spc="179" baseline="-41666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3600" baseline="-41666" dirty="0">
                <a:solidFill>
                  <a:srgbClr val="006FC0"/>
                </a:solidFill>
                <a:latin typeface="Cambria Math"/>
                <a:cs typeface="Cambria Math"/>
              </a:rPr>
              <a:t>5</a:t>
            </a:r>
            <a:endParaRPr sz="3600" baseline="-41666">
              <a:latin typeface="Cambria Math"/>
              <a:cs typeface="Cambria Math"/>
            </a:endParaRPr>
          </a:p>
          <a:p>
            <a:pPr marL="111125">
              <a:lnSpc>
                <a:spcPct val="100000"/>
              </a:lnSpc>
              <a:spcBef>
                <a:spcPts val="540"/>
              </a:spcBef>
              <a:tabLst>
                <a:tab pos="929640" algn="l"/>
              </a:tabLst>
            </a:pP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12	4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035163" y="2533015"/>
            <a:ext cx="19170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20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625" spc="-179" baseline="-15873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625" spc="352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400" spc="-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spc="-145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625" spc="-217" baseline="-15873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625" spc="555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400" spc="10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20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036686" y="4334636"/>
            <a:ext cx="208533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00" dirty="0">
                <a:solidFill>
                  <a:srgbClr val="006FC0"/>
                </a:solidFill>
                <a:latin typeface="Cambria Math"/>
                <a:cs typeface="Cambria Math"/>
              </a:rPr>
              <a:t>5𝑉</a:t>
            </a:r>
            <a:r>
              <a:rPr sz="2625" spc="-150" baseline="-15873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625" spc="330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400" spc="-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spc="-114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625" spc="-172" baseline="-15873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625" spc="547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400" spc="10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60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075803" y="5513451"/>
            <a:ext cx="337185" cy="20320"/>
          </a:xfrm>
          <a:custGeom>
            <a:avLst/>
            <a:gdLst/>
            <a:ahLst/>
            <a:cxnLst/>
            <a:rect l="l" t="t" r="r" b="b"/>
            <a:pathLst>
              <a:path w="337184" h="20320">
                <a:moveTo>
                  <a:pt x="336803" y="0"/>
                </a:moveTo>
                <a:lnTo>
                  <a:pt x="0" y="0"/>
                </a:lnTo>
                <a:lnTo>
                  <a:pt x="0" y="19812"/>
                </a:lnTo>
                <a:lnTo>
                  <a:pt x="336803" y="19812"/>
                </a:lnTo>
                <a:lnTo>
                  <a:pt x="336803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357236" y="5062804"/>
            <a:ext cx="1336040" cy="622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9455">
              <a:lnSpc>
                <a:spcPts val="2345"/>
              </a:lnSpc>
              <a:spcBef>
                <a:spcPts val="100"/>
              </a:spcBef>
            </a:pP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40</a:t>
            </a:r>
            <a:endParaRPr sz="2400">
              <a:latin typeface="Cambria Math"/>
              <a:cs typeface="Cambria Math"/>
            </a:endParaRPr>
          </a:p>
          <a:p>
            <a:pPr marL="38100">
              <a:lnSpc>
                <a:spcPts val="2345"/>
              </a:lnSpc>
              <a:tabLst>
                <a:tab pos="803275" algn="l"/>
                <a:tab pos="1106170" algn="l"/>
              </a:tabLst>
            </a:pPr>
            <a:r>
              <a:rPr sz="2400" spc="-175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625" spc="-262" baseline="-15873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625" spc="585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=	</a:t>
            </a:r>
            <a:r>
              <a:rPr sz="3600" baseline="-37037" dirty="0">
                <a:solidFill>
                  <a:srgbClr val="006FC0"/>
                </a:solidFill>
                <a:latin typeface="Cambria Math"/>
                <a:cs typeface="Cambria Math"/>
              </a:rPr>
              <a:t>3	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405873" y="5313679"/>
            <a:ext cx="1360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spc="-145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625" spc="-217" baseline="-15873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625" spc="525" baseline="-15873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400" spc="1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20</a:t>
            </a:r>
            <a:r>
              <a:rPr sz="2400" spc="-3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4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4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664" y="1226655"/>
            <a:ext cx="4494425" cy="2827512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-6095" y="0"/>
            <a:ext cx="12204700" cy="891540"/>
            <a:chOff x="-6095" y="0"/>
            <a:chExt cx="12204700" cy="89154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87934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2192000" cy="879475"/>
            </a:xfrm>
            <a:custGeom>
              <a:avLst/>
              <a:gdLst/>
              <a:ahLst/>
              <a:cxnLst/>
              <a:rect l="l" t="t" r="r" b="b"/>
              <a:pathLst>
                <a:path w="12192000" h="879475">
                  <a:moveTo>
                    <a:pt x="0" y="879348"/>
                  </a:moveTo>
                  <a:lnTo>
                    <a:pt x="12192000" y="87934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879348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932557" y="21412"/>
            <a:ext cx="632777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latin typeface="Calibri"/>
                <a:cs typeface="Calibri"/>
              </a:rPr>
              <a:t>Mathematical</a:t>
            </a:r>
            <a:r>
              <a:rPr b="1" spc="-45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Problem-2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-6095" y="6408420"/>
            <a:ext cx="12204700" cy="455930"/>
            <a:chOff x="-6095" y="6408420"/>
            <a:chExt cx="12204700" cy="45593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414770"/>
              <a:ext cx="12192000" cy="4432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0" y="6414516"/>
              <a:ext cx="12192000" cy="443865"/>
            </a:xfrm>
            <a:custGeom>
              <a:avLst/>
              <a:gdLst/>
              <a:ahLst/>
              <a:cxnLst/>
              <a:rect l="l" t="t" r="r" b="b"/>
              <a:pathLst>
                <a:path w="12192000" h="443865">
                  <a:moveTo>
                    <a:pt x="0" y="0"/>
                  </a:moveTo>
                  <a:lnTo>
                    <a:pt x="221742" y="0"/>
                  </a:lnTo>
                  <a:lnTo>
                    <a:pt x="221742" y="221754"/>
                  </a:lnTo>
                  <a:lnTo>
                    <a:pt x="12192000" y="221754"/>
                  </a:lnTo>
                  <a:lnTo>
                    <a:pt x="12192000" y="443484"/>
                  </a:lnTo>
                  <a:lnTo>
                    <a:pt x="0" y="443484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298947" y="1013460"/>
            <a:ext cx="5424463" cy="363630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5089525" y="2105405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60" h="17144">
                <a:moveTo>
                  <a:pt x="784860" y="0"/>
                </a:moveTo>
                <a:lnTo>
                  <a:pt x="0" y="0"/>
                </a:lnTo>
                <a:lnTo>
                  <a:pt x="0" y="16764"/>
                </a:lnTo>
                <a:lnTo>
                  <a:pt x="784860" y="16764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77660" y="2105405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59" h="17144">
                <a:moveTo>
                  <a:pt x="784860" y="0"/>
                </a:moveTo>
                <a:lnTo>
                  <a:pt x="0" y="0"/>
                </a:lnTo>
                <a:lnTo>
                  <a:pt x="0" y="16764"/>
                </a:lnTo>
                <a:lnTo>
                  <a:pt x="784860" y="16764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039359" y="1670212"/>
            <a:ext cx="2891790" cy="7512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2110" marR="43180" indent="-321945">
              <a:lnSpc>
                <a:spcPct val="119000"/>
              </a:lnSpc>
              <a:spcBef>
                <a:spcPts val="95"/>
              </a:spcBef>
              <a:tabLst>
                <a:tab pos="1460500" algn="l"/>
              </a:tabLst>
            </a:pP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44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</a:t>
            </a:r>
            <a:r>
              <a:rPr sz="3000" spc="-7" baseline="-41666" dirty="0">
                <a:latin typeface="Cambria Math"/>
                <a:cs typeface="Cambria Math"/>
              </a:rPr>
              <a:t>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44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−</a:t>
            </a:r>
            <a:r>
              <a:rPr sz="3000" spc="-7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3</a:t>
            </a:r>
            <a:r>
              <a:rPr sz="3000" spc="165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57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 </a:t>
            </a:r>
            <a:r>
              <a:rPr sz="3000" spc="-644" baseline="-41666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2	4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095875" y="3322192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60" h="17145">
                <a:moveTo>
                  <a:pt x="784860" y="0"/>
                </a:moveTo>
                <a:lnTo>
                  <a:pt x="0" y="0"/>
                </a:lnTo>
                <a:lnTo>
                  <a:pt x="0" y="16764"/>
                </a:lnTo>
                <a:lnTo>
                  <a:pt x="784860" y="16764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058409" y="2944495"/>
            <a:ext cx="29749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300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5" dirty="0">
                <a:latin typeface="Cambria Math"/>
                <a:cs typeface="Cambria Math"/>
              </a:rPr>
              <a:t>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300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18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57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</a:t>
            </a:r>
            <a:endParaRPr sz="3000" baseline="-41666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184010" y="3322192"/>
            <a:ext cx="791210" cy="17145"/>
          </a:xfrm>
          <a:custGeom>
            <a:avLst/>
            <a:gdLst/>
            <a:ahLst/>
            <a:cxnLst/>
            <a:rect l="l" t="t" r="r" b="b"/>
            <a:pathLst>
              <a:path w="791209" h="17145">
                <a:moveTo>
                  <a:pt x="790956" y="0"/>
                </a:moveTo>
                <a:lnTo>
                  <a:pt x="0" y="0"/>
                </a:lnTo>
                <a:lnTo>
                  <a:pt x="0" y="16764"/>
                </a:lnTo>
                <a:lnTo>
                  <a:pt x="790956" y="16764"/>
                </a:lnTo>
                <a:lnTo>
                  <a:pt x="7909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76718" y="3322192"/>
            <a:ext cx="243840" cy="17145"/>
          </a:xfrm>
          <a:custGeom>
            <a:avLst/>
            <a:gdLst/>
            <a:ahLst/>
            <a:cxnLst/>
            <a:rect l="l" t="t" r="r" b="b"/>
            <a:pathLst>
              <a:path w="243840" h="17145">
                <a:moveTo>
                  <a:pt x="243840" y="0"/>
                </a:moveTo>
                <a:lnTo>
                  <a:pt x="0" y="0"/>
                </a:lnTo>
                <a:lnTo>
                  <a:pt x="0" y="16763"/>
                </a:lnTo>
                <a:lnTo>
                  <a:pt x="243840" y="16763"/>
                </a:lnTo>
                <a:lnTo>
                  <a:pt x="2438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4475860" y="3306902"/>
            <a:ext cx="3031490" cy="1096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41705">
              <a:lnSpc>
                <a:spcPct val="100000"/>
              </a:lnSpc>
              <a:spcBef>
                <a:spcPts val="105"/>
              </a:spcBef>
              <a:tabLst>
                <a:tab pos="2033270" algn="l"/>
                <a:tab pos="2851785" algn="l"/>
              </a:tabLst>
            </a:pPr>
            <a:r>
              <a:rPr sz="2000" dirty="0">
                <a:latin typeface="Cambria Math"/>
                <a:cs typeface="Cambria Math"/>
              </a:rPr>
              <a:t>2	8	4</a:t>
            </a:r>
            <a:endParaRPr sz="20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</a:pPr>
            <a:endParaRPr sz="2000">
              <a:latin typeface="Cambria Math"/>
              <a:cs typeface="Cambria Math"/>
            </a:endParaRPr>
          </a:p>
          <a:p>
            <a:pPr marL="63500">
              <a:lnSpc>
                <a:spcPct val="100000"/>
              </a:lnSpc>
              <a:spcBef>
                <a:spcPts val="1280"/>
              </a:spcBef>
            </a:pP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-5" dirty="0">
                <a:latin typeface="Cambria Math"/>
                <a:cs typeface="Cambria Math"/>
              </a:rPr>
              <a:t>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3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3000" spc="-15" baseline="-41666" dirty="0">
                <a:latin typeface="Cambria Math"/>
                <a:cs typeface="Cambria Math"/>
              </a:rPr>
              <a:t>2𝑖</a:t>
            </a:r>
            <a:endParaRPr sz="3000" baseline="-41666">
              <a:latin typeface="Cambria Math"/>
              <a:cs typeface="Cambria Math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538979" y="4449571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60" h="17145">
                <a:moveTo>
                  <a:pt x="784860" y="0"/>
                </a:moveTo>
                <a:lnTo>
                  <a:pt x="0" y="0"/>
                </a:lnTo>
                <a:lnTo>
                  <a:pt x="0" y="16763"/>
                </a:lnTo>
                <a:lnTo>
                  <a:pt x="784860" y="16763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627115" y="4449571"/>
            <a:ext cx="791210" cy="17145"/>
          </a:xfrm>
          <a:custGeom>
            <a:avLst/>
            <a:gdLst/>
            <a:ahLst/>
            <a:cxnLst/>
            <a:rect l="l" t="t" r="r" b="b"/>
            <a:pathLst>
              <a:path w="791210" h="17145">
                <a:moveTo>
                  <a:pt x="790956" y="0"/>
                </a:moveTo>
                <a:lnTo>
                  <a:pt x="0" y="0"/>
                </a:lnTo>
                <a:lnTo>
                  <a:pt x="0" y="16763"/>
                </a:lnTo>
                <a:lnTo>
                  <a:pt x="790956" y="16763"/>
                </a:lnTo>
                <a:lnTo>
                  <a:pt x="7909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4848605" y="4434966"/>
            <a:ext cx="125793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03630" algn="l"/>
              </a:tabLst>
            </a:pPr>
            <a:r>
              <a:rPr sz="2000" dirty="0">
                <a:latin typeface="Cambria Math"/>
                <a:cs typeface="Cambria Math"/>
              </a:rPr>
              <a:t>4	8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30390" y="4384675"/>
            <a:ext cx="135255" cy="2489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spc="175" dirty="0">
                <a:latin typeface="Cambria Math"/>
                <a:cs typeface="Cambria Math"/>
              </a:rPr>
              <a:t>𝑥</a:t>
            </a:r>
            <a:endParaRPr sz="145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126985" y="4264278"/>
            <a:ext cx="42735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Cambria Math"/>
                <a:cs typeface="Cambria Math"/>
              </a:rPr>
              <a:t>=</a:t>
            </a:r>
            <a:r>
              <a:rPr sz="2000" spc="30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543552" y="5605843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60" h="17145">
                <a:moveTo>
                  <a:pt x="784860" y="0"/>
                </a:moveTo>
                <a:lnTo>
                  <a:pt x="0" y="0"/>
                </a:lnTo>
                <a:lnTo>
                  <a:pt x="0" y="16764"/>
                </a:lnTo>
                <a:lnTo>
                  <a:pt x="784860" y="16764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631688" y="5605843"/>
            <a:ext cx="791210" cy="17145"/>
          </a:xfrm>
          <a:custGeom>
            <a:avLst/>
            <a:gdLst/>
            <a:ahLst/>
            <a:cxnLst/>
            <a:rect l="l" t="t" r="r" b="b"/>
            <a:pathLst>
              <a:path w="791210" h="17145">
                <a:moveTo>
                  <a:pt x="790956" y="0"/>
                </a:moveTo>
                <a:lnTo>
                  <a:pt x="0" y="0"/>
                </a:lnTo>
                <a:lnTo>
                  <a:pt x="0" y="16764"/>
                </a:lnTo>
                <a:lnTo>
                  <a:pt x="790956" y="16764"/>
                </a:lnTo>
                <a:lnTo>
                  <a:pt x="7909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190740" y="5605843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59" h="17145">
                <a:moveTo>
                  <a:pt x="784859" y="0"/>
                </a:moveTo>
                <a:lnTo>
                  <a:pt x="0" y="0"/>
                </a:lnTo>
                <a:lnTo>
                  <a:pt x="0" y="16764"/>
                </a:lnTo>
                <a:lnTo>
                  <a:pt x="784859" y="16764"/>
                </a:lnTo>
                <a:lnTo>
                  <a:pt x="78485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4493133" y="5170619"/>
            <a:ext cx="4006215" cy="752475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560"/>
              </a:spcBef>
            </a:pP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315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315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-5" dirty="0">
                <a:latin typeface="Cambria Math"/>
                <a:cs typeface="Cambria Math"/>
              </a:rPr>
              <a:t>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315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+ 2 𝑋</a:t>
            </a:r>
            <a:r>
              <a:rPr sz="3000" spc="547" baseline="-41666" dirty="0">
                <a:latin typeface="Cambria Math"/>
                <a:cs typeface="Cambria Math"/>
              </a:rPr>
              <a:t>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315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-5" dirty="0">
                <a:latin typeface="Cambria Math"/>
                <a:cs typeface="Cambria Math"/>
              </a:rPr>
              <a:t>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179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65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</a:t>
            </a:r>
            <a:endParaRPr sz="3000" baseline="-41666">
              <a:latin typeface="Cambria Math"/>
              <a:cs typeface="Cambria Math"/>
            </a:endParaRPr>
          </a:p>
          <a:p>
            <a:pPr marL="372110">
              <a:lnSpc>
                <a:spcPct val="100000"/>
              </a:lnSpc>
              <a:spcBef>
                <a:spcPts val="459"/>
              </a:spcBef>
              <a:tabLst>
                <a:tab pos="1463675" algn="l"/>
                <a:tab pos="3020060" algn="l"/>
              </a:tabLst>
            </a:pPr>
            <a:r>
              <a:rPr sz="2000" dirty="0">
                <a:latin typeface="Cambria Math"/>
                <a:cs typeface="Cambria Math"/>
              </a:rPr>
              <a:t>4	8	2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04925" y="4652264"/>
            <a:ext cx="157480" cy="292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50" spc="190" dirty="0">
                <a:latin typeface="Cambria Math"/>
                <a:cs typeface="Cambria Math"/>
              </a:rPr>
              <a:t>𝑥</a:t>
            </a:r>
            <a:endParaRPr sz="1750">
              <a:latin typeface="Cambria Math"/>
              <a:cs typeface="Cambria Math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866010" y="4727702"/>
            <a:ext cx="939165" cy="20320"/>
          </a:xfrm>
          <a:custGeom>
            <a:avLst/>
            <a:gdLst/>
            <a:ahLst/>
            <a:cxnLst/>
            <a:rect l="l" t="t" r="r" b="b"/>
            <a:pathLst>
              <a:path w="939164" h="20320">
                <a:moveTo>
                  <a:pt x="938783" y="0"/>
                </a:moveTo>
                <a:lnTo>
                  <a:pt x="0" y="0"/>
                </a:lnTo>
                <a:lnTo>
                  <a:pt x="0" y="19812"/>
                </a:lnTo>
                <a:lnTo>
                  <a:pt x="938783" y="19812"/>
                </a:lnTo>
                <a:lnTo>
                  <a:pt x="9387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183538" y="4277359"/>
            <a:ext cx="1657985" cy="6216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2625">
              <a:lnSpc>
                <a:spcPts val="2345"/>
              </a:lnSpc>
              <a:spcBef>
                <a:spcPts val="100"/>
              </a:spcBef>
            </a:pPr>
            <a:r>
              <a:rPr sz="2400" spc="-175" dirty="0">
                <a:latin typeface="Cambria Math"/>
                <a:cs typeface="Cambria Math"/>
              </a:rPr>
              <a:t>𝑉</a:t>
            </a:r>
            <a:r>
              <a:rPr sz="2625" spc="-262" baseline="-15873" dirty="0">
                <a:latin typeface="Cambria Math"/>
                <a:cs typeface="Cambria Math"/>
              </a:rPr>
              <a:t>1</a:t>
            </a:r>
            <a:r>
              <a:rPr sz="2625" spc="15" baseline="-15873" dirty="0">
                <a:latin typeface="Cambria Math"/>
                <a:cs typeface="Cambria Math"/>
              </a:rPr>
              <a:t> </a:t>
            </a:r>
            <a:r>
              <a:rPr sz="2400" dirty="0">
                <a:latin typeface="Cambria Math"/>
                <a:cs typeface="Cambria Math"/>
              </a:rPr>
              <a:t>−</a:t>
            </a:r>
            <a:r>
              <a:rPr sz="2400" spc="-40" dirty="0">
                <a:latin typeface="Cambria Math"/>
                <a:cs typeface="Cambria Math"/>
              </a:rPr>
              <a:t> </a:t>
            </a:r>
            <a:r>
              <a:rPr sz="2400" spc="-145" dirty="0">
                <a:latin typeface="Cambria Math"/>
                <a:cs typeface="Cambria Math"/>
              </a:rPr>
              <a:t>𝑉</a:t>
            </a:r>
            <a:r>
              <a:rPr sz="2625" spc="-217" baseline="-15873" dirty="0">
                <a:latin typeface="Cambria Math"/>
                <a:cs typeface="Cambria Math"/>
              </a:rPr>
              <a:t>2</a:t>
            </a:r>
            <a:endParaRPr sz="2625" baseline="-15873">
              <a:latin typeface="Cambria Math"/>
              <a:cs typeface="Cambria Math"/>
            </a:endParaRPr>
          </a:p>
          <a:p>
            <a:pPr marL="38100">
              <a:lnSpc>
                <a:spcPts val="2345"/>
              </a:lnSpc>
              <a:tabLst>
                <a:tab pos="370205" algn="l"/>
              </a:tabLst>
            </a:pPr>
            <a:r>
              <a:rPr sz="2400" dirty="0">
                <a:latin typeface="Cambria Math"/>
                <a:cs typeface="Cambria Math"/>
              </a:rPr>
              <a:t>𝑖	=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39136" y="4711700"/>
            <a:ext cx="1943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Cambria Math"/>
                <a:cs typeface="Cambria Math"/>
              </a:rPr>
              <a:t>2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171431" y="1861566"/>
            <a:ext cx="23018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95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175" spc="-142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29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75" dirty="0">
                <a:solidFill>
                  <a:srgbClr val="006FC0"/>
                </a:solidFill>
                <a:latin typeface="Cambria Math"/>
                <a:cs typeface="Cambria Math"/>
              </a:rPr>
              <a:t>2𝑉</a:t>
            </a:r>
            <a:r>
              <a:rPr sz="2175" spc="-11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29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15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12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169907" y="3069082"/>
            <a:ext cx="216408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7𝑉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31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90" dirty="0">
                <a:solidFill>
                  <a:srgbClr val="006FC0"/>
                </a:solidFill>
                <a:latin typeface="Cambria Math"/>
                <a:cs typeface="Cambria Math"/>
              </a:rPr>
              <a:t>4𝑉</a:t>
            </a:r>
            <a:r>
              <a:rPr sz="2175" spc="-135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284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16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171431" y="5321605"/>
            <a:ext cx="23037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-5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+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90" dirty="0">
                <a:solidFill>
                  <a:srgbClr val="006FC0"/>
                </a:solidFill>
                <a:latin typeface="Cambria Math"/>
                <a:cs typeface="Cambria Math"/>
              </a:rPr>
              <a:t>6𝑉</a:t>
            </a:r>
            <a:r>
              <a:rPr sz="2175" spc="-135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30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9𝑉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47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4236" y="5958941"/>
            <a:ext cx="11957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4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9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4.8</a:t>
            </a:r>
            <a:r>
              <a:rPr sz="2000" spc="-2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926970" y="5944615"/>
            <a:ext cx="120205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 </a:t>
            </a:r>
            <a:r>
              <a:rPr sz="2175" spc="-165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9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2.4</a:t>
            </a:r>
            <a:r>
              <a:rPr sz="2000" spc="-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497326" y="5944615"/>
            <a:ext cx="139255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14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8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−2.4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4816" y="1125315"/>
            <a:ext cx="4349973" cy="284734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77925" y="218859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10992" y="2147442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62832" y="211455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-6095" y="0"/>
            <a:ext cx="12204700" cy="891540"/>
            <a:chOff x="-6095" y="0"/>
            <a:chExt cx="12204700" cy="89154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12192000" cy="8793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0" y="0"/>
              <a:ext cx="12192000" cy="879475"/>
            </a:xfrm>
            <a:custGeom>
              <a:avLst/>
              <a:gdLst/>
              <a:ahLst/>
              <a:cxnLst/>
              <a:rect l="l" t="t" r="r" b="b"/>
              <a:pathLst>
                <a:path w="12192000" h="879475">
                  <a:moveTo>
                    <a:pt x="0" y="879348"/>
                  </a:moveTo>
                  <a:lnTo>
                    <a:pt x="12192000" y="879348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879348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932557" y="21412"/>
            <a:ext cx="632777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-15" dirty="0">
                <a:latin typeface="Calibri"/>
                <a:cs typeface="Calibri"/>
              </a:rPr>
              <a:t>Mathematical</a:t>
            </a:r>
            <a:r>
              <a:rPr b="1" spc="-45" dirty="0">
                <a:latin typeface="Calibri"/>
                <a:cs typeface="Calibri"/>
              </a:rPr>
              <a:t> </a:t>
            </a:r>
            <a:r>
              <a:rPr b="1" spc="-10" dirty="0">
                <a:latin typeface="Calibri"/>
                <a:cs typeface="Calibri"/>
              </a:rPr>
              <a:t>Problem-3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-6095" y="6408420"/>
            <a:ext cx="12204700" cy="455930"/>
            <a:chOff x="-6095" y="6408420"/>
            <a:chExt cx="12204700" cy="45593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414770"/>
              <a:ext cx="12192000" cy="443230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0" y="6414516"/>
              <a:ext cx="12192000" cy="443865"/>
            </a:xfrm>
            <a:custGeom>
              <a:avLst/>
              <a:gdLst/>
              <a:ahLst/>
              <a:cxnLst/>
              <a:rect l="l" t="t" r="r" b="b"/>
              <a:pathLst>
                <a:path w="12192000" h="443865">
                  <a:moveTo>
                    <a:pt x="0" y="0"/>
                  </a:moveTo>
                  <a:lnTo>
                    <a:pt x="221742" y="0"/>
                  </a:lnTo>
                  <a:lnTo>
                    <a:pt x="221742" y="221754"/>
                  </a:lnTo>
                  <a:lnTo>
                    <a:pt x="12192000" y="221754"/>
                  </a:lnTo>
                  <a:lnTo>
                    <a:pt x="12192000" y="443484"/>
                  </a:lnTo>
                  <a:lnTo>
                    <a:pt x="0" y="443484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5077967" y="2370327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60" h="17144">
                <a:moveTo>
                  <a:pt x="784860" y="0"/>
                </a:moveTo>
                <a:lnTo>
                  <a:pt x="0" y="0"/>
                </a:lnTo>
                <a:lnTo>
                  <a:pt x="0" y="16763"/>
                </a:lnTo>
                <a:lnTo>
                  <a:pt x="784860" y="16763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164579" y="2370327"/>
            <a:ext cx="822960" cy="17145"/>
          </a:xfrm>
          <a:custGeom>
            <a:avLst/>
            <a:gdLst/>
            <a:ahLst/>
            <a:cxnLst/>
            <a:rect l="l" t="t" r="r" b="b"/>
            <a:pathLst>
              <a:path w="822959" h="17144">
                <a:moveTo>
                  <a:pt x="822960" y="0"/>
                </a:moveTo>
                <a:lnTo>
                  <a:pt x="0" y="0"/>
                </a:lnTo>
                <a:lnTo>
                  <a:pt x="0" y="16763"/>
                </a:lnTo>
                <a:lnTo>
                  <a:pt x="822960" y="16763"/>
                </a:lnTo>
                <a:lnTo>
                  <a:pt x="8229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027803" y="1935327"/>
            <a:ext cx="2929890" cy="751205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555"/>
              </a:spcBef>
            </a:pP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44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284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5" dirty="0">
                <a:latin typeface="Cambria Math"/>
                <a:cs typeface="Cambria Math"/>
              </a:rPr>
              <a:t>40</a:t>
            </a:r>
            <a:r>
              <a:rPr sz="2000" spc="1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+ 5</a:t>
            </a:r>
            <a:r>
              <a:rPr sz="3000" spc="165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57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</a:t>
            </a:r>
            <a:endParaRPr sz="3000" baseline="-41666">
              <a:latin typeface="Cambria Math"/>
              <a:cs typeface="Cambria Math"/>
            </a:endParaRPr>
          </a:p>
          <a:p>
            <a:pPr marL="372110">
              <a:lnSpc>
                <a:spcPct val="100000"/>
              </a:lnSpc>
              <a:spcBef>
                <a:spcPts val="455"/>
              </a:spcBef>
              <a:tabLst>
                <a:tab pos="1477010" algn="l"/>
              </a:tabLst>
            </a:pPr>
            <a:r>
              <a:rPr sz="2000" dirty="0">
                <a:latin typeface="Cambria Math"/>
                <a:cs typeface="Cambria Math"/>
              </a:rPr>
              <a:t>2	1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079491" y="3570478"/>
            <a:ext cx="784860" cy="17145"/>
          </a:xfrm>
          <a:custGeom>
            <a:avLst/>
            <a:gdLst/>
            <a:ahLst/>
            <a:cxnLst/>
            <a:rect l="l" t="t" r="r" b="b"/>
            <a:pathLst>
              <a:path w="784860" h="17145">
                <a:moveTo>
                  <a:pt x="784860" y="0"/>
                </a:moveTo>
                <a:lnTo>
                  <a:pt x="0" y="0"/>
                </a:lnTo>
                <a:lnTo>
                  <a:pt x="0" y="16763"/>
                </a:lnTo>
                <a:lnTo>
                  <a:pt x="784860" y="16763"/>
                </a:lnTo>
                <a:lnTo>
                  <a:pt x="7848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67628" y="3570478"/>
            <a:ext cx="791210" cy="17145"/>
          </a:xfrm>
          <a:custGeom>
            <a:avLst/>
            <a:gdLst/>
            <a:ahLst/>
            <a:cxnLst/>
            <a:rect l="l" t="t" r="r" b="b"/>
            <a:pathLst>
              <a:path w="791209" h="17145">
                <a:moveTo>
                  <a:pt x="790955" y="0"/>
                </a:moveTo>
                <a:lnTo>
                  <a:pt x="0" y="0"/>
                </a:lnTo>
                <a:lnTo>
                  <a:pt x="0" y="16763"/>
                </a:lnTo>
                <a:lnTo>
                  <a:pt x="790955" y="16763"/>
                </a:lnTo>
                <a:lnTo>
                  <a:pt x="79095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261859" y="3570478"/>
            <a:ext cx="243840" cy="17145"/>
          </a:xfrm>
          <a:custGeom>
            <a:avLst/>
            <a:gdLst/>
            <a:ahLst/>
            <a:cxnLst/>
            <a:rect l="l" t="t" r="r" b="b"/>
            <a:pathLst>
              <a:path w="243840" h="17145">
                <a:moveTo>
                  <a:pt x="243840" y="0"/>
                </a:moveTo>
                <a:lnTo>
                  <a:pt x="0" y="0"/>
                </a:lnTo>
                <a:lnTo>
                  <a:pt x="0" y="16763"/>
                </a:lnTo>
                <a:lnTo>
                  <a:pt x="243840" y="16763"/>
                </a:lnTo>
                <a:lnTo>
                  <a:pt x="2438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176257" y="2050795"/>
            <a:ext cx="161417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95" dirty="0">
                <a:solidFill>
                  <a:srgbClr val="006FC0"/>
                </a:solidFill>
                <a:latin typeface="Cambria Math"/>
                <a:cs typeface="Cambria Math"/>
              </a:rPr>
              <a:t>3𝑉</a:t>
            </a:r>
            <a:r>
              <a:rPr sz="2175" spc="-142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30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150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9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70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180830" y="3330955"/>
            <a:ext cx="23018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80" dirty="0">
                <a:solidFill>
                  <a:srgbClr val="006FC0"/>
                </a:solidFill>
                <a:latin typeface="Cambria Math"/>
                <a:cs typeface="Cambria Math"/>
              </a:rPr>
              <a:t>7𝑉</a:t>
            </a:r>
            <a:r>
              <a:rPr sz="2175" spc="-120" baseline="-15325" dirty="0">
                <a:solidFill>
                  <a:srgbClr val="006FC0"/>
                </a:solidFill>
                <a:latin typeface="Cambria Math"/>
                <a:cs typeface="Cambria Math"/>
              </a:rPr>
              <a:t>2</a:t>
            </a:r>
            <a:r>
              <a:rPr sz="2175" spc="29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90" dirty="0">
                <a:solidFill>
                  <a:srgbClr val="006FC0"/>
                </a:solidFill>
                <a:latin typeface="Cambria Math"/>
                <a:cs typeface="Cambria Math"/>
              </a:rPr>
              <a:t>4𝑉</a:t>
            </a:r>
            <a:r>
              <a:rPr sz="2175" spc="-135" baseline="-15325" dirty="0">
                <a:solidFill>
                  <a:srgbClr val="006FC0"/>
                </a:solidFill>
                <a:latin typeface="Cambria Math"/>
                <a:cs typeface="Cambria Math"/>
              </a:rPr>
              <a:t>1</a:t>
            </a:r>
            <a:r>
              <a:rPr sz="2175" spc="292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− </a:t>
            </a: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15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10" dirty="0">
                <a:solidFill>
                  <a:srgbClr val="006FC0"/>
                </a:solidFill>
                <a:latin typeface="Cambria Math"/>
                <a:cs typeface="Cambria Math"/>
              </a:rPr>
              <a:t>40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71288" y="3135604"/>
            <a:ext cx="3503295" cy="1478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9895" marR="43180" indent="-321945">
              <a:lnSpc>
                <a:spcPct val="119000"/>
              </a:lnSpc>
              <a:spcBef>
                <a:spcPts val="100"/>
              </a:spcBef>
              <a:tabLst>
                <a:tab pos="1521460" algn="l"/>
                <a:tab pos="2341245" algn="l"/>
              </a:tabLst>
            </a:pP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 </a:t>
            </a:r>
            <a:r>
              <a:rPr sz="2000" spc="-140" dirty="0"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latin typeface="Cambria Math"/>
                <a:cs typeface="Cambria Math"/>
              </a:rPr>
              <a:t>1</a:t>
            </a:r>
            <a:r>
              <a:rPr sz="2175" spc="44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−</a:t>
            </a:r>
            <a:r>
              <a:rPr sz="2000" spc="5" dirty="0">
                <a:latin typeface="Cambria Math"/>
                <a:cs typeface="Cambria Math"/>
              </a:rPr>
              <a:t>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3</a:t>
            </a:r>
            <a:r>
              <a:rPr sz="2175" spc="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+ </a:t>
            </a:r>
            <a:r>
              <a:rPr sz="2000" spc="-114" dirty="0"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latin typeface="Cambria Math"/>
                <a:cs typeface="Cambria Math"/>
              </a:rPr>
              <a:t>2</a:t>
            </a:r>
            <a:r>
              <a:rPr sz="2175" spc="307" baseline="-15325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− 5</a:t>
            </a:r>
            <a:r>
              <a:rPr sz="3000" spc="172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=</a:t>
            </a:r>
            <a:r>
              <a:rPr sz="3000" spc="157" baseline="-41666" dirty="0">
                <a:latin typeface="Cambria Math"/>
                <a:cs typeface="Cambria Math"/>
              </a:rPr>
              <a:t> </a:t>
            </a:r>
            <a:r>
              <a:rPr sz="3000" baseline="-41666" dirty="0">
                <a:latin typeface="Cambria Math"/>
                <a:cs typeface="Cambria Math"/>
              </a:rPr>
              <a:t>0 </a:t>
            </a:r>
            <a:r>
              <a:rPr sz="3000" spc="-644" baseline="-41666" dirty="0">
                <a:latin typeface="Cambria Math"/>
                <a:cs typeface="Cambria Math"/>
              </a:rPr>
              <a:t> </a:t>
            </a:r>
            <a:r>
              <a:rPr sz="2000" dirty="0">
                <a:latin typeface="Cambria Math"/>
                <a:cs typeface="Cambria Math"/>
              </a:rPr>
              <a:t>2	8	4</a:t>
            </a:r>
            <a:endParaRPr sz="2000">
              <a:latin typeface="Cambria Math"/>
              <a:cs typeface="Cambria Math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800">
              <a:latin typeface="Cambria Math"/>
              <a:cs typeface="Cambria Math"/>
            </a:endParaRPr>
          </a:p>
          <a:p>
            <a:pPr marL="76200">
              <a:lnSpc>
                <a:spcPct val="100000"/>
              </a:lnSpc>
            </a:pPr>
            <a:r>
              <a:rPr sz="2000" spc="-114" dirty="0">
                <a:solidFill>
                  <a:srgbClr val="006FC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006FC0"/>
                </a:solidFill>
                <a:latin typeface="Cambria Math"/>
                <a:cs typeface="Cambria Math"/>
              </a:rPr>
              <a:t>3</a:t>
            </a:r>
            <a:r>
              <a:rPr sz="2175" spc="-157" baseline="-1532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mbria Math"/>
                <a:cs typeface="Cambria Math"/>
              </a:rPr>
              <a:t>=</a:t>
            </a:r>
            <a:r>
              <a:rPr sz="2000" spc="90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006FC0"/>
                </a:solidFill>
                <a:latin typeface="Cambria Math"/>
                <a:cs typeface="Cambria Math"/>
              </a:rPr>
              <a:t>−20</a:t>
            </a:r>
            <a:r>
              <a:rPr sz="2000" spc="5" dirty="0">
                <a:solidFill>
                  <a:srgbClr val="006FC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006FC0"/>
                </a:solidFill>
                <a:latin typeface="Calibri"/>
                <a:cs typeface="Calibri"/>
              </a:rPr>
              <a:t>V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4294" y="5317363"/>
            <a:ext cx="11442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40" dirty="0">
                <a:solidFill>
                  <a:srgbClr val="C00000"/>
                </a:solidFill>
                <a:latin typeface="Cambria Math"/>
                <a:cs typeface="Cambria Math"/>
              </a:rPr>
              <a:t>𝑉</a:t>
            </a:r>
            <a:r>
              <a:rPr sz="2175" spc="-209" baseline="-15325" dirty="0">
                <a:solidFill>
                  <a:srgbClr val="C00000"/>
                </a:solidFill>
                <a:latin typeface="Cambria Math"/>
                <a:cs typeface="Cambria Math"/>
              </a:rPr>
              <a:t>1</a:t>
            </a:r>
            <a:r>
              <a:rPr sz="2175" spc="179" baseline="-15325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C0000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Cambria Math"/>
                <a:cs typeface="Cambria Math"/>
              </a:rPr>
              <a:t>30</a:t>
            </a:r>
            <a:r>
              <a:rPr sz="2000" spc="-10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C00000"/>
                </a:solidFill>
                <a:latin typeface="Cambria Math"/>
                <a:cs typeface="Cambria Math"/>
              </a:rPr>
              <a:t>𝑉</a:t>
            </a:r>
            <a:endParaRPr sz="2000">
              <a:latin typeface="Cambria Math"/>
              <a:cs typeface="Cambria Math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83205" y="5309692"/>
            <a:ext cx="109156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000" spc="-114" dirty="0">
                <a:solidFill>
                  <a:srgbClr val="C0000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C00000"/>
                </a:solidFill>
                <a:latin typeface="Cambria Math"/>
                <a:cs typeface="Cambria Math"/>
              </a:rPr>
              <a:t>2</a:t>
            </a:r>
            <a:r>
              <a:rPr sz="2175" spc="120" baseline="-15325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C00000"/>
                </a:solidFill>
                <a:latin typeface="Cambria Math"/>
                <a:cs typeface="Cambria Math"/>
              </a:rPr>
              <a:t>=</a:t>
            </a:r>
            <a:r>
              <a:rPr sz="2000" spc="85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Cambria Math"/>
                <a:cs typeface="Cambria Math"/>
              </a:rPr>
              <a:t>20𝑉</a:t>
            </a:r>
            <a:endParaRPr sz="2000">
              <a:latin typeface="Cambria Math"/>
              <a:cs typeface="Cambria Math"/>
            </a:endParaRPr>
          </a:p>
        </p:txBody>
      </p:sp>
      <p:pic>
        <p:nvPicPr>
          <p:cNvPr id="24" name="object 2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83964" y="1056132"/>
            <a:ext cx="7050024" cy="512063"/>
          </a:xfrm>
          <a:prstGeom prst="rect">
            <a:avLst/>
          </a:prstGeom>
        </p:spPr>
      </p:pic>
      <p:sp>
        <p:nvSpPr>
          <p:cNvPr id="25" name="object 25"/>
          <p:cNvSpPr/>
          <p:nvPr/>
        </p:nvSpPr>
        <p:spPr>
          <a:xfrm>
            <a:off x="9698735" y="5207889"/>
            <a:ext cx="771525" cy="17145"/>
          </a:xfrm>
          <a:custGeom>
            <a:avLst/>
            <a:gdLst/>
            <a:ahLst/>
            <a:cxnLst/>
            <a:rect l="l" t="t" r="r" b="b"/>
            <a:pathLst>
              <a:path w="771525" h="17145">
                <a:moveTo>
                  <a:pt x="771144" y="0"/>
                </a:moveTo>
                <a:lnTo>
                  <a:pt x="0" y="0"/>
                </a:lnTo>
                <a:lnTo>
                  <a:pt x="0" y="16763"/>
                </a:lnTo>
                <a:lnTo>
                  <a:pt x="771144" y="16763"/>
                </a:lnTo>
                <a:lnTo>
                  <a:pt x="771144" y="0"/>
                </a:lnTo>
                <a:close/>
              </a:path>
            </a:pathLst>
          </a:custGeom>
          <a:solidFill>
            <a:srgbClr val="3856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8468868" y="4748784"/>
            <a:ext cx="2444750" cy="1666239"/>
          </a:xfrm>
          <a:prstGeom prst="rect">
            <a:avLst/>
          </a:prstGeom>
          <a:ln w="9144">
            <a:solidFill>
              <a:srgbClr val="156D8B"/>
            </a:solidFill>
          </a:ln>
        </p:spPr>
        <p:txBody>
          <a:bodyPr vert="horz" wrap="square" lIns="0" tIns="85725" rIns="0" bIns="0" rtlCol="0">
            <a:spAutoFit/>
          </a:bodyPr>
          <a:lstStyle/>
          <a:p>
            <a:pPr marL="1230630">
              <a:lnSpc>
                <a:spcPts val="1989"/>
              </a:lnSpc>
              <a:spcBef>
                <a:spcPts val="675"/>
              </a:spcBef>
            </a:pPr>
            <a:r>
              <a:rPr sz="2000" spc="-114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385622"/>
                </a:solidFill>
                <a:latin typeface="Cambria Math"/>
                <a:cs typeface="Cambria Math"/>
              </a:rPr>
              <a:t>2</a:t>
            </a:r>
            <a:r>
              <a:rPr sz="2175" spc="-30" baseline="-1532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−</a:t>
            </a:r>
            <a:r>
              <a:rPr sz="2000" spc="-20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spc="-240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359" baseline="-15325" dirty="0">
                <a:solidFill>
                  <a:srgbClr val="385622"/>
                </a:solidFill>
                <a:latin typeface="Cambria Math"/>
                <a:cs typeface="Cambria Math"/>
              </a:rPr>
              <a:t>𝑔</a:t>
            </a:r>
            <a:endParaRPr sz="2175" baseline="-15325">
              <a:latin typeface="Cambria Math"/>
              <a:cs typeface="Cambria Math"/>
            </a:endParaRPr>
          </a:p>
          <a:p>
            <a:pPr marL="245745">
              <a:lnSpc>
                <a:spcPts val="1989"/>
              </a:lnSpc>
              <a:tabLst>
                <a:tab pos="1544955" algn="l"/>
              </a:tabLst>
            </a:pPr>
            <a:r>
              <a:rPr sz="2000" spc="-114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385622"/>
                </a:solidFill>
                <a:latin typeface="Cambria Math"/>
                <a:cs typeface="Cambria Math"/>
              </a:rPr>
              <a:t>0</a:t>
            </a:r>
            <a:r>
              <a:rPr sz="2175" spc="480" baseline="-1532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=</a:t>
            </a:r>
            <a:r>
              <a:rPr sz="2000" spc="110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4</a:t>
            </a:r>
            <a:r>
              <a:rPr sz="2000" spc="1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𝑋	</a:t>
            </a:r>
            <a:r>
              <a:rPr sz="3000" baseline="-37500" dirty="0">
                <a:solidFill>
                  <a:srgbClr val="385622"/>
                </a:solidFill>
                <a:latin typeface="Cambria Math"/>
                <a:cs typeface="Cambria Math"/>
              </a:rPr>
              <a:t>4</a:t>
            </a:r>
            <a:endParaRPr sz="3000" baseline="-37500">
              <a:latin typeface="Cambria Math"/>
              <a:cs typeface="Cambria Math"/>
            </a:endParaRPr>
          </a:p>
          <a:p>
            <a:pPr marR="145415" algn="ctr">
              <a:lnSpc>
                <a:spcPct val="100000"/>
              </a:lnSpc>
              <a:spcBef>
                <a:spcPts val="1405"/>
              </a:spcBef>
            </a:pPr>
            <a:r>
              <a:rPr sz="2000" spc="-114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385622"/>
                </a:solidFill>
                <a:latin typeface="Cambria Math"/>
                <a:cs typeface="Cambria Math"/>
              </a:rPr>
              <a:t>0</a:t>
            </a:r>
            <a:r>
              <a:rPr sz="2175" spc="-157" baseline="-1532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=</a:t>
            </a:r>
            <a:r>
              <a:rPr sz="2000" spc="90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385622"/>
                </a:solidFill>
                <a:latin typeface="Cambria Math"/>
                <a:cs typeface="Cambria Math"/>
              </a:rPr>
              <a:t>2</a:t>
            </a:r>
            <a:r>
              <a:rPr sz="2175" spc="292" baseline="-1532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−</a:t>
            </a:r>
            <a:r>
              <a:rPr sz="2000" spc="-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spc="-240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359" baseline="-15325" dirty="0">
                <a:solidFill>
                  <a:srgbClr val="385622"/>
                </a:solidFill>
                <a:latin typeface="Cambria Math"/>
                <a:cs typeface="Cambria Math"/>
              </a:rPr>
              <a:t>𝑔</a:t>
            </a:r>
            <a:endParaRPr sz="2175" baseline="-15325">
              <a:latin typeface="Cambria Math"/>
              <a:cs typeface="Cambria Math"/>
            </a:endParaRPr>
          </a:p>
          <a:p>
            <a:pPr marR="141605" algn="ctr">
              <a:lnSpc>
                <a:spcPct val="100000"/>
              </a:lnSpc>
              <a:spcBef>
                <a:spcPts val="1350"/>
              </a:spcBef>
            </a:pPr>
            <a:r>
              <a:rPr sz="2000" spc="-114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385622"/>
                </a:solidFill>
                <a:latin typeface="Cambria Math"/>
                <a:cs typeface="Cambria Math"/>
              </a:rPr>
              <a:t>0</a:t>
            </a:r>
            <a:r>
              <a:rPr sz="2175" spc="135" baseline="-1532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385622"/>
                </a:solidFill>
                <a:latin typeface="Cambria Math"/>
                <a:cs typeface="Cambria Math"/>
              </a:rPr>
              <a:t>=</a:t>
            </a:r>
            <a:r>
              <a:rPr sz="2000" spc="85" dirty="0">
                <a:solidFill>
                  <a:srgbClr val="385622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385622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385622"/>
                </a:solidFill>
                <a:latin typeface="Cambria Math"/>
                <a:cs typeface="Cambria Math"/>
              </a:rPr>
              <a:t>2</a:t>
            </a:r>
            <a:endParaRPr sz="2175" baseline="-15325">
              <a:latin typeface="Cambria Math"/>
              <a:cs typeface="Cambria Math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313554" y="5324043"/>
            <a:ext cx="166751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spc="-114" dirty="0">
                <a:solidFill>
                  <a:srgbClr val="C0000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C00000"/>
                </a:solidFill>
                <a:latin typeface="Cambria Math"/>
                <a:cs typeface="Cambria Math"/>
              </a:rPr>
              <a:t>0</a:t>
            </a:r>
            <a:r>
              <a:rPr sz="2175" spc="165" baseline="-15325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C00000"/>
                </a:solidFill>
                <a:latin typeface="Cambria Math"/>
                <a:cs typeface="Cambria Math"/>
              </a:rPr>
              <a:t>=</a:t>
            </a:r>
            <a:r>
              <a:rPr sz="2000" spc="95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spc="-114" dirty="0">
                <a:solidFill>
                  <a:srgbClr val="C00000"/>
                </a:solidFill>
                <a:latin typeface="Cambria Math"/>
                <a:cs typeface="Cambria Math"/>
              </a:rPr>
              <a:t>𝑉</a:t>
            </a:r>
            <a:r>
              <a:rPr sz="2175" spc="-172" baseline="-15325" dirty="0">
                <a:solidFill>
                  <a:srgbClr val="C00000"/>
                </a:solidFill>
                <a:latin typeface="Cambria Math"/>
                <a:cs typeface="Cambria Math"/>
              </a:rPr>
              <a:t>2</a:t>
            </a:r>
            <a:r>
              <a:rPr sz="2175" spc="450" baseline="-15325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C00000"/>
                </a:solidFill>
                <a:latin typeface="Cambria Math"/>
                <a:cs typeface="Cambria Math"/>
              </a:rPr>
              <a:t>=</a:t>
            </a:r>
            <a:r>
              <a:rPr sz="2000" spc="100" dirty="0">
                <a:solidFill>
                  <a:srgbClr val="C00000"/>
                </a:solidFill>
                <a:latin typeface="Cambria Math"/>
                <a:cs typeface="Cambria Math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Cambria Math"/>
                <a:cs typeface="Cambria Math"/>
              </a:rPr>
              <a:t>20𝑉</a:t>
            </a:r>
            <a:endParaRPr sz="200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Assignment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-6095" y="1339921"/>
            <a:ext cx="12204700" cy="5524500"/>
            <a:chOff x="-6095" y="1339921"/>
            <a:chExt cx="12204700" cy="55245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6021069"/>
              <a:ext cx="12192000" cy="83693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6021324"/>
              <a:ext cx="12192000" cy="836930"/>
            </a:xfrm>
            <a:custGeom>
              <a:avLst/>
              <a:gdLst/>
              <a:ahLst/>
              <a:cxnLst/>
              <a:rect l="l" t="t" r="r" b="b"/>
              <a:pathLst>
                <a:path w="12192000" h="836929">
                  <a:moveTo>
                    <a:pt x="0" y="0"/>
                  </a:moveTo>
                  <a:lnTo>
                    <a:pt x="418338" y="0"/>
                  </a:lnTo>
                  <a:lnTo>
                    <a:pt x="418338" y="418338"/>
                  </a:lnTo>
                  <a:lnTo>
                    <a:pt x="12192000" y="418338"/>
                  </a:lnTo>
                  <a:lnTo>
                    <a:pt x="12192000" y="836675"/>
                  </a:lnTo>
                  <a:lnTo>
                    <a:pt x="0" y="836675"/>
                  </a:lnTo>
                  <a:lnTo>
                    <a:pt x="0" y="0"/>
                  </a:lnTo>
                  <a:close/>
                </a:path>
              </a:pathLst>
            </a:custGeom>
            <a:ln w="12191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2475" y="1339921"/>
              <a:ext cx="6983098" cy="77840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08775" y="1923287"/>
              <a:ext cx="5649468" cy="43662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804</Words>
  <Application>Microsoft Office PowerPoint</Application>
  <PresentationFormat>Widescreen</PresentationFormat>
  <Paragraphs>134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Georgia</vt:lpstr>
      <vt:lpstr>Times New Roman</vt:lpstr>
      <vt:lpstr>Trebuchet MS</vt:lpstr>
      <vt:lpstr>Office Theme</vt:lpstr>
      <vt:lpstr>Nodal Analysis</vt:lpstr>
      <vt:lpstr>CONTENTS</vt:lpstr>
      <vt:lpstr>What is Nodal Analysis</vt:lpstr>
      <vt:lpstr>Steps in Nodal Analysis</vt:lpstr>
      <vt:lpstr>Steps in Nodal Analysis</vt:lpstr>
      <vt:lpstr>Mathematical Problem-1</vt:lpstr>
      <vt:lpstr>Mathematical Problem-2</vt:lpstr>
      <vt:lpstr>Mathematical Problem-3</vt:lpstr>
      <vt:lpstr>Assignment</vt:lpstr>
      <vt:lpstr>Nodal Analysis with Voltage Sources</vt:lpstr>
      <vt:lpstr>Nodal Analysis with Voltage Sources</vt:lpstr>
      <vt:lpstr>Mathematical Problem-4</vt:lpstr>
      <vt:lpstr>Assignment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Junaed</dc:creator>
  <cp:lastModifiedBy>M Shourav Hasan</cp:lastModifiedBy>
  <cp:revision>1</cp:revision>
  <dcterms:created xsi:type="dcterms:W3CDTF">2022-08-26T10:38:06Z</dcterms:created>
  <dcterms:modified xsi:type="dcterms:W3CDTF">2022-08-26T10:38:28Z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2020-06-29T00:00:00Z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2022-08-26T00:00:00Z</vt:filetime>
  </property>
</Properties>
</file>