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8"/>
  </p:notesMasterIdLst>
  <p:sldIdLst>
    <p:sldId id="256" r:id="rId2"/>
    <p:sldId id="289" r:id="rId3"/>
    <p:sldId id="287" r:id="rId4"/>
    <p:sldId id="276" r:id="rId5"/>
    <p:sldId id="277" r:id="rId6"/>
    <p:sldId id="290" r:id="rId7"/>
    <p:sldId id="259" r:id="rId8"/>
    <p:sldId id="291" r:id="rId9"/>
    <p:sldId id="278" r:id="rId10"/>
    <p:sldId id="261" r:id="rId11"/>
    <p:sldId id="262" r:id="rId12"/>
    <p:sldId id="279" r:id="rId13"/>
    <p:sldId id="280" r:id="rId14"/>
    <p:sldId id="292" r:id="rId15"/>
    <p:sldId id="293" r:id="rId16"/>
    <p:sldId id="294" r:id="rId17"/>
    <p:sldId id="266" r:id="rId18"/>
    <p:sldId id="267" r:id="rId19"/>
    <p:sldId id="281" r:id="rId20"/>
    <p:sldId id="263" r:id="rId21"/>
    <p:sldId id="264" r:id="rId22"/>
    <p:sldId id="265" r:id="rId23"/>
    <p:sldId id="282" r:id="rId24"/>
    <p:sldId id="295" r:id="rId25"/>
    <p:sldId id="270" r:id="rId26"/>
    <p:sldId id="296" r:id="rId27"/>
    <p:sldId id="297" r:id="rId28"/>
    <p:sldId id="271" r:id="rId29"/>
    <p:sldId id="298" r:id="rId30"/>
    <p:sldId id="272" r:id="rId31"/>
    <p:sldId id="283" r:id="rId32"/>
    <p:sldId id="284" r:id="rId33"/>
    <p:sldId id="286" r:id="rId34"/>
    <p:sldId id="273" r:id="rId35"/>
    <p:sldId id="274" r:id="rId36"/>
    <p:sldId id="285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7.wmf"/><Relationship Id="rId1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F09A88-6A15-48F6-9361-9DCC9D567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441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9A88-6A15-48F6-9361-9DCC9D5675B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29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75839-F11C-4092-8F3E-34E2CF2E811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7414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25C76D-CA37-434E-9795-3C98D39EA473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5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75A98-B992-4ED0-9609-5A7A9F34361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670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730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30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2B9FD87-3AAB-4282-8065-285DD5072F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304800"/>
            <a:ext cx="2189162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304800"/>
            <a:ext cx="6418263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BFAD7-031F-458F-8910-68D48E345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13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10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152525"/>
            <a:ext cx="4265613" cy="517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152525"/>
            <a:ext cx="4265612" cy="2509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14763"/>
            <a:ext cx="4265612" cy="2509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85002-6DF5-484C-97A4-821C99669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684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10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152525"/>
            <a:ext cx="4265613" cy="517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52525"/>
            <a:ext cx="4265612" cy="517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8855B-B689-41E7-887A-D5B0F6053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13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E7A99-E0EC-4419-875B-A01A1C61B8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84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64976-2111-483D-A346-D83BD978E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74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152525"/>
            <a:ext cx="4265613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52525"/>
            <a:ext cx="4265612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A51AF-BEC4-4F99-B687-C162BCE48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16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66"/>
                </a:solidFill>
              </a:defRPr>
            </a:lvl1pPr>
          </a:lstStyle>
          <a:p>
            <a:fld id="{FE75C83B-6795-40F9-BE13-C7E8313CC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104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66"/>
                </a:solidFill>
              </a:defRPr>
            </a:lvl1pPr>
          </a:lstStyle>
          <a:p>
            <a:fld id="{B9023FE3-AB4A-4752-B30C-0B1FFF119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87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0B43C-3DDA-4AEA-9E77-D65A41047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96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D084F-8E52-4042-AC08-8E1140C6E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26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41AA7-8CF7-4621-B092-D72BEC248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21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2037" name="Freeform 5"/>
          <p:cNvSpPr>
            <a:spLocks/>
          </p:cNvSpPr>
          <p:nvPr/>
        </p:nvSpPr>
        <p:spPr bwMode="auto">
          <a:xfrm>
            <a:off x="-13062" y="1"/>
            <a:ext cx="1600199" cy="228599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728" y="480"/>
              </a:cxn>
              <a:cxn ang="0">
                <a:pos x="380" y="482"/>
              </a:cxn>
              <a:cxn ang="0">
                <a:pos x="354" y="480"/>
              </a:cxn>
              <a:cxn ang="0">
                <a:pos x="308" y="489"/>
              </a:cxn>
              <a:cxn ang="0">
                <a:pos x="246" y="531"/>
              </a:cxn>
              <a:cxn ang="0">
                <a:pos x="206" y="597"/>
              </a:cxn>
              <a:cxn ang="0">
                <a:pos x="192" y="666"/>
              </a:cxn>
              <a:cxn ang="0">
                <a:pos x="192" y="735"/>
              </a:cxn>
              <a:cxn ang="0">
                <a:pos x="0" y="735"/>
              </a:cxn>
              <a:cxn ang="0">
                <a:pos x="0" y="480"/>
              </a:cxn>
              <a:cxn ang="0">
                <a:pos x="0" y="0"/>
              </a:cxn>
              <a:cxn ang="0">
                <a:pos x="1728" y="0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0484" name="Group 6"/>
          <p:cNvGrpSpPr>
            <a:grpSpLocks/>
          </p:cNvGrpSpPr>
          <p:nvPr/>
        </p:nvGrpSpPr>
        <p:grpSpPr bwMode="auto">
          <a:xfrm>
            <a:off x="228600" y="990600"/>
            <a:ext cx="7391400" cy="76200"/>
            <a:chOff x="144" y="1248"/>
            <a:chExt cx="4656" cy="201"/>
          </a:xfrm>
        </p:grpSpPr>
        <p:sp>
          <p:nvSpPr>
            <p:cNvPr id="172039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2040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048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67051" y="152400"/>
            <a:ext cx="8837612" cy="8382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463" y="1139462"/>
            <a:ext cx="8912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72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553200"/>
            <a:ext cx="2130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53200"/>
            <a:ext cx="2897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44024"/>
            <a:ext cx="587375" cy="31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rgbClr val="FF0000"/>
                </a:solidFill>
              </a:defRPr>
            </a:lvl1pPr>
          </a:lstStyle>
          <a:p>
            <a:fld id="{C7887942-41A7-45B1-95C2-2E9B2EC08B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77" r:id="rId5"/>
    <p:sldLayoutId id="214748367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Modeling Transformations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2D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238997-838C-434F-ABDB-02586F755677}" type="slidenum">
              <a:rPr lang="en-US" altLang="en-US">
                <a:solidFill>
                  <a:schemeClr val="bg1"/>
                </a:solidFill>
              </a:rPr>
              <a:pPr eaLnBrk="1" hangingPunct="1"/>
              <a:t>10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Rotation – 2D </a:t>
            </a:r>
          </a:p>
        </p:txBody>
      </p:sp>
      <p:graphicFrame>
        <p:nvGraphicFramePr>
          <p:cNvPr id="9234" name="Object 18"/>
          <p:cNvGraphicFramePr>
            <a:graphicFrameLocks noGrp="1" noChangeAspect="1"/>
          </p:cNvGraphicFramePr>
          <p:nvPr>
            <p:ph sz="half" idx="1"/>
          </p:nvPr>
        </p:nvGraphicFramePr>
        <p:xfrm>
          <a:off x="1219200" y="1219200"/>
          <a:ext cx="1295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1295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673100" y="4781550"/>
          <a:ext cx="595788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5" imgW="2984400" imgH="457200" progId="Equation.3">
                  <p:embed/>
                </p:oleObj>
              </mc:Choice>
              <mc:Fallback>
                <p:oleObj name="Equation" r:id="rId5" imgW="2984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781550"/>
                        <a:ext cx="5957888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282700" y="5770563"/>
          <a:ext cx="47148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7" imgW="2361960" imgH="431640" progId="Equation.3">
                  <p:embed/>
                </p:oleObj>
              </mc:Choice>
              <mc:Fallback>
                <p:oleObj name="Equation" r:id="rId7" imgW="236196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5770563"/>
                        <a:ext cx="471487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1066800" y="2819400"/>
          <a:ext cx="124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9" imgW="622080" imgH="457200" progId="Equation.3">
                  <p:embed/>
                </p:oleObj>
              </mc:Choice>
              <mc:Fallback>
                <p:oleObj name="Equation" r:id="rId9" imgW="62208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1244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6434138" y="2576513"/>
            <a:ext cx="1905000" cy="1066800"/>
            <a:chOff x="4053" y="1623"/>
            <a:chExt cx="1200" cy="672"/>
          </a:xfrm>
        </p:grpSpPr>
        <p:sp>
          <p:nvSpPr>
            <p:cNvPr id="2107" name="Line 28"/>
            <p:cNvSpPr>
              <a:spLocks noChangeShapeType="1"/>
            </p:cNvSpPr>
            <p:nvPr/>
          </p:nvSpPr>
          <p:spPr bwMode="auto">
            <a:xfrm flipV="1">
              <a:off x="4053" y="1623"/>
              <a:ext cx="120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Text Box 46"/>
            <p:cNvSpPr txBox="1">
              <a:spLocks noChangeArrowheads="1"/>
            </p:cNvSpPr>
            <p:nvPr/>
          </p:nvSpPr>
          <p:spPr bwMode="auto">
            <a:xfrm>
              <a:off x="4875" y="1791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6819900" y="3248025"/>
            <a:ext cx="419100" cy="365125"/>
            <a:chOff x="4296" y="2046"/>
            <a:chExt cx="264" cy="230"/>
          </a:xfrm>
        </p:grpSpPr>
        <p:sp>
          <p:nvSpPr>
            <p:cNvPr id="2105" name="Arc 39"/>
            <p:cNvSpPr>
              <a:spLocks noChangeAspect="1"/>
            </p:cNvSpPr>
            <p:nvPr/>
          </p:nvSpPr>
          <p:spPr bwMode="auto">
            <a:xfrm rot="1500000">
              <a:off x="4296" y="2160"/>
              <a:ext cx="115" cy="115"/>
            </a:xfrm>
            <a:custGeom>
              <a:avLst/>
              <a:gdLst>
                <a:gd name="T0" fmla="*/ 0 w 21600"/>
                <a:gd name="T1" fmla="*/ 0 h 21600"/>
                <a:gd name="T2" fmla="*/ 115 w 21600"/>
                <a:gd name="T3" fmla="*/ 115 h 21600"/>
                <a:gd name="T4" fmla="*/ 0 w 21600"/>
                <a:gd name="T5" fmla="*/ 11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6" name="Text Box 55"/>
            <p:cNvSpPr txBox="1">
              <a:spLocks noChangeArrowheads="1"/>
            </p:cNvSpPr>
            <p:nvPr/>
          </p:nvSpPr>
          <p:spPr bwMode="auto">
            <a:xfrm>
              <a:off x="4416" y="2046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</a:t>
              </a:r>
            </a:p>
          </p:txBody>
        </p: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6019800" y="2057400"/>
            <a:ext cx="1905000" cy="1320800"/>
            <a:chOff x="3792" y="1296"/>
            <a:chExt cx="1200" cy="832"/>
          </a:xfrm>
        </p:grpSpPr>
        <p:sp>
          <p:nvSpPr>
            <p:cNvPr id="2100" name="Arc 40"/>
            <p:cNvSpPr>
              <a:spLocks noChangeAspect="1"/>
            </p:cNvSpPr>
            <p:nvPr/>
          </p:nvSpPr>
          <p:spPr bwMode="auto">
            <a:xfrm>
              <a:off x="4227" y="2001"/>
              <a:ext cx="127" cy="127"/>
            </a:xfrm>
            <a:custGeom>
              <a:avLst/>
              <a:gdLst>
                <a:gd name="T0" fmla="*/ 0 w 21600"/>
                <a:gd name="T1" fmla="*/ 0 h 21600"/>
                <a:gd name="T2" fmla="*/ 127 w 21600"/>
                <a:gd name="T3" fmla="*/ 127 h 21600"/>
                <a:gd name="T4" fmla="*/ 0 w 21600"/>
                <a:gd name="T5" fmla="*/ 12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101" name="Group 48"/>
            <p:cNvGrpSpPr>
              <a:grpSpLocks/>
            </p:cNvGrpSpPr>
            <p:nvPr/>
          </p:nvGrpSpPr>
          <p:grpSpPr bwMode="auto">
            <a:xfrm>
              <a:off x="3792" y="1296"/>
              <a:ext cx="1200" cy="750"/>
              <a:chOff x="3792" y="1296"/>
              <a:chExt cx="1200" cy="750"/>
            </a:xfrm>
          </p:grpSpPr>
          <p:sp>
            <p:nvSpPr>
              <p:cNvPr id="2103" name="Line 29"/>
              <p:cNvSpPr>
                <a:spLocks noChangeShapeType="1"/>
              </p:cNvSpPr>
              <p:nvPr/>
            </p:nvSpPr>
            <p:spPr bwMode="auto">
              <a:xfrm rot="19800000" flipV="1">
                <a:off x="3792" y="1374"/>
                <a:ext cx="1200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Text Box 47"/>
              <p:cNvSpPr txBox="1">
                <a:spLocks noChangeArrowheads="1"/>
              </p:cNvSpPr>
              <p:nvPr/>
            </p:nvSpPr>
            <p:spPr bwMode="auto">
              <a:xfrm>
                <a:off x="4413" y="1296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</a:p>
            </p:txBody>
          </p:sp>
        </p:grpSp>
        <p:sp>
          <p:nvSpPr>
            <p:cNvPr id="2102" name="Text Box 56"/>
            <p:cNvSpPr txBox="1">
              <a:spLocks noChangeArrowheads="1"/>
            </p:cNvSpPr>
            <p:nvPr/>
          </p:nvSpPr>
          <p:spPr bwMode="auto">
            <a:xfrm>
              <a:off x="4320" y="1824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</a:p>
          </p:txBody>
        </p:sp>
      </p:grp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6400800" y="1219200"/>
            <a:ext cx="2514600" cy="2438400"/>
            <a:chOff x="4032" y="768"/>
            <a:chExt cx="1584" cy="1536"/>
          </a:xfrm>
        </p:grpSpPr>
        <p:sp>
          <p:nvSpPr>
            <p:cNvPr id="2096" name="Freeform 26"/>
            <p:cNvSpPr>
              <a:spLocks/>
            </p:cNvSpPr>
            <p:nvPr/>
          </p:nvSpPr>
          <p:spPr bwMode="auto">
            <a:xfrm>
              <a:off x="4032" y="768"/>
              <a:ext cx="1584" cy="1536"/>
            </a:xfrm>
            <a:custGeom>
              <a:avLst/>
              <a:gdLst>
                <a:gd name="T0" fmla="*/ 0 w 1392"/>
                <a:gd name="T1" fmla="*/ 0 h 1440"/>
                <a:gd name="T2" fmla="*/ 0 w 1392"/>
                <a:gd name="T3" fmla="*/ 1440 h 1440"/>
                <a:gd name="T4" fmla="*/ 1392 w 1392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392"/>
                <a:gd name="T10" fmla="*/ 0 h 1440"/>
                <a:gd name="T11" fmla="*/ 1392 w 1392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92" h="1440">
                  <a:moveTo>
                    <a:pt x="0" y="0"/>
                  </a:moveTo>
                  <a:lnTo>
                    <a:pt x="0" y="1440"/>
                  </a:lnTo>
                  <a:lnTo>
                    <a:pt x="1392" y="144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097" name="Group 66"/>
            <p:cNvGrpSpPr>
              <a:grpSpLocks/>
            </p:cNvGrpSpPr>
            <p:nvPr/>
          </p:nvGrpSpPr>
          <p:grpSpPr bwMode="auto">
            <a:xfrm>
              <a:off x="5234" y="1500"/>
              <a:ext cx="190" cy="230"/>
              <a:chOff x="5234" y="1500"/>
              <a:chExt cx="190" cy="230"/>
            </a:xfrm>
          </p:grpSpPr>
          <p:sp>
            <p:nvSpPr>
              <p:cNvPr id="2098" name="Oval 31"/>
              <p:cNvSpPr>
                <a:spLocks noChangeAspect="1" noChangeArrowheads="1"/>
              </p:cNvSpPr>
              <p:nvPr/>
            </p:nvSpPr>
            <p:spPr bwMode="auto">
              <a:xfrm>
                <a:off x="5234" y="1595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9" name="Text Box 60"/>
              <p:cNvSpPr txBox="1">
                <a:spLocks noChangeArrowheads="1"/>
              </p:cNvSpPr>
              <p:nvPr/>
            </p:nvSpPr>
            <p:spPr bwMode="auto">
              <a:xfrm>
                <a:off x="5280" y="1500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</a:t>
                </a:r>
              </a:p>
            </p:txBody>
          </p:sp>
        </p:grpSp>
      </p:grp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7496175" y="1447800"/>
            <a:ext cx="1114425" cy="914400"/>
            <a:chOff x="4722" y="912"/>
            <a:chExt cx="702" cy="576"/>
          </a:xfrm>
        </p:grpSpPr>
        <p:grpSp>
          <p:nvGrpSpPr>
            <p:cNvPr id="2090" name="Group 90"/>
            <p:cNvGrpSpPr>
              <a:grpSpLocks/>
            </p:cNvGrpSpPr>
            <p:nvPr/>
          </p:nvGrpSpPr>
          <p:grpSpPr bwMode="auto">
            <a:xfrm>
              <a:off x="4722" y="1008"/>
              <a:ext cx="366" cy="230"/>
              <a:chOff x="4722" y="1008"/>
              <a:chExt cx="366" cy="230"/>
            </a:xfrm>
          </p:grpSpPr>
          <p:sp>
            <p:nvSpPr>
              <p:cNvPr id="2094" name="Oval 32"/>
              <p:cNvSpPr>
                <a:spLocks noChangeAspect="1" noChangeArrowheads="1"/>
              </p:cNvSpPr>
              <p:nvPr/>
            </p:nvSpPr>
            <p:spPr bwMode="auto">
              <a:xfrm>
                <a:off x="4722" y="1104"/>
                <a:ext cx="46" cy="4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5" name="Text Box 61"/>
              <p:cNvSpPr txBox="1">
                <a:spLocks noChangeArrowheads="1"/>
              </p:cNvSpPr>
              <p:nvPr/>
            </p:nvSpPr>
            <p:spPr bwMode="auto">
              <a:xfrm>
                <a:off x="4800" y="1008"/>
                <a:ext cx="28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P</a:t>
                </a:r>
              </a:p>
            </p:txBody>
          </p:sp>
        </p:grpSp>
        <p:grpSp>
          <p:nvGrpSpPr>
            <p:cNvPr id="2091" name="Group 65"/>
            <p:cNvGrpSpPr>
              <a:grpSpLocks/>
            </p:cNvGrpSpPr>
            <p:nvPr/>
          </p:nvGrpSpPr>
          <p:grpSpPr bwMode="auto">
            <a:xfrm>
              <a:off x="4944" y="912"/>
              <a:ext cx="480" cy="576"/>
              <a:chOff x="4944" y="912"/>
              <a:chExt cx="480" cy="576"/>
            </a:xfrm>
          </p:grpSpPr>
          <p:sp>
            <p:nvSpPr>
              <p:cNvPr id="2092" name="Arc 63"/>
              <p:cNvSpPr>
                <a:spLocks/>
              </p:cNvSpPr>
              <p:nvPr/>
            </p:nvSpPr>
            <p:spPr bwMode="auto">
              <a:xfrm>
                <a:off x="4944" y="1008"/>
                <a:ext cx="480" cy="480"/>
              </a:xfrm>
              <a:custGeom>
                <a:avLst/>
                <a:gdLst>
                  <a:gd name="T0" fmla="*/ 0 w 21600"/>
                  <a:gd name="T1" fmla="*/ 0 h 21600"/>
                  <a:gd name="T2" fmla="*/ 480 w 21600"/>
                  <a:gd name="T3" fmla="*/ 480 h 21600"/>
                  <a:gd name="T4" fmla="*/ 0 w 21600"/>
                  <a:gd name="T5" fmla="*/ 48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3" name="Text Box 64"/>
              <p:cNvSpPr txBox="1">
                <a:spLocks noChangeArrowheads="1"/>
              </p:cNvSpPr>
              <p:nvPr/>
            </p:nvSpPr>
            <p:spPr bwMode="auto">
              <a:xfrm>
                <a:off x="5232" y="9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</a:p>
            </p:txBody>
          </p:sp>
        </p:grp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5867400" y="3581400"/>
            <a:ext cx="533400" cy="547688"/>
            <a:chOff x="3744" y="2256"/>
            <a:chExt cx="288" cy="345"/>
          </a:xfrm>
        </p:grpSpPr>
        <p:sp>
          <p:nvSpPr>
            <p:cNvPr id="2088" name="Line 35"/>
            <p:cNvSpPr>
              <a:spLocks noChangeShapeType="1"/>
            </p:cNvSpPr>
            <p:nvPr/>
          </p:nvSpPr>
          <p:spPr bwMode="auto">
            <a:xfrm>
              <a:off x="4032" y="2256"/>
              <a:ext cx="0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rot="5400000">
              <a:off x="3888" y="2160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8"/>
          <p:cNvGrpSpPr>
            <a:grpSpLocks/>
          </p:cNvGrpSpPr>
          <p:nvPr/>
        </p:nvGrpSpPr>
        <p:grpSpPr bwMode="auto">
          <a:xfrm>
            <a:off x="6049963" y="2576513"/>
            <a:ext cx="2284412" cy="1565275"/>
            <a:chOff x="3811" y="1623"/>
            <a:chExt cx="1439" cy="986"/>
          </a:xfrm>
        </p:grpSpPr>
        <p:grpSp>
          <p:nvGrpSpPr>
            <p:cNvPr id="2077" name="Group 68"/>
            <p:cNvGrpSpPr>
              <a:grpSpLocks/>
            </p:cNvGrpSpPr>
            <p:nvPr/>
          </p:nvGrpSpPr>
          <p:grpSpPr bwMode="auto">
            <a:xfrm>
              <a:off x="4041" y="1632"/>
              <a:ext cx="1209" cy="977"/>
              <a:chOff x="4041" y="1632"/>
              <a:chExt cx="1209" cy="977"/>
            </a:xfrm>
          </p:grpSpPr>
          <p:sp>
            <p:nvSpPr>
              <p:cNvPr id="2084" name="Line 59"/>
              <p:cNvSpPr>
                <a:spLocks noChangeShapeType="1"/>
              </p:cNvSpPr>
              <p:nvPr/>
            </p:nvSpPr>
            <p:spPr bwMode="auto">
              <a:xfrm>
                <a:off x="4041" y="2544"/>
                <a:ext cx="12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lg" len="med"/>
                <a:tailEnd type="arrow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6"/>
              <p:cNvSpPr>
                <a:spLocks noChangeShapeType="1"/>
              </p:cNvSpPr>
              <p:nvPr/>
            </p:nvSpPr>
            <p:spPr bwMode="auto">
              <a:xfrm>
                <a:off x="5250" y="1632"/>
                <a:ext cx="0" cy="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5250" y="2304"/>
                <a:ext cx="0" cy="2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Text Box 57"/>
              <p:cNvSpPr txBox="1">
                <a:spLocks noChangeArrowheads="1"/>
              </p:cNvSpPr>
              <p:nvPr/>
            </p:nvSpPr>
            <p:spPr bwMode="auto">
              <a:xfrm>
                <a:off x="4497" y="2436"/>
                <a:ext cx="447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</a:t>
                </a:r>
                <a:r>
                  <a:rPr lang="en-US" altLang="en-US" sz="8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en-US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cos</a:t>
                </a:r>
                <a:r>
                  <a:rPr lang="en-US" altLang="en-US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</a:p>
            </p:txBody>
          </p:sp>
        </p:grpSp>
        <p:grpSp>
          <p:nvGrpSpPr>
            <p:cNvPr id="2078" name="Group 97"/>
            <p:cNvGrpSpPr>
              <a:grpSpLocks/>
            </p:cNvGrpSpPr>
            <p:nvPr/>
          </p:nvGrpSpPr>
          <p:grpSpPr bwMode="auto">
            <a:xfrm>
              <a:off x="3811" y="1623"/>
              <a:ext cx="1421" cy="681"/>
              <a:chOff x="3811" y="1623"/>
              <a:chExt cx="1421" cy="681"/>
            </a:xfrm>
          </p:grpSpPr>
          <p:grpSp>
            <p:nvGrpSpPr>
              <p:cNvPr id="2079" name="Group 92"/>
              <p:cNvGrpSpPr>
                <a:grpSpLocks/>
              </p:cNvGrpSpPr>
              <p:nvPr/>
            </p:nvGrpSpPr>
            <p:grpSpPr bwMode="auto">
              <a:xfrm>
                <a:off x="3830" y="1623"/>
                <a:ext cx="1402" cy="0"/>
                <a:chOff x="3830" y="1623"/>
                <a:chExt cx="1402" cy="0"/>
              </a:xfrm>
            </p:grpSpPr>
            <p:sp>
              <p:nvSpPr>
                <p:cNvPr id="2082" name="Line 42"/>
                <p:cNvSpPr>
                  <a:spLocks noChangeShapeType="1"/>
                </p:cNvSpPr>
                <p:nvPr/>
              </p:nvSpPr>
              <p:spPr bwMode="auto">
                <a:xfrm rot="5400000">
                  <a:off x="3931" y="1522"/>
                  <a:ext cx="0" cy="20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032" y="1623"/>
                  <a:ext cx="1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0" name="Line 85"/>
              <p:cNvSpPr>
                <a:spLocks noChangeShapeType="1"/>
              </p:cNvSpPr>
              <p:nvPr/>
            </p:nvSpPr>
            <p:spPr bwMode="auto">
              <a:xfrm flipH="1">
                <a:off x="3927" y="1632"/>
                <a:ext cx="9" cy="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Text Box 71"/>
              <p:cNvSpPr txBox="1">
                <a:spLocks noChangeArrowheads="1"/>
              </p:cNvSpPr>
              <p:nvPr/>
            </p:nvSpPr>
            <p:spPr bwMode="auto">
              <a:xfrm rot="10800000">
                <a:off x="3811" y="1738"/>
                <a:ext cx="179" cy="4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eaVert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i="1">
                    <a:solidFill>
                      <a:srgbClr val="000000"/>
                    </a:solidFill>
                    <a:sym typeface="Symbol" panose="05050102010706020507" pitchFamily="18" charset="2"/>
                  </a:rPr>
                  <a:t>r </a:t>
                </a:r>
                <a:r>
                  <a:rPr lang="en-US" altLang="en-US">
                    <a:solidFill>
                      <a:srgbClr val="000000"/>
                    </a:solidFill>
                    <a:sym typeface="Symbol" panose="05050102010706020507" pitchFamily="18" charset="2"/>
                  </a:rPr>
                  <a:t>sin</a:t>
                </a:r>
                <a:r>
                  <a:rPr lang="en-US" altLang="en-US" i="1">
                    <a:solidFill>
                      <a:srgbClr val="000000"/>
                    </a:solidFill>
                    <a:sym typeface="Symbol" panose="05050102010706020507" pitchFamily="18" charset="2"/>
                  </a:rPr>
                  <a:t></a:t>
                </a:r>
              </a:p>
            </p:txBody>
          </p:sp>
        </p:grpSp>
      </p:grpSp>
      <p:grpSp>
        <p:nvGrpSpPr>
          <p:cNvPr id="16" name="Group 96"/>
          <p:cNvGrpSpPr>
            <a:grpSpLocks/>
          </p:cNvGrpSpPr>
          <p:nvPr/>
        </p:nvGrpSpPr>
        <p:grpSpPr bwMode="auto">
          <a:xfrm>
            <a:off x="5792788" y="1781175"/>
            <a:ext cx="1774825" cy="2122488"/>
            <a:chOff x="3649" y="1122"/>
            <a:chExt cx="1118" cy="1337"/>
          </a:xfrm>
        </p:grpSpPr>
        <p:grpSp>
          <p:nvGrpSpPr>
            <p:cNvPr id="2068" name="Group 95"/>
            <p:cNvGrpSpPr>
              <a:grpSpLocks/>
            </p:cNvGrpSpPr>
            <p:nvPr/>
          </p:nvGrpSpPr>
          <p:grpSpPr bwMode="auto">
            <a:xfrm>
              <a:off x="3688" y="1122"/>
              <a:ext cx="1055" cy="1326"/>
              <a:chOff x="3688" y="1122"/>
              <a:chExt cx="1055" cy="1326"/>
            </a:xfrm>
          </p:grpSpPr>
          <p:grpSp>
            <p:nvGrpSpPr>
              <p:cNvPr id="2072" name="Group 52"/>
              <p:cNvGrpSpPr>
                <a:grpSpLocks/>
              </p:cNvGrpSpPr>
              <p:nvPr/>
            </p:nvGrpSpPr>
            <p:grpSpPr bwMode="auto">
              <a:xfrm>
                <a:off x="4743" y="1143"/>
                <a:ext cx="0" cy="1305"/>
                <a:chOff x="4743" y="1143"/>
                <a:chExt cx="0" cy="1305"/>
              </a:xfrm>
            </p:grpSpPr>
            <p:sp>
              <p:nvSpPr>
                <p:cNvPr id="2075" name="Line 34"/>
                <p:cNvSpPr>
                  <a:spLocks noChangeShapeType="1"/>
                </p:cNvSpPr>
                <p:nvPr/>
              </p:nvSpPr>
              <p:spPr bwMode="auto">
                <a:xfrm>
                  <a:off x="4743" y="1143"/>
                  <a:ext cx="0" cy="1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" name="Line 37"/>
                <p:cNvSpPr>
                  <a:spLocks noChangeShapeType="1"/>
                </p:cNvSpPr>
                <p:nvPr/>
              </p:nvSpPr>
              <p:spPr bwMode="auto">
                <a:xfrm>
                  <a:off x="4743" y="230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3" name="Line 43"/>
              <p:cNvSpPr>
                <a:spLocks noChangeShapeType="1"/>
              </p:cNvSpPr>
              <p:nvPr/>
            </p:nvSpPr>
            <p:spPr bwMode="auto">
              <a:xfrm rot="5400000">
                <a:off x="3861" y="949"/>
                <a:ext cx="0" cy="3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45"/>
              <p:cNvSpPr>
                <a:spLocks noChangeShapeType="1"/>
              </p:cNvSpPr>
              <p:nvPr/>
            </p:nvSpPr>
            <p:spPr bwMode="auto">
              <a:xfrm flipH="1">
                <a:off x="4023" y="112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9" name="Text Box 58"/>
            <p:cNvSpPr txBox="1">
              <a:spLocks noChangeArrowheads="1"/>
            </p:cNvSpPr>
            <p:nvPr/>
          </p:nvSpPr>
          <p:spPr bwMode="auto">
            <a:xfrm>
              <a:off x="4047" y="2286"/>
              <a:ext cx="7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r</a:t>
              </a:r>
              <a:r>
                <a:rPr lang="en-US" altLang="en-US" sz="8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cos(</a:t>
              </a:r>
              <a:r>
                <a:rPr lang="en-US" altLang="en-US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 </a:t>
              </a:r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 </a:t>
              </a:r>
              <a:r>
                <a:rPr lang="en-US" altLang="en-US" sz="1400" i="1">
                  <a:solidFill>
                    <a:srgbClr val="000000"/>
                  </a:solidFill>
                  <a:sym typeface="Symbol" panose="05050102010706020507" pitchFamily="18" charset="2"/>
                </a:rPr>
                <a:t></a:t>
              </a:r>
              <a:r>
                <a:rPr lang="en-US" altLang="en-US" sz="800" i="1">
                  <a:solidFill>
                    <a:srgbClr val="000000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</a:p>
          </p:txBody>
        </p:sp>
        <p:sp>
          <p:nvSpPr>
            <p:cNvPr id="2070" name="Line 73"/>
            <p:cNvSpPr>
              <a:spLocks noChangeShapeType="1"/>
            </p:cNvSpPr>
            <p:nvPr/>
          </p:nvSpPr>
          <p:spPr bwMode="auto">
            <a:xfrm>
              <a:off x="3744" y="1143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Text Box 74"/>
            <p:cNvSpPr txBox="1">
              <a:spLocks noChangeArrowheads="1"/>
            </p:cNvSpPr>
            <p:nvPr/>
          </p:nvSpPr>
          <p:spPr bwMode="auto">
            <a:xfrm rot="10800000">
              <a:off x="3649" y="1305"/>
              <a:ext cx="179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000000"/>
                  </a:solidFill>
                  <a:sym typeface="Symbol" panose="05050102010706020507" pitchFamily="18" charset="2"/>
                </a:rPr>
                <a:t>r </a:t>
              </a:r>
              <a:r>
                <a:rPr lang="en-US" altLang="en-US">
                  <a:solidFill>
                    <a:srgbClr val="000000"/>
                  </a:solidFill>
                  <a:sym typeface="Symbol" panose="05050102010706020507" pitchFamily="18" charset="2"/>
                </a:rPr>
                <a:t>sin(</a:t>
              </a:r>
              <a:r>
                <a:rPr lang="en-US" altLang="en-US" i="1">
                  <a:solidFill>
                    <a:srgbClr val="000000"/>
                  </a:solidFill>
                  <a:sym typeface="Symbol" panose="05050102010706020507" pitchFamily="18" charset="2"/>
                </a:rPr>
                <a:t> </a:t>
              </a:r>
              <a:r>
                <a:rPr lang="en-US" altLang="en-US">
                  <a:solidFill>
                    <a:srgbClr val="000000"/>
                  </a:solidFill>
                  <a:sym typeface="Symbol" panose="05050102010706020507" pitchFamily="18" charset="2"/>
                </a:rPr>
                <a:t>+</a:t>
              </a:r>
              <a:r>
                <a:rPr lang="en-US" altLang="en-US" i="1">
                  <a:solidFill>
                    <a:srgbClr val="000000"/>
                  </a:solidFill>
                  <a:sym typeface="Symbol" panose="05050102010706020507" pitchFamily="18" charset="2"/>
                </a:rPr>
                <a:t> </a:t>
              </a:r>
              <a:r>
                <a:rPr lang="en-US" altLang="en-US">
                  <a:solidFill>
                    <a:srgbClr val="000000"/>
                  </a:solidFill>
                  <a:sym typeface="Symbol" panose="05050102010706020507" pitchFamily="18" charset="2"/>
                </a:rPr>
                <a:t>)</a:t>
              </a:r>
            </a:p>
          </p:txBody>
        </p:sp>
      </p:grpSp>
      <p:graphicFrame>
        <p:nvGraphicFramePr>
          <p:cNvPr id="9295" name="Object 79"/>
          <p:cNvGraphicFramePr>
            <a:graphicFrameLocks noChangeAspect="1"/>
          </p:cNvGraphicFramePr>
          <p:nvPr/>
        </p:nvGraphicFramePr>
        <p:xfrm>
          <a:off x="2514600" y="1268413"/>
          <a:ext cx="19050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11" imgW="876240" imgH="457200" progId="Equation.3">
                  <p:embed/>
                </p:oleObj>
              </mc:Choice>
              <mc:Fallback>
                <p:oleObj name="Equation" r:id="rId11" imgW="876240" imgH="4572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68413"/>
                        <a:ext cx="19050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7" name="Object 81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27432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3" imgW="1104840" imgH="457200" progId="Equation.3">
                  <p:embed/>
                </p:oleObj>
              </mc:Choice>
              <mc:Fallback>
                <p:oleObj name="Equation" r:id="rId13" imgW="1104840" imgH="4572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2209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8839200" y="3581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6357938" y="9334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5" grpId="0"/>
      <p:bldP spid="9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D0C328-DFC5-4F49-A526-D3F9743FA53C}" type="slidenum">
              <a:rPr lang="en-US" altLang="en-US">
                <a:solidFill>
                  <a:srgbClr val="FF0066"/>
                </a:solidFill>
              </a:rPr>
              <a:pPr eaLnBrk="1" hangingPunct="1"/>
              <a:t>11</a:t>
            </a:fld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30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Rotation – 2D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905000" y="1095375"/>
          <a:ext cx="571500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VISIO" r:id="rId3" imgW="7037280" imgH="3062520" progId="Visio.Drawing.4">
                  <p:embed/>
                </p:oleObj>
              </mc:Choice>
              <mc:Fallback>
                <p:oleObj name="VISIO" r:id="rId3" imgW="7037280" imgH="3062520" progId="Visio.Drawing.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95375"/>
                        <a:ext cx="5715000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57188" y="5181600"/>
          <a:ext cx="52054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3047760" imgH="685800" progId="Equation.3">
                  <p:embed/>
                </p:oleObj>
              </mc:Choice>
              <mc:Fallback>
                <p:oleObj name="Equation" r:id="rId5" imgW="30477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5181600"/>
                        <a:ext cx="520541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990600" y="3733800"/>
          <a:ext cx="25987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1358640" imgH="431640" progId="Equation.3">
                  <p:embed/>
                </p:oleObj>
              </mc:Choice>
              <mc:Fallback>
                <p:oleObj name="Equation" r:id="rId7" imgW="13586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25987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533400" y="4572000"/>
            <a:ext cx="518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This eq can be represented in matrix form as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22D4BF-2258-4001-848D-F763A6A9D824}" type="slidenum">
              <a:rPr lang="en-US" altLang="en-US">
                <a:solidFill>
                  <a:schemeClr val="bg1"/>
                </a:solidFill>
              </a:rPr>
              <a:pPr eaLnBrk="1" hangingPunct="1"/>
              <a:t>12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Scaling – 2D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152525"/>
            <a:ext cx="8683625" cy="29622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Scaling alters the size of an object</a:t>
            </a:r>
          </a:p>
          <a:p>
            <a:pPr eaLnBrk="1" hangingPunct="1"/>
            <a:r>
              <a:rPr lang="en-US" altLang="en-US" sz="2400" smtClean="0"/>
              <a:t>Transformed coordinates P</a:t>
            </a:r>
            <a:r>
              <a:rPr lang="en-US" altLang="en-US" sz="2400" smtClean="0">
                <a:sym typeface="Symbol" panose="05050102010706020507" pitchFamily="18" charset="2"/>
              </a:rPr>
              <a:t>(x, y) </a:t>
            </a:r>
            <a:r>
              <a:rPr lang="en-US" altLang="en-US" sz="2400" smtClean="0"/>
              <a:t>are found by multiplying the coordinate values P(x, y) of each vertex of object by </a:t>
            </a:r>
            <a:r>
              <a:rPr lang="en-US" altLang="en-US" sz="2400" b="1" smtClean="0"/>
              <a:t>scaling factor</a:t>
            </a:r>
            <a:r>
              <a:rPr lang="en-US" altLang="en-US" sz="2400" smtClean="0"/>
              <a:t> s</a:t>
            </a:r>
            <a:r>
              <a:rPr lang="en-US" altLang="en-US" sz="2400" baseline="-25000" smtClean="0"/>
              <a:t>x</a:t>
            </a:r>
            <a:r>
              <a:rPr lang="en-US" altLang="en-US" sz="2400" smtClean="0"/>
              <a:t> and s</a:t>
            </a:r>
            <a:r>
              <a:rPr lang="en-US" altLang="en-US" sz="2400" baseline="-25000" smtClean="0"/>
              <a:t>y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ie.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In matrix form</a:t>
            </a:r>
          </a:p>
        </p:txBody>
      </p:sp>
      <p:graphicFrame>
        <p:nvGraphicFramePr>
          <p:cNvPr id="409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2895600"/>
          <a:ext cx="4267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1473120" imgH="241200" progId="Equation.3">
                  <p:embed/>
                </p:oleObj>
              </mc:Choice>
              <mc:Fallback>
                <p:oleObj name="Equation" r:id="rId3" imgW="14731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42672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66800" y="4137025"/>
          <a:ext cx="3276600" cy="203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1549080" imgH="965160" progId="Equation.3">
                  <p:embed/>
                </p:oleObj>
              </mc:Choice>
              <mc:Fallback>
                <p:oleObj name="Equation" r:id="rId5" imgW="1549080" imgH="9651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37025"/>
                        <a:ext cx="3276600" cy="203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b="15344"/>
          <a:stretch/>
        </p:blipFill>
        <p:spPr>
          <a:xfrm>
            <a:off x="4686300" y="3594099"/>
            <a:ext cx="4277916" cy="25828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22830" y="6204435"/>
            <a:ext cx="4168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altLang="en-US" b="1" smtClean="0"/>
              <a:t>WATCH OUT:</a:t>
            </a:r>
            <a:r>
              <a:rPr lang="en-IE" altLang="en-US" smtClean="0"/>
              <a:t> Objects grow and move!</a:t>
            </a:r>
            <a:endParaRPr lang="en-IE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2BD3F0-05FF-4BF9-AEB6-42F293572EC3}" type="slidenum">
              <a:rPr lang="en-US" altLang="en-US">
                <a:solidFill>
                  <a:schemeClr val="bg1"/>
                </a:solidFill>
              </a:rPr>
              <a:pPr eaLnBrk="1" hangingPunct="1"/>
              <a:t>13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Scaling – 2D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152525"/>
            <a:ext cx="8912225" cy="51720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Types of Scaling:</a:t>
            </a:r>
          </a:p>
          <a:p>
            <a:pPr lvl="1" eaLnBrk="1" hangingPunct="1"/>
            <a:r>
              <a:rPr lang="en-US" altLang="en-US" sz="2000" smtClean="0"/>
              <a:t>Differential ( s</a:t>
            </a:r>
            <a:r>
              <a:rPr lang="en-US" altLang="en-US" sz="2000" baseline="-25000" smtClean="0"/>
              <a:t>x</a:t>
            </a:r>
            <a:r>
              <a:rPr lang="en-US" altLang="en-US" sz="2000" smtClean="0"/>
              <a:t> != s</a:t>
            </a:r>
            <a:r>
              <a:rPr lang="en-US" altLang="en-US" sz="2000" baseline="-25000" smtClean="0"/>
              <a:t>y</a:t>
            </a:r>
            <a:r>
              <a:rPr lang="en-US" altLang="en-US" sz="2000" smtClean="0"/>
              <a:t> )</a:t>
            </a:r>
          </a:p>
          <a:p>
            <a:pPr lvl="1" eaLnBrk="1" hangingPunct="1"/>
            <a:r>
              <a:rPr lang="en-US" altLang="en-US" sz="2000" smtClean="0"/>
              <a:t>Uniform (s</a:t>
            </a:r>
            <a:r>
              <a:rPr lang="en-US" altLang="en-US" sz="2000" baseline="-25000" smtClean="0"/>
              <a:t>x</a:t>
            </a:r>
            <a:r>
              <a:rPr lang="en-US" altLang="en-US" sz="2000" smtClean="0"/>
              <a:t> = s</a:t>
            </a:r>
            <a:r>
              <a:rPr lang="en-US" altLang="en-US" sz="2000" baseline="-25000" smtClean="0"/>
              <a:t>y</a:t>
            </a:r>
            <a:r>
              <a:rPr lang="en-US" altLang="en-US" sz="2000" smtClean="0"/>
              <a:t> )</a:t>
            </a:r>
          </a:p>
          <a:p>
            <a:pPr eaLnBrk="1" hangingPunct="1"/>
            <a:r>
              <a:rPr lang="en-US" altLang="en-US" sz="2400" smtClean="0"/>
              <a:t>After scaling, new object is located at a different position relative to origin</a:t>
            </a:r>
          </a:p>
          <a:p>
            <a:pPr eaLnBrk="1" hangingPunct="1"/>
            <a:endParaRPr lang="en-US" altLang="en-US" sz="2400" smtClean="0"/>
          </a:p>
        </p:txBody>
      </p:sp>
      <p:grpSp>
        <p:nvGrpSpPr>
          <p:cNvPr id="5126" name="Group 17"/>
          <p:cNvGrpSpPr>
            <a:grpSpLocks/>
          </p:cNvGrpSpPr>
          <p:nvPr/>
        </p:nvGrpSpPr>
        <p:grpSpPr bwMode="auto">
          <a:xfrm>
            <a:off x="1414463" y="3581400"/>
            <a:ext cx="2547937" cy="2362200"/>
            <a:chOff x="891" y="2256"/>
            <a:chExt cx="1605" cy="1488"/>
          </a:xfrm>
        </p:grpSpPr>
        <p:sp>
          <p:nvSpPr>
            <p:cNvPr id="5149" name="Freeform 4"/>
            <p:cNvSpPr>
              <a:spLocks/>
            </p:cNvSpPr>
            <p:nvPr/>
          </p:nvSpPr>
          <p:spPr bwMode="auto">
            <a:xfrm>
              <a:off x="960" y="2256"/>
              <a:ext cx="1536" cy="1392"/>
            </a:xfrm>
            <a:custGeom>
              <a:avLst/>
              <a:gdLst>
                <a:gd name="T0" fmla="*/ 0 w 1536"/>
                <a:gd name="T1" fmla="*/ 0 h 1248"/>
                <a:gd name="T2" fmla="*/ 0 w 1536"/>
                <a:gd name="T3" fmla="*/ 1248 h 1248"/>
                <a:gd name="T4" fmla="*/ 1536 w 1536"/>
                <a:gd name="T5" fmla="*/ 1248 h 1248"/>
                <a:gd name="T6" fmla="*/ 0 60000 65536"/>
                <a:gd name="T7" fmla="*/ 0 60000 65536"/>
                <a:gd name="T8" fmla="*/ 0 60000 65536"/>
                <a:gd name="T9" fmla="*/ 0 w 1536"/>
                <a:gd name="T10" fmla="*/ 0 h 1248"/>
                <a:gd name="T11" fmla="*/ 1536 w 1536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1248">
                  <a:moveTo>
                    <a:pt x="0" y="0"/>
                  </a:moveTo>
                  <a:lnTo>
                    <a:pt x="0" y="1248"/>
                  </a:lnTo>
                  <a:lnTo>
                    <a:pt x="1536" y="12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5150" name="Group 9"/>
            <p:cNvGrpSpPr>
              <a:grpSpLocks/>
            </p:cNvGrpSpPr>
            <p:nvPr/>
          </p:nvGrpSpPr>
          <p:grpSpPr bwMode="auto">
            <a:xfrm>
              <a:off x="960" y="3651"/>
              <a:ext cx="1296" cy="93"/>
              <a:chOff x="960" y="3696"/>
              <a:chExt cx="1296" cy="192"/>
            </a:xfrm>
          </p:grpSpPr>
          <p:sp>
            <p:nvSpPr>
              <p:cNvPr id="5158" name="Line 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Line 6"/>
              <p:cNvSpPr>
                <a:spLocks noChangeShapeType="1"/>
              </p:cNvSpPr>
              <p:nvPr/>
            </p:nvSpPr>
            <p:spPr bwMode="auto">
              <a:xfrm>
                <a:off x="1392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Line 7"/>
              <p:cNvSpPr>
                <a:spLocks noChangeShapeType="1"/>
              </p:cNvSpPr>
              <p:nvPr/>
            </p:nvSpPr>
            <p:spPr bwMode="auto">
              <a:xfrm>
                <a:off x="1824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Line 8"/>
              <p:cNvSpPr>
                <a:spLocks noChangeShapeType="1"/>
              </p:cNvSpPr>
              <p:nvPr/>
            </p:nvSpPr>
            <p:spPr bwMode="auto">
              <a:xfrm>
                <a:off x="2256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1" name="Line 10"/>
            <p:cNvSpPr>
              <a:spLocks noChangeShapeType="1"/>
            </p:cNvSpPr>
            <p:nvPr/>
          </p:nvSpPr>
          <p:spPr bwMode="auto">
            <a:xfrm>
              <a:off x="960" y="3651"/>
              <a:ext cx="1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11"/>
            <p:cNvSpPr>
              <a:spLocks noChangeShapeType="1"/>
            </p:cNvSpPr>
            <p:nvPr/>
          </p:nvSpPr>
          <p:spPr bwMode="auto">
            <a:xfrm>
              <a:off x="1392" y="3651"/>
              <a:ext cx="1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3" name="Group 12"/>
            <p:cNvGrpSpPr>
              <a:grpSpLocks/>
            </p:cNvGrpSpPr>
            <p:nvPr/>
          </p:nvGrpSpPr>
          <p:grpSpPr bwMode="auto">
            <a:xfrm rot="5400000">
              <a:off x="279" y="2964"/>
              <a:ext cx="1296" cy="72"/>
              <a:chOff x="960" y="3696"/>
              <a:chExt cx="1296" cy="192"/>
            </a:xfrm>
          </p:grpSpPr>
          <p:sp>
            <p:nvSpPr>
              <p:cNvPr id="5154" name="Line 13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14"/>
              <p:cNvSpPr>
                <a:spLocks noChangeShapeType="1"/>
              </p:cNvSpPr>
              <p:nvPr/>
            </p:nvSpPr>
            <p:spPr bwMode="auto">
              <a:xfrm>
                <a:off x="1392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15"/>
              <p:cNvSpPr>
                <a:spLocks noChangeShapeType="1"/>
              </p:cNvSpPr>
              <p:nvPr/>
            </p:nvSpPr>
            <p:spPr bwMode="auto">
              <a:xfrm>
                <a:off x="1824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Line 16"/>
              <p:cNvSpPr>
                <a:spLocks noChangeShapeType="1"/>
              </p:cNvSpPr>
              <p:nvPr/>
            </p:nvSpPr>
            <p:spPr bwMode="auto">
              <a:xfrm>
                <a:off x="2256" y="36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7" name="Rectangle 18"/>
          <p:cNvSpPr>
            <a:spLocks noChangeArrowheads="1"/>
          </p:cNvSpPr>
          <p:nvPr/>
        </p:nvSpPr>
        <p:spPr bwMode="auto">
          <a:xfrm>
            <a:off x="2209800" y="4419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Freeform 20"/>
          <p:cNvSpPr>
            <a:spLocks/>
          </p:cNvSpPr>
          <p:nvPr/>
        </p:nvSpPr>
        <p:spPr bwMode="auto">
          <a:xfrm>
            <a:off x="4572000" y="3581400"/>
            <a:ext cx="3657600" cy="2209800"/>
          </a:xfrm>
          <a:custGeom>
            <a:avLst/>
            <a:gdLst>
              <a:gd name="T0" fmla="*/ 0 w 1536"/>
              <a:gd name="T1" fmla="*/ 0 h 1248"/>
              <a:gd name="T2" fmla="*/ 0 w 1536"/>
              <a:gd name="T3" fmla="*/ 1248 h 1248"/>
              <a:gd name="T4" fmla="*/ 1536 w 1536"/>
              <a:gd name="T5" fmla="*/ 1248 h 1248"/>
              <a:gd name="T6" fmla="*/ 0 60000 65536"/>
              <a:gd name="T7" fmla="*/ 0 60000 65536"/>
              <a:gd name="T8" fmla="*/ 0 60000 65536"/>
              <a:gd name="T9" fmla="*/ 0 w 1536"/>
              <a:gd name="T10" fmla="*/ 0 h 1248"/>
              <a:gd name="T11" fmla="*/ 1536 w 1536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1248">
                <a:moveTo>
                  <a:pt x="0" y="0"/>
                </a:moveTo>
                <a:lnTo>
                  <a:pt x="0" y="1248"/>
                </a:lnTo>
                <a:lnTo>
                  <a:pt x="1536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29" name="Group 21"/>
          <p:cNvGrpSpPr>
            <a:grpSpLocks/>
          </p:cNvGrpSpPr>
          <p:nvPr/>
        </p:nvGrpSpPr>
        <p:grpSpPr bwMode="auto">
          <a:xfrm>
            <a:off x="4572000" y="5795963"/>
            <a:ext cx="2057400" cy="147637"/>
            <a:chOff x="960" y="3696"/>
            <a:chExt cx="1296" cy="192"/>
          </a:xfrm>
        </p:grpSpPr>
        <p:sp>
          <p:nvSpPr>
            <p:cNvPr id="5145" name="Line 22"/>
            <p:cNvSpPr>
              <a:spLocks noChangeShapeType="1"/>
            </p:cNvSpPr>
            <p:nvPr/>
          </p:nvSpPr>
          <p:spPr bwMode="auto">
            <a:xfrm>
              <a:off x="960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3"/>
            <p:cNvSpPr>
              <a:spLocks noChangeShapeType="1"/>
            </p:cNvSpPr>
            <p:nvPr/>
          </p:nvSpPr>
          <p:spPr bwMode="auto">
            <a:xfrm>
              <a:off x="1392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4"/>
            <p:cNvSpPr>
              <a:spLocks noChangeShapeType="1"/>
            </p:cNvSpPr>
            <p:nvPr/>
          </p:nvSpPr>
          <p:spPr bwMode="auto">
            <a:xfrm>
              <a:off x="1824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5"/>
            <p:cNvSpPr>
              <a:spLocks noChangeShapeType="1"/>
            </p:cNvSpPr>
            <p:nvPr/>
          </p:nvSpPr>
          <p:spPr bwMode="auto">
            <a:xfrm>
              <a:off x="2256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" name="Line 26"/>
          <p:cNvSpPr>
            <a:spLocks noChangeShapeType="1"/>
          </p:cNvSpPr>
          <p:nvPr/>
        </p:nvSpPr>
        <p:spPr bwMode="auto">
          <a:xfrm>
            <a:off x="4572000" y="5795963"/>
            <a:ext cx="1588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7"/>
          <p:cNvSpPr>
            <a:spLocks noChangeShapeType="1"/>
          </p:cNvSpPr>
          <p:nvPr/>
        </p:nvSpPr>
        <p:spPr bwMode="auto">
          <a:xfrm>
            <a:off x="5257800" y="5795963"/>
            <a:ext cx="1588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32" name="Group 28"/>
          <p:cNvGrpSpPr>
            <a:grpSpLocks/>
          </p:cNvGrpSpPr>
          <p:nvPr/>
        </p:nvGrpSpPr>
        <p:grpSpPr bwMode="auto">
          <a:xfrm rot="5400000">
            <a:off x="3490913" y="4705350"/>
            <a:ext cx="2057400" cy="114300"/>
            <a:chOff x="960" y="3696"/>
            <a:chExt cx="1296" cy="192"/>
          </a:xfrm>
        </p:grpSpPr>
        <p:sp>
          <p:nvSpPr>
            <p:cNvPr id="5141" name="Line 29"/>
            <p:cNvSpPr>
              <a:spLocks noChangeShapeType="1"/>
            </p:cNvSpPr>
            <p:nvPr/>
          </p:nvSpPr>
          <p:spPr bwMode="auto">
            <a:xfrm>
              <a:off x="960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30"/>
            <p:cNvSpPr>
              <a:spLocks noChangeShapeType="1"/>
            </p:cNvSpPr>
            <p:nvPr/>
          </p:nvSpPr>
          <p:spPr bwMode="auto">
            <a:xfrm>
              <a:off x="1392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31"/>
            <p:cNvSpPr>
              <a:spLocks noChangeShapeType="1"/>
            </p:cNvSpPr>
            <p:nvPr/>
          </p:nvSpPr>
          <p:spPr bwMode="auto">
            <a:xfrm>
              <a:off x="1824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32"/>
            <p:cNvSpPr>
              <a:spLocks noChangeShapeType="1"/>
            </p:cNvSpPr>
            <p:nvPr/>
          </p:nvSpPr>
          <p:spPr bwMode="auto">
            <a:xfrm>
              <a:off x="2256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3" name="Rectangle 33"/>
          <p:cNvSpPr>
            <a:spLocks noChangeArrowheads="1"/>
          </p:cNvSpPr>
          <p:nvPr/>
        </p:nvSpPr>
        <p:spPr bwMode="auto">
          <a:xfrm>
            <a:off x="5943600" y="51054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34" name="Group 34"/>
          <p:cNvGrpSpPr>
            <a:grpSpLocks/>
          </p:cNvGrpSpPr>
          <p:nvPr/>
        </p:nvGrpSpPr>
        <p:grpSpPr bwMode="auto">
          <a:xfrm>
            <a:off x="5943600" y="5791200"/>
            <a:ext cx="2057400" cy="147638"/>
            <a:chOff x="960" y="3696"/>
            <a:chExt cx="1296" cy="192"/>
          </a:xfrm>
        </p:grpSpPr>
        <p:sp>
          <p:nvSpPr>
            <p:cNvPr id="5137" name="Line 35"/>
            <p:cNvSpPr>
              <a:spLocks noChangeShapeType="1"/>
            </p:cNvSpPr>
            <p:nvPr/>
          </p:nvSpPr>
          <p:spPr bwMode="auto">
            <a:xfrm>
              <a:off x="960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36"/>
            <p:cNvSpPr>
              <a:spLocks noChangeShapeType="1"/>
            </p:cNvSpPr>
            <p:nvPr/>
          </p:nvSpPr>
          <p:spPr bwMode="auto">
            <a:xfrm>
              <a:off x="1392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37"/>
            <p:cNvSpPr>
              <a:spLocks noChangeShapeType="1"/>
            </p:cNvSpPr>
            <p:nvPr/>
          </p:nvSpPr>
          <p:spPr bwMode="auto">
            <a:xfrm>
              <a:off x="1824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38"/>
            <p:cNvSpPr>
              <a:spLocks noChangeShapeType="1"/>
            </p:cNvSpPr>
            <p:nvPr/>
          </p:nvSpPr>
          <p:spPr bwMode="auto">
            <a:xfrm>
              <a:off x="2256" y="36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5" name="Oval 39"/>
          <p:cNvSpPr>
            <a:spLocks noChangeAspect="1" noChangeArrowheads="1"/>
          </p:cNvSpPr>
          <p:nvPr/>
        </p:nvSpPr>
        <p:spPr bwMode="auto">
          <a:xfrm>
            <a:off x="2535238" y="4724400"/>
            <a:ext cx="55562" cy="555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40"/>
          <p:cNvSpPr>
            <a:spLocks noChangeAspect="1" noChangeArrowheads="1"/>
          </p:cNvSpPr>
          <p:nvPr/>
        </p:nvSpPr>
        <p:spPr bwMode="auto">
          <a:xfrm>
            <a:off x="6602413" y="5230813"/>
            <a:ext cx="55562" cy="555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22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3025775"/>
          <a:ext cx="42656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3" imgW="1917360" imgH="304560" progId="Equation.3">
                  <p:embed/>
                </p:oleObj>
              </mc:Choice>
              <mc:Fallback>
                <p:oleObj name="Equation" r:id="rId3" imgW="1917360" imgH="3045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25775"/>
                        <a:ext cx="42656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altLang="en-US"/>
              <a:t>Homogeneous Coordinates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42457" y="1143000"/>
            <a:ext cx="8686800" cy="5524500"/>
          </a:xfrm>
        </p:spPr>
        <p:txBody>
          <a:bodyPr/>
          <a:lstStyle/>
          <a:p>
            <a:r>
              <a:rPr lang="en-GB" altLang="en-US" dirty="0"/>
              <a:t>A point </a:t>
            </a:r>
            <a:r>
              <a:rPr lang="en-GB" altLang="en-US" sz="3600" i="1" dirty="0">
                <a:latin typeface="Times New Roman" panose="02020603050405020304" pitchFamily="18" charset="0"/>
              </a:rPr>
              <a:t>(x, y)</a:t>
            </a:r>
            <a:r>
              <a:rPr lang="en-GB" altLang="en-US" dirty="0"/>
              <a:t> can be re-written in </a:t>
            </a:r>
            <a:r>
              <a:rPr lang="en-GB" altLang="en-US" b="1" dirty="0"/>
              <a:t>homogeneous coordinates</a:t>
            </a:r>
            <a:r>
              <a:rPr lang="en-GB" altLang="en-US" dirty="0"/>
              <a:t> as </a:t>
            </a:r>
            <a:r>
              <a:rPr lang="en-GB" altLang="en-US" sz="3600" i="1" dirty="0">
                <a:latin typeface="Times New Roman" panose="02020603050405020304" pitchFamily="18" charset="0"/>
              </a:rPr>
              <a:t>(</a:t>
            </a:r>
            <a:r>
              <a:rPr lang="en-GB" altLang="en-US" sz="3600" i="1" dirty="0" err="1">
                <a:latin typeface="Times New Roman" panose="02020603050405020304" pitchFamily="18" charset="0"/>
              </a:rPr>
              <a:t>x</a:t>
            </a:r>
            <a:r>
              <a:rPr lang="en-GB" altLang="en-US" sz="3600" i="1" baseline="-25000" dirty="0" err="1">
                <a:latin typeface="Times New Roman" panose="02020603050405020304" pitchFamily="18" charset="0"/>
              </a:rPr>
              <a:t>h</a:t>
            </a:r>
            <a:r>
              <a:rPr lang="en-GB" altLang="en-US" sz="3600" i="1" dirty="0">
                <a:latin typeface="Times New Roman" panose="02020603050405020304" pitchFamily="18" charset="0"/>
              </a:rPr>
              <a:t>, </a:t>
            </a:r>
            <a:r>
              <a:rPr lang="en-GB" altLang="en-US" sz="3600" i="1" dirty="0" err="1">
                <a:latin typeface="Times New Roman" panose="02020603050405020304" pitchFamily="18" charset="0"/>
              </a:rPr>
              <a:t>y</a:t>
            </a:r>
            <a:r>
              <a:rPr lang="en-GB" altLang="en-US" sz="3600" i="1" baseline="-25000" dirty="0" err="1">
                <a:latin typeface="Times New Roman" panose="02020603050405020304" pitchFamily="18" charset="0"/>
              </a:rPr>
              <a:t>h</a:t>
            </a:r>
            <a:r>
              <a:rPr lang="en-GB" altLang="en-US" sz="3600" i="1" dirty="0">
                <a:latin typeface="Times New Roman" panose="02020603050405020304" pitchFamily="18" charset="0"/>
              </a:rPr>
              <a:t>, h)</a:t>
            </a:r>
          </a:p>
          <a:p>
            <a:r>
              <a:rPr lang="en-GB" altLang="en-US" dirty="0"/>
              <a:t>The </a:t>
            </a:r>
            <a:r>
              <a:rPr lang="en-GB" altLang="en-US" b="1" dirty="0"/>
              <a:t>homogeneous parameter</a:t>
            </a:r>
            <a:r>
              <a:rPr lang="en-GB" altLang="en-US" dirty="0"/>
              <a:t> </a:t>
            </a:r>
            <a:r>
              <a:rPr lang="en-GB" altLang="en-US" sz="3600" i="1" dirty="0">
                <a:latin typeface="Times New Roman" panose="02020603050405020304" pitchFamily="18" charset="0"/>
              </a:rPr>
              <a:t>h</a:t>
            </a:r>
            <a:r>
              <a:rPr lang="en-GB" altLang="en-US" dirty="0"/>
              <a:t> is a non-</a:t>
            </a:r>
            <a:br>
              <a:rPr lang="en-GB" altLang="en-US" dirty="0"/>
            </a:br>
            <a:r>
              <a:rPr lang="en-GB" altLang="en-US" dirty="0"/>
              <a:t>zero value such that: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We can then write any point </a:t>
            </a:r>
            <a:r>
              <a:rPr lang="en-GB" altLang="en-US" sz="3600" i="1" dirty="0">
                <a:latin typeface="Times New Roman" panose="02020603050405020304" pitchFamily="18" charset="0"/>
              </a:rPr>
              <a:t>(x, y)</a:t>
            </a:r>
            <a:r>
              <a:rPr lang="en-GB" altLang="en-US" dirty="0"/>
              <a:t> as </a:t>
            </a:r>
            <a:r>
              <a:rPr lang="en-GB" altLang="en-US" sz="3400" i="1" dirty="0">
                <a:latin typeface="Times New Roman" panose="02020603050405020304" pitchFamily="18" charset="0"/>
              </a:rPr>
              <a:t>(</a:t>
            </a:r>
            <a:r>
              <a:rPr lang="en-GB" altLang="en-US" sz="3400" i="1" dirty="0" err="1">
                <a:latin typeface="Times New Roman" panose="02020603050405020304" pitchFamily="18" charset="0"/>
              </a:rPr>
              <a:t>hx</a:t>
            </a:r>
            <a:r>
              <a:rPr lang="en-GB" altLang="en-US" sz="3400" i="1" dirty="0">
                <a:latin typeface="Times New Roman" panose="02020603050405020304" pitchFamily="18" charset="0"/>
              </a:rPr>
              <a:t>, </a:t>
            </a:r>
            <a:r>
              <a:rPr lang="en-GB" altLang="en-US" sz="3400" i="1" dirty="0" err="1">
                <a:latin typeface="Times New Roman" panose="02020603050405020304" pitchFamily="18" charset="0"/>
              </a:rPr>
              <a:t>hy</a:t>
            </a:r>
            <a:r>
              <a:rPr lang="en-GB" altLang="en-US" sz="3400" i="1" dirty="0">
                <a:latin typeface="Times New Roman" panose="02020603050405020304" pitchFamily="18" charset="0"/>
              </a:rPr>
              <a:t>, h)</a:t>
            </a:r>
          </a:p>
          <a:p>
            <a:r>
              <a:rPr lang="en-GB" altLang="en-US" dirty="0"/>
              <a:t>We can conveniently choose </a:t>
            </a:r>
            <a:r>
              <a:rPr lang="en-GB" altLang="en-US" sz="3600" i="1" dirty="0">
                <a:latin typeface="Times New Roman" panose="02020603050405020304" pitchFamily="18" charset="0"/>
              </a:rPr>
              <a:t>h = 1</a:t>
            </a:r>
            <a:r>
              <a:rPr lang="en-GB" altLang="en-US" dirty="0"/>
              <a:t> so that </a:t>
            </a:r>
            <a:br>
              <a:rPr lang="en-GB" altLang="en-US" dirty="0"/>
            </a:br>
            <a:r>
              <a:rPr lang="en-GB" altLang="en-US" sz="3600" i="1" dirty="0">
                <a:latin typeface="Times New Roman" panose="02020603050405020304" pitchFamily="18" charset="0"/>
              </a:rPr>
              <a:t>(x, y)</a:t>
            </a:r>
            <a:r>
              <a:rPr lang="en-GB" altLang="en-US" dirty="0"/>
              <a:t> becomes </a:t>
            </a:r>
            <a:r>
              <a:rPr lang="en-GB" altLang="en-US" sz="3600" i="1" dirty="0">
                <a:latin typeface="Times New Roman" panose="02020603050405020304" pitchFamily="18" charset="0"/>
              </a:rPr>
              <a:t>(x, y, 1)</a:t>
            </a:r>
          </a:p>
        </p:txBody>
      </p:sp>
      <p:graphicFrame>
        <p:nvGraphicFramePr>
          <p:cNvPr id="101380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947404"/>
              </p:ext>
            </p:extLst>
          </p:nvPr>
        </p:nvGraphicFramePr>
        <p:xfrm>
          <a:off x="2133600" y="3296443"/>
          <a:ext cx="1374775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96443"/>
                        <a:ext cx="1374775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033951"/>
              </p:ext>
            </p:extLst>
          </p:nvPr>
        </p:nvGraphicFramePr>
        <p:xfrm>
          <a:off x="4953000" y="3296443"/>
          <a:ext cx="141446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96443"/>
                        <a:ext cx="1414463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2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altLang="en-US"/>
              <a:t>Why Homogeneous Coordinates?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/>
              <a:t>Mathematicians commonly use homogeneous coordinates as they allow scaling factors to be removed from equations </a:t>
            </a: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Translation, scaling and rotation are expressed (non-homogeneously)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translation: P</a:t>
            </a:r>
            <a:r>
              <a:rPr lang="en-US" altLang="en-US" dirty="0" smtClean="0">
                <a:sym typeface="Symbol" panose="05050102010706020507" pitchFamily="18" charset="2"/>
              </a:rPr>
              <a:t> = P +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Scale: P</a:t>
            </a:r>
            <a:r>
              <a:rPr lang="en-US" altLang="en-US" dirty="0" smtClean="0">
                <a:sym typeface="Symbol" panose="05050102010706020507" pitchFamily="18" charset="2"/>
              </a:rPr>
              <a:t> = S </a:t>
            </a:r>
            <a:r>
              <a:rPr lang="en-US" altLang="en-US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·</a:t>
            </a:r>
            <a:r>
              <a:rPr lang="en-US" altLang="en-US" dirty="0" smtClean="0">
                <a:sym typeface="Symbol" panose="05050102010706020507" pitchFamily="18" charset="2"/>
              </a:rPr>
              <a:t>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Rotate: P</a:t>
            </a:r>
            <a:r>
              <a:rPr lang="en-US" altLang="en-US" dirty="0" smtClean="0">
                <a:sym typeface="Symbol" panose="05050102010706020507" pitchFamily="18" charset="2"/>
              </a:rPr>
              <a:t> = R </a:t>
            </a:r>
            <a:r>
              <a:rPr lang="en-US" altLang="en-US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·</a:t>
            </a:r>
            <a:r>
              <a:rPr lang="en-US" altLang="en-US" dirty="0" smtClean="0">
                <a:sym typeface="Symbol" panose="05050102010706020507" pitchFamily="18" charset="2"/>
              </a:rPr>
              <a:t> 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Symbol" panose="05050102010706020507" pitchFamily="18" charset="2"/>
              </a:rPr>
              <a:t>Composition is difficult to express, since translation not expressed as a matrix multiplication</a:t>
            </a:r>
          </a:p>
          <a:p>
            <a:r>
              <a:rPr lang="en-GB" altLang="en-US" dirty="0" smtClean="0"/>
              <a:t>Using </a:t>
            </a:r>
            <a:r>
              <a:rPr lang="en-GB" altLang="en-US" dirty="0"/>
              <a:t>homogeneous coordinates allows us use matrix multiplication to calculate transformations – extremely efficient!</a:t>
            </a:r>
          </a:p>
        </p:txBody>
      </p:sp>
    </p:spTree>
    <p:extLst>
      <p:ext uri="{BB962C8B-B14F-4D97-AF65-F5344CB8AC3E}">
        <p14:creationId xmlns:p14="http://schemas.microsoft.com/office/powerpoint/2010/main" val="1695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altLang="en-US"/>
              <a:t>Homogeneous Translation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The translation of a point by </a:t>
            </a:r>
            <a:r>
              <a:rPr lang="en-GB" altLang="en-US" sz="3600" i="1" dirty="0" smtClean="0">
                <a:latin typeface="Times New Roman" panose="02020603050405020304" pitchFamily="18" charset="0"/>
              </a:rPr>
              <a:t>(</a:t>
            </a:r>
            <a:r>
              <a:rPr lang="en-GB" altLang="en-US" sz="3600" i="1" dirty="0" err="1" smtClean="0">
                <a:latin typeface="Times New Roman" panose="02020603050405020304" pitchFamily="18" charset="0"/>
              </a:rPr>
              <a:t>tx</a:t>
            </a:r>
            <a:r>
              <a:rPr lang="en-GB" altLang="en-US" sz="3600" i="1" dirty="0">
                <a:latin typeface="Times New Roman" panose="02020603050405020304" pitchFamily="18" charset="0"/>
              </a:rPr>
              <a:t>, </a:t>
            </a:r>
            <a:r>
              <a:rPr lang="en-GB" altLang="en-US" sz="3600" i="1" dirty="0" smtClean="0">
                <a:latin typeface="Times New Roman" panose="02020603050405020304" pitchFamily="18" charset="0"/>
              </a:rPr>
              <a:t>ty</a:t>
            </a:r>
            <a:r>
              <a:rPr lang="en-GB" altLang="en-US" sz="3600" i="1" dirty="0">
                <a:latin typeface="Times New Roman" panose="02020603050405020304" pitchFamily="18" charset="0"/>
              </a:rPr>
              <a:t>)</a:t>
            </a:r>
            <a:r>
              <a:rPr lang="en-GB" altLang="en-US" dirty="0"/>
              <a:t> can be written in matrix form as:</a:t>
            </a:r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sz="1600" dirty="0"/>
          </a:p>
          <a:p>
            <a:r>
              <a:rPr lang="en-GB" altLang="en-US" dirty="0"/>
              <a:t>Representing the point as a homogeneous column vector we perform the calculation as:</a:t>
            </a: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60367"/>
              </p:ext>
            </p:extLst>
          </p:nvPr>
        </p:nvGraphicFramePr>
        <p:xfrm>
          <a:off x="3862388" y="2179638"/>
          <a:ext cx="141922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Equation" r:id="rId3" imgW="609480" imgH="596880" progId="Equation.3">
                  <p:embed/>
                </p:oleObj>
              </mc:Choice>
              <mc:Fallback>
                <p:oleObj name="Equation" r:id="rId3" imgW="6094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2179638"/>
                        <a:ext cx="1419225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17440"/>
              </p:ext>
            </p:extLst>
          </p:nvPr>
        </p:nvGraphicFramePr>
        <p:xfrm>
          <a:off x="1691050" y="4574201"/>
          <a:ext cx="5789613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3" name="Equation" r:id="rId5" imgW="2882880" imgH="596880" progId="Equation.3">
                  <p:embed/>
                </p:oleObj>
              </mc:Choice>
              <mc:Fallback>
                <p:oleObj name="Equation" r:id="rId5" imgW="28828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050" y="4574201"/>
                        <a:ext cx="5789613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376969"/>
              </p:ext>
            </p:extLst>
          </p:nvPr>
        </p:nvGraphicFramePr>
        <p:xfrm>
          <a:off x="2389188" y="2533650"/>
          <a:ext cx="116681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4" name="Equation" r:id="rId7" imgW="469800" imgH="228600" progId="Equation.3">
                  <p:embed/>
                </p:oleObj>
              </mc:Choice>
              <mc:Fallback>
                <p:oleObj name="Equation" r:id="rId7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2533650"/>
                        <a:ext cx="116681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48667"/>
              </p:ext>
            </p:extLst>
          </p:nvPr>
        </p:nvGraphicFramePr>
        <p:xfrm>
          <a:off x="2983536" y="6220962"/>
          <a:ext cx="30099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Equation" r:id="rId9" imgW="1485720" imgH="241200" progId="Equation.3">
                  <p:embed/>
                </p:oleObj>
              </mc:Choice>
              <mc:Fallback>
                <p:oleObj name="Equation" r:id="rId9" imgW="1485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3536" y="6220962"/>
                        <a:ext cx="30099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42966" y="628077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E2FF7D-9D0D-4F0E-9BEA-79F2A19D3D00}" type="slidenum">
              <a:rPr lang="en-US" altLang="en-US">
                <a:solidFill>
                  <a:schemeClr val="bg1"/>
                </a:solidFill>
              </a:rPr>
              <a:pPr eaLnBrk="1" hangingPunct="1"/>
              <a:t>17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4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Homogeneous Co-ordinates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Translation, scaling and rotation are expressed (non-homogeneously)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translation: P</a:t>
            </a:r>
            <a:r>
              <a:rPr lang="en-US" altLang="en-US" sz="2000" dirty="0" smtClean="0">
                <a:sym typeface="Symbol" panose="05050102010706020507" pitchFamily="18" charset="2"/>
              </a:rPr>
              <a:t> = P +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Scale: P</a:t>
            </a:r>
            <a:r>
              <a:rPr lang="en-US" altLang="en-US" sz="2000" dirty="0" smtClean="0">
                <a:sym typeface="Symbol" panose="05050102010706020507" pitchFamily="18" charset="2"/>
              </a:rPr>
              <a:t> = S </a:t>
            </a:r>
            <a:r>
              <a:rPr lang="en-US" altLang="en-US" sz="2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·</a:t>
            </a:r>
            <a:r>
              <a:rPr lang="en-US" altLang="en-US" sz="2000" dirty="0" smtClean="0">
                <a:sym typeface="Symbol" panose="05050102010706020507" pitchFamily="18" charset="2"/>
              </a:rPr>
              <a:t>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Rotate: P</a:t>
            </a:r>
            <a:r>
              <a:rPr lang="en-US" altLang="en-US" sz="2000" dirty="0" smtClean="0">
                <a:sym typeface="Symbol" panose="05050102010706020507" pitchFamily="18" charset="2"/>
              </a:rPr>
              <a:t> = R </a:t>
            </a:r>
            <a:r>
              <a:rPr lang="en-US" altLang="en-US" sz="2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·</a:t>
            </a:r>
            <a:r>
              <a:rPr lang="en-US" altLang="en-US" sz="2000" dirty="0" smtClean="0">
                <a:sym typeface="Symbol" panose="05050102010706020507" pitchFamily="18" charset="2"/>
              </a:rPr>
              <a:t> 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Symbol" panose="05050102010706020507" pitchFamily="18" charset="2"/>
              </a:rPr>
              <a:t>Composition is difficult to express, since translation not expressed as a matrix multiplication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Symbol" panose="05050102010706020507" pitchFamily="18" charset="2"/>
              </a:rPr>
              <a:t>Homogeneous coordinates allow all three to be expressed homogeneously, using multiplication of 3</a:t>
            </a:r>
            <a:r>
              <a:rPr lang="en-US" altLang="en-US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3</a:t>
            </a:r>
            <a:r>
              <a:rPr lang="en-US" altLang="en-US" sz="2400" dirty="0" smtClean="0">
                <a:sym typeface="Symbol" panose="05050102010706020507" pitchFamily="18" charset="2"/>
              </a:rPr>
              <a:t> matrices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ym typeface="Symbol" panose="05050102010706020507" pitchFamily="18" charset="2"/>
              </a:rPr>
              <a:t>Each Cartesian position (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400" dirty="0" smtClean="0">
                <a:sym typeface="Symbol" panose="05050102010706020507" pitchFamily="18" charset="2"/>
              </a:rPr>
              <a:t>) is represented by a triple (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400" dirty="0" smtClean="0">
                <a:sym typeface="Symbol" panose="05050102010706020507" pitchFamily="18" charset="2"/>
              </a:rPr>
              <a:t>), where,</a:t>
            </a:r>
          </a:p>
        </p:txBody>
      </p:sp>
      <p:graphicFrame>
        <p:nvGraphicFramePr>
          <p:cNvPr id="6146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897188" y="5222875"/>
          <a:ext cx="25892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5222875"/>
                        <a:ext cx="258921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49E8D7-535D-4C9A-BD54-0B5DA300E059}" type="slidenum">
              <a:rPr lang="en-US" altLang="en-US">
                <a:solidFill>
                  <a:schemeClr val="bg1"/>
                </a:solidFill>
              </a:rPr>
              <a:pPr eaLnBrk="1" hangingPunct="1"/>
              <a:t>18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8153400" cy="2971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h can have any non zero value</a:t>
            </a:r>
          </a:p>
          <a:p>
            <a:pPr eaLnBrk="1" hangingPunct="1"/>
            <a:r>
              <a:rPr lang="en-US" altLang="en-US" sz="2400" smtClean="0"/>
              <a:t>So an infinite number of points correspond to (x,y)</a:t>
            </a:r>
          </a:p>
          <a:p>
            <a:pPr eaLnBrk="1" hangingPunct="1"/>
            <a:r>
              <a:rPr lang="en-US" altLang="en-US" sz="2400" smtClean="0"/>
              <a:t>Better to use h = 1</a:t>
            </a:r>
          </a:p>
          <a:p>
            <a:pPr eaLnBrk="1" hangingPunct="1"/>
            <a:r>
              <a:rPr lang="en-US" altLang="en-US" sz="2400" smtClean="0"/>
              <a:t>Point representation in ~ system allows all transformation eq as matrix multiplication, and </a:t>
            </a:r>
          </a:p>
          <a:p>
            <a:pPr eaLnBrk="1" hangingPunct="1"/>
            <a:r>
              <a:rPr lang="en-US" altLang="en-US" sz="2400" smtClean="0"/>
              <a:t>Transformation matrices are</a:t>
            </a:r>
          </a:p>
          <a:p>
            <a:pPr lvl="1" eaLnBrk="1" hangingPunct="1"/>
            <a:r>
              <a:rPr lang="en-US" altLang="en-US" sz="2000" smtClean="0"/>
              <a:t>For translation</a:t>
            </a:r>
          </a:p>
          <a:p>
            <a:pPr eaLnBrk="1" hangingPunct="1"/>
            <a:endParaRPr lang="en-US" altLang="en-US" sz="2400" smtClean="0">
              <a:latin typeface="Symbol" panose="05050102010706020507" pitchFamily="18" charset="2"/>
            </a:endParaRPr>
          </a:p>
        </p:txBody>
      </p:sp>
      <p:sp>
        <p:nvSpPr>
          <p:cNvPr id="71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Homogeneous Co-ordinates</a:t>
            </a:r>
          </a:p>
        </p:txBody>
      </p:sp>
      <p:graphicFrame>
        <p:nvGraphicFramePr>
          <p:cNvPr id="7170" name="Object 78"/>
          <p:cNvGraphicFramePr>
            <a:graphicFrameLocks noGrp="1" noChangeAspect="1"/>
          </p:cNvGraphicFramePr>
          <p:nvPr>
            <p:ph sz="half" idx="1"/>
          </p:nvPr>
        </p:nvGraphicFramePr>
        <p:xfrm>
          <a:off x="2628900" y="4178300"/>
          <a:ext cx="30099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3" imgW="1485720" imgH="241200" progId="Equation.3">
                  <p:embed/>
                </p:oleObj>
              </mc:Choice>
              <mc:Fallback>
                <p:oleObj name="Equation" r:id="rId3" imgW="1485720" imgH="241200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178300"/>
                        <a:ext cx="30099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5" name="Group 77"/>
          <p:cNvGrpSpPr>
            <a:grpSpLocks/>
          </p:cNvGrpSpPr>
          <p:nvPr/>
        </p:nvGrpSpPr>
        <p:grpSpPr bwMode="auto">
          <a:xfrm>
            <a:off x="2667000" y="4729163"/>
            <a:ext cx="2778125" cy="1328737"/>
            <a:chOff x="2031" y="2979"/>
            <a:chExt cx="1750" cy="837"/>
          </a:xfrm>
        </p:grpSpPr>
        <p:sp>
          <p:nvSpPr>
            <p:cNvPr id="7178" name="Rectangle 22"/>
            <p:cNvSpPr>
              <a:spLocks noChangeArrowheads="1"/>
            </p:cNvSpPr>
            <p:nvPr/>
          </p:nvSpPr>
          <p:spPr bwMode="auto">
            <a:xfrm>
              <a:off x="3710" y="353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179" name="Rectangle 23"/>
            <p:cNvSpPr>
              <a:spLocks noChangeArrowheads="1"/>
            </p:cNvSpPr>
            <p:nvPr/>
          </p:nvSpPr>
          <p:spPr bwMode="auto">
            <a:xfrm>
              <a:off x="3710" y="335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180" name="Rectangle 24"/>
            <p:cNvSpPr>
              <a:spLocks noChangeArrowheads="1"/>
            </p:cNvSpPr>
            <p:nvPr/>
          </p:nvSpPr>
          <p:spPr bwMode="auto">
            <a:xfrm>
              <a:off x="3710" y="3180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181" name="Rectangle 25"/>
            <p:cNvSpPr>
              <a:spLocks noChangeArrowheads="1"/>
            </p:cNvSpPr>
            <p:nvPr/>
          </p:nvSpPr>
          <p:spPr bwMode="auto">
            <a:xfrm>
              <a:off x="3710" y="359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7182" name="Rectangle 26"/>
            <p:cNvSpPr>
              <a:spLocks noChangeArrowheads="1"/>
            </p:cNvSpPr>
            <p:nvPr/>
          </p:nvSpPr>
          <p:spPr bwMode="auto">
            <a:xfrm>
              <a:off x="3710" y="300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7183" name="Rectangle 27"/>
            <p:cNvSpPr>
              <a:spLocks noChangeArrowheads="1"/>
            </p:cNvSpPr>
            <p:nvPr/>
          </p:nvSpPr>
          <p:spPr bwMode="auto">
            <a:xfrm>
              <a:off x="3525" y="353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184" name="Rectangle 28"/>
            <p:cNvSpPr>
              <a:spLocks noChangeArrowheads="1"/>
            </p:cNvSpPr>
            <p:nvPr/>
          </p:nvSpPr>
          <p:spPr bwMode="auto">
            <a:xfrm>
              <a:off x="3525" y="335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185" name="Rectangle 29"/>
            <p:cNvSpPr>
              <a:spLocks noChangeArrowheads="1"/>
            </p:cNvSpPr>
            <p:nvPr/>
          </p:nvSpPr>
          <p:spPr bwMode="auto">
            <a:xfrm>
              <a:off x="3525" y="3180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186" name="Rectangle 30"/>
            <p:cNvSpPr>
              <a:spLocks noChangeArrowheads="1"/>
            </p:cNvSpPr>
            <p:nvPr/>
          </p:nvSpPr>
          <p:spPr bwMode="auto">
            <a:xfrm>
              <a:off x="3525" y="359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7187" name="Rectangle 31"/>
            <p:cNvSpPr>
              <a:spLocks noChangeArrowheads="1"/>
            </p:cNvSpPr>
            <p:nvPr/>
          </p:nvSpPr>
          <p:spPr bwMode="auto">
            <a:xfrm>
              <a:off x="3525" y="300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7188" name="Rectangle 32"/>
            <p:cNvSpPr>
              <a:spLocks noChangeArrowheads="1"/>
            </p:cNvSpPr>
            <p:nvPr/>
          </p:nvSpPr>
          <p:spPr bwMode="auto">
            <a:xfrm>
              <a:off x="3314" y="353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189" name="Rectangle 33"/>
            <p:cNvSpPr>
              <a:spLocks noChangeArrowheads="1"/>
            </p:cNvSpPr>
            <p:nvPr/>
          </p:nvSpPr>
          <p:spPr bwMode="auto">
            <a:xfrm>
              <a:off x="3314" y="335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190" name="Rectangle 34"/>
            <p:cNvSpPr>
              <a:spLocks noChangeArrowheads="1"/>
            </p:cNvSpPr>
            <p:nvPr/>
          </p:nvSpPr>
          <p:spPr bwMode="auto">
            <a:xfrm>
              <a:off x="3314" y="3180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191" name="Rectangle 35"/>
            <p:cNvSpPr>
              <a:spLocks noChangeArrowheads="1"/>
            </p:cNvSpPr>
            <p:nvPr/>
          </p:nvSpPr>
          <p:spPr bwMode="auto">
            <a:xfrm>
              <a:off x="3314" y="359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7192" name="Rectangle 36"/>
            <p:cNvSpPr>
              <a:spLocks noChangeArrowheads="1"/>
            </p:cNvSpPr>
            <p:nvPr/>
          </p:nvSpPr>
          <p:spPr bwMode="auto">
            <a:xfrm>
              <a:off x="3314" y="300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7193" name="Rectangle 37"/>
            <p:cNvSpPr>
              <a:spLocks noChangeArrowheads="1"/>
            </p:cNvSpPr>
            <p:nvPr/>
          </p:nvSpPr>
          <p:spPr bwMode="auto">
            <a:xfrm>
              <a:off x="2523" y="353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194" name="Rectangle 38"/>
            <p:cNvSpPr>
              <a:spLocks noChangeArrowheads="1"/>
            </p:cNvSpPr>
            <p:nvPr/>
          </p:nvSpPr>
          <p:spPr bwMode="auto">
            <a:xfrm>
              <a:off x="2523" y="335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195" name="Rectangle 39"/>
            <p:cNvSpPr>
              <a:spLocks noChangeArrowheads="1"/>
            </p:cNvSpPr>
            <p:nvPr/>
          </p:nvSpPr>
          <p:spPr bwMode="auto">
            <a:xfrm>
              <a:off x="2523" y="3180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196" name="Rectangle 40"/>
            <p:cNvSpPr>
              <a:spLocks noChangeArrowheads="1"/>
            </p:cNvSpPr>
            <p:nvPr/>
          </p:nvSpPr>
          <p:spPr bwMode="auto">
            <a:xfrm>
              <a:off x="2523" y="359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7197" name="Rectangle 41"/>
            <p:cNvSpPr>
              <a:spLocks noChangeArrowheads="1"/>
            </p:cNvSpPr>
            <p:nvPr/>
          </p:nvSpPr>
          <p:spPr bwMode="auto">
            <a:xfrm>
              <a:off x="2523" y="300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7198" name="Rectangle 42"/>
            <p:cNvSpPr>
              <a:spLocks noChangeArrowheads="1"/>
            </p:cNvSpPr>
            <p:nvPr/>
          </p:nvSpPr>
          <p:spPr bwMode="auto">
            <a:xfrm>
              <a:off x="2375" y="3267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7199" name="Rectangle 43"/>
            <p:cNvSpPr>
              <a:spLocks noChangeArrowheads="1"/>
            </p:cNvSpPr>
            <p:nvPr/>
          </p:nvSpPr>
          <p:spPr bwMode="auto">
            <a:xfrm>
              <a:off x="2257" y="353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200" name="Rectangle 44"/>
            <p:cNvSpPr>
              <a:spLocks noChangeArrowheads="1"/>
            </p:cNvSpPr>
            <p:nvPr/>
          </p:nvSpPr>
          <p:spPr bwMode="auto">
            <a:xfrm>
              <a:off x="2257" y="335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201" name="Rectangle 45"/>
            <p:cNvSpPr>
              <a:spLocks noChangeArrowheads="1"/>
            </p:cNvSpPr>
            <p:nvPr/>
          </p:nvSpPr>
          <p:spPr bwMode="auto">
            <a:xfrm>
              <a:off x="2257" y="3180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7202" name="Rectangle 46"/>
            <p:cNvSpPr>
              <a:spLocks noChangeArrowheads="1"/>
            </p:cNvSpPr>
            <p:nvPr/>
          </p:nvSpPr>
          <p:spPr bwMode="auto">
            <a:xfrm>
              <a:off x="2257" y="359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7203" name="Rectangle 47"/>
            <p:cNvSpPr>
              <a:spLocks noChangeArrowheads="1"/>
            </p:cNvSpPr>
            <p:nvPr/>
          </p:nvSpPr>
          <p:spPr bwMode="auto">
            <a:xfrm>
              <a:off x="2257" y="300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7204" name="Rectangle 48"/>
            <p:cNvSpPr>
              <a:spLocks noChangeArrowheads="1"/>
            </p:cNvSpPr>
            <p:nvPr/>
          </p:nvSpPr>
          <p:spPr bwMode="auto">
            <a:xfrm>
              <a:off x="2031" y="353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205" name="Rectangle 49"/>
            <p:cNvSpPr>
              <a:spLocks noChangeArrowheads="1"/>
            </p:cNvSpPr>
            <p:nvPr/>
          </p:nvSpPr>
          <p:spPr bwMode="auto">
            <a:xfrm>
              <a:off x="2031" y="335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206" name="Rectangle 50"/>
            <p:cNvSpPr>
              <a:spLocks noChangeArrowheads="1"/>
            </p:cNvSpPr>
            <p:nvPr/>
          </p:nvSpPr>
          <p:spPr bwMode="auto">
            <a:xfrm>
              <a:off x="2031" y="3180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7207" name="Rectangle 51"/>
            <p:cNvSpPr>
              <a:spLocks noChangeArrowheads="1"/>
            </p:cNvSpPr>
            <p:nvPr/>
          </p:nvSpPr>
          <p:spPr bwMode="auto">
            <a:xfrm>
              <a:off x="2031" y="359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7208" name="Rectangle 52"/>
            <p:cNvSpPr>
              <a:spLocks noChangeArrowheads="1"/>
            </p:cNvSpPr>
            <p:nvPr/>
          </p:nvSpPr>
          <p:spPr bwMode="auto">
            <a:xfrm>
              <a:off x="2031" y="300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7209" name="Rectangle 53"/>
            <p:cNvSpPr>
              <a:spLocks noChangeArrowheads="1"/>
            </p:cNvSpPr>
            <p:nvPr/>
          </p:nvSpPr>
          <p:spPr bwMode="auto">
            <a:xfrm>
              <a:off x="2210" y="3257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7210" name="Rectangle 54"/>
            <p:cNvSpPr>
              <a:spLocks noChangeArrowheads="1"/>
            </p:cNvSpPr>
            <p:nvPr/>
          </p:nvSpPr>
          <p:spPr bwMode="auto">
            <a:xfrm>
              <a:off x="2204" y="2979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7211" name="Rectangle 55"/>
            <p:cNvSpPr>
              <a:spLocks noChangeArrowheads="1"/>
            </p:cNvSpPr>
            <p:nvPr/>
          </p:nvSpPr>
          <p:spPr bwMode="auto">
            <a:xfrm>
              <a:off x="3605" y="356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212" name="Rectangle 56"/>
            <p:cNvSpPr>
              <a:spLocks noChangeArrowheads="1"/>
            </p:cNvSpPr>
            <p:nvPr/>
          </p:nvSpPr>
          <p:spPr bwMode="auto">
            <a:xfrm>
              <a:off x="3409" y="3288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*</a:t>
              </a:r>
              <a:endParaRPr lang="en-US" altLang="en-US"/>
            </a:p>
          </p:txBody>
        </p:sp>
        <p:sp>
          <p:nvSpPr>
            <p:cNvPr id="7213" name="Rectangle 57"/>
            <p:cNvSpPr>
              <a:spLocks noChangeArrowheads="1"/>
            </p:cNvSpPr>
            <p:nvPr/>
          </p:nvSpPr>
          <p:spPr bwMode="auto">
            <a:xfrm>
              <a:off x="3168" y="356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214" name="Rectangle 58"/>
            <p:cNvSpPr>
              <a:spLocks noChangeArrowheads="1"/>
            </p:cNvSpPr>
            <p:nvPr/>
          </p:nvSpPr>
          <p:spPr bwMode="auto">
            <a:xfrm>
              <a:off x="2858" y="356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7215" name="Rectangle 59"/>
            <p:cNvSpPr>
              <a:spLocks noChangeArrowheads="1"/>
            </p:cNvSpPr>
            <p:nvPr/>
          </p:nvSpPr>
          <p:spPr bwMode="auto">
            <a:xfrm>
              <a:off x="2595" y="356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7216" name="Rectangle 60"/>
            <p:cNvSpPr>
              <a:spLocks noChangeArrowheads="1"/>
            </p:cNvSpPr>
            <p:nvPr/>
          </p:nvSpPr>
          <p:spPr bwMode="auto">
            <a:xfrm>
              <a:off x="2857" y="3288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217" name="Rectangle 61"/>
            <p:cNvSpPr>
              <a:spLocks noChangeArrowheads="1"/>
            </p:cNvSpPr>
            <p:nvPr/>
          </p:nvSpPr>
          <p:spPr bwMode="auto">
            <a:xfrm>
              <a:off x="2595" y="3288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7218" name="Rectangle 62"/>
            <p:cNvSpPr>
              <a:spLocks noChangeArrowheads="1"/>
            </p:cNvSpPr>
            <p:nvPr/>
          </p:nvSpPr>
          <p:spPr bwMode="auto">
            <a:xfrm>
              <a:off x="2858" y="3011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7219" name="Rectangle 63"/>
            <p:cNvSpPr>
              <a:spLocks noChangeArrowheads="1"/>
            </p:cNvSpPr>
            <p:nvPr/>
          </p:nvSpPr>
          <p:spPr bwMode="auto">
            <a:xfrm>
              <a:off x="2594" y="3011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220" name="Rectangle 64"/>
            <p:cNvSpPr>
              <a:spLocks noChangeArrowheads="1"/>
            </p:cNvSpPr>
            <p:nvPr/>
          </p:nvSpPr>
          <p:spPr bwMode="auto">
            <a:xfrm>
              <a:off x="2131" y="356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221" name="Rectangle 65"/>
            <p:cNvSpPr>
              <a:spLocks noChangeArrowheads="1"/>
            </p:cNvSpPr>
            <p:nvPr/>
          </p:nvSpPr>
          <p:spPr bwMode="auto">
            <a:xfrm>
              <a:off x="3618" y="3288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7222" name="Rectangle 66"/>
            <p:cNvSpPr>
              <a:spLocks noChangeArrowheads="1"/>
            </p:cNvSpPr>
            <p:nvPr/>
          </p:nvSpPr>
          <p:spPr bwMode="auto">
            <a:xfrm>
              <a:off x="3615" y="3011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7223" name="Rectangle 67"/>
            <p:cNvSpPr>
              <a:spLocks noChangeArrowheads="1"/>
            </p:cNvSpPr>
            <p:nvPr/>
          </p:nvSpPr>
          <p:spPr bwMode="auto">
            <a:xfrm>
              <a:off x="3124" y="3288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/>
            </a:p>
          </p:txBody>
        </p:sp>
        <p:sp>
          <p:nvSpPr>
            <p:cNvPr id="7224" name="Rectangle 68"/>
            <p:cNvSpPr>
              <a:spLocks noChangeArrowheads="1"/>
            </p:cNvSpPr>
            <p:nvPr/>
          </p:nvSpPr>
          <p:spPr bwMode="auto">
            <a:xfrm>
              <a:off x="3128" y="3011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/>
            </a:p>
          </p:txBody>
        </p:sp>
        <p:sp>
          <p:nvSpPr>
            <p:cNvPr id="7225" name="Rectangle 69"/>
            <p:cNvSpPr>
              <a:spLocks noChangeArrowheads="1"/>
            </p:cNvSpPr>
            <p:nvPr/>
          </p:nvSpPr>
          <p:spPr bwMode="auto">
            <a:xfrm>
              <a:off x="2123" y="3288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7226" name="Rectangle 70"/>
            <p:cNvSpPr>
              <a:spLocks noChangeArrowheads="1"/>
            </p:cNvSpPr>
            <p:nvPr/>
          </p:nvSpPr>
          <p:spPr bwMode="auto">
            <a:xfrm>
              <a:off x="2121" y="3011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7227" name="Rectangle 71"/>
            <p:cNvSpPr>
              <a:spLocks noChangeArrowheads="1"/>
            </p:cNvSpPr>
            <p:nvPr/>
          </p:nvSpPr>
          <p:spPr bwMode="auto">
            <a:xfrm>
              <a:off x="3238" y="3404"/>
              <a:ext cx="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7228" name="Rectangle 72"/>
            <p:cNvSpPr>
              <a:spLocks noChangeArrowheads="1"/>
            </p:cNvSpPr>
            <p:nvPr/>
          </p:nvSpPr>
          <p:spPr bwMode="auto">
            <a:xfrm>
              <a:off x="3236" y="3126"/>
              <a:ext cx="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</p:grpSp>
      <p:sp>
        <p:nvSpPr>
          <p:cNvPr id="7176" name="Rectangle 74"/>
          <p:cNvSpPr>
            <a:spLocks noChangeArrowheads="1"/>
          </p:cNvSpPr>
          <p:nvPr/>
        </p:nvSpPr>
        <p:spPr bwMode="auto">
          <a:xfrm>
            <a:off x="5184775" y="4343400"/>
            <a:ext cx="1762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 i="1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endParaRPr lang="en-US" altLang="en-US"/>
          </a:p>
        </p:txBody>
      </p:sp>
      <p:sp>
        <p:nvSpPr>
          <p:cNvPr id="7177" name="Text Box 81"/>
          <p:cNvSpPr txBox="1">
            <a:spLocks noChangeArrowheads="1"/>
          </p:cNvSpPr>
          <p:nvPr/>
        </p:nvSpPr>
        <p:spPr bwMode="auto">
          <a:xfrm>
            <a:off x="3581400" y="6172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graphicFrame>
        <p:nvGraphicFramePr>
          <p:cNvPr id="7171" name="Object 82"/>
          <p:cNvGraphicFramePr>
            <a:graphicFrameLocks noGrp="1" noChangeAspect="1"/>
          </p:cNvGraphicFramePr>
          <p:nvPr>
            <p:ph sz="half" idx="2"/>
          </p:nvPr>
        </p:nvGraphicFramePr>
        <p:xfrm>
          <a:off x="3657600" y="6019800"/>
          <a:ext cx="9144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5" imgW="368280" imgH="253800" progId="Equation.3">
                  <p:embed/>
                </p:oleObj>
              </mc:Choice>
              <mc:Fallback>
                <p:oleObj name="Equation" r:id="rId5" imgW="368280" imgH="2538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019800"/>
                        <a:ext cx="9144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D7F460-B058-4F42-B7DD-65B989D2D60C}" type="slidenum">
              <a:rPr lang="en-US" altLang="en-US">
                <a:solidFill>
                  <a:schemeClr val="bg1"/>
                </a:solidFill>
              </a:rPr>
              <a:pPr eaLnBrk="1" hangingPunct="1"/>
              <a:t>19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819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Homogeneous Co-ordinates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000" smtClean="0"/>
              <a:t>For rotation</a:t>
            </a:r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For Scaling</a:t>
            </a:r>
          </a:p>
        </p:txBody>
      </p:sp>
      <p:graphicFrame>
        <p:nvGraphicFramePr>
          <p:cNvPr id="8194" name="Object 6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05200" y="3189288"/>
          <a:ext cx="6858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3" imgW="266400" imgH="241200" progId="Equation.3">
                  <p:embed/>
                </p:oleObj>
              </mc:Choice>
              <mc:Fallback>
                <p:oleObj name="Equation" r:id="rId3" imgW="266400" imgH="241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189288"/>
                        <a:ext cx="6858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1" name="Group 66"/>
          <p:cNvGrpSpPr>
            <a:grpSpLocks/>
          </p:cNvGrpSpPr>
          <p:nvPr/>
        </p:nvGrpSpPr>
        <p:grpSpPr bwMode="auto">
          <a:xfrm>
            <a:off x="2101850" y="2046288"/>
            <a:ext cx="3344863" cy="1192212"/>
            <a:chOff x="1324" y="1240"/>
            <a:chExt cx="2107" cy="751"/>
          </a:xfrm>
        </p:grpSpPr>
        <p:sp>
          <p:nvSpPr>
            <p:cNvPr id="8254" name="Rectangle 8"/>
            <p:cNvSpPr>
              <a:spLocks noChangeArrowheads="1"/>
            </p:cNvSpPr>
            <p:nvPr/>
          </p:nvSpPr>
          <p:spPr bwMode="auto">
            <a:xfrm>
              <a:off x="3367" y="1736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55" name="Rectangle 9"/>
            <p:cNvSpPr>
              <a:spLocks noChangeArrowheads="1"/>
            </p:cNvSpPr>
            <p:nvPr/>
          </p:nvSpPr>
          <p:spPr bwMode="auto">
            <a:xfrm>
              <a:off x="3367" y="1578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56" name="Rectangle 10"/>
            <p:cNvSpPr>
              <a:spLocks noChangeArrowheads="1"/>
            </p:cNvSpPr>
            <p:nvPr/>
          </p:nvSpPr>
          <p:spPr bwMode="auto">
            <a:xfrm>
              <a:off x="3367" y="1420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57" name="Rectangle 11"/>
            <p:cNvSpPr>
              <a:spLocks noChangeArrowheads="1"/>
            </p:cNvSpPr>
            <p:nvPr/>
          </p:nvSpPr>
          <p:spPr bwMode="auto">
            <a:xfrm>
              <a:off x="3367" y="1789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8258" name="Rectangle 12"/>
            <p:cNvSpPr>
              <a:spLocks noChangeArrowheads="1"/>
            </p:cNvSpPr>
            <p:nvPr/>
          </p:nvSpPr>
          <p:spPr bwMode="auto">
            <a:xfrm>
              <a:off x="3367" y="1261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8259" name="Rectangle 13"/>
            <p:cNvSpPr>
              <a:spLocks noChangeArrowheads="1"/>
            </p:cNvSpPr>
            <p:nvPr/>
          </p:nvSpPr>
          <p:spPr bwMode="auto">
            <a:xfrm>
              <a:off x="3201" y="1736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60" name="Rectangle 14"/>
            <p:cNvSpPr>
              <a:spLocks noChangeArrowheads="1"/>
            </p:cNvSpPr>
            <p:nvPr/>
          </p:nvSpPr>
          <p:spPr bwMode="auto">
            <a:xfrm>
              <a:off x="3201" y="1578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61" name="Rectangle 15"/>
            <p:cNvSpPr>
              <a:spLocks noChangeArrowheads="1"/>
            </p:cNvSpPr>
            <p:nvPr/>
          </p:nvSpPr>
          <p:spPr bwMode="auto">
            <a:xfrm>
              <a:off x="3201" y="1420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62" name="Rectangle 16"/>
            <p:cNvSpPr>
              <a:spLocks noChangeArrowheads="1"/>
            </p:cNvSpPr>
            <p:nvPr/>
          </p:nvSpPr>
          <p:spPr bwMode="auto">
            <a:xfrm>
              <a:off x="3201" y="1789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8263" name="Rectangle 17"/>
            <p:cNvSpPr>
              <a:spLocks noChangeArrowheads="1"/>
            </p:cNvSpPr>
            <p:nvPr/>
          </p:nvSpPr>
          <p:spPr bwMode="auto">
            <a:xfrm>
              <a:off x="3201" y="1261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8264" name="Rectangle 18"/>
            <p:cNvSpPr>
              <a:spLocks noChangeArrowheads="1"/>
            </p:cNvSpPr>
            <p:nvPr/>
          </p:nvSpPr>
          <p:spPr bwMode="auto">
            <a:xfrm>
              <a:off x="3003" y="1736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65" name="Rectangle 19"/>
            <p:cNvSpPr>
              <a:spLocks noChangeArrowheads="1"/>
            </p:cNvSpPr>
            <p:nvPr/>
          </p:nvSpPr>
          <p:spPr bwMode="auto">
            <a:xfrm>
              <a:off x="3003" y="1578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66" name="Rectangle 20"/>
            <p:cNvSpPr>
              <a:spLocks noChangeArrowheads="1"/>
            </p:cNvSpPr>
            <p:nvPr/>
          </p:nvSpPr>
          <p:spPr bwMode="auto">
            <a:xfrm>
              <a:off x="3003" y="1420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67" name="Rectangle 21"/>
            <p:cNvSpPr>
              <a:spLocks noChangeArrowheads="1"/>
            </p:cNvSpPr>
            <p:nvPr/>
          </p:nvSpPr>
          <p:spPr bwMode="auto">
            <a:xfrm>
              <a:off x="3003" y="1789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8268" name="Rectangle 22"/>
            <p:cNvSpPr>
              <a:spLocks noChangeArrowheads="1"/>
            </p:cNvSpPr>
            <p:nvPr/>
          </p:nvSpPr>
          <p:spPr bwMode="auto">
            <a:xfrm>
              <a:off x="3003" y="1261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8269" name="Rectangle 23"/>
            <p:cNvSpPr>
              <a:spLocks noChangeArrowheads="1"/>
            </p:cNvSpPr>
            <p:nvPr/>
          </p:nvSpPr>
          <p:spPr bwMode="auto">
            <a:xfrm>
              <a:off x="1778" y="1736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70" name="Rectangle 24"/>
            <p:cNvSpPr>
              <a:spLocks noChangeArrowheads="1"/>
            </p:cNvSpPr>
            <p:nvPr/>
          </p:nvSpPr>
          <p:spPr bwMode="auto">
            <a:xfrm>
              <a:off x="1778" y="1578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71" name="Rectangle 25"/>
            <p:cNvSpPr>
              <a:spLocks noChangeArrowheads="1"/>
            </p:cNvSpPr>
            <p:nvPr/>
          </p:nvSpPr>
          <p:spPr bwMode="auto">
            <a:xfrm>
              <a:off x="1778" y="1420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72" name="Rectangle 26"/>
            <p:cNvSpPr>
              <a:spLocks noChangeArrowheads="1"/>
            </p:cNvSpPr>
            <p:nvPr/>
          </p:nvSpPr>
          <p:spPr bwMode="auto">
            <a:xfrm>
              <a:off x="1778" y="1789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8273" name="Rectangle 27"/>
            <p:cNvSpPr>
              <a:spLocks noChangeArrowheads="1"/>
            </p:cNvSpPr>
            <p:nvPr/>
          </p:nvSpPr>
          <p:spPr bwMode="auto">
            <a:xfrm>
              <a:off x="1778" y="1261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8274" name="Rectangle 28"/>
            <p:cNvSpPr>
              <a:spLocks noChangeArrowheads="1"/>
            </p:cNvSpPr>
            <p:nvPr/>
          </p:nvSpPr>
          <p:spPr bwMode="auto">
            <a:xfrm>
              <a:off x="2332" y="1249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en-US"/>
            </a:p>
          </p:txBody>
        </p:sp>
        <p:sp>
          <p:nvSpPr>
            <p:cNvPr id="8275" name="Rectangle 29"/>
            <p:cNvSpPr>
              <a:spLocks noChangeArrowheads="1"/>
            </p:cNvSpPr>
            <p:nvPr/>
          </p:nvSpPr>
          <p:spPr bwMode="auto">
            <a:xfrm>
              <a:off x="1641" y="1497"/>
              <a:ext cx="9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8276" name="Rectangle 30"/>
            <p:cNvSpPr>
              <a:spLocks noChangeArrowheads="1"/>
            </p:cNvSpPr>
            <p:nvPr/>
          </p:nvSpPr>
          <p:spPr bwMode="auto">
            <a:xfrm>
              <a:off x="1530" y="1736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77" name="Rectangle 31"/>
            <p:cNvSpPr>
              <a:spLocks noChangeArrowheads="1"/>
            </p:cNvSpPr>
            <p:nvPr/>
          </p:nvSpPr>
          <p:spPr bwMode="auto">
            <a:xfrm>
              <a:off x="1530" y="1578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78" name="Rectangle 32"/>
            <p:cNvSpPr>
              <a:spLocks noChangeArrowheads="1"/>
            </p:cNvSpPr>
            <p:nvPr/>
          </p:nvSpPr>
          <p:spPr bwMode="auto">
            <a:xfrm>
              <a:off x="1530" y="1420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79" name="Rectangle 33"/>
            <p:cNvSpPr>
              <a:spLocks noChangeArrowheads="1"/>
            </p:cNvSpPr>
            <p:nvPr/>
          </p:nvSpPr>
          <p:spPr bwMode="auto">
            <a:xfrm>
              <a:off x="1530" y="1789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8280" name="Rectangle 34"/>
            <p:cNvSpPr>
              <a:spLocks noChangeArrowheads="1"/>
            </p:cNvSpPr>
            <p:nvPr/>
          </p:nvSpPr>
          <p:spPr bwMode="auto">
            <a:xfrm>
              <a:off x="1530" y="1261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8281" name="Rectangle 35"/>
            <p:cNvSpPr>
              <a:spLocks noChangeArrowheads="1"/>
            </p:cNvSpPr>
            <p:nvPr/>
          </p:nvSpPr>
          <p:spPr bwMode="auto">
            <a:xfrm>
              <a:off x="1324" y="1736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82" name="Rectangle 36"/>
            <p:cNvSpPr>
              <a:spLocks noChangeArrowheads="1"/>
            </p:cNvSpPr>
            <p:nvPr/>
          </p:nvSpPr>
          <p:spPr bwMode="auto">
            <a:xfrm>
              <a:off x="1324" y="1578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83" name="Rectangle 37"/>
            <p:cNvSpPr>
              <a:spLocks noChangeArrowheads="1"/>
            </p:cNvSpPr>
            <p:nvPr/>
          </p:nvSpPr>
          <p:spPr bwMode="auto">
            <a:xfrm>
              <a:off x="1324" y="1420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84" name="Rectangle 38"/>
            <p:cNvSpPr>
              <a:spLocks noChangeArrowheads="1"/>
            </p:cNvSpPr>
            <p:nvPr/>
          </p:nvSpPr>
          <p:spPr bwMode="auto">
            <a:xfrm>
              <a:off x="1324" y="1789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8285" name="Rectangle 39"/>
            <p:cNvSpPr>
              <a:spLocks noChangeArrowheads="1"/>
            </p:cNvSpPr>
            <p:nvPr/>
          </p:nvSpPr>
          <p:spPr bwMode="auto">
            <a:xfrm>
              <a:off x="1324" y="1261"/>
              <a:ext cx="6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8286" name="Rectangle 40"/>
            <p:cNvSpPr>
              <a:spLocks noChangeArrowheads="1"/>
            </p:cNvSpPr>
            <p:nvPr/>
          </p:nvSpPr>
          <p:spPr bwMode="auto">
            <a:xfrm>
              <a:off x="1489" y="1487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8287" name="Rectangle 41"/>
            <p:cNvSpPr>
              <a:spLocks noChangeArrowheads="1"/>
            </p:cNvSpPr>
            <p:nvPr/>
          </p:nvSpPr>
          <p:spPr bwMode="auto">
            <a:xfrm>
              <a:off x="1483" y="1240"/>
              <a:ext cx="4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8288" name="Rectangle 42"/>
            <p:cNvSpPr>
              <a:spLocks noChangeArrowheads="1"/>
            </p:cNvSpPr>
            <p:nvPr/>
          </p:nvSpPr>
          <p:spPr bwMode="auto">
            <a:xfrm>
              <a:off x="3272" y="176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8289" name="Rectangle 43"/>
            <p:cNvSpPr>
              <a:spLocks noChangeArrowheads="1"/>
            </p:cNvSpPr>
            <p:nvPr/>
          </p:nvSpPr>
          <p:spPr bwMode="auto">
            <a:xfrm>
              <a:off x="3093" y="151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*</a:t>
              </a:r>
              <a:endParaRPr lang="en-US" altLang="en-US"/>
            </a:p>
          </p:txBody>
        </p:sp>
        <p:sp>
          <p:nvSpPr>
            <p:cNvPr id="8290" name="Rectangle 44"/>
            <p:cNvSpPr>
              <a:spLocks noChangeArrowheads="1"/>
            </p:cNvSpPr>
            <p:nvPr/>
          </p:nvSpPr>
          <p:spPr bwMode="auto">
            <a:xfrm>
              <a:off x="2916" y="176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8291" name="Rectangle 45"/>
            <p:cNvSpPr>
              <a:spLocks noChangeArrowheads="1"/>
            </p:cNvSpPr>
            <p:nvPr/>
          </p:nvSpPr>
          <p:spPr bwMode="auto">
            <a:xfrm>
              <a:off x="2506" y="176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92" name="Rectangle 46"/>
            <p:cNvSpPr>
              <a:spLocks noChangeArrowheads="1"/>
            </p:cNvSpPr>
            <p:nvPr/>
          </p:nvSpPr>
          <p:spPr bwMode="auto">
            <a:xfrm>
              <a:off x="1968" y="176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93" name="Rectangle 47"/>
            <p:cNvSpPr>
              <a:spLocks noChangeArrowheads="1"/>
            </p:cNvSpPr>
            <p:nvPr/>
          </p:nvSpPr>
          <p:spPr bwMode="auto">
            <a:xfrm>
              <a:off x="2918" y="1516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94" name="Rectangle 48"/>
            <p:cNvSpPr>
              <a:spLocks noChangeArrowheads="1"/>
            </p:cNvSpPr>
            <p:nvPr/>
          </p:nvSpPr>
          <p:spPr bwMode="auto">
            <a:xfrm>
              <a:off x="2380" y="1516"/>
              <a:ext cx="2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cos</a:t>
              </a:r>
              <a:endParaRPr lang="en-US" altLang="en-US"/>
            </a:p>
          </p:txBody>
        </p:sp>
        <p:sp>
          <p:nvSpPr>
            <p:cNvPr id="8295" name="Rectangle 49"/>
            <p:cNvSpPr>
              <a:spLocks noChangeArrowheads="1"/>
            </p:cNvSpPr>
            <p:nvPr/>
          </p:nvSpPr>
          <p:spPr bwMode="auto">
            <a:xfrm>
              <a:off x="1851" y="1516"/>
              <a:ext cx="19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sin</a:t>
              </a:r>
              <a:endParaRPr lang="en-US" altLang="en-US"/>
            </a:p>
          </p:txBody>
        </p:sp>
        <p:sp>
          <p:nvSpPr>
            <p:cNvPr id="8296" name="Rectangle 50"/>
            <p:cNvSpPr>
              <a:spLocks noChangeArrowheads="1"/>
            </p:cNvSpPr>
            <p:nvPr/>
          </p:nvSpPr>
          <p:spPr bwMode="auto">
            <a:xfrm>
              <a:off x="2918" y="126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97" name="Rectangle 51"/>
            <p:cNvSpPr>
              <a:spLocks noChangeArrowheads="1"/>
            </p:cNvSpPr>
            <p:nvPr/>
          </p:nvSpPr>
          <p:spPr bwMode="auto">
            <a:xfrm>
              <a:off x="2451" y="1268"/>
              <a:ext cx="19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sin</a:t>
              </a:r>
              <a:endParaRPr lang="en-US" altLang="en-US"/>
            </a:p>
          </p:txBody>
        </p:sp>
        <p:sp>
          <p:nvSpPr>
            <p:cNvPr id="8298" name="Rectangle 52"/>
            <p:cNvSpPr>
              <a:spLocks noChangeArrowheads="1"/>
            </p:cNvSpPr>
            <p:nvPr/>
          </p:nvSpPr>
          <p:spPr bwMode="auto">
            <a:xfrm>
              <a:off x="1842" y="1268"/>
              <a:ext cx="2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cos</a:t>
              </a:r>
              <a:endParaRPr lang="en-US" altLang="en-US"/>
            </a:p>
          </p:txBody>
        </p:sp>
        <p:sp>
          <p:nvSpPr>
            <p:cNvPr id="8299" name="Rectangle 53"/>
            <p:cNvSpPr>
              <a:spLocks noChangeArrowheads="1"/>
            </p:cNvSpPr>
            <p:nvPr/>
          </p:nvSpPr>
          <p:spPr bwMode="auto">
            <a:xfrm>
              <a:off x="1415" y="176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8300" name="Rectangle 58"/>
            <p:cNvSpPr>
              <a:spLocks noChangeArrowheads="1"/>
            </p:cNvSpPr>
            <p:nvPr/>
          </p:nvSpPr>
          <p:spPr bwMode="auto">
            <a:xfrm>
              <a:off x="3284" y="1516"/>
              <a:ext cx="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8301" name="Rectangle 59"/>
            <p:cNvSpPr>
              <a:spLocks noChangeArrowheads="1"/>
            </p:cNvSpPr>
            <p:nvPr/>
          </p:nvSpPr>
          <p:spPr bwMode="auto">
            <a:xfrm>
              <a:off x="3281" y="1268"/>
              <a:ext cx="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8302" name="Rectangle 60"/>
            <p:cNvSpPr>
              <a:spLocks noChangeArrowheads="1"/>
            </p:cNvSpPr>
            <p:nvPr/>
          </p:nvSpPr>
          <p:spPr bwMode="auto">
            <a:xfrm>
              <a:off x="1406" y="1516"/>
              <a:ext cx="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8303" name="Rectangle 61"/>
            <p:cNvSpPr>
              <a:spLocks noChangeArrowheads="1"/>
            </p:cNvSpPr>
            <p:nvPr/>
          </p:nvSpPr>
          <p:spPr bwMode="auto">
            <a:xfrm>
              <a:off x="1403" y="1268"/>
              <a:ext cx="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8304" name="Rectangle 62"/>
            <p:cNvSpPr>
              <a:spLocks noChangeArrowheads="1"/>
            </p:cNvSpPr>
            <p:nvPr/>
          </p:nvSpPr>
          <p:spPr bwMode="auto">
            <a:xfrm>
              <a:off x="2604" y="1497"/>
              <a:ext cx="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Symbol" panose="05050102010706020507" pitchFamily="18" charset="2"/>
                </a:rPr>
                <a:t>q</a:t>
              </a:r>
              <a:endParaRPr lang="en-US" altLang="en-US"/>
            </a:p>
          </p:txBody>
        </p:sp>
        <p:sp>
          <p:nvSpPr>
            <p:cNvPr id="8305" name="Rectangle 63"/>
            <p:cNvSpPr>
              <a:spLocks noChangeArrowheads="1"/>
            </p:cNvSpPr>
            <p:nvPr/>
          </p:nvSpPr>
          <p:spPr bwMode="auto">
            <a:xfrm>
              <a:off x="2055" y="1497"/>
              <a:ext cx="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Symbol" panose="05050102010706020507" pitchFamily="18" charset="2"/>
                </a:rPr>
                <a:t>q</a:t>
              </a:r>
              <a:endParaRPr lang="en-US" altLang="en-US"/>
            </a:p>
          </p:txBody>
        </p:sp>
        <p:sp>
          <p:nvSpPr>
            <p:cNvPr id="8306" name="Rectangle 64"/>
            <p:cNvSpPr>
              <a:spLocks noChangeArrowheads="1"/>
            </p:cNvSpPr>
            <p:nvPr/>
          </p:nvSpPr>
          <p:spPr bwMode="auto">
            <a:xfrm>
              <a:off x="2655" y="1249"/>
              <a:ext cx="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Symbol" panose="05050102010706020507" pitchFamily="18" charset="2"/>
                </a:rPr>
                <a:t>q</a:t>
              </a:r>
              <a:endParaRPr lang="en-US" altLang="en-US"/>
            </a:p>
          </p:txBody>
        </p:sp>
        <p:sp>
          <p:nvSpPr>
            <p:cNvPr id="8307" name="Rectangle 65"/>
            <p:cNvSpPr>
              <a:spLocks noChangeArrowheads="1"/>
            </p:cNvSpPr>
            <p:nvPr/>
          </p:nvSpPr>
          <p:spPr bwMode="auto">
            <a:xfrm>
              <a:off x="2066" y="1249"/>
              <a:ext cx="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i="1">
                  <a:solidFill>
                    <a:srgbClr val="000000"/>
                  </a:solidFill>
                  <a:latin typeface="Symbol" panose="05050102010706020507" pitchFamily="18" charset="2"/>
                </a:rPr>
                <a:t>q</a:t>
              </a:r>
              <a:endParaRPr lang="en-US" altLang="en-US"/>
            </a:p>
          </p:txBody>
        </p:sp>
      </p:grpSp>
      <p:grpSp>
        <p:nvGrpSpPr>
          <p:cNvPr id="8202" name="Group 187"/>
          <p:cNvGrpSpPr>
            <a:grpSpLocks/>
          </p:cNvGrpSpPr>
          <p:nvPr/>
        </p:nvGrpSpPr>
        <p:grpSpPr bwMode="auto">
          <a:xfrm>
            <a:off x="2714625" y="4781550"/>
            <a:ext cx="2767013" cy="1306513"/>
            <a:chOff x="1710" y="3012"/>
            <a:chExt cx="1743" cy="823"/>
          </a:xfrm>
        </p:grpSpPr>
        <p:sp>
          <p:nvSpPr>
            <p:cNvPr id="8203" name="Rectangle 132"/>
            <p:cNvSpPr>
              <a:spLocks noChangeArrowheads="1"/>
            </p:cNvSpPr>
            <p:nvPr/>
          </p:nvSpPr>
          <p:spPr bwMode="auto">
            <a:xfrm>
              <a:off x="3382" y="35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04" name="Rectangle 133"/>
            <p:cNvSpPr>
              <a:spLocks noChangeArrowheads="1"/>
            </p:cNvSpPr>
            <p:nvPr/>
          </p:nvSpPr>
          <p:spPr bwMode="auto">
            <a:xfrm>
              <a:off x="3382" y="338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05" name="Rectangle 134"/>
            <p:cNvSpPr>
              <a:spLocks noChangeArrowheads="1"/>
            </p:cNvSpPr>
            <p:nvPr/>
          </p:nvSpPr>
          <p:spPr bwMode="auto">
            <a:xfrm>
              <a:off x="3382" y="320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06" name="Rectangle 135"/>
            <p:cNvSpPr>
              <a:spLocks noChangeArrowheads="1"/>
            </p:cNvSpPr>
            <p:nvPr/>
          </p:nvSpPr>
          <p:spPr bwMode="auto">
            <a:xfrm>
              <a:off x="3382" y="3614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8207" name="Rectangle 136"/>
            <p:cNvSpPr>
              <a:spLocks noChangeArrowheads="1"/>
            </p:cNvSpPr>
            <p:nvPr/>
          </p:nvSpPr>
          <p:spPr bwMode="auto">
            <a:xfrm>
              <a:off x="3382" y="303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8208" name="Rectangle 137"/>
            <p:cNvSpPr>
              <a:spLocks noChangeArrowheads="1"/>
            </p:cNvSpPr>
            <p:nvPr/>
          </p:nvSpPr>
          <p:spPr bwMode="auto">
            <a:xfrm>
              <a:off x="3201" y="35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09" name="Rectangle 138"/>
            <p:cNvSpPr>
              <a:spLocks noChangeArrowheads="1"/>
            </p:cNvSpPr>
            <p:nvPr/>
          </p:nvSpPr>
          <p:spPr bwMode="auto">
            <a:xfrm>
              <a:off x="3201" y="338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10" name="Rectangle 139"/>
            <p:cNvSpPr>
              <a:spLocks noChangeArrowheads="1"/>
            </p:cNvSpPr>
            <p:nvPr/>
          </p:nvSpPr>
          <p:spPr bwMode="auto">
            <a:xfrm>
              <a:off x="3201" y="320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11" name="Rectangle 140"/>
            <p:cNvSpPr>
              <a:spLocks noChangeArrowheads="1"/>
            </p:cNvSpPr>
            <p:nvPr/>
          </p:nvSpPr>
          <p:spPr bwMode="auto">
            <a:xfrm>
              <a:off x="3201" y="3614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8212" name="Rectangle 141"/>
            <p:cNvSpPr>
              <a:spLocks noChangeArrowheads="1"/>
            </p:cNvSpPr>
            <p:nvPr/>
          </p:nvSpPr>
          <p:spPr bwMode="auto">
            <a:xfrm>
              <a:off x="3201" y="303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8213" name="Rectangle 142"/>
            <p:cNvSpPr>
              <a:spLocks noChangeArrowheads="1"/>
            </p:cNvSpPr>
            <p:nvPr/>
          </p:nvSpPr>
          <p:spPr bwMode="auto">
            <a:xfrm>
              <a:off x="2994" y="35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14" name="Rectangle 143"/>
            <p:cNvSpPr>
              <a:spLocks noChangeArrowheads="1"/>
            </p:cNvSpPr>
            <p:nvPr/>
          </p:nvSpPr>
          <p:spPr bwMode="auto">
            <a:xfrm>
              <a:off x="2994" y="338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15" name="Rectangle 144"/>
            <p:cNvSpPr>
              <a:spLocks noChangeArrowheads="1"/>
            </p:cNvSpPr>
            <p:nvPr/>
          </p:nvSpPr>
          <p:spPr bwMode="auto">
            <a:xfrm>
              <a:off x="2994" y="320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16" name="Rectangle 145"/>
            <p:cNvSpPr>
              <a:spLocks noChangeArrowheads="1"/>
            </p:cNvSpPr>
            <p:nvPr/>
          </p:nvSpPr>
          <p:spPr bwMode="auto">
            <a:xfrm>
              <a:off x="2994" y="3614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8217" name="Rectangle 146"/>
            <p:cNvSpPr>
              <a:spLocks noChangeArrowheads="1"/>
            </p:cNvSpPr>
            <p:nvPr/>
          </p:nvSpPr>
          <p:spPr bwMode="auto">
            <a:xfrm>
              <a:off x="2994" y="303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8218" name="Rectangle 147"/>
            <p:cNvSpPr>
              <a:spLocks noChangeArrowheads="1"/>
            </p:cNvSpPr>
            <p:nvPr/>
          </p:nvSpPr>
          <p:spPr bwMode="auto">
            <a:xfrm>
              <a:off x="2191" y="35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19" name="Rectangle 148"/>
            <p:cNvSpPr>
              <a:spLocks noChangeArrowheads="1"/>
            </p:cNvSpPr>
            <p:nvPr/>
          </p:nvSpPr>
          <p:spPr bwMode="auto">
            <a:xfrm>
              <a:off x="2191" y="338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20" name="Rectangle 149"/>
            <p:cNvSpPr>
              <a:spLocks noChangeArrowheads="1"/>
            </p:cNvSpPr>
            <p:nvPr/>
          </p:nvSpPr>
          <p:spPr bwMode="auto">
            <a:xfrm>
              <a:off x="2191" y="320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21" name="Rectangle 150"/>
            <p:cNvSpPr>
              <a:spLocks noChangeArrowheads="1"/>
            </p:cNvSpPr>
            <p:nvPr/>
          </p:nvSpPr>
          <p:spPr bwMode="auto">
            <a:xfrm>
              <a:off x="2191" y="3614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8222" name="Rectangle 151"/>
            <p:cNvSpPr>
              <a:spLocks noChangeArrowheads="1"/>
            </p:cNvSpPr>
            <p:nvPr/>
          </p:nvSpPr>
          <p:spPr bwMode="auto">
            <a:xfrm>
              <a:off x="2191" y="303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8223" name="Rectangle 152"/>
            <p:cNvSpPr>
              <a:spLocks noChangeArrowheads="1"/>
            </p:cNvSpPr>
            <p:nvPr/>
          </p:nvSpPr>
          <p:spPr bwMode="auto">
            <a:xfrm>
              <a:off x="2046" y="3294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8224" name="Rectangle 153"/>
            <p:cNvSpPr>
              <a:spLocks noChangeArrowheads="1"/>
            </p:cNvSpPr>
            <p:nvPr/>
          </p:nvSpPr>
          <p:spPr bwMode="auto">
            <a:xfrm>
              <a:off x="1931" y="35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25" name="Rectangle 154"/>
            <p:cNvSpPr>
              <a:spLocks noChangeArrowheads="1"/>
            </p:cNvSpPr>
            <p:nvPr/>
          </p:nvSpPr>
          <p:spPr bwMode="auto">
            <a:xfrm>
              <a:off x="1931" y="338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26" name="Rectangle 155"/>
            <p:cNvSpPr>
              <a:spLocks noChangeArrowheads="1"/>
            </p:cNvSpPr>
            <p:nvPr/>
          </p:nvSpPr>
          <p:spPr bwMode="auto">
            <a:xfrm>
              <a:off x="1931" y="320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8227" name="Rectangle 156"/>
            <p:cNvSpPr>
              <a:spLocks noChangeArrowheads="1"/>
            </p:cNvSpPr>
            <p:nvPr/>
          </p:nvSpPr>
          <p:spPr bwMode="auto">
            <a:xfrm>
              <a:off x="1931" y="3614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8228" name="Rectangle 157"/>
            <p:cNvSpPr>
              <a:spLocks noChangeArrowheads="1"/>
            </p:cNvSpPr>
            <p:nvPr/>
          </p:nvSpPr>
          <p:spPr bwMode="auto">
            <a:xfrm>
              <a:off x="1931" y="303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8229" name="Rectangle 158"/>
            <p:cNvSpPr>
              <a:spLocks noChangeArrowheads="1"/>
            </p:cNvSpPr>
            <p:nvPr/>
          </p:nvSpPr>
          <p:spPr bwMode="auto">
            <a:xfrm>
              <a:off x="1710" y="35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30" name="Rectangle 159"/>
            <p:cNvSpPr>
              <a:spLocks noChangeArrowheads="1"/>
            </p:cNvSpPr>
            <p:nvPr/>
          </p:nvSpPr>
          <p:spPr bwMode="auto">
            <a:xfrm>
              <a:off x="1710" y="338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31" name="Rectangle 160"/>
            <p:cNvSpPr>
              <a:spLocks noChangeArrowheads="1"/>
            </p:cNvSpPr>
            <p:nvPr/>
          </p:nvSpPr>
          <p:spPr bwMode="auto">
            <a:xfrm>
              <a:off x="1710" y="320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8232" name="Rectangle 161"/>
            <p:cNvSpPr>
              <a:spLocks noChangeArrowheads="1"/>
            </p:cNvSpPr>
            <p:nvPr/>
          </p:nvSpPr>
          <p:spPr bwMode="auto">
            <a:xfrm>
              <a:off x="1710" y="3614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8233" name="Rectangle 162"/>
            <p:cNvSpPr>
              <a:spLocks noChangeArrowheads="1"/>
            </p:cNvSpPr>
            <p:nvPr/>
          </p:nvSpPr>
          <p:spPr bwMode="auto">
            <a:xfrm>
              <a:off x="1710" y="303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8234" name="Rectangle 163"/>
            <p:cNvSpPr>
              <a:spLocks noChangeArrowheads="1"/>
            </p:cNvSpPr>
            <p:nvPr/>
          </p:nvSpPr>
          <p:spPr bwMode="auto">
            <a:xfrm>
              <a:off x="1885" y="3283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8235" name="Rectangle 164"/>
            <p:cNvSpPr>
              <a:spLocks noChangeArrowheads="1"/>
            </p:cNvSpPr>
            <p:nvPr/>
          </p:nvSpPr>
          <p:spPr bwMode="auto">
            <a:xfrm>
              <a:off x="1880" y="3012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8236" name="Rectangle 165"/>
            <p:cNvSpPr>
              <a:spLocks noChangeArrowheads="1"/>
            </p:cNvSpPr>
            <p:nvPr/>
          </p:nvSpPr>
          <p:spPr bwMode="auto">
            <a:xfrm>
              <a:off x="3278" y="358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8237" name="Rectangle 166"/>
            <p:cNvSpPr>
              <a:spLocks noChangeArrowheads="1"/>
            </p:cNvSpPr>
            <p:nvPr/>
          </p:nvSpPr>
          <p:spPr bwMode="auto">
            <a:xfrm>
              <a:off x="3088" y="3315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*</a:t>
              </a:r>
              <a:endParaRPr lang="en-US" altLang="en-US"/>
            </a:p>
          </p:txBody>
        </p:sp>
        <p:sp>
          <p:nvSpPr>
            <p:cNvPr id="8238" name="Rectangle 167"/>
            <p:cNvSpPr>
              <a:spLocks noChangeArrowheads="1"/>
            </p:cNvSpPr>
            <p:nvPr/>
          </p:nvSpPr>
          <p:spPr bwMode="auto">
            <a:xfrm>
              <a:off x="2900" y="358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8239" name="Rectangle 168"/>
            <p:cNvSpPr>
              <a:spLocks noChangeArrowheads="1"/>
            </p:cNvSpPr>
            <p:nvPr/>
          </p:nvSpPr>
          <p:spPr bwMode="auto">
            <a:xfrm>
              <a:off x="2612" y="358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40" name="Rectangle 169"/>
            <p:cNvSpPr>
              <a:spLocks noChangeArrowheads="1"/>
            </p:cNvSpPr>
            <p:nvPr/>
          </p:nvSpPr>
          <p:spPr bwMode="auto">
            <a:xfrm>
              <a:off x="2292" y="358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41" name="Rectangle 170"/>
            <p:cNvSpPr>
              <a:spLocks noChangeArrowheads="1"/>
            </p:cNvSpPr>
            <p:nvPr/>
          </p:nvSpPr>
          <p:spPr bwMode="auto">
            <a:xfrm>
              <a:off x="2901" y="3315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42" name="Rectangle 171"/>
            <p:cNvSpPr>
              <a:spLocks noChangeArrowheads="1"/>
            </p:cNvSpPr>
            <p:nvPr/>
          </p:nvSpPr>
          <p:spPr bwMode="auto">
            <a:xfrm>
              <a:off x="2292" y="3315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43" name="Rectangle 172"/>
            <p:cNvSpPr>
              <a:spLocks noChangeArrowheads="1"/>
            </p:cNvSpPr>
            <p:nvPr/>
          </p:nvSpPr>
          <p:spPr bwMode="auto">
            <a:xfrm>
              <a:off x="2901" y="3044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44" name="Rectangle 173"/>
            <p:cNvSpPr>
              <a:spLocks noChangeArrowheads="1"/>
            </p:cNvSpPr>
            <p:nvPr/>
          </p:nvSpPr>
          <p:spPr bwMode="auto">
            <a:xfrm>
              <a:off x="2612" y="3044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/>
            </a:p>
          </p:txBody>
        </p:sp>
        <p:sp>
          <p:nvSpPr>
            <p:cNvPr id="8245" name="Rectangle 174"/>
            <p:cNvSpPr>
              <a:spLocks noChangeArrowheads="1"/>
            </p:cNvSpPr>
            <p:nvPr/>
          </p:nvSpPr>
          <p:spPr bwMode="auto">
            <a:xfrm>
              <a:off x="1808" y="3586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8246" name="Rectangle 175"/>
            <p:cNvSpPr>
              <a:spLocks noChangeArrowheads="1"/>
            </p:cNvSpPr>
            <p:nvPr/>
          </p:nvSpPr>
          <p:spPr bwMode="auto">
            <a:xfrm>
              <a:off x="3291" y="3315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8247" name="Rectangle 176"/>
            <p:cNvSpPr>
              <a:spLocks noChangeArrowheads="1"/>
            </p:cNvSpPr>
            <p:nvPr/>
          </p:nvSpPr>
          <p:spPr bwMode="auto">
            <a:xfrm>
              <a:off x="3288" y="3044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8248" name="Rectangle 177"/>
            <p:cNvSpPr>
              <a:spLocks noChangeArrowheads="1"/>
            </p:cNvSpPr>
            <p:nvPr/>
          </p:nvSpPr>
          <p:spPr bwMode="auto">
            <a:xfrm>
              <a:off x="2587" y="3315"/>
              <a:ext cx="7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endParaRPr lang="en-US" altLang="en-US"/>
            </a:p>
          </p:txBody>
        </p:sp>
        <p:sp>
          <p:nvSpPr>
            <p:cNvPr id="8249" name="Rectangle 178"/>
            <p:cNvSpPr>
              <a:spLocks noChangeArrowheads="1"/>
            </p:cNvSpPr>
            <p:nvPr/>
          </p:nvSpPr>
          <p:spPr bwMode="auto">
            <a:xfrm>
              <a:off x="2267" y="3044"/>
              <a:ext cx="7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  <a:endParaRPr lang="en-US" altLang="en-US"/>
            </a:p>
          </p:txBody>
        </p:sp>
        <p:sp>
          <p:nvSpPr>
            <p:cNvPr id="8250" name="Rectangle 179"/>
            <p:cNvSpPr>
              <a:spLocks noChangeArrowheads="1"/>
            </p:cNvSpPr>
            <p:nvPr/>
          </p:nvSpPr>
          <p:spPr bwMode="auto">
            <a:xfrm>
              <a:off x="1801" y="3315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8251" name="Rectangle 180"/>
            <p:cNvSpPr>
              <a:spLocks noChangeArrowheads="1"/>
            </p:cNvSpPr>
            <p:nvPr/>
          </p:nvSpPr>
          <p:spPr bwMode="auto">
            <a:xfrm>
              <a:off x="1798" y="3044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8252" name="Rectangle 181"/>
            <p:cNvSpPr>
              <a:spLocks noChangeArrowheads="1"/>
            </p:cNvSpPr>
            <p:nvPr/>
          </p:nvSpPr>
          <p:spPr bwMode="auto">
            <a:xfrm>
              <a:off x="2665" y="3427"/>
              <a:ext cx="4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dirty="0"/>
            </a:p>
          </p:txBody>
        </p:sp>
        <p:sp>
          <p:nvSpPr>
            <p:cNvPr id="8253" name="Rectangle 182"/>
            <p:cNvSpPr>
              <a:spLocks noChangeArrowheads="1"/>
            </p:cNvSpPr>
            <p:nvPr/>
          </p:nvSpPr>
          <p:spPr bwMode="auto">
            <a:xfrm>
              <a:off x="2345" y="3156"/>
              <a:ext cx="4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</p:grpSp>
      <p:graphicFrame>
        <p:nvGraphicFramePr>
          <p:cNvPr id="8195" name="Object 18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3200" y="4114800"/>
          <a:ext cx="28956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5" imgW="1473120" imgH="241200" progId="Equation.3">
                  <p:embed/>
                </p:oleObj>
              </mc:Choice>
              <mc:Fallback>
                <p:oleObj name="Equation" r:id="rId5" imgW="1473120" imgH="241200" progId="Equation.3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28956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90"/>
          <p:cNvGraphicFramePr>
            <a:graphicFrameLocks noChangeAspect="1"/>
          </p:cNvGraphicFramePr>
          <p:nvPr/>
        </p:nvGraphicFramePr>
        <p:xfrm>
          <a:off x="3609975" y="6019800"/>
          <a:ext cx="10096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7" imgW="406080" imgH="253800" progId="Equation.3">
                  <p:embed/>
                </p:oleObj>
              </mc:Choice>
              <mc:Fallback>
                <p:oleObj name="Equation" r:id="rId7" imgW="406080" imgH="253800" progId="Equation.3">
                  <p:embed/>
                  <p:pic>
                    <p:nvPicPr>
                      <p:cNvPr id="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6019800"/>
                        <a:ext cx="10096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335" name="Object 191"/>
          <p:cNvGraphicFramePr>
            <a:graphicFrameLocks noChangeAspect="1"/>
          </p:cNvGraphicFramePr>
          <p:nvPr/>
        </p:nvGraphicFramePr>
        <p:xfrm>
          <a:off x="1447800" y="1524000"/>
          <a:ext cx="56340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9" imgW="2946240" imgH="203040" progId="Equation.3">
                  <p:embed/>
                </p:oleObj>
              </mc:Choice>
              <mc:Fallback>
                <p:oleObj name="Equation" r:id="rId9" imgW="2946240" imgH="203040" progId="Equation.3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56340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altLang="en-US"/>
              <a:t>Why Transformations?</a:t>
            </a:r>
            <a:endParaRPr lang="en-GB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/>
              <a:t>In graphics, once we have an object described, transformations are used to move that object, scale it and rotate it</a:t>
            </a:r>
            <a:endParaRPr lang="en-GB" altLang="en-US"/>
          </a:p>
        </p:txBody>
      </p:sp>
      <p:pic>
        <p:nvPicPr>
          <p:cNvPr id="126980" name="Picture 4" descr="AADGHL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4" r="17892" b="70834"/>
          <a:stretch>
            <a:fillRect/>
          </a:stretch>
        </p:blipFill>
        <p:spPr bwMode="auto">
          <a:xfrm>
            <a:off x="1109663" y="4691063"/>
            <a:ext cx="22955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82" name="Picture 6" descr="AADGHL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0" t="38333" r="54443" b="35001"/>
          <a:stretch>
            <a:fillRect/>
          </a:stretch>
        </p:blipFill>
        <p:spPr bwMode="auto">
          <a:xfrm>
            <a:off x="1062038" y="2844800"/>
            <a:ext cx="234156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6987" name="Group 11"/>
          <p:cNvGrpSpPr>
            <a:grpSpLocks/>
          </p:cNvGrpSpPr>
          <p:nvPr/>
        </p:nvGrpSpPr>
        <p:grpSpPr bwMode="auto">
          <a:xfrm>
            <a:off x="4814888" y="4813300"/>
            <a:ext cx="2305050" cy="1863725"/>
            <a:chOff x="3061" y="3074"/>
            <a:chExt cx="1452" cy="1174"/>
          </a:xfrm>
        </p:grpSpPr>
        <p:pic>
          <p:nvPicPr>
            <p:cNvPr id="126983" name="Picture 7" descr="AADGHLY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14" t="42824" r="23039" b="30000"/>
            <a:stretch>
              <a:fillRect/>
            </a:stretch>
          </p:blipFill>
          <p:spPr bwMode="auto">
            <a:xfrm>
              <a:off x="3061" y="3074"/>
              <a:ext cx="1452" cy="1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6984" name="Rectangle 8"/>
            <p:cNvSpPr>
              <a:spLocks noChangeArrowheads="1"/>
            </p:cNvSpPr>
            <p:nvPr/>
          </p:nvSpPr>
          <p:spPr bwMode="auto">
            <a:xfrm>
              <a:off x="3348" y="4046"/>
              <a:ext cx="821" cy="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986" name="Group 10"/>
          <p:cNvGrpSpPr>
            <a:grpSpLocks/>
          </p:cNvGrpSpPr>
          <p:nvPr/>
        </p:nvGrpSpPr>
        <p:grpSpPr bwMode="auto">
          <a:xfrm>
            <a:off x="4802188" y="2940050"/>
            <a:ext cx="2305050" cy="1817688"/>
            <a:chOff x="3025" y="1852"/>
            <a:chExt cx="1452" cy="1145"/>
          </a:xfrm>
        </p:grpSpPr>
        <p:pic>
          <p:nvPicPr>
            <p:cNvPr id="126981" name="Picture 5" descr="AADGHLY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66" t="9166" r="51086" b="64330"/>
            <a:stretch>
              <a:fillRect/>
            </a:stretch>
          </p:blipFill>
          <p:spPr bwMode="auto">
            <a:xfrm>
              <a:off x="3025" y="1852"/>
              <a:ext cx="1452" cy="1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6985" name="Rectangle 9"/>
            <p:cNvSpPr>
              <a:spLocks noChangeArrowheads="1"/>
            </p:cNvSpPr>
            <p:nvPr/>
          </p:nvSpPr>
          <p:spPr bwMode="auto">
            <a:xfrm>
              <a:off x="3326" y="2792"/>
              <a:ext cx="821" cy="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988" name="Group 12"/>
          <p:cNvGrpSpPr>
            <a:grpSpLocks/>
          </p:cNvGrpSpPr>
          <p:nvPr/>
        </p:nvGrpSpPr>
        <p:grpSpPr bwMode="auto">
          <a:xfrm>
            <a:off x="-3175" y="1763713"/>
            <a:ext cx="282575" cy="5094287"/>
            <a:chOff x="-2" y="1111"/>
            <a:chExt cx="178" cy="3209"/>
          </a:xfrm>
        </p:grpSpPr>
        <p:sp>
          <p:nvSpPr>
            <p:cNvPr id="126989" name="Rectangle 13"/>
            <p:cNvSpPr>
              <a:spLocks noChangeArrowheads="1"/>
            </p:cNvSpPr>
            <p:nvPr/>
          </p:nvSpPr>
          <p:spPr bwMode="auto">
            <a:xfrm rot="-5400000">
              <a:off x="-1448" y="2563"/>
              <a:ext cx="3074" cy="16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r>
                <a:rPr lang="en-IE" altLang="en-US" sz="1100">
                  <a:solidFill>
                    <a:schemeClr val="bg1"/>
                  </a:solidFill>
                </a:rPr>
                <a:t>Images taken from Hearn &amp; Baker, “Computer Graphics with OpenGL” (2004)</a:t>
              </a:r>
              <a:endParaRPr lang="en-US" altLang="en-US" sz="1100">
                <a:solidFill>
                  <a:schemeClr val="bg1"/>
                </a:solidFill>
              </a:endParaRPr>
            </a:p>
          </p:txBody>
        </p:sp>
        <p:pic>
          <p:nvPicPr>
            <p:cNvPr id="126990" name="Picture 1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72" b="13248"/>
            <a:stretch>
              <a:fillRect/>
            </a:stretch>
          </p:blipFill>
          <p:spPr bwMode="auto">
            <a:xfrm>
              <a:off x="-2" y="4187"/>
              <a:ext cx="178" cy="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61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158BAD-E909-4082-B7C9-BBBEE3E0D450}" type="slidenum">
              <a:rPr lang="en-US" altLang="en-US">
                <a:solidFill>
                  <a:srgbClr val="FF0066"/>
                </a:solidFill>
              </a:rPr>
              <a:pPr eaLnBrk="1" hangingPunct="1"/>
              <a:t>20</a:t>
            </a:fld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92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Mirror Reflection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600200" y="4267200"/>
          <a:ext cx="33528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1549080" imgH="1155600" progId="Equation.3">
                  <p:embed/>
                </p:oleObj>
              </mc:Choice>
              <mc:Fallback>
                <p:oleObj name="Equation" r:id="rId3" imgW="1549080" imgH="11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267200"/>
                        <a:ext cx="33528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334000" y="4267200"/>
          <a:ext cx="32004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5" imgW="1549080" imgH="1155600" progId="Equation.3">
                  <p:embed/>
                </p:oleObj>
              </mc:Choice>
              <mc:Fallback>
                <p:oleObj name="Equation" r:id="rId5" imgW="1549080" imgH="115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67200"/>
                        <a:ext cx="32004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524000" y="1450975"/>
          <a:ext cx="3030538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VISIO" r:id="rId7" imgW="2649960" imgH="2821680" progId="Visio.Drawing.4">
                  <p:embed/>
                </p:oleObj>
              </mc:Choice>
              <mc:Fallback>
                <p:oleObj name="VISIO" r:id="rId7" imgW="2649960" imgH="2821680" progId="Visio.Drawing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50975"/>
                        <a:ext cx="3030538" cy="282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72000" y="1447800"/>
          <a:ext cx="3740150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VISIO" r:id="rId9" imgW="3431160" imgH="2821680" progId="Visio.Drawing.4">
                  <p:embed/>
                </p:oleObj>
              </mc:Choice>
              <mc:Fallback>
                <p:oleObj name="VISIO" r:id="rId9" imgW="3431160" imgH="282168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3740150" cy="282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B4BA9F-1CCB-41FA-A3D0-EAA9F28AD5AD}" type="slidenum">
              <a:rPr lang="en-US" altLang="en-US">
                <a:solidFill>
                  <a:srgbClr val="FF0066"/>
                </a:solidFill>
              </a:rPr>
              <a:pPr eaLnBrk="1" hangingPunct="1"/>
              <a:t>21</a:t>
            </a:fld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102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Shearing Transformation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904382"/>
              </p:ext>
            </p:extLst>
          </p:nvPr>
        </p:nvGraphicFramePr>
        <p:xfrm>
          <a:off x="164663" y="2057400"/>
          <a:ext cx="8750737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3" imgW="4228920" imgH="711000" progId="Equation.3">
                  <p:embed/>
                </p:oleObj>
              </mc:Choice>
              <mc:Fallback>
                <p:oleObj name="Equation" r:id="rId3" imgW="42289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63" y="2057400"/>
                        <a:ext cx="8750737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777446"/>
              </p:ext>
            </p:extLst>
          </p:nvPr>
        </p:nvGraphicFramePr>
        <p:xfrm>
          <a:off x="587375" y="3657600"/>
          <a:ext cx="774191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VISIO" r:id="rId5" imgW="6593400" imgH="2049480" progId="Visio.Drawing.4">
                  <p:embed/>
                </p:oleObj>
              </mc:Choice>
              <mc:Fallback>
                <p:oleObj name="VISIO" r:id="rId5" imgW="6593400" imgH="2049480" progId="Visio.Drawing.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3657600"/>
                        <a:ext cx="7741918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Inverse 2D -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Transformations can easily be reversed using inverse transformations</a:t>
            </a:r>
          </a:p>
          <a:p>
            <a:endParaRPr lang="en-US" dirty="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CAA579-FC0C-4411-B6FC-162612C4A0C3}" type="slidenum">
              <a:rPr lang="en-US" altLang="en-US">
                <a:solidFill>
                  <a:srgbClr val="FF0066"/>
                </a:solidFill>
              </a:rPr>
              <a:pPr eaLnBrk="1" hangingPunct="1"/>
              <a:t>22</a:t>
            </a:fld>
            <a:endParaRPr lang="en-US" altLang="en-US">
              <a:solidFill>
                <a:srgbClr val="FF0066"/>
              </a:solidFill>
            </a:endParaRP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885219"/>
              </p:ext>
            </p:extLst>
          </p:nvPr>
        </p:nvGraphicFramePr>
        <p:xfrm>
          <a:off x="2098675" y="2217738"/>
          <a:ext cx="5043488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1587240" imgH="1244520" progId="Equation.3">
                  <p:embed/>
                </p:oleObj>
              </mc:Choice>
              <mc:Fallback>
                <p:oleObj name="Equation" r:id="rId3" imgW="1587240" imgH="1244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2217738"/>
                        <a:ext cx="5043488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8A2F04-4FF9-4A82-8DDA-8C15C49E3D18}" type="slidenum">
              <a:rPr lang="en-US" altLang="en-US">
                <a:solidFill>
                  <a:schemeClr val="bg1"/>
                </a:solidFill>
              </a:rPr>
              <a:pPr eaLnBrk="1" hangingPunct="1"/>
              <a:t>23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152525"/>
            <a:ext cx="8455025" cy="5324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Translation: 2 successive ~ are applied to point P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 smtClean="0"/>
              <a:t>ie</a:t>
            </a:r>
            <a:r>
              <a:rPr lang="en-US" altLang="en-US" sz="2400" dirty="0" smtClean="0"/>
              <a:t>. Successive translations are additive</a:t>
            </a:r>
          </a:p>
        </p:txBody>
      </p:sp>
      <p:sp>
        <p:nvSpPr>
          <p:cNvPr id="122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Composite Transformation</a:t>
            </a:r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676400"/>
          <a:ext cx="8001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3" imgW="4101840" imgH="1663560" progId="Equation.3">
                  <p:embed/>
                </p:oleObj>
              </mc:Choice>
              <mc:Fallback>
                <p:oleObj name="Equation" r:id="rId3" imgW="410184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01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22" name="Freeform 6"/>
          <p:cNvSpPr>
            <a:spLocks/>
          </p:cNvSpPr>
          <p:nvPr/>
        </p:nvSpPr>
        <p:spPr bwMode="auto">
          <a:xfrm>
            <a:off x="914400" y="3352800"/>
            <a:ext cx="2590800" cy="1447800"/>
          </a:xfrm>
          <a:custGeom>
            <a:avLst/>
            <a:gdLst>
              <a:gd name="T0" fmla="*/ 0 w 720"/>
              <a:gd name="T1" fmla="*/ 0 h 576"/>
              <a:gd name="T2" fmla="*/ 0 w 720"/>
              <a:gd name="T3" fmla="*/ 576 h 576"/>
              <a:gd name="T4" fmla="*/ 720 w 720"/>
              <a:gd name="T5" fmla="*/ 576 h 576"/>
              <a:gd name="T6" fmla="*/ 0 60000 65536"/>
              <a:gd name="T7" fmla="*/ 0 60000 65536"/>
              <a:gd name="T8" fmla="*/ 0 60000 65536"/>
              <a:gd name="T9" fmla="*/ 0 w 720"/>
              <a:gd name="T10" fmla="*/ 0 h 576"/>
              <a:gd name="T11" fmla="*/ 720 w 72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576">
                <a:moveTo>
                  <a:pt x="0" y="0"/>
                </a:moveTo>
                <a:lnTo>
                  <a:pt x="0" y="576"/>
                </a:lnTo>
                <a:lnTo>
                  <a:pt x="72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 flipV="1">
            <a:off x="1143000" y="4267200"/>
            <a:ext cx="1422400" cy="304800"/>
          </a:xfrm>
          <a:prstGeom prst="line">
            <a:avLst/>
          </a:prstGeom>
          <a:noFill/>
          <a:ln w="19050">
            <a:solidFill>
              <a:srgbClr val="FF0066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 flipV="1">
            <a:off x="2565400" y="3505200"/>
            <a:ext cx="40640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 flipV="1">
            <a:off x="1128713" y="3490913"/>
            <a:ext cx="1828800" cy="1066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1095375" y="45386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2528888" y="4238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5230" name="Oval 14"/>
          <p:cNvSpPr>
            <a:spLocks noChangeArrowheads="1"/>
          </p:cNvSpPr>
          <p:nvPr/>
        </p:nvSpPr>
        <p:spPr bwMode="auto">
          <a:xfrm>
            <a:off x="2957513" y="34575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5231" name="Oval 15"/>
          <p:cNvSpPr>
            <a:spLocks noChangeArrowheads="1"/>
          </p:cNvSpPr>
          <p:nvPr/>
        </p:nvSpPr>
        <p:spPr bwMode="auto">
          <a:xfrm>
            <a:off x="1081088" y="4543425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2" grpId="0" animBg="1"/>
      <p:bldP spid="265224" grpId="0" animBg="1"/>
      <p:bldP spid="265224" grpId="1" animBg="1"/>
      <p:bldP spid="265225" grpId="0" animBg="1"/>
      <p:bldP spid="265225" grpId="1" animBg="1"/>
      <p:bldP spid="265226" grpId="0" animBg="1"/>
      <p:bldP spid="265228" grpId="0" animBg="1"/>
      <p:bldP spid="265228" grpId="1" animBg="1"/>
      <p:bldP spid="265229" grpId="0" animBg="1"/>
      <p:bldP spid="265229" grpId="1" animBg="1"/>
      <p:bldP spid="265230" grpId="0" animBg="1"/>
      <p:bldP spid="2652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8A2F04-4FF9-4A82-8DDA-8C15C49E3D18}" type="slidenum">
              <a:rPr lang="en-US" altLang="en-US">
                <a:solidFill>
                  <a:schemeClr val="bg1"/>
                </a:solidFill>
              </a:rPr>
              <a:pPr eaLnBrk="1" hangingPunct="1"/>
              <a:t>24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152525"/>
            <a:ext cx="8455025" cy="5324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Successive Rotation are additive, 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Successive Scaling are multiplicative</a:t>
            </a:r>
          </a:p>
        </p:txBody>
      </p:sp>
      <p:sp>
        <p:nvSpPr>
          <p:cNvPr id="122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Composite Transformation - DIY</a:t>
            </a:r>
          </a:p>
        </p:txBody>
      </p:sp>
    </p:spTree>
    <p:extLst>
      <p:ext uri="{BB962C8B-B14F-4D97-AF65-F5344CB8AC3E}">
        <p14:creationId xmlns:p14="http://schemas.microsoft.com/office/powerpoint/2010/main" val="4459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0030" y="3429000"/>
            <a:ext cx="3840480" cy="2553857"/>
            <a:chOff x="-2520914" y="3114675"/>
            <a:chExt cx="3840480" cy="2553857"/>
          </a:xfrm>
        </p:grpSpPr>
        <p:pic>
          <p:nvPicPr>
            <p:cNvPr id="15398" name="Picture 38" descr="Image result for gri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20914" y="3114675"/>
              <a:ext cx="3840480" cy="2553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-1972992" y="3472571"/>
              <a:ext cx="2845749" cy="1861429"/>
              <a:chOff x="-1972992" y="3472571"/>
              <a:chExt cx="2845749" cy="1861429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-1972992" y="5334000"/>
                <a:ext cx="2845749" cy="0"/>
              </a:xfrm>
              <a:prstGeom prst="straightConnector1">
                <a:avLst/>
              </a:prstGeom>
              <a:ln w="22225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-1958924" y="3472571"/>
                <a:ext cx="0" cy="1839853"/>
              </a:xfrm>
              <a:prstGeom prst="straightConnector1">
                <a:avLst/>
              </a:prstGeom>
              <a:ln w="22225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3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Commutativity of Transformation Matrices</a:t>
            </a:r>
            <a:endParaRPr lang="en-US" altLang="en-US" sz="4400" dirty="0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7813" indent="-277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Tahoma" panose="020B0604030504040204" pitchFamily="34" charset="0"/>
              </a:rPr>
              <a:t>Matrix </a:t>
            </a:r>
            <a:r>
              <a:rPr lang="en-US" altLang="en-US" sz="2400" dirty="0">
                <a:latin typeface="Tahoma" panose="020B0604030504040204" pitchFamily="34" charset="0"/>
              </a:rPr>
              <a:t>multiplication is not </a:t>
            </a:r>
            <a:r>
              <a:rPr lang="en-US" altLang="en-US" sz="2400" dirty="0" smtClean="0">
                <a:latin typeface="Tahoma" panose="020B0604030504040204" pitchFamily="34" charset="0"/>
              </a:rPr>
              <a:t>commutative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15386" name="Text Box 24"/>
          <p:cNvSpPr txBox="1">
            <a:spLocks noChangeArrowheads="1"/>
          </p:cNvSpPr>
          <p:nvPr/>
        </p:nvSpPr>
        <p:spPr bwMode="auto">
          <a:xfrm>
            <a:off x="167051" y="1725672"/>
            <a:ext cx="443428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7813" indent="-277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13" indent="-277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 dirty="0">
                <a:latin typeface="Tahoma" panose="020B0604030504040204" pitchFamily="34" charset="0"/>
              </a:rPr>
              <a:t>Some non-commutative Compositions: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ahoma" panose="020B0604030504040204" pitchFamily="34" charset="0"/>
              </a:rPr>
              <a:t>Non-uniform scale, Rotate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ahoma" panose="020B0604030504040204" pitchFamily="34" charset="0"/>
              </a:rPr>
              <a:t>Translate, Scale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Tahoma" panose="020B0604030504040204" pitchFamily="34" charset="0"/>
              </a:rPr>
              <a:t>Rotate, Translate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389344" y="4376677"/>
            <a:ext cx="603504" cy="914400"/>
            <a:chOff x="3383280" y="1118296"/>
            <a:chExt cx="731520" cy="877751"/>
          </a:xfrm>
        </p:grpSpPr>
        <p:sp>
          <p:nvSpPr>
            <p:cNvPr id="21" name="Rectangle 20"/>
            <p:cNvSpPr/>
            <p:nvPr/>
          </p:nvSpPr>
          <p:spPr>
            <a:xfrm>
              <a:off x="3383280" y="1447407"/>
              <a:ext cx="731520" cy="5486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3383280" y="1118296"/>
              <a:ext cx="731520" cy="3430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>
          <a:xfrm>
            <a:off x="2968170" y="4376677"/>
            <a:ext cx="603504" cy="914400"/>
            <a:chOff x="3383280" y="1118296"/>
            <a:chExt cx="731520" cy="877751"/>
          </a:xfrm>
        </p:grpSpPr>
        <p:sp>
          <p:nvSpPr>
            <p:cNvPr id="24" name="Rectangle 23"/>
            <p:cNvSpPr/>
            <p:nvPr/>
          </p:nvSpPr>
          <p:spPr>
            <a:xfrm>
              <a:off x="3383280" y="1447407"/>
              <a:ext cx="731520" cy="5486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3383280" y="1118296"/>
              <a:ext cx="731520" cy="34302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>
          <a:xfrm>
            <a:off x="1841972" y="4376677"/>
            <a:ext cx="301752" cy="914400"/>
            <a:chOff x="3383280" y="1118296"/>
            <a:chExt cx="731520" cy="877751"/>
          </a:xfrm>
        </p:grpSpPr>
        <p:sp>
          <p:nvSpPr>
            <p:cNvPr id="37" name="Rectangle 36"/>
            <p:cNvSpPr/>
            <p:nvPr/>
          </p:nvSpPr>
          <p:spPr>
            <a:xfrm>
              <a:off x="3383280" y="1447407"/>
              <a:ext cx="731520" cy="54864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3383280" y="1118296"/>
              <a:ext cx="731520" cy="34302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800600" y="1758616"/>
            <a:ext cx="3840480" cy="2553857"/>
            <a:chOff x="-2520914" y="3114675"/>
            <a:chExt cx="3840480" cy="2553857"/>
          </a:xfrm>
        </p:grpSpPr>
        <p:pic>
          <p:nvPicPr>
            <p:cNvPr id="43" name="Picture 38" descr="Image result for gri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20914" y="3114675"/>
              <a:ext cx="3840480" cy="2553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4" name="Group 43"/>
            <p:cNvGrpSpPr/>
            <p:nvPr/>
          </p:nvGrpSpPr>
          <p:grpSpPr>
            <a:xfrm>
              <a:off x="-1972992" y="3472571"/>
              <a:ext cx="2845749" cy="1861429"/>
              <a:chOff x="-1972992" y="3472571"/>
              <a:chExt cx="2845749" cy="1861429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>
                <a:off x="-1972992" y="5334000"/>
                <a:ext cx="2845749" cy="0"/>
              </a:xfrm>
              <a:prstGeom prst="straightConnector1">
                <a:avLst/>
              </a:prstGeom>
              <a:ln w="22225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-1958924" y="3472571"/>
                <a:ext cx="0" cy="1839853"/>
              </a:xfrm>
              <a:prstGeom prst="straightConnector1">
                <a:avLst/>
              </a:prstGeom>
              <a:ln w="22225">
                <a:solidFill>
                  <a:srgbClr val="0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5949914" y="2696609"/>
            <a:ext cx="603504" cy="914400"/>
            <a:chOff x="3383280" y="1118296"/>
            <a:chExt cx="731520" cy="877751"/>
          </a:xfrm>
        </p:grpSpPr>
        <p:sp>
          <p:nvSpPr>
            <p:cNvPr id="48" name="Rectangle 47"/>
            <p:cNvSpPr/>
            <p:nvPr/>
          </p:nvSpPr>
          <p:spPr>
            <a:xfrm>
              <a:off x="3383280" y="1447407"/>
              <a:ext cx="731520" cy="5486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3383280" y="1118296"/>
              <a:ext cx="731520" cy="3430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>
          <a:xfrm>
            <a:off x="5675885" y="2691880"/>
            <a:ext cx="301752" cy="914400"/>
            <a:chOff x="3383280" y="1118296"/>
            <a:chExt cx="731520" cy="877751"/>
          </a:xfrm>
        </p:grpSpPr>
        <p:sp>
          <p:nvSpPr>
            <p:cNvPr id="51" name="Rectangle 50"/>
            <p:cNvSpPr/>
            <p:nvPr/>
          </p:nvSpPr>
          <p:spPr>
            <a:xfrm>
              <a:off x="3383280" y="1447407"/>
              <a:ext cx="731520" cy="5486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3383280" y="1118296"/>
              <a:ext cx="731520" cy="34302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>
            <a:grpSpLocks/>
          </p:cNvGrpSpPr>
          <p:nvPr/>
        </p:nvGrpSpPr>
        <p:grpSpPr>
          <a:xfrm>
            <a:off x="7126445" y="2706293"/>
            <a:ext cx="301752" cy="914400"/>
            <a:chOff x="3383280" y="1118296"/>
            <a:chExt cx="731520" cy="877751"/>
          </a:xfrm>
        </p:grpSpPr>
        <p:sp>
          <p:nvSpPr>
            <p:cNvPr id="54" name="Rectangle 53"/>
            <p:cNvSpPr/>
            <p:nvPr/>
          </p:nvSpPr>
          <p:spPr>
            <a:xfrm>
              <a:off x="3383280" y="1447407"/>
              <a:ext cx="731520" cy="54864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3383280" y="1118296"/>
              <a:ext cx="731520" cy="34302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accent4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4916199" y="4379555"/>
            <a:ext cx="360928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600" b="1" dirty="0" smtClean="0">
                <a:solidFill>
                  <a:srgbClr val="EA1302"/>
                </a:solidFill>
                <a:latin typeface="Tahoma" panose="020B0604030504040204" pitchFamily="34" charset="0"/>
              </a:rPr>
              <a:t>Scale(0.5,1)</a:t>
            </a:r>
            <a:endParaRPr lang="en-US" altLang="en-US" sz="1600" b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587375" y="6011443"/>
            <a:ext cx="360928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Translate(5,0)</a:t>
            </a:r>
            <a:endParaRPr lang="en-US" altLang="en-US" sz="1600" b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4916199" y="4379555"/>
            <a:ext cx="360928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600" b="1" dirty="0" smtClean="0">
                <a:solidFill>
                  <a:srgbClr val="EA1302"/>
                </a:solidFill>
                <a:latin typeface="Tahoma" panose="020B0604030504040204" pitchFamily="34" charset="0"/>
              </a:rPr>
              <a:t>Scale(0.5,1) -&gt; </a:t>
            </a:r>
            <a:r>
              <a:rPr lang="en-US" altLang="en-US" sz="1600" b="1" dirty="0" smtClean="0">
                <a:solidFill>
                  <a:srgbClr val="0070C0"/>
                </a:solidFill>
                <a:latin typeface="Tahoma" panose="020B0604030504040204" pitchFamily="34" charset="0"/>
              </a:rPr>
              <a:t>Translate(5,0)</a:t>
            </a:r>
            <a:endParaRPr lang="en-US" altLang="en-US" sz="1600" b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587375" y="6011443"/>
            <a:ext cx="360928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Translate(5,0)-&gt; </a:t>
            </a:r>
            <a:r>
              <a:rPr lang="en-US" altLang="en-US" sz="1600" b="1" dirty="0" smtClean="0">
                <a:solidFill>
                  <a:srgbClr val="0070C0"/>
                </a:solidFill>
                <a:latin typeface="Tahoma" panose="020B0604030504040204" pitchFamily="34" charset="0"/>
              </a:rPr>
              <a:t>Scale(0.5,1)</a:t>
            </a:r>
            <a:endParaRPr lang="en-US" altLang="en-US" sz="1600" b="1" dirty="0">
              <a:solidFill>
                <a:srgbClr val="0070C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Commutativity of Transformation Matrices</a:t>
            </a:r>
            <a:endParaRPr lang="en-US" altLang="en-US" sz="4400" dirty="0" smtClean="0"/>
          </a:p>
        </p:txBody>
      </p:sp>
      <p:sp>
        <p:nvSpPr>
          <p:cNvPr id="15386" name="Text Box 24"/>
          <p:cNvSpPr txBox="1">
            <a:spLocks noChangeArrowheads="1"/>
          </p:cNvSpPr>
          <p:nvPr/>
        </p:nvSpPr>
        <p:spPr bwMode="auto">
          <a:xfrm>
            <a:off x="381000" y="1604665"/>
            <a:ext cx="4191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7813" indent="-277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013" indent="-277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Some non-commutative Compositions: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latin typeface="Tahoma" panose="020B0604030504040204" pitchFamily="34" charset="0"/>
              </a:rPr>
              <a:t>Non-uniform scale, Rotate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latin typeface="Tahoma" panose="020B0604030504040204" pitchFamily="34" charset="0"/>
              </a:rPr>
              <a:t>Translate, Scale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2000">
                <a:latin typeface="Tahoma" panose="020B0604030504040204" pitchFamily="34" charset="0"/>
              </a:rPr>
              <a:t>Rotate, Translate</a:t>
            </a:r>
          </a:p>
        </p:txBody>
      </p:sp>
      <p:sp>
        <p:nvSpPr>
          <p:cNvPr id="15387" name="Text Box 26"/>
          <p:cNvSpPr txBox="1">
            <a:spLocks noChangeArrowheads="1"/>
          </p:cNvSpPr>
          <p:nvPr/>
        </p:nvSpPr>
        <p:spPr bwMode="auto">
          <a:xfrm>
            <a:off x="7315200" y="5410200"/>
            <a:ext cx="1401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600" b="1">
                <a:solidFill>
                  <a:srgbClr val="EA1302"/>
                </a:solidFill>
                <a:latin typeface="Tahoma" panose="020B0604030504040204" pitchFamily="34" charset="0"/>
              </a:rPr>
              <a:t>Original</a:t>
            </a:r>
          </a:p>
          <a:p>
            <a:pPr algn="r" eaLnBrk="1" hangingPunct="1"/>
            <a:r>
              <a:rPr lang="en-US" altLang="en-US" sz="1600" b="1">
                <a:solidFill>
                  <a:srgbClr val="006600"/>
                </a:solidFill>
                <a:latin typeface="Tahoma" panose="020B0604030504040204" pitchFamily="34" charset="0"/>
              </a:rPr>
              <a:t>Transitional</a:t>
            </a:r>
          </a:p>
          <a:p>
            <a:pPr algn="r" eaLnBrk="1" hangingPunct="1"/>
            <a:r>
              <a:rPr lang="en-US" altLang="en-US" sz="1600" b="1">
                <a:solidFill>
                  <a:srgbClr val="0000FF"/>
                </a:solidFill>
                <a:latin typeface="Tahoma" panose="020B0604030504040204" pitchFamily="34" charset="0"/>
              </a:rPr>
              <a:t>Final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7813" indent="-277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400" dirty="0" smtClean="0">
                <a:latin typeface="Tahoma" panose="020B0604030504040204" pitchFamily="34" charset="0"/>
              </a:rPr>
              <a:t>Matrix </a:t>
            </a:r>
            <a:r>
              <a:rPr lang="en-US" altLang="en-US" sz="2400" dirty="0">
                <a:latin typeface="Tahoma" panose="020B0604030504040204" pitchFamily="34" charset="0"/>
              </a:rPr>
              <a:t>multiplication is not </a:t>
            </a:r>
            <a:r>
              <a:rPr lang="en-US" altLang="en-US" sz="2400" dirty="0" smtClean="0">
                <a:latin typeface="Tahoma" panose="020B0604030504040204" pitchFamily="34" charset="0"/>
              </a:rPr>
              <a:t>commutative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3942"/>
          <a:stretch/>
        </p:blipFill>
        <p:spPr>
          <a:xfrm>
            <a:off x="423424" y="3505200"/>
            <a:ext cx="7044176" cy="303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Commutativity of Transformation Matrices</a:t>
            </a:r>
            <a:endParaRPr lang="en-US" alt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latin typeface="Tahoma" panose="020B0604030504040204" pitchFamily="34" charset="0"/>
              </a:rPr>
              <a:t>In general matrix multiplication is not commutative</a:t>
            </a: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latin typeface="Tahoma" panose="020B0604030504040204" pitchFamily="34" charset="0"/>
              </a:rPr>
              <a:t>For the following special cases commutativity holds i.e. </a:t>
            </a:r>
            <a:r>
              <a:rPr lang="en-US" altLang="en-US" dirty="0" smtClean="0">
                <a:solidFill>
                  <a:srgbClr val="EA1302"/>
                </a:solidFill>
                <a:latin typeface="Tahoma" panose="020B0604030504040204" pitchFamily="34" charset="0"/>
              </a:rPr>
              <a:t>M</a:t>
            </a:r>
            <a:r>
              <a:rPr lang="en-US" altLang="en-US" baseline="-25000" dirty="0" smtClean="0">
                <a:solidFill>
                  <a:srgbClr val="EA1302"/>
                </a:solidFill>
                <a:latin typeface="Tahoma" panose="020B0604030504040204" pitchFamily="34" charset="0"/>
              </a:rPr>
              <a:t>1</a:t>
            </a:r>
            <a:r>
              <a:rPr lang="en-US" altLang="en-US" dirty="0" smtClean="0">
                <a:solidFill>
                  <a:srgbClr val="EA1302"/>
                </a:solidFill>
                <a:latin typeface="Tahoma" panose="020B0604030504040204" pitchFamily="34" charset="0"/>
              </a:rPr>
              <a:t>.M</a:t>
            </a:r>
            <a:r>
              <a:rPr lang="en-US" altLang="en-US" baseline="-25000" dirty="0" smtClean="0">
                <a:solidFill>
                  <a:srgbClr val="EA1302"/>
                </a:solidFill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solidFill>
                  <a:srgbClr val="EA1302"/>
                </a:solidFill>
                <a:latin typeface="Tahoma" panose="020B0604030504040204" pitchFamily="34" charset="0"/>
              </a:rPr>
              <a:t> = M</a:t>
            </a:r>
            <a:r>
              <a:rPr lang="en-US" altLang="en-US" baseline="-25000" dirty="0" smtClean="0">
                <a:solidFill>
                  <a:srgbClr val="EA1302"/>
                </a:solidFill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solidFill>
                  <a:srgbClr val="EA1302"/>
                </a:solidFill>
                <a:latin typeface="Tahoma" panose="020B0604030504040204" pitchFamily="34" charset="0"/>
              </a:rPr>
              <a:t>.M</a:t>
            </a:r>
            <a:r>
              <a:rPr lang="en-US" altLang="en-US" baseline="-25000" dirty="0" smtClean="0">
                <a:solidFill>
                  <a:srgbClr val="EA1302"/>
                </a:solidFill>
                <a:latin typeface="Tahoma" panose="020B0604030504040204" pitchFamily="34" charset="0"/>
              </a:rPr>
              <a:t>1</a:t>
            </a:r>
            <a:endParaRPr lang="en-US" altLang="en-US" dirty="0" smtClean="0">
              <a:solidFill>
                <a:srgbClr val="EA1302"/>
              </a:solidFill>
              <a:latin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27</a:t>
            </a:fld>
            <a:endParaRPr lang="en-US" altLang="en-US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442304"/>
              </p:ext>
            </p:extLst>
          </p:nvPr>
        </p:nvGraphicFramePr>
        <p:xfrm>
          <a:off x="2438400" y="3276600"/>
          <a:ext cx="4343400" cy="2362199"/>
        </p:xfrm>
        <a:graphic>
          <a:graphicData uri="http://schemas.openxmlformats.org/drawingml/2006/table">
            <a:tbl>
              <a:tblPr/>
              <a:tblGrid>
                <a:gridCol w="2409451"/>
                <a:gridCol w="1933949"/>
              </a:tblGrid>
              <a:tr h="528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A130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EA130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A13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A130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EA130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EA130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Translate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Translate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Scale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Scale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Uniform Scale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Associativity of Matrix Multiplication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3660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Create new affine transformations by multiplying sequences of the above basic transformations.</a:t>
            </a:r>
          </a:p>
          <a:p>
            <a:pPr>
              <a:spcBef>
                <a:spcPct val="25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b="1">
                <a:cs typeface="Times New Roman" panose="02020603050405020304" pitchFamily="18" charset="0"/>
              </a:rPr>
              <a:t>CBA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>
              <a:spcBef>
                <a:spcPct val="25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=  ( (</a:t>
            </a:r>
            <a:r>
              <a:rPr lang="en-US" altLang="en-US" sz="2400" b="1">
                <a:cs typeface="Times New Roman" panose="02020603050405020304" pitchFamily="18" charset="0"/>
              </a:rPr>
              <a:t>CB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>
                <a:cs typeface="Times New Roman" panose="02020603050405020304" pitchFamily="18" charset="0"/>
              </a:rPr>
              <a:t>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altLang="en-US" sz="2400" b="1">
                <a:cs typeface="Times New Roman" panose="02020603050405020304" pitchFamily="18" charset="0"/>
              </a:rPr>
              <a:t>C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>
                <a:cs typeface="Times New Roman" panose="02020603050405020304" pitchFamily="18" charset="0"/>
              </a:rPr>
              <a:t>B 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b="1">
                <a:cs typeface="Times New Roman" panose="02020603050405020304" pitchFamily="18" charset="0"/>
              </a:rPr>
              <a:t>C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>
                <a:cs typeface="Times New Roman" panose="02020603050405020304" pitchFamily="18" charset="0"/>
              </a:rPr>
              <a:t>B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>
                <a:cs typeface="Times New Roman" panose="02020603050405020304" pitchFamily="18" charset="0"/>
              </a:rPr>
              <a:t>A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) etc.</a:t>
            </a:r>
          </a:p>
          <a:p>
            <a:pPr>
              <a:spcBef>
                <a:spcPct val="25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matrix multiplication is associative.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52268" y="3886200"/>
            <a:ext cx="739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To transform just a point, better to do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b="1" dirty="0">
                <a:solidFill>
                  <a:srgbClr val="CC33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dirty="0">
                <a:solidFill>
                  <a:srgbClr val="CC33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altLang="en-US" sz="2400" i="1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41651" y="6511368"/>
            <a:ext cx="587375" cy="313975"/>
          </a:xfrm>
        </p:spPr>
        <p:txBody>
          <a:bodyPr/>
          <a:lstStyle/>
          <a:p>
            <a:fld id="{FE75C83B-6795-40F9-BE13-C7E8313CC5C1}" type="slidenum">
              <a:rPr lang="en-US" altLang="en-US" sz="2400" smtClean="0"/>
              <a:pPr/>
              <a:t>28</a:t>
            </a:fld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Associativity of Matrix Multiplication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7239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But to transform many points, best to do  </a:t>
            </a:r>
          </a:p>
          <a:p>
            <a:pPr>
              <a:spcBef>
                <a:spcPct val="25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en-US" sz="2400" b="1">
                <a:cs typeface="Times New Roman" panose="02020603050405020304" pitchFamily="18" charset="0"/>
              </a:rPr>
              <a:t>M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b="1">
                <a:cs typeface="Times New Roman" panose="02020603050405020304" pitchFamily="18" charset="0"/>
              </a:rPr>
              <a:t>CBA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>
              <a:spcBef>
                <a:spcPct val="25000"/>
              </a:spcBef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then do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400" b="1">
                <a:cs typeface="Times New Roman" panose="02020603050405020304" pitchFamily="18" charset="0"/>
              </a:rPr>
              <a:t>M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           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for any point </a:t>
            </a:r>
            <a:r>
              <a:rPr lang="en-US" altLang="en-US" sz="2400" b="1">
                <a:latin typeface="Tahoma" panose="020B0604030504040204" pitchFamily="34" charset="0"/>
                <a:cs typeface="Times New Roman" panose="02020603050405020304" pitchFamily="18" charset="0"/>
              </a:rPr>
              <a:t>p 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to be rendered.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3150819"/>
            <a:ext cx="7239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For geometric pipeline transformation, define </a:t>
            </a:r>
            <a:r>
              <a:rPr lang="en-US" altLang="en-US" sz="2400" b="1" dirty="0">
                <a:solidFill>
                  <a:srgbClr val="CC33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CC33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and set it up with the model-view matrix and apply it to any vertex subsequently defined to its setting.</a:t>
            </a:r>
            <a:endParaRPr lang="en-US" altLang="en-US" sz="2400" i="1" dirty="0">
              <a:solidFill>
                <a:srgbClr val="CC3300"/>
              </a:solidFill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41651" y="6511368"/>
            <a:ext cx="587375" cy="313975"/>
          </a:xfrm>
        </p:spPr>
        <p:txBody>
          <a:bodyPr/>
          <a:lstStyle/>
          <a:p>
            <a:fld id="{FE75C83B-6795-40F9-BE13-C7E8313CC5C1}" type="slidenum">
              <a:rPr lang="en-US" altLang="en-US" sz="2400" smtClean="0"/>
              <a:pPr/>
              <a:t>29</a:t>
            </a:fld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749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52525"/>
            <a:ext cx="9144000" cy="3723831"/>
          </a:xfrm>
        </p:spPr>
        <p:txBody>
          <a:bodyPr/>
          <a:lstStyle/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Build complex models by positioning simple components</a:t>
            </a:r>
          </a:p>
          <a:p>
            <a:pPr lvl="1"/>
            <a:r>
              <a:rPr lang="en-US" dirty="0" smtClean="0"/>
              <a:t>Transform from object coordinates to world coordinates</a:t>
            </a:r>
          </a:p>
          <a:p>
            <a:r>
              <a:rPr lang="en-US" dirty="0" smtClean="0"/>
              <a:t>Viewing </a:t>
            </a:r>
          </a:p>
          <a:p>
            <a:pPr lvl="1"/>
            <a:r>
              <a:rPr lang="en-US" dirty="0" smtClean="0"/>
              <a:t>Placing the virtual camera in the world</a:t>
            </a:r>
          </a:p>
          <a:p>
            <a:pPr lvl="1"/>
            <a:r>
              <a:rPr lang="en-US" dirty="0" smtClean="0"/>
              <a:t>Specifying transformation from world to camera coordinates</a:t>
            </a:r>
          </a:p>
          <a:p>
            <a:r>
              <a:rPr lang="en-US" dirty="0" smtClean="0"/>
              <a:t>Animation</a:t>
            </a:r>
          </a:p>
          <a:p>
            <a:pPr lvl="1"/>
            <a:r>
              <a:rPr lang="en-US" dirty="0" smtClean="0"/>
              <a:t>Vary transformations over time to create 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A99-E0EC-4419-875B-A01A1C61B809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8"/>
          <a:stretch/>
        </p:blipFill>
        <p:spPr>
          <a:xfrm>
            <a:off x="5278236" y="4802719"/>
            <a:ext cx="1733794" cy="2181225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7728886" y="4191000"/>
            <a:ext cx="1229287" cy="1242091"/>
            <a:chOff x="7728886" y="4191000"/>
            <a:chExt cx="1229287" cy="124209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0954">
              <a:off x="8268627" y="4931482"/>
              <a:ext cx="427753" cy="365760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 rot="21317089">
              <a:off x="7873587" y="4495506"/>
              <a:ext cx="963530" cy="647587"/>
              <a:chOff x="8001000" y="5128430"/>
              <a:chExt cx="963530" cy="647587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8001000" y="5257800"/>
                <a:ext cx="609600" cy="47910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8610600" y="5128430"/>
                <a:ext cx="353930" cy="62254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8001000" y="5736907"/>
                <a:ext cx="609600" cy="3911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8658091" y="4191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85498" y="4362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28886" y="506375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173027" y="5255935"/>
            <a:ext cx="1370773" cy="1010157"/>
            <a:chOff x="6296328" y="5173849"/>
            <a:chExt cx="1370773" cy="1010157"/>
          </a:xfrm>
        </p:grpSpPr>
        <p:grpSp>
          <p:nvGrpSpPr>
            <p:cNvPr id="36" name="Group 35"/>
            <p:cNvGrpSpPr/>
            <p:nvPr/>
          </p:nvGrpSpPr>
          <p:grpSpPr>
            <a:xfrm>
              <a:off x="6296328" y="5289288"/>
              <a:ext cx="1370773" cy="894718"/>
              <a:chOff x="6296328" y="5289288"/>
              <a:chExt cx="1370773" cy="894718"/>
            </a:xfrm>
          </p:grpSpPr>
          <p:grpSp>
            <p:nvGrpSpPr>
              <p:cNvPr id="23" name="Group 22"/>
              <p:cNvGrpSpPr/>
              <p:nvPr/>
            </p:nvGrpSpPr>
            <p:grpSpPr>
              <a:xfrm rot="5117089">
                <a:off x="6564958" y="5401618"/>
                <a:ext cx="680152" cy="785259"/>
                <a:chOff x="7989515" y="5017321"/>
                <a:chExt cx="680152" cy="785259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rot="16482911" flipH="1">
                  <a:off x="8188193" y="5085411"/>
                  <a:ext cx="252672" cy="65002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6482911" flipH="1">
                  <a:off x="8324656" y="5214452"/>
                  <a:ext cx="542141" cy="14788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482911" flipH="1" flipV="1">
                  <a:off x="8196570" y="5352985"/>
                  <a:ext cx="263792" cy="635397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 rot="21188835">
                <a:off x="7367019" y="581467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366340">
                <a:off x="6997687" y="534590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358249">
                <a:off x="6296328" y="528928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</a:t>
                </a:r>
                <a:endParaRPr lang="en-US" dirty="0"/>
              </a:p>
            </p:txBody>
          </p:sp>
        </p:grpSp>
        <p:sp>
          <p:nvSpPr>
            <p:cNvPr id="31" name="Cube 30"/>
            <p:cNvSpPr/>
            <p:nvPr/>
          </p:nvSpPr>
          <p:spPr>
            <a:xfrm rot="20010463">
              <a:off x="6697291" y="5173849"/>
              <a:ext cx="567102" cy="740449"/>
            </a:xfrm>
            <a:prstGeom prst="cube">
              <a:avLst/>
            </a:prstGeom>
            <a:solidFill>
              <a:schemeClr val="accent1"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 rot="1357805">
            <a:off x="5278236" y="63690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rot="21375977">
            <a:off x="6568514" y="609962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21375977">
            <a:off x="8061681" y="534477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General Pivot point, P(h,k), Rotation of </a:t>
            </a:r>
            <a:r>
              <a:rPr lang="en-US" altLang="en-US" sz="2800" smtClean="0">
                <a:sym typeface="Symbol" panose="05050102010706020507" pitchFamily="18" charset="2"/>
              </a:rPr>
              <a:t></a:t>
            </a:r>
            <a:r>
              <a:rPr lang="en-US" altLang="en-US" sz="2800" smtClean="0"/>
              <a:t> : R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,P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3352800"/>
            <a:ext cx="2768600" cy="2971800"/>
            <a:chOff x="192" y="2064"/>
            <a:chExt cx="1744" cy="1872"/>
          </a:xfrm>
        </p:grpSpPr>
        <p:sp>
          <p:nvSpPr>
            <p:cNvPr id="29739" name="Text Box 4"/>
            <p:cNvSpPr txBox="1">
              <a:spLocks noChangeArrowheads="1"/>
            </p:cNvSpPr>
            <p:nvPr/>
          </p:nvSpPr>
          <p:spPr bwMode="auto">
            <a:xfrm>
              <a:off x="480" y="2064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R</a:t>
              </a:r>
              <a:r>
                <a:rPr lang="en-US" altLang="en-US" sz="2400" b="1" baseline="-25000">
                  <a:latin typeface="Tahoma" panose="020B0604030504040204" pitchFamily="34" charset="0"/>
                  <a:sym typeface="Symbol" panose="05050102010706020507" pitchFamily="18" charset="2"/>
                </a:rPr>
                <a:t></a:t>
              </a:r>
              <a:r>
                <a:rPr lang="en-US" altLang="en-US" sz="2400" b="1" baseline="-25000">
                  <a:latin typeface="Tahoma" panose="020B0604030504040204" pitchFamily="34" charset="0"/>
                </a:rPr>
                <a:t>,P</a:t>
              </a:r>
              <a:r>
                <a:rPr lang="en-US" altLang="en-US" sz="2400" b="1">
                  <a:latin typeface="Tahoma" panose="020B0604030504040204" pitchFamily="34" charset="0"/>
                </a:rPr>
                <a:t>=</a:t>
              </a:r>
            </a:p>
          </p:txBody>
        </p:sp>
        <p:grpSp>
          <p:nvGrpSpPr>
            <p:cNvPr id="29740" name="Group 5"/>
            <p:cNvGrpSpPr>
              <a:grpSpLocks/>
            </p:cNvGrpSpPr>
            <p:nvPr/>
          </p:nvGrpSpPr>
          <p:grpSpPr bwMode="auto">
            <a:xfrm>
              <a:off x="192" y="2592"/>
              <a:ext cx="1744" cy="1344"/>
              <a:chOff x="672" y="1008"/>
              <a:chExt cx="1744" cy="1344"/>
            </a:xfrm>
          </p:grpSpPr>
          <p:sp>
            <p:nvSpPr>
              <p:cNvPr id="29741" name="Line 6"/>
              <p:cNvSpPr>
                <a:spLocks noChangeShapeType="1"/>
              </p:cNvSpPr>
              <p:nvPr/>
            </p:nvSpPr>
            <p:spPr bwMode="auto">
              <a:xfrm>
                <a:off x="672" y="235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42" name="Line 7"/>
              <p:cNvSpPr>
                <a:spLocks noChangeShapeType="1"/>
              </p:cNvSpPr>
              <p:nvPr/>
            </p:nvSpPr>
            <p:spPr bwMode="auto">
              <a:xfrm flipV="1">
                <a:off x="672" y="1008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43" name="Oval 8"/>
              <p:cNvSpPr>
                <a:spLocks noChangeArrowheads="1"/>
              </p:cNvSpPr>
              <p:nvPr/>
            </p:nvSpPr>
            <p:spPr bwMode="auto">
              <a:xfrm>
                <a:off x="1632" y="120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44" name="Oval 9"/>
              <p:cNvSpPr>
                <a:spLocks noChangeArrowheads="1"/>
              </p:cNvSpPr>
              <p:nvPr/>
            </p:nvSpPr>
            <p:spPr bwMode="auto">
              <a:xfrm>
                <a:off x="1296" y="182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45" name="Text Box 10"/>
              <p:cNvSpPr txBox="1">
                <a:spLocks noChangeArrowheads="1"/>
              </p:cNvSpPr>
              <p:nvPr/>
            </p:nvSpPr>
            <p:spPr bwMode="auto">
              <a:xfrm>
                <a:off x="1776" y="1104"/>
                <a:ext cx="6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Q(x,y)</a:t>
                </a:r>
              </a:p>
            </p:txBody>
          </p:sp>
          <p:sp>
            <p:nvSpPr>
              <p:cNvPr id="29746" name="Text Box 11"/>
              <p:cNvSpPr txBox="1">
                <a:spLocks noChangeArrowheads="1"/>
              </p:cNvSpPr>
              <p:nvPr/>
            </p:nvSpPr>
            <p:spPr bwMode="auto">
              <a:xfrm>
                <a:off x="1440" y="1728"/>
                <a:ext cx="6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P(h,k)</a:t>
                </a:r>
              </a:p>
            </p:txBody>
          </p:sp>
          <p:cxnSp>
            <p:nvCxnSpPr>
              <p:cNvPr id="29747" name="AutoShape 12"/>
              <p:cNvCxnSpPr>
                <a:cxnSpLocks noChangeShapeType="1"/>
                <a:stCxn id="29744" idx="7"/>
                <a:endCxn id="29743" idx="3"/>
              </p:cNvCxnSpPr>
              <p:nvPr/>
            </p:nvCxnSpPr>
            <p:spPr bwMode="auto">
              <a:xfrm flipV="1">
                <a:off x="1378" y="1282"/>
                <a:ext cx="268" cy="5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43000" y="1447800"/>
            <a:ext cx="5006975" cy="5257800"/>
            <a:chOff x="480" y="864"/>
            <a:chExt cx="3154" cy="3312"/>
          </a:xfrm>
        </p:grpSpPr>
        <p:sp>
          <p:nvSpPr>
            <p:cNvPr id="29728" name="Text Box 14"/>
            <p:cNvSpPr txBox="1">
              <a:spLocks noChangeArrowheads="1"/>
            </p:cNvSpPr>
            <p:nvPr/>
          </p:nvSpPr>
          <p:spPr bwMode="auto">
            <a:xfrm>
              <a:off x="480" y="864"/>
              <a:ext cx="29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Step 1:</a:t>
              </a:r>
              <a:r>
                <a:rPr lang="en-US" altLang="en-US" sz="2400">
                  <a:latin typeface="Tahoma" panose="020B0604030504040204" pitchFamily="34" charset="0"/>
                </a:rPr>
                <a:t> Translate P(h,k) to origin</a:t>
              </a:r>
            </a:p>
          </p:txBody>
        </p:sp>
        <p:sp>
          <p:nvSpPr>
            <p:cNvPr id="29729" name="Text Box 15"/>
            <p:cNvSpPr txBox="1">
              <a:spLocks noChangeArrowheads="1"/>
            </p:cNvSpPr>
            <p:nvPr/>
          </p:nvSpPr>
          <p:spPr bwMode="auto">
            <a:xfrm>
              <a:off x="2400" y="206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T(-h ,-k)</a:t>
              </a:r>
            </a:p>
          </p:txBody>
        </p:sp>
        <p:grpSp>
          <p:nvGrpSpPr>
            <p:cNvPr id="29730" name="Group 16"/>
            <p:cNvGrpSpPr>
              <a:grpSpLocks/>
            </p:cNvGrpSpPr>
            <p:nvPr/>
          </p:nvGrpSpPr>
          <p:grpSpPr bwMode="auto">
            <a:xfrm>
              <a:off x="2064" y="2592"/>
              <a:ext cx="1570" cy="1584"/>
              <a:chOff x="3038" y="672"/>
              <a:chExt cx="1570" cy="1584"/>
            </a:xfrm>
          </p:grpSpPr>
          <p:sp>
            <p:nvSpPr>
              <p:cNvPr id="29732" name="Line 17"/>
              <p:cNvSpPr>
                <a:spLocks noChangeShapeType="1"/>
              </p:cNvSpPr>
              <p:nvPr/>
            </p:nvSpPr>
            <p:spPr bwMode="auto">
              <a:xfrm>
                <a:off x="3072" y="2016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33" name="Line 18"/>
              <p:cNvSpPr>
                <a:spLocks noChangeShapeType="1"/>
              </p:cNvSpPr>
              <p:nvPr/>
            </p:nvSpPr>
            <p:spPr bwMode="auto">
              <a:xfrm flipV="1">
                <a:off x="3072" y="672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34" name="Oval 19"/>
              <p:cNvSpPr>
                <a:spLocks noChangeArrowheads="1"/>
              </p:cNvSpPr>
              <p:nvPr/>
            </p:nvSpPr>
            <p:spPr bwMode="auto">
              <a:xfrm>
                <a:off x="3374" y="131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5" name="Oval 20"/>
              <p:cNvSpPr>
                <a:spLocks noChangeArrowheads="1"/>
              </p:cNvSpPr>
              <p:nvPr/>
            </p:nvSpPr>
            <p:spPr bwMode="auto">
              <a:xfrm>
                <a:off x="3038" y="193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736" name="Text Box 21"/>
              <p:cNvSpPr txBox="1">
                <a:spLocks noChangeArrowheads="1"/>
              </p:cNvSpPr>
              <p:nvPr/>
            </p:nvSpPr>
            <p:spPr bwMode="auto">
              <a:xfrm>
                <a:off x="3518" y="1214"/>
                <a:ext cx="8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Q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1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(x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’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,y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’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)</a:t>
                </a:r>
              </a:p>
            </p:txBody>
          </p:sp>
          <p:sp>
            <p:nvSpPr>
              <p:cNvPr id="29737" name="Text Box 22"/>
              <p:cNvSpPr txBox="1">
                <a:spLocks noChangeArrowheads="1"/>
              </p:cNvSpPr>
              <p:nvPr/>
            </p:nvSpPr>
            <p:spPr bwMode="auto">
              <a:xfrm>
                <a:off x="3116" y="1968"/>
                <a:ext cx="69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P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1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 (0,0)</a:t>
                </a:r>
              </a:p>
            </p:txBody>
          </p:sp>
          <p:cxnSp>
            <p:nvCxnSpPr>
              <p:cNvPr id="29738" name="AutoShape 23"/>
              <p:cNvCxnSpPr>
                <a:cxnSpLocks noChangeShapeType="1"/>
                <a:stCxn id="29735" idx="7"/>
                <a:endCxn id="29734" idx="3"/>
              </p:cNvCxnSpPr>
              <p:nvPr/>
            </p:nvCxnSpPr>
            <p:spPr bwMode="auto">
              <a:xfrm flipV="1">
                <a:off x="3120" y="1392"/>
                <a:ext cx="268" cy="5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>
              <a:off x="1728" y="3264"/>
              <a:ext cx="24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143000" y="2057400"/>
            <a:ext cx="7696200" cy="4648200"/>
            <a:chOff x="480" y="1248"/>
            <a:chExt cx="4848" cy="2928"/>
          </a:xfrm>
        </p:grpSpPr>
        <p:sp>
          <p:nvSpPr>
            <p:cNvPr id="29716" name="Text Box 26"/>
            <p:cNvSpPr txBox="1">
              <a:spLocks noChangeArrowheads="1"/>
            </p:cNvSpPr>
            <p:nvPr/>
          </p:nvSpPr>
          <p:spPr bwMode="auto">
            <a:xfrm>
              <a:off x="480" y="1248"/>
              <a:ext cx="27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Step 2:</a:t>
              </a:r>
              <a:r>
                <a:rPr lang="en-US" altLang="en-US" sz="2400">
                  <a:latin typeface="Tahoma" panose="020B0604030504040204" pitchFamily="34" charset="0"/>
                </a:rPr>
                <a:t> Rotate </a:t>
              </a:r>
              <a:r>
                <a:rPr lang="en-US" altLang="en-US" sz="2400">
                  <a:latin typeface="Tahoma" panose="020B0604030504040204" pitchFamily="34" charset="0"/>
                  <a:sym typeface="Symbol" panose="05050102010706020507" pitchFamily="18" charset="2"/>
                </a:rPr>
                <a:t> </a:t>
              </a:r>
              <a:r>
                <a:rPr lang="en-US" altLang="en-US" sz="2400">
                  <a:latin typeface="Tahoma" panose="020B0604030504040204" pitchFamily="34" charset="0"/>
                </a:rPr>
                <a:t>w.r.t to origin</a:t>
              </a:r>
            </a:p>
          </p:txBody>
        </p:sp>
        <p:sp>
          <p:nvSpPr>
            <p:cNvPr id="29717" name="Text Box 27"/>
            <p:cNvSpPr txBox="1">
              <a:spLocks noChangeArrowheads="1"/>
            </p:cNvSpPr>
            <p:nvPr/>
          </p:nvSpPr>
          <p:spPr bwMode="auto">
            <a:xfrm>
              <a:off x="1968" y="206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R</a:t>
              </a:r>
              <a:r>
                <a:rPr lang="en-US" altLang="en-US" sz="2400" b="1" baseline="-25000">
                  <a:latin typeface="Tahoma" panose="020B0604030504040204" pitchFamily="34" charset="0"/>
                  <a:sym typeface="Symbol" panose="05050102010706020507" pitchFamily="18" charset="2"/>
                </a:rPr>
                <a:t></a:t>
              </a:r>
              <a:r>
                <a:rPr lang="en-US" altLang="en-US" sz="2400" b="1">
                  <a:latin typeface="Tahoma" panose="020B0604030504040204" pitchFamily="34" charset="0"/>
                  <a:sym typeface="Symbol" panose="05050102010706020507" pitchFamily="18" charset="2"/>
                </a:rPr>
                <a:t>*</a:t>
              </a:r>
            </a:p>
          </p:txBody>
        </p:sp>
        <p:grpSp>
          <p:nvGrpSpPr>
            <p:cNvPr id="29718" name="Group 28"/>
            <p:cNvGrpSpPr>
              <a:grpSpLocks/>
            </p:cNvGrpSpPr>
            <p:nvPr/>
          </p:nvGrpSpPr>
          <p:grpSpPr bwMode="auto">
            <a:xfrm>
              <a:off x="3792" y="2592"/>
              <a:ext cx="1536" cy="1584"/>
              <a:chOff x="720" y="2496"/>
              <a:chExt cx="1536" cy="1584"/>
            </a:xfrm>
          </p:grpSpPr>
          <p:sp>
            <p:nvSpPr>
              <p:cNvPr id="29720" name="Line 29"/>
              <p:cNvSpPr>
                <a:spLocks noChangeShapeType="1"/>
              </p:cNvSpPr>
              <p:nvPr/>
            </p:nvSpPr>
            <p:spPr bwMode="auto">
              <a:xfrm>
                <a:off x="720" y="384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21" name="Line 30"/>
              <p:cNvSpPr>
                <a:spLocks noChangeShapeType="1"/>
              </p:cNvSpPr>
              <p:nvPr/>
            </p:nvSpPr>
            <p:spPr bwMode="auto">
              <a:xfrm flipV="1">
                <a:off x="720" y="2496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22" name="Text Box 31"/>
              <p:cNvSpPr txBox="1">
                <a:spLocks noChangeArrowheads="1"/>
              </p:cNvSpPr>
              <p:nvPr/>
            </p:nvSpPr>
            <p:spPr bwMode="auto">
              <a:xfrm>
                <a:off x="1166" y="3038"/>
                <a:ext cx="8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Q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2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(x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’’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,y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’’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)</a:t>
                </a:r>
              </a:p>
            </p:txBody>
          </p:sp>
          <p:sp>
            <p:nvSpPr>
              <p:cNvPr id="29723" name="Text Box 32"/>
              <p:cNvSpPr txBox="1">
                <a:spLocks noChangeArrowheads="1"/>
              </p:cNvSpPr>
              <p:nvPr/>
            </p:nvSpPr>
            <p:spPr bwMode="auto">
              <a:xfrm>
                <a:off x="764" y="3792"/>
                <a:ext cx="7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P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2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 (0,0)</a:t>
                </a:r>
              </a:p>
            </p:txBody>
          </p:sp>
          <p:grpSp>
            <p:nvGrpSpPr>
              <p:cNvPr id="29724" name="Group 33"/>
              <p:cNvGrpSpPr>
                <a:grpSpLocks/>
              </p:cNvGrpSpPr>
              <p:nvPr/>
            </p:nvGrpSpPr>
            <p:grpSpPr bwMode="auto">
              <a:xfrm rot="2215844">
                <a:off x="864" y="3312"/>
                <a:ext cx="432" cy="720"/>
                <a:chOff x="686" y="3134"/>
                <a:chExt cx="432" cy="720"/>
              </a:xfrm>
            </p:grpSpPr>
            <p:sp>
              <p:nvSpPr>
                <p:cNvPr id="29725" name="Oval 34"/>
                <p:cNvSpPr>
                  <a:spLocks noChangeArrowheads="1"/>
                </p:cNvSpPr>
                <p:nvPr/>
              </p:nvSpPr>
              <p:spPr bwMode="auto">
                <a:xfrm>
                  <a:off x="1022" y="313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26" name="Oval 35"/>
                <p:cNvSpPr>
                  <a:spLocks noChangeArrowheads="1"/>
                </p:cNvSpPr>
                <p:nvPr/>
              </p:nvSpPr>
              <p:spPr bwMode="auto">
                <a:xfrm>
                  <a:off x="686" y="375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29727" name="AutoShape 36"/>
                <p:cNvCxnSpPr>
                  <a:cxnSpLocks noChangeShapeType="1"/>
                  <a:stCxn id="29726" idx="7"/>
                  <a:endCxn id="29725" idx="3"/>
                </p:cNvCxnSpPr>
                <p:nvPr/>
              </p:nvCxnSpPr>
              <p:spPr bwMode="auto">
                <a:xfrm flipV="1">
                  <a:off x="768" y="3216"/>
                  <a:ext cx="268" cy="55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20517" name="AutoShape 37"/>
            <p:cNvSpPr>
              <a:spLocks noChangeArrowheads="1"/>
            </p:cNvSpPr>
            <p:nvPr/>
          </p:nvSpPr>
          <p:spPr bwMode="auto">
            <a:xfrm>
              <a:off x="3456" y="3264"/>
              <a:ext cx="24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1143000" y="1676400"/>
            <a:ext cx="8126413" cy="2895600"/>
            <a:chOff x="480" y="1008"/>
            <a:chExt cx="5119" cy="1824"/>
          </a:xfrm>
        </p:grpSpPr>
        <p:sp>
          <p:nvSpPr>
            <p:cNvPr id="29704" name="Text Box 39"/>
            <p:cNvSpPr txBox="1">
              <a:spLocks noChangeArrowheads="1"/>
            </p:cNvSpPr>
            <p:nvPr/>
          </p:nvSpPr>
          <p:spPr bwMode="auto">
            <a:xfrm>
              <a:off x="480" y="1632"/>
              <a:ext cx="29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Step 3:</a:t>
              </a:r>
              <a:r>
                <a:rPr lang="en-US" altLang="en-US" sz="2400">
                  <a:latin typeface="Tahoma" panose="020B0604030504040204" pitchFamily="34" charset="0"/>
                </a:rPr>
                <a:t> Translate (0,0) to P(h,k)</a:t>
              </a:r>
            </a:p>
          </p:txBody>
        </p:sp>
        <p:sp>
          <p:nvSpPr>
            <p:cNvPr id="29705" name="Text Box 40"/>
            <p:cNvSpPr txBox="1">
              <a:spLocks noChangeArrowheads="1"/>
            </p:cNvSpPr>
            <p:nvPr/>
          </p:nvSpPr>
          <p:spPr bwMode="auto">
            <a:xfrm>
              <a:off x="1056" y="206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T(h ,k) *</a:t>
              </a:r>
            </a:p>
          </p:txBody>
        </p:sp>
        <p:grpSp>
          <p:nvGrpSpPr>
            <p:cNvPr id="29706" name="Group 41"/>
            <p:cNvGrpSpPr>
              <a:grpSpLocks/>
            </p:cNvGrpSpPr>
            <p:nvPr/>
          </p:nvGrpSpPr>
          <p:grpSpPr bwMode="auto">
            <a:xfrm>
              <a:off x="3600" y="1008"/>
              <a:ext cx="1999" cy="1344"/>
              <a:chOff x="3600" y="1008"/>
              <a:chExt cx="1999" cy="1344"/>
            </a:xfrm>
          </p:grpSpPr>
          <p:sp>
            <p:nvSpPr>
              <p:cNvPr id="29708" name="Line 42"/>
              <p:cNvSpPr>
                <a:spLocks noChangeShapeType="1"/>
              </p:cNvSpPr>
              <p:nvPr/>
            </p:nvSpPr>
            <p:spPr bwMode="auto">
              <a:xfrm>
                <a:off x="3600" y="2352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09" name="Line 43"/>
              <p:cNvSpPr>
                <a:spLocks noChangeShapeType="1"/>
              </p:cNvSpPr>
              <p:nvPr/>
            </p:nvSpPr>
            <p:spPr bwMode="auto">
              <a:xfrm flipV="1">
                <a:off x="3600" y="1008"/>
                <a:ext cx="0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710" name="Text Box 44"/>
              <p:cNvSpPr txBox="1">
                <a:spLocks noChangeArrowheads="1"/>
              </p:cNvSpPr>
              <p:nvPr/>
            </p:nvSpPr>
            <p:spPr bwMode="auto">
              <a:xfrm>
                <a:off x="4224" y="1872"/>
                <a:ext cx="8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P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3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(h,k)</a:t>
                </a:r>
              </a:p>
            </p:txBody>
          </p:sp>
          <p:grpSp>
            <p:nvGrpSpPr>
              <p:cNvPr id="29711" name="Group 45"/>
              <p:cNvGrpSpPr>
                <a:grpSpLocks/>
              </p:cNvGrpSpPr>
              <p:nvPr/>
            </p:nvGrpSpPr>
            <p:grpSpPr bwMode="auto">
              <a:xfrm rot="2215844">
                <a:off x="4368" y="1344"/>
                <a:ext cx="432" cy="720"/>
                <a:chOff x="686" y="3134"/>
                <a:chExt cx="432" cy="720"/>
              </a:xfrm>
            </p:grpSpPr>
            <p:sp>
              <p:nvSpPr>
                <p:cNvPr id="29713" name="Oval 46"/>
                <p:cNvSpPr>
                  <a:spLocks noChangeArrowheads="1"/>
                </p:cNvSpPr>
                <p:nvPr/>
              </p:nvSpPr>
              <p:spPr bwMode="auto">
                <a:xfrm>
                  <a:off x="1022" y="313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9714" name="Oval 47"/>
                <p:cNvSpPr>
                  <a:spLocks noChangeArrowheads="1"/>
                </p:cNvSpPr>
                <p:nvPr/>
              </p:nvSpPr>
              <p:spPr bwMode="auto">
                <a:xfrm>
                  <a:off x="686" y="375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cxnSp>
              <p:nvCxnSpPr>
                <p:cNvPr id="29715" name="AutoShape 48"/>
                <p:cNvCxnSpPr>
                  <a:cxnSpLocks noChangeShapeType="1"/>
                  <a:stCxn id="29714" idx="7"/>
                  <a:endCxn id="29713" idx="3"/>
                </p:cNvCxnSpPr>
                <p:nvPr/>
              </p:nvCxnSpPr>
              <p:spPr bwMode="auto">
                <a:xfrm flipV="1">
                  <a:off x="768" y="3216"/>
                  <a:ext cx="268" cy="55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9712" name="Text Box 49"/>
              <p:cNvSpPr txBox="1">
                <a:spLocks noChangeArrowheads="1"/>
              </p:cNvSpPr>
              <p:nvPr/>
            </p:nvSpPr>
            <p:spPr bwMode="auto">
              <a:xfrm>
                <a:off x="4159" y="1200"/>
                <a:ext cx="144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Q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3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(x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’’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+h, y</a:t>
                </a:r>
                <a:r>
                  <a:rPr lang="en-US" altLang="en-US" sz="2400" b="1" i="1" baseline="3000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’’ </a:t>
                </a:r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+k)</a:t>
                </a:r>
              </a:p>
            </p:txBody>
          </p:sp>
        </p:grpSp>
        <p:sp>
          <p:nvSpPr>
            <p:cNvPr id="20530" name="AutoShape 50"/>
            <p:cNvSpPr>
              <a:spLocks noChangeArrowheads="1"/>
            </p:cNvSpPr>
            <p:nvPr/>
          </p:nvSpPr>
          <p:spPr bwMode="auto">
            <a:xfrm>
              <a:off x="4560" y="2496"/>
              <a:ext cx="336" cy="336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General Pivot point, P(h,k), Rotation of </a:t>
            </a:r>
            <a:r>
              <a:rPr lang="en-US" altLang="en-US" sz="2800" smtClean="0">
                <a:sym typeface="Symbol" panose="05050102010706020507" pitchFamily="18" charset="2"/>
              </a:rPr>
              <a:t></a:t>
            </a:r>
            <a:r>
              <a:rPr lang="en-US" altLang="en-US" sz="2800" smtClean="0"/>
              <a:t> : R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,P</a:t>
            </a:r>
          </a:p>
        </p:txBody>
      </p:sp>
      <p:graphicFrame>
        <p:nvGraphicFramePr>
          <p:cNvPr id="1638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158875" y="1447800"/>
          <a:ext cx="6613525" cy="518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3" imgW="3047760" imgH="2387520" progId="Equation.3">
                  <p:embed/>
                </p:oleObj>
              </mc:Choice>
              <mc:Fallback>
                <p:oleObj name="Equation" r:id="rId3" imgW="3047760" imgH="2387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447800"/>
                        <a:ext cx="6613525" cy="518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51AF-BEC4-4F99-B687-C162BCE4870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152525"/>
            <a:ext cx="8455025" cy="8286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Rotate the point P(4,5) 45</a:t>
            </a:r>
            <a:r>
              <a:rPr lang="en-US" altLang="en-US" sz="2400" smtClean="0">
                <a:sym typeface="Symbol" panose="05050102010706020507" pitchFamily="18" charset="2"/>
              </a:rPr>
              <a:t> about the point A(1,1)</a:t>
            </a:r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" y="1676400"/>
          <a:ext cx="88392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" imgW="5879880" imgH="2844720" progId="Equation.3">
                  <p:embed/>
                </p:oleObj>
              </mc:Choice>
              <mc:Fallback>
                <p:oleObj name="Equation" r:id="rId3" imgW="5879880" imgH="2844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88392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855B-B689-41E7-887A-D5B0F60536F4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8998" y="1175801"/>
            <a:ext cx="8683625" cy="1338800"/>
          </a:xfrm>
        </p:spPr>
        <p:txBody>
          <a:bodyPr/>
          <a:lstStyle/>
          <a:p>
            <a:r>
              <a:rPr lang="en-US" dirty="0" smtClean="0"/>
              <a:t>Rotate the triangle keeping the center fixed</a:t>
            </a:r>
          </a:p>
          <a:p>
            <a:pPr lvl="1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895600" y="2667000"/>
            <a:ext cx="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47244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3505200" y="2667000"/>
            <a:ext cx="1904999" cy="1871589"/>
          </a:xfrm>
          <a:prstGeom prst="triangle">
            <a:avLst>
              <a:gd name="adj" fmla="val 49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-2700000">
            <a:off x="3278326" y="2761631"/>
            <a:ext cx="1904999" cy="1871589"/>
            <a:chOff x="3505200" y="2667000"/>
            <a:chExt cx="1904999" cy="1871589"/>
          </a:xfrm>
        </p:grpSpPr>
        <p:grpSp>
          <p:nvGrpSpPr>
            <p:cNvPr id="25" name="Group 24"/>
            <p:cNvGrpSpPr/>
            <p:nvPr/>
          </p:nvGrpSpPr>
          <p:grpSpPr>
            <a:xfrm>
              <a:off x="3505200" y="2667000"/>
              <a:ext cx="1904999" cy="1871589"/>
              <a:chOff x="3505200" y="2667000"/>
              <a:chExt cx="1904999" cy="1871589"/>
            </a:xfrm>
          </p:grpSpPr>
          <p:sp>
            <p:nvSpPr>
              <p:cNvPr id="27" name="Isosceles Triangle 26"/>
              <p:cNvSpPr/>
              <p:nvPr/>
            </p:nvSpPr>
            <p:spPr>
              <a:xfrm>
                <a:off x="3505200" y="2667000"/>
                <a:ext cx="1904999" cy="1871589"/>
              </a:xfrm>
              <a:prstGeom prst="triangle">
                <a:avLst>
                  <a:gd name="adj" fmla="val 49262"/>
                </a:avLst>
              </a:prstGeom>
              <a:solidFill>
                <a:schemeClr val="accent1">
                  <a:alpha val="3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3"/>
              </p:cNvCxnSpPr>
              <p:nvPr/>
            </p:nvCxnSpPr>
            <p:spPr>
              <a:xfrm>
                <a:off x="4443641" y="2667000"/>
                <a:ext cx="0" cy="187158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7" idx="1"/>
                <a:endCxn id="27" idx="4"/>
              </p:cNvCxnSpPr>
              <p:nvPr/>
            </p:nvCxnSpPr>
            <p:spPr>
              <a:xfrm>
                <a:off x="3974420" y="3602795"/>
                <a:ext cx="1435779" cy="935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7" idx="5"/>
                <a:endCxn id="27" idx="2"/>
              </p:cNvCxnSpPr>
              <p:nvPr/>
            </p:nvCxnSpPr>
            <p:spPr>
              <a:xfrm flipH="1">
                <a:off x="3505200" y="3602795"/>
                <a:ext cx="1421720" cy="93579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/>
            <p:cNvSpPr/>
            <p:nvPr/>
          </p:nvSpPr>
          <p:spPr>
            <a:xfrm>
              <a:off x="4404360" y="3886200"/>
              <a:ext cx="91440" cy="91440"/>
            </a:xfrm>
            <a:prstGeom prst="ellipse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05200" y="2667000"/>
            <a:ext cx="1904999" cy="1871589"/>
            <a:chOff x="3505200" y="2667000"/>
            <a:chExt cx="1904999" cy="1871589"/>
          </a:xfrm>
        </p:grpSpPr>
        <p:sp>
          <p:nvSpPr>
            <p:cNvPr id="22" name="Oval 21"/>
            <p:cNvSpPr/>
            <p:nvPr/>
          </p:nvSpPr>
          <p:spPr>
            <a:xfrm>
              <a:off x="4404360" y="3886200"/>
              <a:ext cx="91440" cy="91440"/>
            </a:xfrm>
            <a:prstGeom prst="ellipse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505200" y="2667000"/>
              <a:ext cx="1904999" cy="1871589"/>
              <a:chOff x="3505200" y="2667000"/>
              <a:chExt cx="1904999" cy="1871589"/>
            </a:xfrm>
          </p:grpSpPr>
          <p:cxnSp>
            <p:nvCxnSpPr>
              <p:cNvPr id="31" name="Straight Connector 30"/>
              <p:cNvCxnSpPr>
                <a:stCxn id="12" idx="0"/>
                <a:endCxn id="12" idx="3"/>
              </p:cNvCxnSpPr>
              <p:nvPr/>
            </p:nvCxnSpPr>
            <p:spPr>
              <a:xfrm>
                <a:off x="4443641" y="2667000"/>
                <a:ext cx="0" cy="187158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12" idx="1"/>
                <a:endCxn id="12" idx="4"/>
              </p:cNvCxnSpPr>
              <p:nvPr/>
            </p:nvCxnSpPr>
            <p:spPr>
              <a:xfrm>
                <a:off x="3974420" y="3602795"/>
                <a:ext cx="1435779" cy="935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12" idx="5"/>
                <a:endCxn id="12" idx="2"/>
              </p:cNvCxnSpPr>
              <p:nvPr/>
            </p:nvCxnSpPr>
            <p:spPr>
              <a:xfrm flipH="1">
                <a:off x="3505200" y="3602795"/>
                <a:ext cx="1421720" cy="93579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7A99-E0EC-4419-875B-A01A1C61B809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Fixed point P(h,k) Scaling :  S</a:t>
            </a:r>
            <a:r>
              <a:rPr lang="en-US" altLang="en-US" baseline="-25000" smtClean="0"/>
              <a:t>sx,sy,p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29200" y="3429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T(-h ,-k)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7600" y="3429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S(s</a:t>
            </a:r>
            <a:r>
              <a:rPr lang="en-US" altLang="en-US" sz="2400" b="1" baseline="-25000">
                <a:latin typeface="Tahoma" panose="020B0604030504040204" pitchFamily="34" charset="0"/>
              </a:rPr>
              <a:t>x</a:t>
            </a:r>
            <a:r>
              <a:rPr lang="en-US" altLang="en-US" sz="2400" b="1">
                <a:latin typeface="Tahoma" panose="020B0604030504040204" pitchFamily="34" charset="0"/>
              </a:rPr>
              <a:t>,s</a:t>
            </a:r>
            <a:r>
              <a:rPr lang="en-US" altLang="en-US" sz="2400" b="1" baseline="-25000">
                <a:latin typeface="Tahoma" panose="020B0604030504040204" pitchFamily="34" charset="0"/>
              </a:rPr>
              <a:t>y</a:t>
            </a:r>
            <a:r>
              <a:rPr lang="en-US" altLang="en-US" sz="2400" b="1">
                <a:latin typeface="Tahoma" panose="020B0604030504040204" pitchFamily="34" charset="0"/>
              </a:rPr>
              <a:t>)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*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09800" y="3429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T(h ,k) *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3352800"/>
            <a:ext cx="2438400" cy="3352800"/>
            <a:chOff x="192" y="2016"/>
            <a:chExt cx="1536" cy="2112"/>
          </a:xfrm>
        </p:grpSpPr>
        <p:sp>
          <p:nvSpPr>
            <p:cNvPr id="30762" name="Text Box 7"/>
            <p:cNvSpPr txBox="1">
              <a:spLocks noChangeArrowheads="1"/>
            </p:cNvSpPr>
            <p:nvPr/>
          </p:nvSpPr>
          <p:spPr bwMode="auto">
            <a:xfrm>
              <a:off x="288" y="2016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  <a:sym typeface="Symbol" panose="05050102010706020507" pitchFamily="18" charset="2"/>
                </a:rPr>
                <a:t>S</a:t>
              </a:r>
              <a:r>
                <a:rPr lang="en-US" altLang="en-US" sz="2400" b="1" baseline="-25000">
                  <a:latin typeface="Tahoma" panose="020B0604030504040204" pitchFamily="34" charset="0"/>
                  <a:sym typeface="Symbol" panose="05050102010706020507" pitchFamily="18" charset="2"/>
                </a:rPr>
                <a:t>sx</a:t>
              </a:r>
              <a:r>
                <a:rPr lang="en-US" altLang="en-US" sz="2400" b="1" baseline="-25000">
                  <a:latin typeface="Tahoma" panose="020B0604030504040204" pitchFamily="34" charset="0"/>
                </a:rPr>
                <a:t>,sy,P</a:t>
              </a:r>
              <a:r>
                <a:rPr lang="en-US" altLang="en-US" sz="2400" b="1">
                  <a:latin typeface="Tahoma" panose="020B0604030504040204" pitchFamily="34" charset="0"/>
                </a:rPr>
                <a:t>=</a:t>
              </a:r>
            </a:p>
          </p:txBody>
        </p:sp>
        <p:grpSp>
          <p:nvGrpSpPr>
            <p:cNvPr id="30763" name="Group 8"/>
            <p:cNvGrpSpPr>
              <a:grpSpLocks/>
            </p:cNvGrpSpPr>
            <p:nvPr/>
          </p:nvGrpSpPr>
          <p:grpSpPr bwMode="auto">
            <a:xfrm>
              <a:off x="192" y="2688"/>
              <a:ext cx="1536" cy="1440"/>
              <a:chOff x="192" y="2688"/>
              <a:chExt cx="1536" cy="1440"/>
            </a:xfrm>
          </p:grpSpPr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192" y="3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65" name="Line 10"/>
              <p:cNvSpPr>
                <a:spLocks noChangeShapeType="1"/>
              </p:cNvSpPr>
              <p:nvPr/>
            </p:nvSpPr>
            <p:spPr bwMode="auto">
              <a:xfrm flipV="1">
                <a:off x="192" y="268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66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832"/>
                <a:ext cx="4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(4,3)</a:t>
                </a:r>
              </a:p>
            </p:txBody>
          </p:sp>
          <p:sp>
            <p:nvSpPr>
              <p:cNvPr id="30767" name="Text Box 12"/>
              <p:cNvSpPr txBox="1">
                <a:spLocks noChangeArrowheads="1"/>
              </p:cNvSpPr>
              <p:nvPr/>
            </p:nvSpPr>
            <p:spPr bwMode="auto">
              <a:xfrm>
                <a:off x="336" y="3408"/>
                <a:ext cx="45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(1,1)</a:t>
                </a:r>
              </a:p>
            </p:txBody>
          </p:sp>
          <p:sp>
            <p:nvSpPr>
              <p:cNvPr id="21517" name="AutoShape 13"/>
              <p:cNvSpPr>
                <a:spLocks noChangeArrowheads="1"/>
              </p:cNvSpPr>
              <p:nvPr/>
            </p:nvSpPr>
            <p:spPr bwMode="auto">
              <a:xfrm>
                <a:off x="384" y="3072"/>
                <a:ext cx="768" cy="384"/>
              </a:xfrm>
              <a:prstGeom prst="triangle">
                <a:avLst>
                  <a:gd name="adj" fmla="val 100000"/>
                </a:avLst>
              </a:pr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69" name="Text Box 14"/>
              <p:cNvSpPr txBox="1">
                <a:spLocks noChangeArrowheads="1"/>
              </p:cNvSpPr>
              <p:nvPr/>
            </p:nvSpPr>
            <p:spPr bwMode="auto">
              <a:xfrm>
                <a:off x="1008" y="3408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(4,1)</a:t>
                </a:r>
              </a:p>
            </p:txBody>
          </p:sp>
          <p:sp>
            <p:nvSpPr>
              <p:cNvPr id="30770" name="Text Box 15"/>
              <p:cNvSpPr txBox="1">
                <a:spLocks noChangeArrowheads="1"/>
              </p:cNvSpPr>
              <p:nvPr/>
            </p:nvSpPr>
            <p:spPr bwMode="auto">
              <a:xfrm>
                <a:off x="336" y="3878"/>
                <a:ext cx="12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Tahoma" panose="020B0604030504040204" pitchFamily="34" charset="0"/>
                    <a:sym typeface="Symbol" panose="05050102010706020507" pitchFamily="18" charset="2"/>
                  </a:rPr>
                  <a:t>S</a:t>
                </a:r>
                <a:r>
                  <a:rPr lang="en-US" altLang="en-US" sz="2000" b="1" baseline="-25000">
                    <a:latin typeface="Tahoma" panose="020B0604030504040204" pitchFamily="34" charset="0"/>
                    <a:sym typeface="Symbol" panose="05050102010706020507" pitchFamily="18" charset="2"/>
                  </a:rPr>
                  <a:t>3/2</a:t>
                </a:r>
                <a:r>
                  <a:rPr lang="en-US" altLang="en-US" sz="2000" b="1" baseline="-25000">
                    <a:latin typeface="Tahoma" panose="020B0604030504040204" pitchFamily="34" charset="0"/>
                  </a:rPr>
                  <a:t>,1/2,(1,1)</a:t>
                </a:r>
                <a:endParaRPr lang="en-US" altLang="en-US" sz="2000" b="1"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295400" y="1524000"/>
            <a:ext cx="5029200" cy="5257800"/>
            <a:chOff x="480" y="816"/>
            <a:chExt cx="3168" cy="3312"/>
          </a:xfrm>
        </p:grpSpPr>
        <p:sp>
          <p:nvSpPr>
            <p:cNvPr id="21521" name="AutoShape 17"/>
            <p:cNvSpPr>
              <a:spLocks noChangeArrowheads="1"/>
            </p:cNvSpPr>
            <p:nvPr/>
          </p:nvSpPr>
          <p:spPr bwMode="auto">
            <a:xfrm>
              <a:off x="1728" y="3072"/>
              <a:ext cx="24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753" name="Text Box 18"/>
            <p:cNvSpPr txBox="1">
              <a:spLocks noChangeArrowheads="1"/>
            </p:cNvSpPr>
            <p:nvPr/>
          </p:nvSpPr>
          <p:spPr bwMode="auto">
            <a:xfrm>
              <a:off x="480" y="816"/>
              <a:ext cx="29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Step 1:</a:t>
              </a:r>
              <a:r>
                <a:rPr lang="en-US" altLang="en-US" sz="2400">
                  <a:latin typeface="Tahoma" panose="020B0604030504040204" pitchFamily="34" charset="0"/>
                </a:rPr>
                <a:t> Translate P(h,k) to origin</a:t>
              </a:r>
            </a:p>
          </p:txBody>
        </p:sp>
        <p:grpSp>
          <p:nvGrpSpPr>
            <p:cNvPr id="30754" name="Group 19"/>
            <p:cNvGrpSpPr>
              <a:grpSpLocks/>
            </p:cNvGrpSpPr>
            <p:nvPr/>
          </p:nvGrpSpPr>
          <p:grpSpPr bwMode="auto">
            <a:xfrm>
              <a:off x="1942" y="2688"/>
              <a:ext cx="1706" cy="1440"/>
              <a:chOff x="1942" y="2688"/>
              <a:chExt cx="1706" cy="1440"/>
            </a:xfrm>
          </p:grpSpPr>
          <p:sp>
            <p:nvSpPr>
              <p:cNvPr id="30755" name="Line 20"/>
              <p:cNvSpPr>
                <a:spLocks noChangeShapeType="1"/>
              </p:cNvSpPr>
              <p:nvPr/>
            </p:nvSpPr>
            <p:spPr bwMode="auto">
              <a:xfrm>
                <a:off x="2112" y="3648"/>
                <a:ext cx="153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56" name="Line 21"/>
              <p:cNvSpPr>
                <a:spLocks noChangeShapeType="1"/>
              </p:cNvSpPr>
              <p:nvPr/>
            </p:nvSpPr>
            <p:spPr bwMode="auto">
              <a:xfrm flipV="1">
                <a:off x="2112" y="268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57" name="Text Box 22"/>
              <p:cNvSpPr txBox="1">
                <a:spLocks noChangeArrowheads="1"/>
              </p:cNvSpPr>
              <p:nvPr/>
            </p:nvSpPr>
            <p:spPr bwMode="auto">
              <a:xfrm>
                <a:off x="2688" y="2976"/>
                <a:ext cx="48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 dirty="0" smtClean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(3,2</a:t>
                </a:r>
                <a:r>
                  <a:rPr lang="en-US" altLang="en-US" sz="2400" b="1" i="1" dirty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)</a:t>
                </a:r>
              </a:p>
            </p:txBody>
          </p:sp>
          <p:sp>
            <p:nvSpPr>
              <p:cNvPr id="30758" name="Text Box 23"/>
              <p:cNvSpPr txBox="1">
                <a:spLocks noChangeArrowheads="1"/>
              </p:cNvSpPr>
              <p:nvPr/>
            </p:nvSpPr>
            <p:spPr bwMode="auto">
              <a:xfrm>
                <a:off x="1942" y="3600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(0,0)</a:t>
                </a:r>
              </a:p>
            </p:txBody>
          </p:sp>
          <p:sp>
            <p:nvSpPr>
              <p:cNvPr id="21528" name="AutoShape 24"/>
              <p:cNvSpPr>
                <a:spLocks noChangeArrowheads="1"/>
              </p:cNvSpPr>
              <p:nvPr/>
            </p:nvSpPr>
            <p:spPr bwMode="auto">
              <a:xfrm>
                <a:off x="2112" y="3264"/>
                <a:ext cx="768" cy="384"/>
              </a:xfrm>
              <a:prstGeom prst="triangle">
                <a:avLst>
                  <a:gd name="adj" fmla="val 100000"/>
                </a:avLst>
              </a:pr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60" name="Text Box 25"/>
              <p:cNvSpPr txBox="1">
                <a:spLocks noChangeArrowheads="1"/>
              </p:cNvSpPr>
              <p:nvPr/>
            </p:nvSpPr>
            <p:spPr bwMode="auto">
              <a:xfrm>
                <a:off x="2736" y="3600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 dirty="0" smtClean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(3,0</a:t>
                </a:r>
                <a:r>
                  <a:rPr lang="en-US" altLang="en-US" sz="2400" b="1" i="1" dirty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)</a:t>
                </a:r>
              </a:p>
            </p:txBody>
          </p:sp>
          <p:sp>
            <p:nvSpPr>
              <p:cNvPr id="30761" name="Text Box 26"/>
              <p:cNvSpPr txBox="1">
                <a:spLocks noChangeArrowheads="1"/>
              </p:cNvSpPr>
              <p:nvPr/>
            </p:nvSpPr>
            <p:spPr bwMode="auto">
              <a:xfrm>
                <a:off x="2160" y="3878"/>
                <a:ext cx="9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Tahoma" panose="020B0604030504040204" pitchFamily="34" charset="0"/>
                    <a:sym typeface="Symbol" panose="05050102010706020507" pitchFamily="18" charset="2"/>
                  </a:rPr>
                  <a:t>T(-1,-1)</a:t>
                </a:r>
                <a:endParaRPr lang="en-US" altLang="en-US" sz="2000" b="1"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295400" y="2132013"/>
            <a:ext cx="7772400" cy="4649787"/>
            <a:chOff x="480" y="1199"/>
            <a:chExt cx="4896" cy="2929"/>
          </a:xfrm>
        </p:grpSpPr>
        <p:sp>
          <p:nvSpPr>
            <p:cNvPr id="21532" name="AutoShape 28"/>
            <p:cNvSpPr>
              <a:spLocks noChangeArrowheads="1"/>
            </p:cNvSpPr>
            <p:nvPr/>
          </p:nvSpPr>
          <p:spPr bwMode="auto">
            <a:xfrm>
              <a:off x="3456" y="3072"/>
              <a:ext cx="24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743" name="Text Box 29"/>
            <p:cNvSpPr txBox="1">
              <a:spLocks noChangeArrowheads="1"/>
            </p:cNvSpPr>
            <p:nvPr/>
          </p:nvSpPr>
          <p:spPr bwMode="auto">
            <a:xfrm>
              <a:off x="480" y="1199"/>
              <a:ext cx="29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ahoma" panose="020B0604030504040204" pitchFamily="34" charset="0"/>
                </a:rPr>
                <a:t>Step 2:</a:t>
              </a:r>
              <a:r>
                <a:rPr lang="en-US" altLang="en-US" sz="2400">
                  <a:latin typeface="Tahoma" panose="020B0604030504040204" pitchFamily="34" charset="0"/>
                </a:rPr>
                <a:t> Scale S(s</a:t>
              </a:r>
              <a:r>
                <a:rPr lang="en-US" altLang="en-US" sz="2400" baseline="-25000">
                  <a:latin typeface="Tahoma" panose="020B0604030504040204" pitchFamily="34" charset="0"/>
                </a:rPr>
                <a:t>x</a:t>
              </a:r>
              <a:r>
                <a:rPr lang="en-US" altLang="en-US" sz="2400">
                  <a:latin typeface="Tahoma" panose="020B0604030504040204" pitchFamily="34" charset="0"/>
                </a:rPr>
                <a:t>,s</a:t>
              </a:r>
              <a:r>
                <a:rPr lang="en-US" altLang="en-US" sz="2400" baseline="-25000">
                  <a:latin typeface="Tahoma" panose="020B0604030504040204" pitchFamily="34" charset="0"/>
                </a:rPr>
                <a:t>y</a:t>
              </a:r>
              <a:r>
                <a:rPr lang="en-US" altLang="en-US" sz="2400">
                  <a:latin typeface="Tahoma" panose="020B0604030504040204" pitchFamily="34" charset="0"/>
                </a:rPr>
                <a:t>) w.r.t origin</a:t>
              </a:r>
            </a:p>
          </p:txBody>
        </p:sp>
        <p:grpSp>
          <p:nvGrpSpPr>
            <p:cNvPr id="30744" name="Group 30"/>
            <p:cNvGrpSpPr>
              <a:grpSpLocks/>
            </p:cNvGrpSpPr>
            <p:nvPr/>
          </p:nvGrpSpPr>
          <p:grpSpPr bwMode="auto">
            <a:xfrm>
              <a:off x="3744" y="2688"/>
              <a:ext cx="1632" cy="1440"/>
              <a:chOff x="3744" y="2688"/>
              <a:chExt cx="1632" cy="1440"/>
            </a:xfrm>
          </p:grpSpPr>
          <p:sp>
            <p:nvSpPr>
              <p:cNvPr id="30745" name="Line 31"/>
              <p:cNvSpPr>
                <a:spLocks noChangeShapeType="1"/>
              </p:cNvSpPr>
              <p:nvPr/>
            </p:nvSpPr>
            <p:spPr bwMode="auto">
              <a:xfrm>
                <a:off x="3840" y="3648"/>
                <a:ext cx="153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6" name="Line 32"/>
              <p:cNvSpPr>
                <a:spLocks noChangeShapeType="1"/>
              </p:cNvSpPr>
              <p:nvPr/>
            </p:nvSpPr>
            <p:spPr bwMode="auto">
              <a:xfrm flipV="1">
                <a:off x="3840" y="268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7" name="Text Box 33"/>
              <p:cNvSpPr txBox="1">
                <a:spLocks noChangeArrowheads="1"/>
              </p:cNvSpPr>
              <p:nvPr/>
            </p:nvSpPr>
            <p:spPr bwMode="auto">
              <a:xfrm>
                <a:off x="4752" y="3168"/>
                <a:ext cx="6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 dirty="0" smtClean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</a:t>
                </a:r>
                <a:r>
                  <a:rPr lang="en-US" altLang="en-US" sz="2400" b="1" i="1" dirty="0" smtClean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4.5,</a:t>
                </a:r>
                <a:r>
                  <a:rPr lang="en-US" altLang="en-US" sz="2400" b="1" i="1" dirty="0" smtClean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1</a:t>
                </a:r>
                <a:r>
                  <a:rPr lang="en-US" altLang="en-US" sz="2400" b="1" i="1" dirty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)</a:t>
                </a:r>
              </a:p>
            </p:txBody>
          </p:sp>
          <p:sp>
            <p:nvSpPr>
              <p:cNvPr id="21538" name="AutoShape 34"/>
              <p:cNvSpPr>
                <a:spLocks noChangeArrowheads="1"/>
              </p:cNvSpPr>
              <p:nvPr/>
            </p:nvSpPr>
            <p:spPr bwMode="auto">
              <a:xfrm>
                <a:off x="3840" y="3456"/>
                <a:ext cx="1200" cy="192"/>
              </a:xfrm>
              <a:prstGeom prst="triangle">
                <a:avLst>
                  <a:gd name="adj" fmla="val 100000"/>
                </a:avLst>
              </a:pr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49" name="Text Box 35"/>
              <p:cNvSpPr txBox="1">
                <a:spLocks noChangeArrowheads="1"/>
              </p:cNvSpPr>
              <p:nvPr/>
            </p:nvSpPr>
            <p:spPr bwMode="auto">
              <a:xfrm>
                <a:off x="4752" y="3600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 dirty="0" smtClean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(4.5,0</a:t>
                </a:r>
                <a:r>
                  <a:rPr lang="en-US" altLang="en-US" sz="2400" b="1" i="1" dirty="0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)</a:t>
                </a:r>
              </a:p>
            </p:txBody>
          </p:sp>
          <p:sp>
            <p:nvSpPr>
              <p:cNvPr id="30750" name="Text Box 36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 i="1">
                    <a:solidFill>
                      <a:srgbClr val="000066"/>
                    </a:solidFill>
                    <a:latin typeface="Garamond" panose="02020404030301010803" pitchFamily="18" charset="0"/>
                  </a:rPr>
                  <a:t>(0,0)</a:t>
                </a:r>
              </a:p>
            </p:txBody>
          </p:sp>
          <p:sp>
            <p:nvSpPr>
              <p:cNvPr id="30751" name="Text Box 37"/>
              <p:cNvSpPr txBox="1">
                <a:spLocks noChangeArrowheads="1"/>
              </p:cNvSpPr>
              <p:nvPr/>
            </p:nvSpPr>
            <p:spPr bwMode="auto">
              <a:xfrm>
                <a:off x="4080" y="3878"/>
                <a:ext cx="11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Tahoma" panose="020B0604030504040204" pitchFamily="34" charset="0"/>
                    <a:sym typeface="Symbol" panose="05050102010706020507" pitchFamily="18" charset="2"/>
                  </a:rPr>
                  <a:t>S(3/2,1/2)</a:t>
                </a:r>
                <a:endParaRPr lang="en-US" altLang="en-US" sz="2000" b="1">
                  <a:latin typeface="Tahoma" panose="020B0604030504040204" pitchFamily="34" charset="0"/>
                </a:endParaRPr>
              </a:p>
            </p:txBody>
          </p:sp>
        </p:grp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295400" y="2057400"/>
            <a:ext cx="8081963" cy="2667000"/>
            <a:chOff x="480" y="1152"/>
            <a:chExt cx="5091" cy="1680"/>
          </a:xfrm>
        </p:grpSpPr>
        <p:sp>
          <p:nvSpPr>
            <p:cNvPr id="30731" name="Text Box 39"/>
            <p:cNvSpPr txBox="1">
              <a:spLocks noChangeArrowheads="1"/>
            </p:cNvSpPr>
            <p:nvPr/>
          </p:nvSpPr>
          <p:spPr bwMode="auto">
            <a:xfrm>
              <a:off x="4944" y="1872"/>
              <a:ext cx="62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i="1" dirty="0" smtClean="0">
                  <a:solidFill>
                    <a:srgbClr val="000066"/>
                  </a:solidFill>
                  <a:latin typeface="Garamond" panose="02020404030301010803" pitchFamily="18" charset="0"/>
                </a:rPr>
                <a:t>(5.5.,1</a:t>
              </a:r>
              <a:r>
                <a:rPr lang="en-US" altLang="en-US" sz="2400" b="1" i="1" dirty="0">
                  <a:solidFill>
                    <a:srgbClr val="000066"/>
                  </a:solidFill>
                  <a:latin typeface="Garamond" panose="02020404030301010803" pitchFamily="18" charset="0"/>
                </a:rPr>
                <a:t>)</a:t>
              </a:r>
            </a:p>
          </p:txBody>
        </p:sp>
        <p:grpSp>
          <p:nvGrpSpPr>
            <p:cNvPr id="30732" name="Group 40"/>
            <p:cNvGrpSpPr>
              <a:grpSpLocks/>
            </p:cNvGrpSpPr>
            <p:nvPr/>
          </p:nvGrpSpPr>
          <p:grpSpPr bwMode="auto">
            <a:xfrm>
              <a:off x="480" y="1152"/>
              <a:ext cx="5091" cy="1680"/>
              <a:chOff x="480" y="1152"/>
              <a:chExt cx="5091" cy="1680"/>
            </a:xfrm>
          </p:grpSpPr>
          <p:sp>
            <p:nvSpPr>
              <p:cNvPr id="21545" name="AutoShape 41"/>
              <p:cNvSpPr>
                <a:spLocks noChangeArrowheads="1"/>
              </p:cNvSpPr>
              <p:nvPr/>
            </p:nvSpPr>
            <p:spPr bwMode="auto">
              <a:xfrm>
                <a:off x="4560" y="2496"/>
                <a:ext cx="336" cy="336"/>
              </a:xfrm>
              <a:prstGeom prst="up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34" name="Text Box 42"/>
              <p:cNvSpPr txBox="1">
                <a:spLocks noChangeArrowheads="1"/>
              </p:cNvSpPr>
              <p:nvPr/>
            </p:nvSpPr>
            <p:spPr bwMode="auto">
              <a:xfrm>
                <a:off x="480" y="1584"/>
                <a:ext cx="29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400" b="1">
                    <a:latin typeface="Tahoma" panose="020B0604030504040204" pitchFamily="34" charset="0"/>
                  </a:rPr>
                  <a:t>Step 3:</a:t>
                </a:r>
                <a:r>
                  <a:rPr lang="en-US" altLang="en-US" sz="2400">
                    <a:latin typeface="Tahoma" panose="020B0604030504040204" pitchFamily="34" charset="0"/>
                  </a:rPr>
                  <a:t> Translate (0,0) to P(h,k)</a:t>
                </a:r>
              </a:p>
            </p:txBody>
          </p:sp>
          <p:grpSp>
            <p:nvGrpSpPr>
              <p:cNvPr id="30735" name="Group 43"/>
              <p:cNvGrpSpPr>
                <a:grpSpLocks/>
              </p:cNvGrpSpPr>
              <p:nvPr/>
            </p:nvGrpSpPr>
            <p:grpSpPr bwMode="auto">
              <a:xfrm>
                <a:off x="3840" y="1152"/>
                <a:ext cx="1731" cy="1306"/>
                <a:chOff x="3840" y="1152"/>
                <a:chExt cx="1731" cy="1306"/>
              </a:xfrm>
            </p:grpSpPr>
            <p:sp>
              <p:nvSpPr>
                <p:cNvPr id="30736" name="Line 44"/>
                <p:cNvSpPr>
                  <a:spLocks noChangeShapeType="1"/>
                </p:cNvSpPr>
                <p:nvPr/>
              </p:nvSpPr>
              <p:spPr bwMode="auto">
                <a:xfrm>
                  <a:off x="3840" y="2112"/>
                  <a:ext cx="1536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073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840" y="1152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073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944" y="1440"/>
                  <a:ext cx="62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400" b="1" i="1" smtClean="0">
                      <a:solidFill>
                        <a:srgbClr val="000066"/>
                      </a:solidFill>
                      <a:latin typeface="Garamond" panose="02020404030301010803" pitchFamily="18" charset="0"/>
                    </a:rPr>
                    <a:t>(5.5,2</a:t>
                  </a:r>
                  <a:r>
                    <a:rPr lang="en-US" altLang="en-US" sz="2400" b="1" i="1">
                      <a:solidFill>
                        <a:srgbClr val="000066"/>
                      </a:solidFill>
                      <a:latin typeface="Garamond" panose="02020404030301010803" pitchFamily="18" charset="0"/>
                    </a:rPr>
                    <a:t>)</a:t>
                  </a:r>
                </a:p>
              </p:txBody>
            </p:sp>
            <p:sp>
              <p:nvSpPr>
                <p:cNvPr id="21551" name="AutoShape 47"/>
                <p:cNvSpPr>
                  <a:spLocks noChangeArrowheads="1"/>
                </p:cNvSpPr>
                <p:nvPr/>
              </p:nvSpPr>
              <p:spPr bwMode="auto">
                <a:xfrm>
                  <a:off x="4032" y="1728"/>
                  <a:ext cx="1200" cy="192"/>
                </a:xfrm>
                <a:prstGeom prst="triangle">
                  <a:avLst>
                    <a:gd name="adj" fmla="val 100000"/>
                  </a:avLst>
                </a:prstGeom>
                <a:gradFill rotWithShape="0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074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936" y="1872"/>
                  <a:ext cx="50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400" b="1" i="1">
                      <a:solidFill>
                        <a:srgbClr val="000066"/>
                      </a:solidFill>
                      <a:latin typeface="Garamond" panose="02020404030301010803" pitchFamily="18" charset="0"/>
                    </a:rPr>
                    <a:t>(1,1)</a:t>
                  </a:r>
                </a:p>
              </p:txBody>
            </p:sp>
            <p:sp>
              <p:nvSpPr>
                <p:cNvPr id="30741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272" y="2208"/>
                  <a:ext cx="62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 b="1">
                      <a:latin typeface="Tahoma" panose="020B0604030504040204" pitchFamily="34" charset="0"/>
                      <a:sym typeface="Symbol" panose="05050102010706020507" pitchFamily="18" charset="2"/>
                    </a:rPr>
                    <a:t>T(1,1)</a:t>
                  </a:r>
                  <a:endParaRPr lang="en-US" altLang="en-US" sz="2000" b="1">
                    <a:latin typeface="Tahoma" panose="020B0604030504040204" pitchFamily="34" charset="0"/>
                  </a:endParaRPr>
                </a:p>
              </p:txBody>
            </p:sp>
          </p:grp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utoUpdateAnimBg="0"/>
      <p:bldP spid="2150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Reflection about line L, M</a:t>
            </a:r>
            <a:r>
              <a:rPr lang="en-US" altLang="en-US" baseline="-25000" dirty="0" smtClean="0"/>
              <a:t>L</a:t>
            </a:r>
            <a:endParaRPr lang="en-US" altLang="en-US" dirty="0" smtClean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4579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Step 1:</a:t>
            </a:r>
            <a:r>
              <a:rPr lang="en-US" altLang="en-US" sz="2400">
                <a:latin typeface="Tahoma" panose="020B0604030504040204" pitchFamily="34" charset="0"/>
              </a:rPr>
              <a:t> Translate (0,b) to origin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198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T(0 ,-b)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5791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400" b="1" baseline="-25000">
                <a:latin typeface="Tahoma" panose="020B0604030504040204" pitchFamily="34" charset="0"/>
                <a:sym typeface="Symbol" panose="05050102010706020507" pitchFamily="18" charset="2"/>
              </a:rPr>
              <a:t>L </a:t>
            </a:r>
            <a:r>
              <a:rPr lang="en-US" altLang="en-US" sz="2400" b="1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376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Step 2:</a:t>
            </a:r>
            <a:r>
              <a:rPr lang="en-US" altLang="en-US" sz="2400">
                <a:latin typeface="Tahoma" panose="020B0604030504040204" pitchFamily="34" charset="0"/>
              </a:rPr>
              <a:t> Rotate -</a:t>
            </a:r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 degrees</a:t>
            </a: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04800" y="2438400"/>
            <a:ext cx="486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Step 3:</a:t>
            </a:r>
            <a:r>
              <a:rPr lang="en-US" altLang="en-US" sz="2400">
                <a:latin typeface="Tahoma" panose="020B0604030504040204" pitchFamily="34" charset="0"/>
              </a:rPr>
              <a:t> Mirror reflect about X-axis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800600" y="5791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R(-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</a:t>
            </a:r>
            <a:r>
              <a:rPr lang="en-US" altLang="en-US" sz="2400" b="1">
                <a:latin typeface="Tahoma" panose="020B0604030504040204" pitchFamily="34" charset="0"/>
              </a:rPr>
              <a:t>) 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*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447800" y="5791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T(0 ,b) *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04800" y="3049588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Step 4:</a:t>
            </a:r>
            <a:r>
              <a:rPr lang="en-US" altLang="en-US" sz="2400">
                <a:latin typeface="Tahoma" panose="020B0604030504040204" pitchFamily="34" charset="0"/>
              </a:rPr>
              <a:t> Rotate </a:t>
            </a:r>
            <a:r>
              <a:rPr lang="en-US" altLang="en-US" sz="2400">
                <a:latin typeface="Tahoma" panose="020B0604030504040204" pitchFamily="34" charset="0"/>
                <a:sym typeface="Symbol" panose="05050102010706020507" pitchFamily="18" charset="2"/>
              </a:rPr>
              <a:t> degrees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04800" y="3657600"/>
            <a:ext cx="4579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Step 5:</a:t>
            </a:r>
            <a:r>
              <a:rPr lang="en-US" altLang="en-US" sz="2400">
                <a:latin typeface="Tahoma" panose="020B0604030504040204" pitchFamily="34" charset="0"/>
              </a:rPr>
              <a:t> Translate origin to (0,b)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038600" y="57912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M </a:t>
            </a:r>
            <a:r>
              <a:rPr lang="en-US" altLang="en-US" sz="2400" b="1" baseline="-25000">
                <a:latin typeface="Tahoma" panose="020B0604030504040204" pitchFamily="34" charset="0"/>
              </a:rPr>
              <a:t>x</a:t>
            </a:r>
            <a:r>
              <a:rPr lang="en-US" altLang="en-US" sz="2400" b="1">
                <a:latin typeface="Tahoma" panose="020B0604030504040204" pitchFamily="34" charset="0"/>
              </a:rPr>
              <a:t>*</a:t>
            </a:r>
            <a:endParaRPr lang="en-US" altLang="en-US" sz="2400" b="1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2895600" y="57912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R(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</a:t>
            </a:r>
            <a:r>
              <a:rPr lang="en-US" altLang="en-US" sz="2400" b="1">
                <a:latin typeface="Tahoma" panose="020B0604030504040204" pitchFamily="34" charset="0"/>
              </a:rPr>
              <a:t>) 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*</a:t>
            </a:r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5319713" y="1752600"/>
          <a:ext cx="3824287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VISIO" r:id="rId3" imgW="3825000" imgH="3736080" progId="Visio.Drawing.4">
                  <p:embed/>
                </p:oleObj>
              </mc:Choice>
              <mc:Fallback>
                <p:oleObj name="VISIO" r:id="rId3" imgW="3825000" imgH="3736080" progId="Visio.Drawing.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1752600"/>
                        <a:ext cx="3824287" cy="373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5319713" y="1752600"/>
          <a:ext cx="3824287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VISIO" r:id="rId5" imgW="3825000" imgH="3736080" progId="Visio.Drawing.4">
                  <p:embed/>
                </p:oleObj>
              </mc:Choice>
              <mc:Fallback>
                <p:oleObj name="VISIO" r:id="rId5" imgW="3825000" imgH="3736080" progId="Visio.Drawing.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1752600"/>
                        <a:ext cx="3824287" cy="373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5319713" y="1752600"/>
          <a:ext cx="3824287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VISIO" r:id="rId7" imgW="3825000" imgH="3736080" progId="Visio.Drawing.4">
                  <p:embed/>
                </p:oleObj>
              </mc:Choice>
              <mc:Fallback>
                <p:oleObj name="VISIO" r:id="rId7" imgW="3825000" imgH="3736080" progId="Visio.Drawing.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1752600"/>
                        <a:ext cx="3824287" cy="373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5319713" y="1752600"/>
          <a:ext cx="3824287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VISIO" r:id="rId9" imgW="3825000" imgH="3736080" progId="Visio.Drawing.4">
                  <p:embed/>
                </p:oleObj>
              </mc:Choice>
              <mc:Fallback>
                <p:oleObj name="VISIO" r:id="rId9" imgW="3825000" imgH="3736080" progId="Visio.Drawing.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1752600"/>
                        <a:ext cx="3824287" cy="373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5319713" y="1752600"/>
          <a:ext cx="3824287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VISIO" r:id="rId11" imgW="3825000" imgH="3736080" progId="Visio.Drawing.4">
                  <p:embed/>
                </p:oleObj>
              </mc:Choice>
              <mc:Fallback>
                <p:oleObj name="VISIO" r:id="rId11" imgW="3825000" imgH="3736080" progId="Visio.Drawing.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1752600"/>
                        <a:ext cx="3824287" cy="373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5319713" y="1752600"/>
          <a:ext cx="3824287" cy="373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VISIO" r:id="rId13" imgW="3825000" imgH="3736080" progId="Visio.Drawing.4">
                  <p:embed/>
                </p:oleObj>
              </mc:Choice>
              <mc:Fallback>
                <p:oleObj name="VISIO" r:id="rId13" imgW="3825000" imgH="3736080" progId="Visio.Drawing.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1752600"/>
                        <a:ext cx="3824287" cy="373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utoUpdateAnimBg="0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  <p:bldP spid="22540" grpId="0" autoUpdateAnimBg="0"/>
      <p:bldP spid="2254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Reflection about line L, M</a:t>
            </a:r>
            <a:r>
              <a:rPr lang="en-US" altLang="en-US" baseline="-25000" dirty="0" smtClean="0"/>
              <a:t>L</a:t>
            </a:r>
            <a:endParaRPr lang="en-US" alt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43600" y="1295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T(0 ,-b)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400" b="1" baseline="-25000">
                <a:latin typeface="Tahoma" panose="020B0604030504040204" pitchFamily="34" charset="0"/>
                <a:sym typeface="Symbol" panose="05050102010706020507" pitchFamily="18" charset="2"/>
              </a:rPr>
              <a:t>L </a:t>
            </a:r>
            <a:r>
              <a:rPr lang="en-US" altLang="en-US" sz="2400" b="1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24400" y="1295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R(-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</a:t>
            </a:r>
            <a:r>
              <a:rPr lang="en-US" altLang="en-US" sz="2400" b="1">
                <a:latin typeface="Tahoma" panose="020B0604030504040204" pitchFamily="34" charset="0"/>
              </a:rPr>
              <a:t>) 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*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371600" y="1295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T(0 ,b) *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962400" y="1295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M </a:t>
            </a:r>
            <a:r>
              <a:rPr lang="en-US" altLang="en-US" sz="2400" b="1" baseline="-25000">
                <a:latin typeface="Tahoma" panose="020B0604030504040204" pitchFamily="34" charset="0"/>
              </a:rPr>
              <a:t>x</a:t>
            </a:r>
            <a:r>
              <a:rPr lang="en-US" altLang="en-US" sz="2400" b="1">
                <a:latin typeface="Tahoma" panose="020B0604030504040204" pitchFamily="34" charset="0"/>
              </a:rPr>
              <a:t>*</a:t>
            </a:r>
            <a:endParaRPr lang="en-US" altLang="en-US" sz="2400" b="1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819400" y="1295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ahoma" panose="020B0604030504040204" pitchFamily="34" charset="0"/>
              </a:rPr>
              <a:t>R(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</a:t>
            </a:r>
            <a:r>
              <a:rPr lang="en-US" altLang="en-US" sz="2400" b="1">
                <a:latin typeface="Tahoma" panose="020B0604030504040204" pitchFamily="34" charset="0"/>
              </a:rPr>
              <a:t>) </a:t>
            </a:r>
            <a:r>
              <a:rPr lang="en-US" altLang="en-US" sz="2400" b="1">
                <a:latin typeface="Tahoma" panose="020B0604030504040204" pitchFamily="34" charset="0"/>
                <a:sym typeface="Symbol" panose="05050102010706020507" pitchFamily="18" charset="2"/>
              </a:rPr>
              <a:t>*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28600" y="1828800"/>
          <a:ext cx="88566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3" imgW="4927320" imgH="711000" progId="Equation.3">
                  <p:embed/>
                </p:oleObj>
              </mc:Choice>
              <mc:Fallback>
                <p:oleObj name="Equation" r:id="rId3" imgW="49273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88566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304800" y="3429000"/>
          <a:ext cx="4256088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5" imgW="2336760" imgH="736560" progId="Equation.3">
                  <p:embed/>
                </p:oleObj>
              </mc:Choice>
              <mc:Fallback>
                <p:oleObj name="Equation" r:id="rId5" imgW="2336760" imgH="736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4256088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C83B-6795-40F9-BE13-C7E8313CC5C1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2F1500-43B0-4654-B8CE-5C61B5386CE8}" type="slidenum">
              <a:rPr lang="en-US" altLang="en-US">
                <a:solidFill>
                  <a:schemeClr val="bg1"/>
                </a:solidFill>
              </a:rPr>
              <a:pPr eaLnBrk="1" hangingPunct="1"/>
              <a:t>4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560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Modeling Transformations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~ places the objects defined by their own coordinate system into a common scene of world coordinate system.</a:t>
            </a:r>
          </a:p>
          <a:p>
            <a:pPr eaLnBrk="1" hangingPunct="1"/>
            <a:r>
              <a:rPr lang="en-US" altLang="en-US" smtClean="0"/>
              <a:t>Moving or transforming an object can be achieved by</a:t>
            </a:r>
          </a:p>
          <a:p>
            <a:pPr lvl="1" eaLnBrk="1" hangingPunct="1"/>
            <a:r>
              <a:rPr lang="en-US" altLang="en-US" b="1" smtClean="0"/>
              <a:t>Geometric transformation</a:t>
            </a:r>
            <a:r>
              <a:rPr lang="en-US" altLang="en-US" smtClean="0"/>
              <a:t> – changes in orientation, size and shape of objects are accomplished by altering coordinate description of objects.</a:t>
            </a:r>
          </a:p>
          <a:p>
            <a:pPr lvl="1" eaLnBrk="1" hangingPunct="1"/>
            <a:r>
              <a:rPr lang="en-US" altLang="en-US" b="1" smtClean="0"/>
              <a:t>Coordinate Transformation</a:t>
            </a:r>
            <a:r>
              <a:rPr lang="en-US" altLang="en-US" smtClean="0"/>
              <a:t> – same effect is attained by holding the object stationary while coordinate system is transformed relative to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7CDA26-1C12-4A80-B92A-AF22F93C04D9}" type="slidenum">
              <a:rPr lang="en-US" altLang="en-US">
                <a:solidFill>
                  <a:schemeClr val="bg1"/>
                </a:solidFill>
              </a:rPr>
              <a:pPr eaLnBrk="1" hangingPunct="1"/>
              <a:t>5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Modeling Transformations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will go with Geometric transformation </a:t>
            </a:r>
          </a:p>
          <a:p>
            <a:pPr lvl="1" eaLnBrk="1" hangingPunct="1"/>
            <a:r>
              <a:rPr lang="en-US" altLang="en-US" smtClean="0"/>
              <a:t>Basic Transformations</a:t>
            </a:r>
          </a:p>
          <a:p>
            <a:pPr lvl="2" eaLnBrk="1" hangingPunct="1"/>
            <a:r>
              <a:rPr lang="en-US" altLang="en-US" smtClean="0"/>
              <a:t>Translation</a:t>
            </a:r>
          </a:p>
          <a:p>
            <a:pPr lvl="2" eaLnBrk="1" hangingPunct="1"/>
            <a:r>
              <a:rPr lang="en-US" altLang="en-US" smtClean="0"/>
              <a:t>Rotation</a:t>
            </a:r>
          </a:p>
          <a:p>
            <a:pPr lvl="2" eaLnBrk="1" hangingPunct="1"/>
            <a:r>
              <a:rPr lang="en-US" altLang="en-US" smtClean="0"/>
              <a:t>Scaling</a:t>
            </a:r>
          </a:p>
          <a:p>
            <a:pPr lvl="1" eaLnBrk="1" hangingPunct="1"/>
            <a:r>
              <a:rPr lang="en-US" altLang="en-US" smtClean="0"/>
              <a:t>Some else are</a:t>
            </a:r>
          </a:p>
          <a:p>
            <a:pPr lvl="2" eaLnBrk="1" hangingPunct="1"/>
            <a:r>
              <a:rPr lang="en-US" altLang="en-US" smtClean="0"/>
              <a:t>Shear</a:t>
            </a:r>
          </a:p>
          <a:p>
            <a:pPr lvl="2" eaLnBrk="1" hangingPunct="1"/>
            <a:r>
              <a:rPr lang="en-US" altLang="en-US" smtClean="0"/>
              <a:t>Mirror reflection</a:t>
            </a:r>
          </a:p>
          <a:p>
            <a:pPr lvl="1" eaLnBrk="1" hangingPunct="1"/>
            <a:r>
              <a:rPr lang="en-US" altLang="en-US" smtClean="0"/>
              <a:t>Homogeneous coordinate system</a:t>
            </a:r>
          </a:p>
          <a:p>
            <a:pPr lvl="1" eaLnBrk="1" hangingPunct="1"/>
            <a:r>
              <a:rPr lang="en-US" altLang="en-US" smtClean="0"/>
              <a:t>Composition of transformations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6" name="Rectangle 7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altLang="en-US"/>
              <a:t>Translation</a:t>
            </a:r>
            <a:endParaRPr lang="en-US" altLang="en-US"/>
          </a:p>
        </p:txBody>
      </p:sp>
      <p:sp>
        <p:nvSpPr>
          <p:cNvPr id="18507" name="Rectangle 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33413"/>
            <a:r>
              <a:rPr lang="en-IE" altLang="en-US" dirty="0"/>
              <a:t>Simply moves an object from one position to another</a:t>
            </a:r>
          </a:p>
          <a:p>
            <a:pPr defTabSz="633413"/>
            <a:r>
              <a:rPr lang="en-IE" altLang="en-US" dirty="0"/>
              <a:t>	</a:t>
            </a:r>
            <a:r>
              <a:rPr lang="en-IE" altLang="en-US" sz="3600" i="1" dirty="0" err="1">
                <a:latin typeface="Times New Roman" panose="02020603050405020304" pitchFamily="18" charset="0"/>
              </a:rPr>
              <a:t>x</a:t>
            </a:r>
            <a:r>
              <a:rPr lang="en-IE" altLang="en-US" sz="3600" i="1" baseline="-25000" dirty="0" err="1">
                <a:latin typeface="Times New Roman" panose="02020603050405020304" pitchFamily="18" charset="0"/>
              </a:rPr>
              <a:t>new</a:t>
            </a:r>
            <a:r>
              <a:rPr lang="en-IE" altLang="en-US" sz="3600" i="1" dirty="0">
                <a:latin typeface="Times New Roman" panose="02020603050405020304" pitchFamily="18" charset="0"/>
              </a:rPr>
              <a:t> = </a:t>
            </a:r>
            <a:r>
              <a:rPr lang="en-IE" altLang="en-US" sz="3600" i="1" dirty="0" err="1">
                <a:latin typeface="Times New Roman" panose="02020603050405020304" pitchFamily="18" charset="0"/>
              </a:rPr>
              <a:t>x</a:t>
            </a:r>
            <a:r>
              <a:rPr lang="en-IE" altLang="en-US" sz="3600" i="1" baseline="-25000" dirty="0" err="1">
                <a:latin typeface="Times New Roman" panose="02020603050405020304" pitchFamily="18" charset="0"/>
              </a:rPr>
              <a:t>old</a:t>
            </a:r>
            <a:r>
              <a:rPr lang="en-IE" altLang="en-US" sz="3600" i="1" dirty="0">
                <a:latin typeface="Times New Roman" panose="02020603050405020304" pitchFamily="18" charset="0"/>
              </a:rPr>
              <a:t> + dx		</a:t>
            </a:r>
            <a:r>
              <a:rPr lang="en-IE" altLang="en-US" sz="3600" i="1" dirty="0" err="1">
                <a:latin typeface="Times New Roman" panose="02020603050405020304" pitchFamily="18" charset="0"/>
              </a:rPr>
              <a:t>y</a:t>
            </a:r>
            <a:r>
              <a:rPr lang="en-IE" altLang="en-US" sz="3600" i="1" baseline="-25000" dirty="0" err="1">
                <a:latin typeface="Times New Roman" panose="02020603050405020304" pitchFamily="18" charset="0"/>
              </a:rPr>
              <a:t>new</a:t>
            </a:r>
            <a:r>
              <a:rPr lang="en-IE" altLang="en-US" sz="3600" i="1" dirty="0">
                <a:latin typeface="Times New Roman" panose="02020603050405020304" pitchFamily="18" charset="0"/>
              </a:rPr>
              <a:t> = </a:t>
            </a:r>
            <a:r>
              <a:rPr lang="en-IE" altLang="en-US" sz="3600" i="1" dirty="0" err="1">
                <a:latin typeface="Times New Roman" panose="02020603050405020304" pitchFamily="18" charset="0"/>
              </a:rPr>
              <a:t>y</a:t>
            </a:r>
            <a:r>
              <a:rPr lang="en-IE" altLang="en-US" sz="3600" i="1" baseline="-25000" dirty="0" err="1">
                <a:latin typeface="Times New Roman" panose="02020603050405020304" pitchFamily="18" charset="0"/>
              </a:rPr>
              <a:t>old</a:t>
            </a:r>
            <a:r>
              <a:rPr lang="en-IE" altLang="en-US" sz="3600" i="1" dirty="0">
                <a:latin typeface="Times New Roman" panose="02020603050405020304" pitchFamily="18" charset="0"/>
              </a:rPr>
              <a:t> + </a:t>
            </a:r>
            <a:r>
              <a:rPr lang="en-IE" altLang="en-US" sz="3600" i="1" dirty="0" err="1">
                <a:latin typeface="Times New Roman" panose="02020603050405020304" pitchFamily="18" charset="0"/>
              </a:rPr>
              <a:t>dy</a:t>
            </a:r>
            <a:endParaRPr lang="en-US" altLang="en-US" dirty="0"/>
          </a:p>
        </p:txBody>
      </p:sp>
      <p:grpSp>
        <p:nvGrpSpPr>
          <p:cNvPr id="18511" name="Group 79"/>
          <p:cNvGrpSpPr>
            <a:grpSpLocks/>
          </p:cNvGrpSpPr>
          <p:nvPr/>
        </p:nvGrpSpPr>
        <p:grpSpPr bwMode="auto">
          <a:xfrm>
            <a:off x="2386013" y="3435350"/>
            <a:ext cx="4370387" cy="2833688"/>
            <a:chOff x="1503" y="2164"/>
            <a:chExt cx="2753" cy="1785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gray">
            <a:xfrm>
              <a:off x="1590" y="3737"/>
              <a:ext cx="2666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</a:rPr>
                <a:t>Note: House shifts position relative to origin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gray">
            <a:xfrm>
              <a:off x="1503" y="2164"/>
              <a:ext cx="19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gray">
            <a:xfrm>
              <a:off x="3903" y="3556"/>
              <a:ext cx="19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gray">
            <a:xfrm flipV="1">
              <a:off x="1839" y="2212"/>
              <a:ext cx="0" cy="1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gray">
            <a:xfrm>
              <a:off x="1787" y="3508"/>
              <a:ext cx="21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gray">
            <a:xfrm>
              <a:off x="2031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gray">
            <a:xfrm>
              <a:off x="2223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gray">
            <a:xfrm>
              <a:off x="2607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gray">
            <a:xfrm>
              <a:off x="2415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gray">
            <a:xfrm>
              <a:off x="2799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gray">
            <a:xfrm>
              <a:off x="2991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gray">
            <a:xfrm>
              <a:off x="3183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gray">
            <a:xfrm>
              <a:off x="3375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gray">
            <a:xfrm>
              <a:off x="3567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gray">
            <a:xfrm>
              <a:off x="3759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gray">
            <a:xfrm>
              <a:off x="1791" y="33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gray">
            <a:xfrm>
              <a:off x="1791" y="31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gray">
            <a:xfrm>
              <a:off x="1791" y="29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gray">
            <a:xfrm>
              <a:off x="1791" y="27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gray">
            <a:xfrm>
              <a:off x="1791" y="25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gray">
            <a:xfrm>
              <a:off x="1791" y="23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gray">
            <a:xfrm>
              <a:off x="1699" y="3492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0</a:t>
              </a:r>
            </a:p>
          </p:txBody>
        </p:sp>
        <p:sp>
          <p:nvSpPr>
            <p:cNvPr id="18471" name="Text Box 39"/>
            <p:cNvSpPr txBox="1">
              <a:spLocks noChangeArrowheads="1"/>
            </p:cNvSpPr>
            <p:nvPr/>
          </p:nvSpPr>
          <p:spPr bwMode="gray">
            <a:xfrm>
              <a:off x="1935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18472" name="Text Box 40"/>
            <p:cNvSpPr txBox="1">
              <a:spLocks noChangeArrowheads="1"/>
            </p:cNvSpPr>
            <p:nvPr/>
          </p:nvSpPr>
          <p:spPr bwMode="gray">
            <a:xfrm>
              <a:off x="1647" y="3220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18473" name="Text Box 41"/>
            <p:cNvSpPr txBox="1">
              <a:spLocks noChangeArrowheads="1"/>
            </p:cNvSpPr>
            <p:nvPr/>
          </p:nvSpPr>
          <p:spPr bwMode="gray">
            <a:xfrm>
              <a:off x="2127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18474" name="Text Box 42"/>
            <p:cNvSpPr txBox="1">
              <a:spLocks noChangeArrowheads="1"/>
            </p:cNvSpPr>
            <p:nvPr/>
          </p:nvSpPr>
          <p:spPr bwMode="gray">
            <a:xfrm>
              <a:off x="1647" y="3028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2</a:t>
              </a:r>
            </a:p>
          </p:txBody>
        </p:sp>
        <p:sp>
          <p:nvSpPr>
            <p:cNvPr id="18475" name="Text Box 43"/>
            <p:cNvSpPr txBox="1">
              <a:spLocks noChangeArrowheads="1"/>
            </p:cNvSpPr>
            <p:nvPr/>
          </p:nvSpPr>
          <p:spPr bwMode="gray">
            <a:xfrm>
              <a:off x="2319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18476" name="Text Box 44"/>
            <p:cNvSpPr txBox="1">
              <a:spLocks noChangeArrowheads="1"/>
            </p:cNvSpPr>
            <p:nvPr/>
          </p:nvSpPr>
          <p:spPr bwMode="gray">
            <a:xfrm>
              <a:off x="2511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18477" name="Text Box 45"/>
            <p:cNvSpPr txBox="1">
              <a:spLocks noChangeArrowheads="1"/>
            </p:cNvSpPr>
            <p:nvPr/>
          </p:nvSpPr>
          <p:spPr bwMode="gray">
            <a:xfrm>
              <a:off x="2703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18478" name="Text Box 46"/>
            <p:cNvSpPr txBox="1">
              <a:spLocks noChangeArrowheads="1"/>
            </p:cNvSpPr>
            <p:nvPr/>
          </p:nvSpPr>
          <p:spPr bwMode="gray">
            <a:xfrm>
              <a:off x="2895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6</a:t>
              </a:r>
            </a:p>
          </p:txBody>
        </p:sp>
        <p:sp>
          <p:nvSpPr>
            <p:cNvPr id="18479" name="Text Box 47"/>
            <p:cNvSpPr txBox="1">
              <a:spLocks noChangeArrowheads="1"/>
            </p:cNvSpPr>
            <p:nvPr/>
          </p:nvSpPr>
          <p:spPr bwMode="gray">
            <a:xfrm>
              <a:off x="3087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18480" name="Text Box 48"/>
            <p:cNvSpPr txBox="1">
              <a:spLocks noChangeArrowheads="1"/>
            </p:cNvSpPr>
            <p:nvPr/>
          </p:nvSpPr>
          <p:spPr bwMode="gray">
            <a:xfrm>
              <a:off x="3279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8</a:t>
              </a:r>
            </a:p>
          </p:txBody>
        </p:sp>
        <p:sp>
          <p:nvSpPr>
            <p:cNvPr id="18481" name="Text Box 49"/>
            <p:cNvSpPr txBox="1">
              <a:spLocks noChangeArrowheads="1"/>
            </p:cNvSpPr>
            <p:nvPr/>
          </p:nvSpPr>
          <p:spPr bwMode="gray">
            <a:xfrm>
              <a:off x="3471" y="355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9</a:t>
              </a:r>
            </a:p>
          </p:txBody>
        </p:sp>
        <p:sp>
          <p:nvSpPr>
            <p:cNvPr id="18482" name="Text Box 50"/>
            <p:cNvSpPr txBox="1">
              <a:spLocks noChangeArrowheads="1"/>
            </p:cNvSpPr>
            <p:nvPr/>
          </p:nvSpPr>
          <p:spPr bwMode="gray">
            <a:xfrm>
              <a:off x="3663" y="3556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10</a:t>
              </a:r>
            </a:p>
          </p:txBody>
        </p:sp>
        <p:sp>
          <p:nvSpPr>
            <p:cNvPr id="18483" name="Text Box 51"/>
            <p:cNvSpPr txBox="1">
              <a:spLocks noChangeArrowheads="1"/>
            </p:cNvSpPr>
            <p:nvPr/>
          </p:nvSpPr>
          <p:spPr bwMode="gray">
            <a:xfrm>
              <a:off x="1647" y="2836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3</a:t>
              </a:r>
            </a:p>
          </p:txBody>
        </p:sp>
        <p:sp>
          <p:nvSpPr>
            <p:cNvPr id="18484" name="Text Box 52"/>
            <p:cNvSpPr txBox="1">
              <a:spLocks noChangeArrowheads="1"/>
            </p:cNvSpPr>
            <p:nvPr/>
          </p:nvSpPr>
          <p:spPr bwMode="gray">
            <a:xfrm>
              <a:off x="1647" y="2644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18485" name="Text Box 53"/>
            <p:cNvSpPr txBox="1">
              <a:spLocks noChangeArrowheads="1"/>
            </p:cNvSpPr>
            <p:nvPr/>
          </p:nvSpPr>
          <p:spPr bwMode="gray">
            <a:xfrm>
              <a:off x="1647" y="2452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5</a:t>
              </a:r>
            </a:p>
          </p:txBody>
        </p:sp>
        <p:sp>
          <p:nvSpPr>
            <p:cNvPr id="18486" name="Text Box 54"/>
            <p:cNvSpPr txBox="1">
              <a:spLocks noChangeArrowheads="1"/>
            </p:cNvSpPr>
            <p:nvPr/>
          </p:nvSpPr>
          <p:spPr bwMode="gray">
            <a:xfrm>
              <a:off x="1647" y="2260"/>
              <a:ext cx="1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000">
                  <a:latin typeface="Times New Roman" panose="02020603050405020304" pitchFamily="18" charset="0"/>
                </a:rPr>
                <a:t> 6</a:t>
              </a:r>
            </a:p>
          </p:txBody>
        </p:sp>
        <p:grpSp>
          <p:nvGrpSpPr>
            <p:cNvPr id="18510" name="Group 78"/>
            <p:cNvGrpSpPr>
              <a:grpSpLocks/>
            </p:cNvGrpSpPr>
            <p:nvPr/>
          </p:nvGrpSpPr>
          <p:grpSpPr bwMode="auto">
            <a:xfrm>
              <a:off x="2607" y="2184"/>
              <a:ext cx="288" cy="576"/>
              <a:chOff x="2607" y="2184"/>
              <a:chExt cx="288" cy="576"/>
            </a:xfrm>
          </p:grpSpPr>
          <p:sp>
            <p:nvSpPr>
              <p:cNvPr id="18492" name="Rectangle 60"/>
              <p:cNvSpPr>
                <a:spLocks noChangeArrowheads="1"/>
              </p:cNvSpPr>
              <p:nvPr/>
            </p:nvSpPr>
            <p:spPr bwMode="auto">
              <a:xfrm>
                <a:off x="2607" y="247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AutoShape 61"/>
              <p:cNvSpPr>
                <a:spLocks noChangeArrowheads="1"/>
              </p:cNvSpPr>
              <p:nvPr/>
            </p:nvSpPr>
            <p:spPr bwMode="auto">
              <a:xfrm>
                <a:off x="2607" y="2184"/>
                <a:ext cx="288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 flipV="1">
              <a:off x="2107" y="2766"/>
              <a:ext cx="492" cy="48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509" name="Group 77"/>
            <p:cNvGrpSpPr>
              <a:grpSpLocks/>
            </p:cNvGrpSpPr>
            <p:nvPr/>
          </p:nvGrpSpPr>
          <p:grpSpPr bwMode="auto">
            <a:xfrm>
              <a:off x="1835" y="2937"/>
              <a:ext cx="288" cy="576"/>
              <a:chOff x="1839" y="2929"/>
              <a:chExt cx="288" cy="576"/>
            </a:xfrm>
          </p:grpSpPr>
          <p:sp>
            <p:nvSpPr>
              <p:cNvPr id="18499" name="Rectangle 67"/>
              <p:cNvSpPr>
                <a:spLocks noChangeArrowheads="1"/>
              </p:cNvSpPr>
              <p:nvPr/>
            </p:nvSpPr>
            <p:spPr bwMode="auto">
              <a:xfrm>
                <a:off x="1839" y="3239"/>
                <a:ext cx="288" cy="26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AutoShape 68"/>
              <p:cNvSpPr>
                <a:spLocks noChangeArrowheads="1"/>
              </p:cNvSpPr>
              <p:nvPr/>
            </p:nvSpPr>
            <p:spPr bwMode="auto">
              <a:xfrm>
                <a:off x="1839" y="2929"/>
                <a:ext cx="288" cy="31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26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1CC178-6C17-4F06-BE57-0491D05B5362}" type="slidenum">
              <a:rPr lang="en-US" altLang="en-US">
                <a:solidFill>
                  <a:schemeClr val="bg1"/>
                </a:solidFill>
              </a:rPr>
              <a:pPr eaLnBrk="1" hangingPunct="1"/>
              <a:t>7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Translation – 2D</a:t>
            </a:r>
          </a:p>
        </p:txBody>
      </p:sp>
      <p:grpSp>
        <p:nvGrpSpPr>
          <p:cNvPr id="1029" name="Group 28"/>
          <p:cNvGrpSpPr>
            <a:grpSpLocks/>
          </p:cNvGrpSpPr>
          <p:nvPr/>
        </p:nvGrpSpPr>
        <p:grpSpPr bwMode="auto">
          <a:xfrm>
            <a:off x="6215063" y="1752600"/>
            <a:ext cx="2819400" cy="1981200"/>
            <a:chOff x="1872" y="1104"/>
            <a:chExt cx="1776" cy="1248"/>
          </a:xfrm>
        </p:grpSpPr>
        <p:sp>
          <p:nvSpPr>
            <p:cNvPr id="1076" name="Freeform 14"/>
            <p:cNvSpPr>
              <a:spLocks/>
            </p:cNvSpPr>
            <p:nvPr/>
          </p:nvSpPr>
          <p:spPr bwMode="auto">
            <a:xfrm>
              <a:off x="1872" y="1104"/>
              <a:ext cx="1536" cy="1248"/>
            </a:xfrm>
            <a:custGeom>
              <a:avLst/>
              <a:gdLst>
                <a:gd name="T0" fmla="*/ 0 w 1536"/>
                <a:gd name="T1" fmla="*/ 0 h 1248"/>
                <a:gd name="T2" fmla="*/ 0 w 1536"/>
                <a:gd name="T3" fmla="*/ 1248 h 1248"/>
                <a:gd name="T4" fmla="*/ 1536 w 1536"/>
                <a:gd name="T5" fmla="*/ 1248 h 1248"/>
                <a:gd name="T6" fmla="*/ 0 60000 65536"/>
                <a:gd name="T7" fmla="*/ 0 60000 65536"/>
                <a:gd name="T8" fmla="*/ 0 60000 65536"/>
                <a:gd name="T9" fmla="*/ 0 w 1536"/>
                <a:gd name="T10" fmla="*/ 0 h 1248"/>
                <a:gd name="T11" fmla="*/ 1536 w 1536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1248">
                  <a:moveTo>
                    <a:pt x="0" y="0"/>
                  </a:moveTo>
                  <a:lnTo>
                    <a:pt x="0" y="1248"/>
                  </a:lnTo>
                  <a:lnTo>
                    <a:pt x="1536" y="12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77" name="Group 17"/>
            <p:cNvGrpSpPr>
              <a:grpSpLocks/>
            </p:cNvGrpSpPr>
            <p:nvPr/>
          </p:nvGrpSpPr>
          <p:grpSpPr bwMode="auto">
            <a:xfrm>
              <a:off x="2064" y="1440"/>
              <a:ext cx="672" cy="576"/>
              <a:chOff x="2064" y="1440"/>
              <a:chExt cx="672" cy="576"/>
            </a:xfrm>
          </p:grpSpPr>
          <p:sp>
            <p:nvSpPr>
              <p:cNvPr id="1084" name="Freeform 15"/>
              <p:cNvSpPr>
                <a:spLocks/>
              </p:cNvSpPr>
              <p:nvPr/>
            </p:nvSpPr>
            <p:spPr bwMode="auto">
              <a:xfrm>
                <a:off x="2064" y="1440"/>
                <a:ext cx="672" cy="576"/>
              </a:xfrm>
              <a:custGeom>
                <a:avLst/>
                <a:gdLst>
                  <a:gd name="T0" fmla="*/ 96 w 672"/>
                  <a:gd name="T1" fmla="*/ 528 h 576"/>
                  <a:gd name="T2" fmla="*/ 0 w 672"/>
                  <a:gd name="T3" fmla="*/ 432 h 576"/>
                  <a:gd name="T4" fmla="*/ 48 w 672"/>
                  <a:gd name="T5" fmla="*/ 192 h 576"/>
                  <a:gd name="T6" fmla="*/ 240 w 672"/>
                  <a:gd name="T7" fmla="*/ 48 h 576"/>
                  <a:gd name="T8" fmla="*/ 384 w 672"/>
                  <a:gd name="T9" fmla="*/ 144 h 576"/>
                  <a:gd name="T10" fmla="*/ 576 w 672"/>
                  <a:gd name="T11" fmla="*/ 0 h 576"/>
                  <a:gd name="T12" fmla="*/ 672 w 672"/>
                  <a:gd name="T13" fmla="*/ 240 h 576"/>
                  <a:gd name="T14" fmla="*/ 576 w 672"/>
                  <a:gd name="T15" fmla="*/ 432 h 576"/>
                  <a:gd name="T16" fmla="*/ 288 w 672"/>
                  <a:gd name="T17" fmla="*/ 576 h 576"/>
                  <a:gd name="T18" fmla="*/ 96 w 672"/>
                  <a:gd name="T19" fmla="*/ 528 h 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2"/>
                  <a:gd name="T31" fmla="*/ 0 h 576"/>
                  <a:gd name="T32" fmla="*/ 672 w 672"/>
                  <a:gd name="T33" fmla="*/ 576 h 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2" h="576">
                    <a:moveTo>
                      <a:pt x="96" y="528"/>
                    </a:moveTo>
                    <a:lnTo>
                      <a:pt x="0" y="432"/>
                    </a:lnTo>
                    <a:lnTo>
                      <a:pt x="48" y="192"/>
                    </a:lnTo>
                    <a:lnTo>
                      <a:pt x="240" y="48"/>
                    </a:lnTo>
                    <a:lnTo>
                      <a:pt x="384" y="144"/>
                    </a:lnTo>
                    <a:lnTo>
                      <a:pt x="576" y="0"/>
                    </a:lnTo>
                    <a:lnTo>
                      <a:pt x="672" y="240"/>
                    </a:lnTo>
                    <a:lnTo>
                      <a:pt x="576" y="432"/>
                    </a:lnTo>
                    <a:lnTo>
                      <a:pt x="288" y="576"/>
                    </a:lnTo>
                    <a:lnTo>
                      <a:pt x="96" y="528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5" name="Oval 16"/>
              <p:cNvSpPr>
                <a:spLocks noChangeArrowheads="1"/>
              </p:cNvSpPr>
              <p:nvPr/>
            </p:nvSpPr>
            <p:spPr bwMode="auto">
              <a:xfrm>
                <a:off x="2352" y="177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78" name="Group 18"/>
            <p:cNvGrpSpPr>
              <a:grpSpLocks/>
            </p:cNvGrpSpPr>
            <p:nvPr/>
          </p:nvGrpSpPr>
          <p:grpSpPr bwMode="auto">
            <a:xfrm>
              <a:off x="2976" y="1116"/>
              <a:ext cx="672" cy="576"/>
              <a:chOff x="2064" y="1440"/>
              <a:chExt cx="672" cy="576"/>
            </a:xfrm>
          </p:grpSpPr>
          <p:sp>
            <p:nvSpPr>
              <p:cNvPr id="1082" name="Freeform 19"/>
              <p:cNvSpPr>
                <a:spLocks/>
              </p:cNvSpPr>
              <p:nvPr/>
            </p:nvSpPr>
            <p:spPr bwMode="auto">
              <a:xfrm>
                <a:off x="2064" y="1440"/>
                <a:ext cx="672" cy="576"/>
              </a:xfrm>
              <a:custGeom>
                <a:avLst/>
                <a:gdLst>
                  <a:gd name="T0" fmla="*/ 96 w 672"/>
                  <a:gd name="T1" fmla="*/ 528 h 576"/>
                  <a:gd name="T2" fmla="*/ 0 w 672"/>
                  <a:gd name="T3" fmla="*/ 432 h 576"/>
                  <a:gd name="T4" fmla="*/ 48 w 672"/>
                  <a:gd name="T5" fmla="*/ 192 h 576"/>
                  <a:gd name="T6" fmla="*/ 240 w 672"/>
                  <a:gd name="T7" fmla="*/ 48 h 576"/>
                  <a:gd name="T8" fmla="*/ 384 w 672"/>
                  <a:gd name="T9" fmla="*/ 144 h 576"/>
                  <a:gd name="T10" fmla="*/ 576 w 672"/>
                  <a:gd name="T11" fmla="*/ 0 h 576"/>
                  <a:gd name="T12" fmla="*/ 672 w 672"/>
                  <a:gd name="T13" fmla="*/ 240 h 576"/>
                  <a:gd name="T14" fmla="*/ 576 w 672"/>
                  <a:gd name="T15" fmla="*/ 432 h 576"/>
                  <a:gd name="T16" fmla="*/ 288 w 672"/>
                  <a:gd name="T17" fmla="*/ 576 h 576"/>
                  <a:gd name="T18" fmla="*/ 96 w 672"/>
                  <a:gd name="T19" fmla="*/ 528 h 57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72"/>
                  <a:gd name="T31" fmla="*/ 0 h 576"/>
                  <a:gd name="T32" fmla="*/ 672 w 672"/>
                  <a:gd name="T33" fmla="*/ 576 h 57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72" h="576">
                    <a:moveTo>
                      <a:pt x="96" y="528"/>
                    </a:moveTo>
                    <a:lnTo>
                      <a:pt x="0" y="432"/>
                    </a:lnTo>
                    <a:lnTo>
                      <a:pt x="48" y="192"/>
                    </a:lnTo>
                    <a:lnTo>
                      <a:pt x="240" y="48"/>
                    </a:lnTo>
                    <a:lnTo>
                      <a:pt x="384" y="144"/>
                    </a:lnTo>
                    <a:lnTo>
                      <a:pt x="576" y="0"/>
                    </a:lnTo>
                    <a:lnTo>
                      <a:pt x="672" y="240"/>
                    </a:lnTo>
                    <a:lnTo>
                      <a:pt x="576" y="432"/>
                    </a:lnTo>
                    <a:lnTo>
                      <a:pt x="288" y="576"/>
                    </a:lnTo>
                    <a:lnTo>
                      <a:pt x="96" y="528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3" name="Oval 20"/>
              <p:cNvSpPr>
                <a:spLocks noChangeArrowheads="1"/>
              </p:cNvSpPr>
              <p:nvPr/>
            </p:nvSpPr>
            <p:spPr bwMode="auto">
              <a:xfrm>
                <a:off x="2352" y="177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79" name="Line 24"/>
            <p:cNvSpPr>
              <a:spLocks noChangeShapeType="1"/>
            </p:cNvSpPr>
            <p:nvPr/>
          </p:nvSpPr>
          <p:spPr bwMode="auto">
            <a:xfrm flipV="1">
              <a:off x="2370" y="1470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Text Box 25"/>
            <p:cNvSpPr txBox="1">
              <a:spLocks noChangeArrowheads="1"/>
            </p:cNvSpPr>
            <p:nvPr/>
          </p:nvSpPr>
          <p:spPr bwMode="auto">
            <a:xfrm>
              <a:off x="2391" y="1806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</a:t>
              </a:r>
            </a:p>
          </p:txBody>
        </p:sp>
        <p:sp>
          <p:nvSpPr>
            <p:cNvPr id="1081" name="Text Box 26"/>
            <p:cNvSpPr txBox="1">
              <a:spLocks noChangeArrowheads="1"/>
            </p:cNvSpPr>
            <p:nvPr/>
          </p:nvSpPr>
          <p:spPr bwMode="auto">
            <a:xfrm>
              <a:off x="3282" y="1491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P’</a:t>
              </a:r>
            </a:p>
          </p:txBody>
        </p:sp>
      </p:grp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38138" y="1143000"/>
            <a:ext cx="5834062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In translation, object is displaced a given distance and direction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if displacement is the vector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 = t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I+t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J, </a:t>
            </a:r>
            <a:r>
              <a:rPr lang="en-US" altLang="en-US" sz="2400"/>
              <a:t>new point P</a:t>
            </a:r>
            <a:r>
              <a:rPr lang="en-US" altLang="en-US" sz="2400">
                <a:sym typeface="Symbol" panose="05050102010706020507" pitchFamily="18" charset="2"/>
              </a:rPr>
              <a:t>(x,y) can be found by adding translation distance (</a:t>
            </a:r>
            <a:r>
              <a:rPr lang="en-US" altLang="en-US" sz="2400"/>
              <a:t>t</a:t>
            </a:r>
            <a:r>
              <a:rPr lang="en-US" altLang="en-US" sz="2400" baseline="-25000"/>
              <a:t>x</a:t>
            </a:r>
            <a:r>
              <a:rPr lang="en-US" altLang="en-US" sz="2400"/>
              <a:t>,t</a:t>
            </a:r>
            <a:r>
              <a:rPr lang="en-US" altLang="en-US" sz="2400" baseline="-25000"/>
              <a:t>y</a:t>
            </a:r>
            <a:r>
              <a:rPr lang="en-US" altLang="en-US" sz="2400"/>
              <a:t>) to P</a:t>
            </a:r>
            <a:r>
              <a:rPr lang="en-US" altLang="en-US" sz="2400">
                <a:sym typeface="Symbol" panose="05050102010706020507" pitchFamily="18" charset="2"/>
              </a:rPr>
              <a:t>(x,y) </a:t>
            </a:r>
            <a:endParaRPr lang="en-US" altLang="en-US" sz="2400"/>
          </a:p>
        </p:txBody>
      </p:sp>
      <p:graphicFrame>
        <p:nvGraphicFramePr>
          <p:cNvPr id="5150" name="Object 30"/>
          <p:cNvGraphicFramePr>
            <a:graphicFrameLocks noGrp="1" noChangeAspect="1"/>
          </p:cNvGraphicFramePr>
          <p:nvPr>
            <p:ph idx="1"/>
          </p:nvPr>
        </p:nvGraphicFramePr>
        <p:xfrm>
          <a:off x="609600" y="3200400"/>
          <a:ext cx="52736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4" imgW="2247840" imgH="241200" progId="Equation.3">
                  <p:embed/>
                </p:oleObj>
              </mc:Choice>
              <mc:Fallback>
                <p:oleObj name="Equation" r:id="rId4" imgW="2247840" imgH="241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527367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32"/>
          <p:cNvGrpSpPr>
            <a:grpSpLocks/>
          </p:cNvGrpSpPr>
          <p:nvPr/>
        </p:nvGrpSpPr>
        <p:grpSpPr bwMode="auto">
          <a:xfrm>
            <a:off x="457200" y="3733800"/>
            <a:ext cx="5791200" cy="1676400"/>
            <a:chOff x="288" y="2352"/>
            <a:chExt cx="3648" cy="1056"/>
          </a:xfrm>
        </p:grpSpPr>
        <p:sp>
          <p:nvSpPr>
            <p:cNvPr id="1040" name="Rectangle 70"/>
            <p:cNvSpPr>
              <a:spLocks noChangeArrowheads="1"/>
            </p:cNvSpPr>
            <p:nvPr/>
          </p:nvSpPr>
          <p:spPr bwMode="auto">
            <a:xfrm>
              <a:off x="2665" y="302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1041" name="Rectangle 71"/>
            <p:cNvSpPr>
              <a:spLocks noChangeArrowheads="1"/>
            </p:cNvSpPr>
            <p:nvPr/>
          </p:nvSpPr>
          <p:spPr bwMode="auto">
            <a:xfrm>
              <a:off x="2665" y="3187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1042" name="Rectangle 72"/>
            <p:cNvSpPr>
              <a:spLocks noChangeArrowheads="1"/>
            </p:cNvSpPr>
            <p:nvPr/>
          </p:nvSpPr>
          <p:spPr bwMode="auto">
            <a:xfrm>
              <a:off x="2665" y="2851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1043" name="Rectangle 73"/>
            <p:cNvSpPr>
              <a:spLocks noChangeArrowheads="1"/>
            </p:cNvSpPr>
            <p:nvPr/>
          </p:nvSpPr>
          <p:spPr bwMode="auto">
            <a:xfrm>
              <a:off x="2400" y="3028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1044" name="Rectangle 74"/>
            <p:cNvSpPr>
              <a:spLocks noChangeArrowheads="1"/>
            </p:cNvSpPr>
            <p:nvPr/>
          </p:nvSpPr>
          <p:spPr bwMode="auto">
            <a:xfrm>
              <a:off x="2400" y="3187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1045" name="Rectangle 75"/>
            <p:cNvSpPr>
              <a:spLocks noChangeArrowheads="1"/>
            </p:cNvSpPr>
            <p:nvPr/>
          </p:nvSpPr>
          <p:spPr bwMode="auto">
            <a:xfrm>
              <a:off x="2400" y="2851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1046" name="Rectangle 76"/>
            <p:cNvSpPr>
              <a:spLocks noChangeArrowheads="1"/>
            </p:cNvSpPr>
            <p:nvPr/>
          </p:nvSpPr>
          <p:spPr bwMode="auto">
            <a:xfrm>
              <a:off x="2253" y="2987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1047" name="Rectangle 77"/>
            <p:cNvSpPr>
              <a:spLocks noChangeArrowheads="1"/>
            </p:cNvSpPr>
            <p:nvPr/>
          </p:nvSpPr>
          <p:spPr bwMode="auto">
            <a:xfrm>
              <a:off x="1845" y="304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1048" name="Rectangle 78"/>
            <p:cNvSpPr>
              <a:spLocks noChangeArrowheads="1"/>
            </p:cNvSpPr>
            <p:nvPr/>
          </p:nvSpPr>
          <p:spPr bwMode="auto">
            <a:xfrm>
              <a:off x="1845" y="317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1049" name="Rectangle 79"/>
            <p:cNvSpPr>
              <a:spLocks noChangeArrowheads="1"/>
            </p:cNvSpPr>
            <p:nvPr/>
          </p:nvSpPr>
          <p:spPr bwMode="auto">
            <a:xfrm>
              <a:off x="1845" y="286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1050" name="Rectangle 80"/>
            <p:cNvSpPr>
              <a:spLocks noChangeArrowheads="1"/>
            </p:cNvSpPr>
            <p:nvPr/>
          </p:nvSpPr>
          <p:spPr bwMode="auto">
            <a:xfrm>
              <a:off x="1619" y="3042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1051" name="Rectangle 81"/>
            <p:cNvSpPr>
              <a:spLocks noChangeArrowheads="1"/>
            </p:cNvSpPr>
            <p:nvPr/>
          </p:nvSpPr>
          <p:spPr bwMode="auto">
            <a:xfrm>
              <a:off x="1619" y="3173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1052" name="Rectangle 82"/>
            <p:cNvSpPr>
              <a:spLocks noChangeArrowheads="1"/>
            </p:cNvSpPr>
            <p:nvPr/>
          </p:nvSpPr>
          <p:spPr bwMode="auto">
            <a:xfrm>
              <a:off x="1619" y="2865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1053" name="Rectangle 83"/>
            <p:cNvSpPr>
              <a:spLocks noChangeArrowheads="1"/>
            </p:cNvSpPr>
            <p:nvPr/>
          </p:nvSpPr>
          <p:spPr bwMode="auto">
            <a:xfrm>
              <a:off x="1799" y="3118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1054" name="Rectangle 84"/>
            <p:cNvSpPr>
              <a:spLocks noChangeArrowheads="1"/>
            </p:cNvSpPr>
            <p:nvPr/>
          </p:nvSpPr>
          <p:spPr bwMode="auto">
            <a:xfrm>
              <a:off x="1793" y="2840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1055" name="Rectangle 85"/>
            <p:cNvSpPr>
              <a:spLocks noChangeArrowheads="1"/>
            </p:cNvSpPr>
            <p:nvPr/>
          </p:nvSpPr>
          <p:spPr bwMode="auto">
            <a:xfrm>
              <a:off x="1472" y="2987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1056" name="Rectangle 86"/>
            <p:cNvSpPr>
              <a:spLocks noChangeArrowheads="1"/>
            </p:cNvSpPr>
            <p:nvPr/>
          </p:nvSpPr>
          <p:spPr bwMode="auto">
            <a:xfrm>
              <a:off x="1388" y="2976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1057" name="Rectangle 87"/>
            <p:cNvSpPr>
              <a:spLocks noChangeArrowheads="1"/>
            </p:cNvSpPr>
            <p:nvPr/>
          </p:nvSpPr>
          <p:spPr bwMode="auto">
            <a:xfrm>
              <a:off x="1033" y="30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/>
            </a:p>
          </p:txBody>
        </p:sp>
        <p:sp>
          <p:nvSpPr>
            <p:cNvPr id="1058" name="Rectangle 88"/>
            <p:cNvSpPr>
              <a:spLocks noChangeArrowheads="1"/>
            </p:cNvSpPr>
            <p:nvPr/>
          </p:nvSpPr>
          <p:spPr bwMode="auto">
            <a:xfrm>
              <a:off x="1033" y="3187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/>
            </a:p>
          </p:txBody>
        </p:sp>
        <p:sp>
          <p:nvSpPr>
            <p:cNvPr id="1059" name="Rectangle 89"/>
            <p:cNvSpPr>
              <a:spLocks noChangeArrowheads="1"/>
            </p:cNvSpPr>
            <p:nvPr/>
          </p:nvSpPr>
          <p:spPr bwMode="auto">
            <a:xfrm>
              <a:off x="1033" y="287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/>
            </a:p>
          </p:txBody>
        </p:sp>
        <p:sp>
          <p:nvSpPr>
            <p:cNvPr id="1060" name="Rectangle 90"/>
            <p:cNvSpPr>
              <a:spLocks noChangeArrowheads="1"/>
            </p:cNvSpPr>
            <p:nvPr/>
          </p:nvSpPr>
          <p:spPr bwMode="auto">
            <a:xfrm>
              <a:off x="847" y="3056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/>
            </a:p>
          </p:txBody>
        </p:sp>
        <p:sp>
          <p:nvSpPr>
            <p:cNvPr id="1061" name="Rectangle 91"/>
            <p:cNvSpPr>
              <a:spLocks noChangeArrowheads="1"/>
            </p:cNvSpPr>
            <p:nvPr/>
          </p:nvSpPr>
          <p:spPr bwMode="auto">
            <a:xfrm>
              <a:off x="847" y="3187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/>
            </a:p>
          </p:txBody>
        </p:sp>
        <p:sp>
          <p:nvSpPr>
            <p:cNvPr id="1062" name="Rectangle 92"/>
            <p:cNvSpPr>
              <a:spLocks noChangeArrowheads="1"/>
            </p:cNvSpPr>
            <p:nvPr/>
          </p:nvSpPr>
          <p:spPr bwMode="auto">
            <a:xfrm>
              <a:off x="847" y="2879"/>
              <a:ext cx="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/>
            </a:p>
          </p:txBody>
        </p:sp>
        <p:sp>
          <p:nvSpPr>
            <p:cNvPr id="1063" name="Rectangle 93"/>
            <p:cNvSpPr>
              <a:spLocks noChangeArrowheads="1"/>
            </p:cNvSpPr>
            <p:nvPr/>
          </p:nvSpPr>
          <p:spPr bwMode="auto">
            <a:xfrm>
              <a:off x="700" y="3001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1064" name="Rectangle 113"/>
            <p:cNvSpPr>
              <a:spLocks noChangeArrowheads="1"/>
            </p:cNvSpPr>
            <p:nvPr/>
          </p:nvSpPr>
          <p:spPr bwMode="auto">
            <a:xfrm>
              <a:off x="2476" y="3137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/>
            </a:p>
          </p:txBody>
        </p:sp>
        <p:sp>
          <p:nvSpPr>
            <p:cNvPr id="1065" name="Rectangle 114"/>
            <p:cNvSpPr>
              <a:spLocks noChangeArrowheads="1"/>
            </p:cNvSpPr>
            <p:nvPr/>
          </p:nvSpPr>
          <p:spPr bwMode="auto">
            <a:xfrm>
              <a:off x="2479" y="2859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/>
            </a:p>
          </p:txBody>
        </p:sp>
        <p:sp>
          <p:nvSpPr>
            <p:cNvPr id="1066" name="Rectangle 115"/>
            <p:cNvSpPr>
              <a:spLocks noChangeArrowheads="1"/>
            </p:cNvSpPr>
            <p:nvPr/>
          </p:nvSpPr>
          <p:spPr bwMode="auto">
            <a:xfrm>
              <a:off x="2085" y="3008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/>
            </a:p>
          </p:txBody>
        </p:sp>
        <p:sp>
          <p:nvSpPr>
            <p:cNvPr id="1067" name="Rectangle 116"/>
            <p:cNvSpPr>
              <a:spLocks noChangeArrowheads="1"/>
            </p:cNvSpPr>
            <p:nvPr/>
          </p:nvSpPr>
          <p:spPr bwMode="auto">
            <a:xfrm>
              <a:off x="1712" y="3150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1068" name="Rectangle 117"/>
            <p:cNvSpPr>
              <a:spLocks noChangeArrowheads="1"/>
            </p:cNvSpPr>
            <p:nvPr/>
          </p:nvSpPr>
          <p:spPr bwMode="auto">
            <a:xfrm>
              <a:off x="1709" y="2872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1069" name="Rectangle 118"/>
            <p:cNvSpPr>
              <a:spLocks noChangeArrowheads="1"/>
            </p:cNvSpPr>
            <p:nvPr/>
          </p:nvSpPr>
          <p:spPr bwMode="auto">
            <a:xfrm>
              <a:off x="1272" y="3008"/>
              <a:ext cx="11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endParaRPr lang="en-US" altLang="en-US"/>
            </a:p>
          </p:txBody>
        </p:sp>
        <p:sp>
          <p:nvSpPr>
            <p:cNvPr id="1070" name="Rectangle 119"/>
            <p:cNvSpPr>
              <a:spLocks noChangeArrowheads="1"/>
            </p:cNvSpPr>
            <p:nvPr/>
          </p:nvSpPr>
          <p:spPr bwMode="auto">
            <a:xfrm>
              <a:off x="940" y="3164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1071" name="Rectangle 120"/>
            <p:cNvSpPr>
              <a:spLocks noChangeArrowheads="1"/>
            </p:cNvSpPr>
            <p:nvPr/>
          </p:nvSpPr>
          <p:spPr bwMode="auto">
            <a:xfrm>
              <a:off x="937" y="2886"/>
              <a:ext cx="8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1072" name="Rectangle 121"/>
            <p:cNvSpPr>
              <a:spLocks noChangeArrowheads="1"/>
            </p:cNvSpPr>
            <p:nvPr/>
          </p:nvSpPr>
          <p:spPr bwMode="auto">
            <a:xfrm>
              <a:off x="541" y="3022"/>
              <a:ext cx="11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endParaRPr lang="en-US" altLang="en-US"/>
            </a:p>
          </p:txBody>
        </p:sp>
        <p:sp>
          <p:nvSpPr>
            <p:cNvPr id="1073" name="Rectangle 124"/>
            <p:cNvSpPr>
              <a:spLocks noChangeArrowheads="1"/>
            </p:cNvSpPr>
            <p:nvPr/>
          </p:nvSpPr>
          <p:spPr bwMode="auto">
            <a:xfrm>
              <a:off x="2589" y="3252"/>
              <a:ext cx="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1074" name="Rectangle 125"/>
            <p:cNvSpPr>
              <a:spLocks noChangeArrowheads="1"/>
            </p:cNvSpPr>
            <p:nvPr/>
          </p:nvSpPr>
          <p:spPr bwMode="auto">
            <a:xfrm>
              <a:off x="2587" y="2974"/>
              <a:ext cx="5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1075" name="Text Box 130"/>
            <p:cNvSpPr txBox="1">
              <a:spLocks noChangeArrowheads="1"/>
            </p:cNvSpPr>
            <p:nvPr/>
          </p:nvSpPr>
          <p:spPr bwMode="auto">
            <a:xfrm>
              <a:off x="288" y="2352"/>
              <a:ext cx="364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If we represent the points and translation distance as a column vector then</a:t>
              </a:r>
            </a:p>
          </p:txBody>
        </p:sp>
      </p:grpSp>
      <p:grpSp>
        <p:nvGrpSpPr>
          <p:cNvPr id="6" name="Group 133"/>
          <p:cNvGrpSpPr>
            <a:grpSpLocks/>
          </p:cNvGrpSpPr>
          <p:nvPr/>
        </p:nvGrpSpPr>
        <p:grpSpPr bwMode="auto">
          <a:xfrm>
            <a:off x="457200" y="5562600"/>
            <a:ext cx="2667000" cy="838200"/>
            <a:chOff x="288" y="3504"/>
            <a:chExt cx="1680" cy="528"/>
          </a:xfrm>
        </p:grpSpPr>
        <p:sp>
          <p:nvSpPr>
            <p:cNvPr id="1033" name="Rectangle 67"/>
            <p:cNvSpPr>
              <a:spLocks noChangeArrowheads="1"/>
            </p:cNvSpPr>
            <p:nvPr/>
          </p:nvSpPr>
          <p:spPr bwMode="auto">
            <a:xfrm>
              <a:off x="1649" y="3790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/>
            </a:p>
          </p:txBody>
        </p:sp>
        <p:sp>
          <p:nvSpPr>
            <p:cNvPr id="1034" name="Rectangle 68"/>
            <p:cNvSpPr>
              <a:spLocks noChangeArrowheads="1"/>
            </p:cNvSpPr>
            <p:nvPr/>
          </p:nvSpPr>
          <p:spPr bwMode="auto">
            <a:xfrm>
              <a:off x="1351" y="3790"/>
              <a:ext cx="10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/>
            </a:p>
          </p:txBody>
        </p:sp>
        <p:sp>
          <p:nvSpPr>
            <p:cNvPr id="1035" name="Rectangle 69"/>
            <p:cNvSpPr>
              <a:spLocks noChangeArrowheads="1"/>
            </p:cNvSpPr>
            <p:nvPr/>
          </p:nvSpPr>
          <p:spPr bwMode="auto">
            <a:xfrm>
              <a:off x="1267" y="3779"/>
              <a:ext cx="45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>
                  <a:solidFill>
                    <a:srgbClr val="000000"/>
                  </a:solidFill>
                  <a:latin typeface="Symbol" panose="05050102010706020507" pitchFamily="18" charset="2"/>
                </a:rPr>
                <a:t>¢</a:t>
              </a:r>
              <a:endParaRPr lang="en-US" altLang="en-US"/>
            </a:p>
          </p:txBody>
        </p:sp>
        <p:sp>
          <p:nvSpPr>
            <p:cNvPr id="1036" name="Rectangle 110"/>
            <p:cNvSpPr>
              <a:spLocks noChangeArrowheads="1"/>
            </p:cNvSpPr>
            <p:nvPr/>
          </p:nvSpPr>
          <p:spPr bwMode="auto">
            <a:xfrm>
              <a:off x="1774" y="3811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en-US" altLang="en-US"/>
            </a:p>
          </p:txBody>
        </p:sp>
        <p:sp>
          <p:nvSpPr>
            <p:cNvPr id="1037" name="Rectangle 111"/>
            <p:cNvSpPr>
              <a:spLocks noChangeArrowheads="1"/>
            </p:cNvSpPr>
            <p:nvPr/>
          </p:nvSpPr>
          <p:spPr bwMode="auto">
            <a:xfrm>
              <a:off x="1502" y="3811"/>
              <a:ext cx="11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endParaRPr lang="en-US" altLang="en-US"/>
            </a:p>
          </p:txBody>
        </p:sp>
        <p:sp>
          <p:nvSpPr>
            <p:cNvPr id="1038" name="Rectangle 112"/>
            <p:cNvSpPr>
              <a:spLocks noChangeArrowheads="1"/>
            </p:cNvSpPr>
            <p:nvPr/>
          </p:nvSpPr>
          <p:spPr bwMode="auto">
            <a:xfrm>
              <a:off x="1152" y="3811"/>
              <a:ext cx="11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3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P</a:t>
              </a:r>
              <a:endParaRPr lang="en-US" altLang="en-US"/>
            </a:p>
          </p:txBody>
        </p:sp>
        <p:sp>
          <p:nvSpPr>
            <p:cNvPr id="1039" name="Text Box 131"/>
            <p:cNvSpPr txBox="1">
              <a:spLocks noChangeArrowheads="1"/>
            </p:cNvSpPr>
            <p:nvPr/>
          </p:nvSpPr>
          <p:spPr bwMode="auto">
            <a:xfrm>
              <a:off x="288" y="3504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And eq. 1 become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IE" altLang="en-US"/>
              <a:t>Rotation</a:t>
            </a:r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altLang="en-US"/>
              <a:t>Rotates all coordinates by a specified angle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new</a:t>
            </a:r>
            <a:r>
              <a:rPr lang="en-US" altLang="en-US">
                <a:latin typeface="Times New Roman" panose="02020603050405020304" pitchFamily="18" charset="0"/>
              </a:rPr>
              <a:t> =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old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cos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</a:rPr>
              <a:t> – 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 i="1" baseline="-25000">
                <a:latin typeface="Times New Roman" panose="02020603050405020304" pitchFamily="18" charset="0"/>
              </a:rPr>
              <a:t>old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sin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US" altLang="en-US" i="1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	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 i="1" baseline="-25000">
                <a:latin typeface="Times New Roman" panose="02020603050405020304" pitchFamily="18" charset="0"/>
              </a:rPr>
              <a:t>new</a:t>
            </a:r>
            <a:r>
              <a:rPr lang="en-US" altLang="en-US">
                <a:latin typeface="Times New Roman" panose="02020603050405020304" pitchFamily="18" charset="0"/>
              </a:rPr>
              <a:t> =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 i="1" baseline="-25000">
                <a:latin typeface="Times New Roman" panose="02020603050405020304" pitchFamily="18" charset="0"/>
              </a:rPr>
              <a:t>old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sin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en-US">
                <a:latin typeface="Times New Roman" panose="02020603050405020304" pitchFamily="18" charset="0"/>
              </a:rPr>
              <a:t> + 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 i="1" baseline="-25000">
                <a:latin typeface="Times New Roman" panose="02020603050405020304" pitchFamily="18" charset="0"/>
              </a:rPr>
              <a:t>old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cos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US" altLang="en-US" i="1">
              <a:latin typeface="Times New Roman" panose="02020603050405020304" pitchFamily="18" charset="0"/>
            </a:endParaRPr>
          </a:p>
          <a:p>
            <a:r>
              <a:rPr lang="en-IE" altLang="en-US"/>
              <a:t>Points are always rotated about the origin</a:t>
            </a:r>
            <a:endParaRPr lang="en-US" altLang="en-US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614738" y="5419725"/>
          <a:ext cx="3762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5419725"/>
                        <a:ext cx="376237" cy="363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0"/>
          <p:cNvSpPr txBox="1">
            <a:spLocks noChangeArrowheads="1"/>
          </p:cNvSpPr>
          <p:nvPr/>
        </p:nvSpPr>
        <p:spPr bwMode="gray">
          <a:xfrm>
            <a:off x="2906713" y="3836988"/>
            <a:ext cx="282575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gray">
          <a:xfrm>
            <a:off x="6151563" y="5853113"/>
            <a:ext cx="28257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gray">
          <a:xfrm flipV="1">
            <a:off x="3159125" y="4068763"/>
            <a:ext cx="0" cy="193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gray">
          <a:xfrm>
            <a:off x="3121025" y="5973763"/>
            <a:ext cx="3144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gray">
          <a:xfrm>
            <a:off x="3441700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gray">
          <a:xfrm>
            <a:off x="3724275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gray">
          <a:xfrm>
            <a:off x="4289425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gray">
          <a:xfrm>
            <a:off x="4006850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gray">
          <a:xfrm>
            <a:off x="4572000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gray">
          <a:xfrm>
            <a:off x="4854575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gray">
          <a:xfrm>
            <a:off x="5137150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gray">
          <a:xfrm>
            <a:off x="5418138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gray">
          <a:xfrm>
            <a:off x="5700713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gray">
          <a:xfrm>
            <a:off x="5983288" y="5902325"/>
            <a:ext cx="0" cy="14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gray">
          <a:xfrm>
            <a:off x="3089275" y="5691188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gray">
          <a:xfrm>
            <a:off x="3089275" y="5408613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gray">
          <a:xfrm>
            <a:off x="3089275" y="5126038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gray">
          <a:xfrm>
            <a:off x="3089275" y="4845050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gray">
          <a:xfrm>
            <a:off x="3089275" y="4562475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gray">
          <a:xfrm>
            <a:off x="3089275" y="4279900"/>
            <a:ext cx="14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gray">
          <a:xfrm>
            <a:off x="2957513" y="5921375"/>
            <a:ext cx="2794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gray">
          <a:xfrm>
            <a:off x="3302000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gray">
          <a:xfrm>
            <a:off x="2878138" y="5548313"/>
            <a:ext cx="2794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gray">
          <a:xfrm>
            <a:off x="3584575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gray">
          <a:xfrm>
            <a:off x="2878138" y="5267325"/>
            <a:ext cx="27940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gray">
          <a:xfrm>
            <a:off x="3863975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gray">
          <a:xfrm>
            <a:off x="4148138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gray">
          <a:xfrm>
            <a:off x="4430713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gray">
          <a:xfrm>
            <a:off x="4713288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6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gray">
          <a:xfrm>
            <a:off x="4995863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7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gray">
          <a:xfrm>
            <a:off x="5280025" y="6042025"/>
            <a:ext cx="277813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gray">
          <a:xfrm>
            <a:off x="5559425" y="6042025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9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gray">
          <a:xfrm>
            <a:off x="5842000" y="6042025"/>
            <a:ext cx="342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10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gray">
          <a:xfrm>
            <a:off x="2878138" y="4986338"/>
            <a:ext cx="27940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3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gray">
          <a:xfrm>
            <a:off x="2878138" y="4703763"/>
            <a:ext cx="279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gray">
          <a:xfrm>
            <a:off x="2878138" y="4419600"/>
            <a:ext cx="2794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gray">
          <a:xfrm>
            <a:off x="2878138" y="4138613"/>
            <a:ext cx="27940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 New Roman" panose="02020603050405020304" pitchFamily="18" charset="0"/>
              </a:rPr>
              <a:t> 6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4289425" y="5299075"/>
            <a:ext cx="423863" cy="422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4289425" y="4875213"/>
            <a:ext cx="423863" cy="4238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 flipV="1">
            <a:off x="3155950" y="5721350"/>
            <a:ext cx="1133475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1558" name="Group 54"/>
          <p:cNvGrpSpPr>
            <a:grpSpLocks/>
          </p:cNvGrpSpPr>
          <p:nvPr/>
        </p:nvGrpSpPr>
        <p:grpSpPr bwMode="auto">
          <a:xfrm rot="-2592406">
            <a:off x="3506788" y="4117975"/>
            <a:ext cx="423862" cy="847725"/>
            <a:chOff x="1632" y="3936"/>
            <a:chExt cx="288" cy="576"/>
          </a:xfrm>
        </p:grpSpPr>
        <p:sp>
          <p:nvSpPr>
            <p:cNvPr id="21559" name="Rectangle 55"/>
            <p:cNvSpPr>
              <a:spLocks noChangeArrowheads="1"/>
            </p:cNvSpPr>
            <p:nvPr/>
          </p:nvSpPr>
          <p:spPr bwMode="auto">
            <a:xfrm>
              <a:off x="1632" y="4224"/>
              <a:ext cx="288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AutoShape 56"/>
            <p:cNvSpPr>
              <a:spLocks noChangeArrowheads="1"/>
            </p:cNvSpPr>
            <p:nvPr/>
          </p:nvSpPr>
          <p:spPr bwMode="auto">
            <a:xfrm>
              <a:off x="1632" y="3936"/>
              <a:ext cx="288" cy="28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61" name="Line 57"/>
          <p:cNvSpPr>
            <a:spLocks noChangeShapeType="1"/>
          </p:cNvSpPr>
          <p:nvPr/>
        </p:nvSpPr>
        <p:spPr bwMode="auto">
          <a:xfrm rot="19007594" flipV="1">
            <a:off x="2917825" y="5364163"/>
            <a:ext cx="1176338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63" name="Arc 59"/>
          <p:cNvSpPr>
            <a:spLocks/>
          </p:cNvSpPr>
          <p:nvPr/>
        </p:nvSpPr>
        <p:spPr bwMode="auto">
          <a:xfrm>
            <a:off x="3424238" y="5513388"/>
            <a:ext cx="211137" cy="355600"/>
          </a:xfrm>
          <a:custGeom>
            <a:avLst/>
            <a:gdLst>
              <a:gd name="G0" fmla="+- 0 0 0"/>
              <a:gd name="G1" fmla="+- 20569 0 0"/>
              <a:gd name="G2" fmla="+- 21600 0 0"/>
              <a:gd name="T0" fmla="*/ 6593 w 21600"/>
              <a:gd name="T1" fmla="*/ 0 h 20569"/>
              <a:gd name="T2" fmla="*/ 21600 w 21600"/>
              <a:gd name="T3" fmla="*/ 20569 h 20569"/>
              <a:gd name="T4" fmla="*/ 0 w 21600"/>
              <a:gd name="T5" fmla="*/ 20569 h 20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69" fill="none" extrusionOk="0">
                <a:moveTo>
                  <a:pt x="6593" y="-1"/>
                </a:moveTo>
                <a:cubicBezTo>
                  <a:pt x="15534" y="2865"/>
                  <a:pt x="21600" y="11179"/>
                  <a:pt x="21600" y="20569"/>
                </a:cubicBezTo>
              </a:path>
              <a:path w="21600" h="20569" stroke="0" extrusionOk="0">
                <a:moveTo>
                  <a:pt x="6593" y="-1"/>
                </a:moveTo>
                <a:cubicBezTo>
                  <a:pt x="15534" y="2865"/>
                  <a:pt x="21600" y="11179"/>
                  <a:pt x="21600" y="20569"/>
                </a:cubicBezTo>
                <a:lnTo>
                  <a:pt x="0" y="2056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CCB658-4D96-4013-BFD4-86E6A82949C1}" type="slidenum">
              <a:rPr lang="en-US" altLang="en-US">
                <a:solidFill>
                  <a:schemeClr val="bg1"/>
                </a:solidFill>
              </a:rPr>
              <a:pPr eaLnBrk="1" hangingPunct="1"/>
              <a:t>9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765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Rotation – 2D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2d rotation, object is repositioned along a circular path in xy plane.</a:t>
            </a:r>
          </a:p>
          <a:p>
            <a:pPr eaLnBrk="1" hangingPunct="1"/>
            <a:r>
              <a:rPr lang="en-US" altLang="en-US" smtClean="0"/>
              <a:t>For rotation we specify</a:t>
            </a:r>
          </a:p>
          <a:p>
            <a:pPr lvl="1" eaLnBrk="1" hangingPunct="1"/>
            <a:r>
              <a:rPr lang="en-US" altLang="en-US" smtClean="0"/>
              <a:t>Rotation angle (</a:t>
            </a:r>
            <a:r>
              <a:rPr lang="en-US" altLang="en-US" smtClean="0">
                <a:sym typeface="Symbol" panose="05050102010706020507" pitchFamily="18" charset="2"/>
              </a:rPr>
              <a:t>) </a:t>
            </a:r>
          </a:p>
          <a:p>
            <a:pPr lvl="2" eaLnBrk="1" hangingPunct="1"/>
            <a:r>
              <a:rPr lang="en-US" altLang="en-US" smtClean="0">
                <a:sym typeface="Symbol" panose="05050102010706020507" pitchFamily="18" charset="2"/>
              </a:rPr>
              <a:t>Counter clockwise – positive angle</a:t>
            </a:r>
          </a:p>
          <a:p>
            <a:pPr lvl="2" eaLnBrk="1" hangingPunct="1"/>
            <a:r>
              <a:rPr lang="en-US" altLang="en-US" smtClean="0">
                <a:sym typeface="Symbol" panose="05050102010706020507" pitchFamily="18" charset="2"/>
              </a:rPr>
              <a:t>Clockwise – negative angle</a:t>
            </a:r>
          </a:p>
          <a:p>
            <a:pPr lvl="1" eaLnBrk="1" hangingPunct="1"/>
            <a:r>
              <a:rPr lang="en-US" altLang="en-US" smtClean="0">
                <a:sym typeface="Symbol" panose="05050102010706020507" pitchFamily="18" charset="2"/>
              </a:rPr>
              <a:t>Pivot point (x</a:t>
            </a:r>
            <a:r>
              <a:rPr lang="en-US" altLang="en-US" baseline="-25000" smtClean="0">
                <a:sym typeface="Symbol" panose="05050102010706020507" pitchFamily="18" charset="2"/>
              </a:rPr>
              <a:t>r</a:t>
            </a:r>
            <a:r>
              <a:rPr lang="en-US" altLang="en-US" smtClean="0">
                <a:sym typeface="Symbol" panose="05050102010706020507" pitchFamily="18" charset="2"/>
              </a:rPr>
              <a:t>,y</a:t>
            </a:r>
            <a:r>
              <a:rPr lang="en-US" altLang="en-US" baseline="-25000" smtClean="0">
                <a:sym typeface="Symbol" panose="05050102010706020507" pitchFamily="18" charset="2"/>
              </a:rPr>
              <a:t>r</a:t>
            </a:r>
            <a:r>
              <a:rPr lang="en-US" altLang="en-US" smtClean="0">
                <a:sym typeface="Symbol" panose="05050102010706020507" pitchFamily="18" charset="2"/>
              </a:rPr>
              <a:t>) – center of rotation</a:t>
            </a:r>
          </a:p>
          <a:p>
            <a:pPr eaLnBrk="1" hangingPunct="1"/>
            <a:r>
              <a:rPr lang="en-US" altLang="en-US" smtClean="0">
                <a:sym typeface="Symbol" panose="05050102010706020507" pitchFamily="18" charset="2"/>
              </a:rPr>
              <a:t>First we determine the transformation eq for rotation of a point P with origin as pivot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1636</Words>
  <Application>Microsoft Office PowerPoint</Application>
  <PresentationFormat>On-screen Show (4:3)</PresentationFormat>
  <Paragraphs>532</Paragraphs>
  <Slides>36</Slides>
  <Notes>4</Notes>
  <HiddenSlides>2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Garamond</vt:lpstr>
      <vt:lpstr>Lucida Console</vt:lpstr>
      <vt:lpstr>Symbol</vt:lpstr>
      <vt:lpstr>Tahoma</vt:lpstr>
      <vt:lpstr>Times New Roman</vt:lpstr>
      <vt:lpstr>Wingdings</vt:lpstr>
      <vt:lpstr>Capsules</vt:lpstr>
      <vt:lpstr>Equation</vt:lpstr>
      <vt:lpstr>VISIO</vt:lpstr>
      <vt:lpstr>Modeling Transformations</vt:lpstr>
      <vt:lpstr>Why Transformations?</vt:lpstr>
      <vt:lpstr>Use of Transformations</vt:lpstr>
      <vt:lpstr>Modeling Transformations</vt:lpstr>
      <vt:lpstr>Modeling Transformations</vt:lpstr>
      <vt:lpstr>Translation</vt:lpstr>
      <vt:lpstr>Translation – 2D</vt:lpstr>
      <vt:lpstr>Rotation</vt:lpstr>
      <vt:lpstr>Rotation – 2D</vt:lpstr>
      <vt:lpstr>Rotation – 2D </vt:lpstr>
      <vt:lpstr>Rotation – 2D</vt:lpstr>
      <vt:lpstr>Scaling – 2D</vt:lpstr>
      <vt:lpstr>Scaling – 2D</vt:lpstr>
      <vt:lpstr>Homogeneous Coordinates</vt:lpstr>
      <vt:lpstr>Why Homogeneous Coordinates?</vt:lpstr>
      <vt:lpstr>Homogeneous Translation</vt:lpstr>
      <vt:lpstr>Homogeneous Co-ordinates</vt:lpstr>
      <vt:lpstr>Homogeneous Co-ordinates</vt:lpstr>
      <vt:lpstr>Homogeneous Co-ordinates</vt:lpstr>
      <vt:lpstr>Mirror Reflection</vt:lpstr>
      <vt:lpstr>Shearing Transformation</vt:lpstr>
      <vt:lpstr>Inverse 2D - Transformations</vt:lpstr>
      <vt:lpstr>Composite Transformation</vt:lpstr>
      <vt:lpstr>Composite Transformation - DIY</vt:lpstr>
      <vt:lpstr>Commutativity of Transformation Matrices</vt:lpstr>
      <vt:lpstr>Commutativity of Transformation Matrices</vt:lpstr>
      <vt:lpstr>Commutativity of Transformation Matrices</vt:lpstr>
      <vt:lpstr>Associativity of Matrix Multiplication</vt:lpstr>
      <vt:lpstr>Associativity of Matrix Multiplication</vt:lpstr>
      <vt:lpstr>General Pivot point, P(h,k), Rotation of  : R,P</vt:lpstr>
      <vt:lpstr>General Pivot point, P(h,k), Rotation of  : R,P</vt:lpstr>
      <vt:lpstr>Example</vt:lpstr>
      <vt:lpstr>DIY</vt:lpstr>
      <vt:lpstr>Fixed point P(h,k) Scaling :  Ssx,sy,p</vt:lpstr>
      <vt:lpstr>Reflection about line L, ML</vt:lpstr>
      <vt:lpstr>Reflection about line L, ML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Transformations</dc:title>
  <dc:creator>Masud</dc:creator>
  <cp:lastModifiedBy>User</cp:lastModifiedBy>
  <cp:revision>79</cp:revision>
  <dcterms:created xsi:type="dcterms:W3CDTF">2008-08-10T14:23:18Z</dcterms:created>
  <dcterms:modified xsi:type="dcterms:W3CDTF">2021-07-01T07:48:30Z</dcterms:modified>
</cp:coreProperties>
</file>