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318" r:id="rId2"/>
    <p:sldId id="319" r:id="rId3"/>
    <p:sldId id="320" r:id="rId4"/>
    <p:sldId id="357" r:id="rId5"/>
    <p:sldId id="358" r:id="rId6"/>
    <p:sldId id="322" r:id="rId7"/>
    <p:sldId id="350" r:id="rId8"/>
    <p:sldId id="351" r:id="rId9"/>
    <p:sldId id="359" r:id="rId10"/>
    <p:sldId id="360" r:id="rId11"/>
    <p:sldId id="361" r:id="rId12"/>
    <p:sldId id="362" r:id="rId13"/>
    <p:sldId id="354" r:id="rId14"/>
    <p:sldId id="355" r:id="rId15"/>
    <p:sldId id="356" r:id="rId16"/>
    <p:sldId id="346" r:id="rId17"/>
    <p:sldId id="343" r:id="rId18"/>
    <p:sldId id="347" r:id="rId19"/>
    <p:sldId id="344" r:id="rId20"/>
    <p:sldId id="353" r:id="rId21"/>
    <p:sldId id="345" r:id="rId22"/>
    <p:sldId id="348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99CCFF"/>
    <a:srgbClr val="FF99CC"/>
    <a:srgbClr val="FF9933"/>
    <a:srgbClr val="CCECFF"/>
    <a:srgbClr val="6699FF"/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 autoAdjust="0"/>
    <p:restoredTop sz="94683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90A80C-2652-4994-B643-C344D48BF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A0D4A3-85B5-46FE-8FE4-EEDDBDBB60AF}" type="slidenum">
              <a:rPr lang="en-US"/>
              <a:pPr/>
              <a:t>17</a:t>
            </a:fld>
            <a:endParaRPr 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343400"/>
            <a:ext cx="5334000" cy="4054475"/>
          </a:xfrm>
          <a:noFill/>
          <a:ln/>
        </p:spPr>
        <p:txBody>
          <a:bodyPr/>
          <a:lstStyle/>
          <a:p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83EFAF-E6C1-4EE3-8E3D-EEAC7EC9917B}" type="slidenum">
              <a:rPr lang="en-US"/>
              <a:pPr/>
              <a:t>19</a:t>
            </a:fld>
            <a:endParaRPr 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343400"/>
            <a:ext cx="5334000" cy="4054475"/>
          </a:xfrm>
          <a:noFill/>
          <a:ln/>
        </p:spPr>
        <p:txBody>
          <a:bodyPr/>
          <a:lstStyle/>
          <a:p>
            <a:endParaRPr lang="sl-S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275A3-2C5C-494F-88C2-B3685089F726}" type="slidenum">
              <a:rPr lang="en-US"/>
              <a:pPr/>
              <a:t>21</a:t>
            </a:fld>
            <a:endParaRPr 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343400"/>
            <a:ext cx="5334000" cy="4054475"/>
          </a:xfrm>
          <a:noFill/>
          <a:ln/>
        </p:spPr>
        <p:txBody>
          <a:bodyPr/>
          <a:lstStyle/>
          <a:p>
            <a:endParaRPr lang="sl-S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DD2A4-F11C-40EC-9388-2E7A59F24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5F200A-2D19-4EAE-9FF3-C262A2021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A905DB-E907-4A46-A0FE-DC71E0F48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8550C-EA6A-4C77-B0D5-3B94929D3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A3EA1-5C0B-4185-9F3F-377881382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E01A3-9D96-4EC0-9B36-343B32AE5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A46EA-3039-45AF-BCF0-3F36DBC83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6B88B-DA5E-4743-8C33-4B53A9A77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749962-84A4-4A4A-878C-D353E18C8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D1F72-C2A5-4593-815F-984E009C5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DFF55-334D-4F93-B27A-10CD8DC3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4F624-5DBD-42C7-969E-DA49910A1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B6AC-E48D-4248-9B9F-D20D3BD58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AF8D5-BF46-4E87-8181-5DD55B6A9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7B45C84-64FB-4FCF-9AB8-725550F87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F06411-001B-4EB1-B3A9-DDE799C16E1C}" type="slidenum">
              <a:rPr lang="en-US"/>
              <a:pPr/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133600"/>
            <a:ext cx="7772400" cy="1371600"/>
          </a:xfrm>
          <a:solidFill>
            <a:srgbClr val="FF99CC"/>
          </a:solidFill>
        </p:spPr>
        <p:txBody>
          <a:bodyPr/>
          <a:lstStyle/>
          <a:p>
            <a:pPr eaLnBrk="1" hangingPunct="1"/>
            <a:r>
              <a:rPr lang="en-US" sz="4000" smtClean="0"/>
              <a:t>Path Loss Model in Mobile Cellular Network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62F388-5098-41CB-A1A6-BD018694FE00}" type="slidenum">
              <a:rPr lang="en-US"/>
              <a:pPr/>
              <a:t>10</a:t>
            </a:fld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81000" y="533400"/>
            <a:ext cx="8382000" cy="5751513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NLOS path loss  composed of three terms, 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P</a:t>
            </a:r>
            <a:r>
              <a:rPr lang="en-US"/>
              <a:t>(DB) = L</a:t>
            </a:r>
            <a:r>
              <a:rPr lang="en-US" baseline="-25000"/>
              <a:t>0 </a:t>
            </a:r>
            <a:r>
              <a:rPr lang="en-US"/>
              <a:t>+ L</a:t>
            </a:r>
            <a:r>
              <a:rPr lang="en-US" baseline="-25000"/>
              <a:t>rts </a:t>
            </a:r>
            <a:r>
              <a:rPr lang="en-US"/>
              <a:t>+ L</a:t>
            </a:r>
            <a:r>
              <a:rPr lang="en-US" baseline="-25000"/>
              <a:t>msd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The model works best for the BS much taller than the surrounding buildings. </a:t>
            </a:r>
            <a:endParaRPr lang="en-US" baseline="-25000"/>
          </a:p>
          <a:p>
            <a:pPr>
              <a:spcBef>
                <a:spcPct val="50000"/>
              </a:spcBef>
            </a:pPr>
            <a:r>
              <a:rPr lang="en-US"/>
              <a:t> L</a:t>
            </a:r>
            <a:r>
              <a:rPr lang="en-US" baseline="-25000"/>
              <a:t>0</a:t>
            </a:r>
            <a:r>
              <a:rPr lang="en-US"/>
              <a:t>: Free space path loss = 32.4 + 20log(d) + 20log(fc)</a:t>
            </a:r>
          </a:p>
          <a:p>
            <a:pPr>
              <a:spcBef>
                <a:spcPct val="50000"/>
              </a:spcBef>
            </a:pPr>
            <a:r>
              <a:rPr lang="en-US"/>
              <a:t>Lrts: roof-street diffraction and scatter loss = </a:t>
            </a:r>
          </a:p>
          <a:p>
            <a:pPr>
              <a:spcBef>
                <a:spcPct val="50000"/>
              </a:spcBef>
            </a:pPr>
            <a:r>
              <a:rPr lang="en-US"/>
              <a:t>-16.9 -10log(w) + 10log(f</a:t>
            </a:r>
            <a:r>
              <a:rPr lang="en-US" baseline="-25000"/>
              <a:t>c</a:t>
            </a:r>
            <a:r>
              <a:rPr lang="en-US"/>
              <a:t>) + 20log(</a:t>
            </a:r>
            <a:r>
              <a:rPr lang="el-GR"/>
              <a:t>Δ</a:t>
            </a:r>
            <a:r>
              <a:rPr lang="en-US"/>
              <a:t>h</a:t>
            </a:r>
            <a:r>
              <a:rPr lang="en-US" baseline="-25000"/>
              <a:t>m</a:t>
            </a:r>
            <a:r>
              <a:rPr lang="en-US"/>
              <a:t>) + L</a:t>
            </a:r>
            <a:r>
              <a:rPr lang="en-US" baseline="-25000"/>
              <a:t>ori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ori </a:t>
            </a:r>
            <a:r>
              <a:rPr lang="en-US"/>
              <a:t>is the street orientation loss:</a:t>
            </a:r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/>
        </p:nvGraphicFramePr>
        <p:xfrm>
          <a:off x="685800" y="4724400"/>
          <a:ext cx="6184900" cy="1566863"/>
        </p:xfrm>
        <a:graphic>
          <a:graphicData uri="http://schemas.openxmlformats.org/presentationml/2006/ole">
            <p:oleObj spid="_x0000_s5122" name="Equation" r:id="rId3" imgW="2819160" imgH="787320" progId="Equation.3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F3BD01-BC83-4F8D-86F6-784A58C3186F}" type="slidenum">
              <a:rPr lang="en-US"/>
              <a:pPr/>
              <a:t>11</a:t>
            </a:fld>
            <a:endParaRPr 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228600" y="228600"/>
            <a:ext cx="6324600" cy="1004888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msd </a:t>
            </a:r>
            <a:r>
              <a:rPr lang="en-US"/>
              <a:t>= multiscreen diffraction loss</a:t>
            </a:r>
          </a:p>
          <a:p>
            <a:pPr>
              <a:spcBef>
                <a:spcPct val="50000"/>
              </a:spcBef>
            </a:pPr>
            <a:r>
              <a:rPr lang="en-US"/>
              <a:t>        = L</a:t>
            </a:r>
            <a:r>
              <a:rPr lang="en-US" baseline="-25000"/>
              <a:t>bsh</a:t>
            </a:r>
            <a:r>
              <a:rPr lang="en-US"/>
              <a:t>+ K</a:t>
            </a:r>
            <a:r>
              <a:rPr lang="en-US" baseline="-25000"/>
              <a:t>a</a:t>
            </a:r>
            <a:r>
              <a:rPr lang="en-US"/>
              <a:t> + K</a:t>
            </a:r>
            <a:r>
              <a:rPr lang="en-US" baseline="-25000"/>
              <a:t>d</a:t>
            </a:r>
            <a:r>
              <a:rPr lang="en-US"/>
              <a:t>log(d) + K</a:t>
            </a:r>
            <a:r>
              <a:rPr lang="en-US" baseline="-25000"/>
              <a:t>f</a:t>
            </a:r>
            <a:r>
              <a:rPr lang="en-US"/>
              <a:t>log(fc) - 9log(b)</a:t>
            </a:r>
          </a:p>
        </p:txBody>
      </p:sp>
      <p:graphicFrame>
        <p:nvGraphicFramePr>
          <p:cNvPr id="6146" name="Object 7"/>
          <p:cNvGraphicFramePr>
            <a:graphicFrameLocks noChangeAspect="1"/>
          </p:cNvGraphicFramePr>
          <p:nvPr/>
        </p:nvGraphicFramePr>
        <p:xfrm>
          <a:off x="533400" y="1981200"/>
          <a:ext cx="7407275" cy="1284288"/>
        </p:xfrm>
        <a:graphic>
          <a:graphicData uri="http://schemas.openxmlformats.org/presentationml/2006/ole">
            <p:oleObj spid="_x0000_s6146" name="Equation" r:id="rId3" imgW="2908080" imgH="507960" progId="Equation.3">
              <p:embed/>
            </p:oleObj>
          </a:graphicData>
        </a:graphic>
      </p:graphicFrame>
      <p:sp>
        <p:nvSpPr>
          <p:cNvPr id="6150" name="Rectangle 9"/>
          <p:cNvSpPr>
            <a:spLocks noChangeArrowheads="1"/>
          </p:cNvSpPr>
          <p:nvPr/>
        </p:nvSpPr>
        <p:spPr bwMode="auto">
          <a:xfrm>
            <a:off x="0" y="2752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447675" y="3765550"/>
          <a:ext cx="8248650" cy="1744663"/>
        </p:xfrm>
        <a:graphic>
          <a:graphicData uri="http://schemas.openxmlformats.org/presentationml/2006/ole">
            <p:oleObj spid="_x0000_s6147" name="Equation" r:id="rId4" imgW="3733560" imgH="787320" progId="Equation.3">
              <p:embed/>
            </p:oleObj>
          </a:graphicData>
        </a:graphic>
      </p:graphicFrame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0" y="3848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0" y="3962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3D2CD-A129-4C02-83AD-1F9E1E741B53}" type="slidenum">
              <a:rPr lang="en-US"/>
              <a:pPr/>
              <a:t>12</a:t>
            </a:fld>
            <a:endParaRPr lang="en-US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03313" y="260350"/>
          <a:ext cx="6173787" cy="1882775"/>
        </p:xfrm>
        <a:graphic>
          <a:graphicData uri="http://schemas.openxmlformats.org/presentationml/2006/ole">
            <p:oleObj spid="_x0000_s7170" name="Equation" r:id="rId3" imgW="2412720" imgH="736560" progId="Equation.3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19088" y="2362200"/>
          <a:ext cx="8504237" cy="2068513"/>
        </p:xfrm>
        <a:graphic>
          <a:graphicData uri="http://schemas.openxmlformats.org/presentationml/2006/ole">
            <p:oleObj spid="_x0000_s7171" name="Equation" r:id="rId4" imgW="3759120" imgH="914400" progId="Equation.3">
              <p:embed/>
            </p:oleObj>
          </a:graphicData>
        </a:graphic>
      </p:graphicFrame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81000" y="4800600"/>
            <a:ext cx="8458200" cy="155257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The parameter Ka increases the path loss in case the BTS is below the rooftop. The parameters K</a:t>
            </a:r>
            <a:r>
              <a:rPr lang="en-US" baseline="-25000"/>
              <a:t>d</a:t>
            </a:r>
            <a:r>
              <a:rPr lang="en-US"/>
              <a:t> and K</a:t>
            </a:r>
            <a:r>
              <a:rPr lang="en-US" baseline="-25000"/>
              <a:t>f</a:t>
            </a:r>
            <a:r>
              <a:rPr lang="en-US"/>
              <a:t> are for adjusting the correction between the distance and frequency with multiscreen diffraction. </a:t>
            </a: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19FFB8-E91A-4710-8F09-27A1030B3DDB}" type="slidenum">
              <a:rPr lang="en-US"/>
              <a:pPr/>
              <a:t>13</a:t>
            </a:fld>
            <a:endParaRPr lang="en-US"/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57200" y="533400"/>
            <a:ext cx="1981200" cy="4572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Example:1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57200" y="1143000"/>
            <a:ext cx="7315200" cy="4838700"/>
          </a:xfrm>
          <a:prstGeom prst="rect">
            <a:avLst/>
          </a:prstGeom>
          <a:solidFill>
            <a:srgbClr val="FFCC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Find cell radius for the following parameters.</a:t>
            </a:r>
          </a:p>
          <a:p>
            <a:pPr>
              <a:spcBef>
                <a:spcPct val="50000"/>
              </a:spcBef>
            </a:pPr>
            <a:r>
              <a:rPr lang="en-US"/>
              <a:t>f</a:t>
            </a:r>
            <a:r>
              <a:rPr lang="en-US" baseline="-25000"/>
              <a:t>c</a:t>
            </a:r>
            <a:r>
              <a:rPr lang="en-US"/>
              <a:t> =1800MHz</a:t>
            </a:r>
          </a:p>
          <a:p>
            <a:pPr>
              <a:spcBef>
                <a:spcPct val="50000"/>
              </a:spcBef>
            </a:pPr>
            <a:r>
              <a:rPr lang="en-US"/>
              <a:t>Street width (w) = 20m</a:t>
            </a:r>
          </a:p>
          <a:p>
            <a:pPr>
              <a:spcBef>
                <a:spcPct val="50000"/>
              </a:spcBef>
            </a:pPr>
            <a:r>
              <a:rPr lang="en-US"/>
              <a:t>Spacing between buildings (b) = 40m</a:t>
            </a:r>
          </a:p>
          <a:p>
            <a:pPr>
              <a:spcBef>
                <a:spcPct val="50000"/>
              </a:spcBef>
            </a:pPr>
            <a:r>
              <a:rPr lang="en-US"/>
              <a:t>Average roof height (h</a:t>
            </a:r>
            <a:r>
              <a:rPr lang="en-US" baseline="-25000"/>
              <a:t>roof</a:t>
            </a:r>
            <a:r>
              <a:rPr lang="en-US"/>
              <a:t>) = 40m</a:t>
            </a:r>
          </a:p>
          <a:p>
            <a:pPr>
              <a:spcBef>
                <a:spcPct val="50000"/>
              </a:spcBef>
            </a:pPr>
            <a:r>
              <a:rPr lang="en-US"/>
              <a:t>Mobile antenna height (h</a:t>
            </a:r>
            <a:r>
              <a:rPr lang="en-US" baseline="-25000"/>
              <a:t>m</a:t>
            </a:r>
            <a:r>
              <a:rPr lang="en-US"/>
              <a:t>) = 2m</a:t>
            </a:r>
          </a:p>
          <a:p>
            <a:pPr>
              <a:spcBef>
                <a:spcPct val="50000"/>
              </a:spcBef>
            </a:pPr>
            <a:r>
              <a:rPr lang="en-US"/>
              <a:t>BS antenna height (h</a:t>
            </a:r>
            <a:r>
              <a:rPr lang="en-US" baseline="-25000"/>
              <a:t>b</a:t>
            </a:r>
            <a:r>
              <a:rPr lang="en-US"/>
              <a:t>) = 40m</a:t>
            </a:r>
          </a:p>
          <a:p>
            <a:pPr>
              <a:spcBef>
                <a:spcPct val="50000"/>
              </a:spcBef>
            </a:pPr>
            <a:r>
              <a:rPr lang="en-US"/>
              <a:t>Street orientation </a:t>
            </a:r>
            <a:r>
              <a:rPr lang="el-GR">
                <a:cs typeface="Times New Roman" pitchFamily="18" charset="0"/>
              </a:rPr>
              <a:t>φ</a:t>
            </a:r>
            <a:r>
              <a:rPr lang="en-US">
                <a:cs typeface="Times New Roman" pitchFamily="18" charset="0"/>
              </a:rPr>
              <a:t> = 90</a:t>
            </a:r>
            <a:r>
              <a:rPr lang="en-US" baseline="30000">
                <a:cs typeface="Times New Roman" pitchFamily="18" charset="0"/>
              </a:rPr>
              <a:t>0</a:t>
            </a:r>
          </a:p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Allowable path loss =140dB</a:t>
            </a:r>
            <a:endParaRPr lang="el-GR">
              <a:cs typeface="Times New Roman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8676F8-01D7-4502-B1E6-498109307559}" type="slidenum">
              <a:rPr lang="en-US"/>
              <a:pPr/>
              <a:t>14</a:t>
            </a:fld>
            <a:endParaRPr lang="en-US"/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228600" y="457200"/>
            <a:ext cx="8610600" cy="59340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cs typeface="Times New Roman" pitchFamily="18" charset="0"/>
              </a:rPr>
              <a:t>Δ</a:t>
            </a:r>
            <a:r>
              <a:rPr lang="en-US">
                <a:cs typeface="Times New Roman" pitchFamily="18" charset="0"/>
              </a:rPr>
              <a:t>h</a:t>
            </a:r>
            <a:r>
              <a:rPr lang="en-US" baseline="-25000">
                <a:cs typeface="Times New Roman" pitchFamily="18" charset="0"/>
              </a:rPr>
              <a:t>BS </a:t>
            </a:r>
            <a:r>
              <a:rPr lang="en-US">
                <a:cs typeface="Times New Roman" pitchFamily="18" charset="0"/>
              </a:rPr>
              <a:t>= h</a:t>
            </a:r>
            <a:r>
              <a:rPr lang="en-US" baseline="-25000">
                <a:cs typeface="Times New Roman" pitchFamily="18" charset="0"/>
              </a:rPr>
              <a:t>BS </a:t>
            </a:r>
            <a:r>
              <a:rPr lang="en-US">
                <a:cs typeface="Times New Roman" pitchFamily="18" charset="0"/>
              </a:rPr>
              <a:t>– h</a:t>
            </a:r>
            <a:r>
              <a:rPr lang="en-US" baseline="-25000">
                <a:cs typeface="Times New Roman" pitchFamily="18" charset="0"/>
              </a:rPr>
              <a:t>roof </a:t>
            </a:r>
            <a:r>
              <a:rPr lang="en-US">
                <a:cs typeface="Times New Roman" pitchFamily="18" charset="0"/>
              </a:rPr>
              <a:t>= 40 – 40 = 0</a:t>
            </a:r>
            <a:endParaRPr lang="en-US" baseline="-2500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/>
              <a:t>Δ</a:t>
            </a:r>
            <a:r>
              <a:rPr lang="en-US"/>
              <a:t>h</a:t>
            </a:r>
            <a:r>
              <a:rPr lang="en-US" baseline="-25000"/>
              <a:t>MS </a:t>
            </a:r>
            <a:r>
              <a:rPr lang="en-US"/>
              <a:t>= h</a:t>
            </a:r>
            <a:r>
              <a:rPr lang="en-US" baseline="-25000"/>
              <a:t>roof </a:t>
            </a:r>
            <a:r>
              <a:rPr lang="en-US"/>
              <a:t>– h</a:t>
            </a:r>
            <a:r>
              <a:rPr lang="en-US" baseline="-25000"/>
              <a:t>MS </a:t>
            </a:r>
            <a:r>
              <a:rPr lang="en-US"/>
              <a:t>= 40 – 2 = 38m</a:t>
            </a:r>
          </a:p>
          <a:p>
            <a:pPr>
              <a:spcBef>
                <a:spcPct val="50000"/>
              </a:spcBef>
            </a:pPr>
            <a:r>
              <a:rPr lang="en-US"/>
              <a:t>Orientation loss,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ori  </a:t>
            </a:r>
            <a:r>
              <a:rPr lang="en-US"/>
              <a:t>=  4 - 0.114(</a:t>
            </a:r>
            <a:r>
              <a:rPr lang="el-GR">
                <a:cs typeface="Times New Roman" pitchFamily="18" charset="0"/>
              </a:rPr>
              <a:t>φ</a:t>
            </a:r>
            <a:r>
              <a:rPr lang="en-US"/>
              <a:t> - 55) = 0.001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bsh </a:t>
            </a:r>
            <a:r>
              <a:rPr lang="en-US"/>
              <a:t>= -18log(11) + (h</a:t>
            </a:r>
            <a:r>
              <a:rPr lang="en-US" baseline="-25000"/>
              <a:t>BS </a:t>
            </a:r>
            <a:r>
              <a:rPr lang="en-US"/>
              <a:t>- h</a:t>
            </a:r>
            <a:r>
              <a:rPr lang="en-US" baseline="-25000"/>
              <a:t>roof</a:t>
            </a:r>
            <a:r>
              <a:rPr lang="en-US"/>
              <a:t>) = -18.75dB</a:t>
            </a:r>
          </a:p>
          <a:p>
            <a:pPr>
              <a:spcBef>
                <a:spcPct val="50000"/>
              </a:spcBef>
            </a:pPr>
            <a:r>
              <a:rPr lang="en-US"/>
              <a:t>K</a:t>
            </a:r>
            <a:r>
              <a:rPr lang="en-US" baseline="-25000"/>
              <a:t>a</a:t>
            </a:r>
            <a:r>
              <a:rPr lang="en-US"/>
              <a:t> = 54</a:t>
            </a:r>
          </a:p>
          <a:p>
            <a:pPr>
              <a:spcBef>
                <a:spcPct val="50000"/>
              </a:spcBef>
            </a:pPr>
            <a:r>
              <a:rPr lang="en-US"/>
              <a:t>K</a:t>
            </a:r>
            <a:r>
              <a:rPr lang="en-US" baseline="-25000"/>
              <a:t>f  </a:t>
            </a:r>
            <a:r>
              <a:rPr lang="en-US"/>
              <a:t>= 4 + 1.5(fc/925 -1) = 5.42</a:t>
            </a:r>
          </a:p>
          <a:p>
            <a:pPr>
              <a:spcBef>
                <a:spcPct val="50000"/>
              </a:spcBef>
            </a:pPr>
            <a:r>
              <a:rPr lang="en-US"/>
              <a:t>The roof street diffraction and scatter loss,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rts </a:t>
            </a:r>
            <a:r>
              <a:rPr lang="en-US"/>
              <a:t>= -16.9 -10log(w) + 10log(fc) + 20log(</a:t>
            </a:r>
            <a:r>
              <a:rPr lang="el-GR"/>
              <a:t>Δ</a:t>
            </a:r>
            <a:r>
              <a:rPr lang="en-US"/>
              <a:t>hMS) + L</a:t>
            </a:r>
            <a:r>
              <a:rPr lang="en-US" baseline="-25000"/>
              <a:t>ori</a:t>
            </a:r>
          </a:p>
          <a:p>
            <a:pPr>
              <a:spcBef>
                <a:spcPct val="50000"/>
              </a:spcBef>
            </a:pPr>
            <a:r>
              <a:rPr lang="en-US"/>
              <a:t>       = -16.9 -10log(20) + 10log(1800) + 20log(38) + 0.001                        </a:t>
            </a:r>
          </a:p>
          <a:p>
            <a:pPr>
              <a:spcBef>
                <a:spcPct val="50000"/>
              </a:spcBef>
            </a:pPr>
            <a:r>
              <a:rPr lang="en-US"/>
              <a:t>       =34.25dB</a:t>
            </a:r>
            <a:endParaRPr lang="el-GR" baseline="-2500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5A6E4C-E9F3-44F2-88A0-EEADA48F9B7E}" type="slidenum">
              <a:rPr lang="en-US"/>
              <a:pPr/>
              <a:t>15</a:t>
            </a:fld>
            <a:endParaRPr lang="en-US"/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228600" y="533400"/>
            <a:ext cx="8229600" cy="42910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Free space path loss, 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0 </a:t>
            </a:r>
            <a:r>
              <a:rPr lang="en-US"/>
              <a:t>= 32.4 + 20log(r) + 20log(fc) = 97.5 + 20log(r) dB</a:t>
            </a:r>
          </a:p>
          <a:p>
            <a:pPr>
              <a:spcBef>
                <a:spcPct val="50000"/>
              </a:spcBef>
            </a:pPr>
            <a:r>
              <a:rPr lang="en-US"/>
              <a:t>Multi screen diffraction loss, 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msd </a:t>
            </a:r>
            <a:r>
              <a:rPr lang="en-US"/>
              <a:t>= L</a:t>
            </a:r>
            <a:r>
              <a:rPr lang="en-US" baseline="-25000"/>
              <a:t>bsh</a:t>
            </a:r>
            <a:r>
              <a:rPr lang="en-US"/>
              <a:t>+ K</a:t>
            </a:r>
            <a:r>
              <a:rPr lang="en-US" baseline="-25000"/>
              <a:t>a</a:t>
            </a:r>
            <a:r>
              <a:rPr lang="en-US"/>
              <a:t>+ K</a:t>
            </a:r>
            <a:r>
              <a:rPr lang="en-US" baseline="-25000"/>
              <a:t>f</a:t>
            </a:r>
            <a:r>
              <a:rPr lang="en-US"/>
              <a:t>log(fc) - 9log(b) = 38.47 + 18log(r) dB</a:t>
            </a:r>
          </a:p>
          <a:p>
            <a:pPr>
              <a:spcBef>
                <a:spcPct val="50000"/>
              </a:spcBef>
            </a:pPr>
            <a:r>
              <a:rPr lang="en-US"/>
              <a:t>Allowable path loss,</a:t>
            </a:r>
          </a:p>
          <a:p>
            <a:pPr>
              <a:spcBef>
                <a:spcPct val="50000"/>
              </a:spcBef>
            </a:pPr>
            <a:r>
              <a:rPr lang="en-US"/>
              <a:t>140 = L</a:t>
            </a:r>
            <a:r>
              <a:rPr lang="en-US" baseline="-25000"/>
              <a:t>0 </a:t>
            </a:r>
            <a:r>
              <a:rPr lang="en-US"/>
              <a:t>+ L</a:t>
            </a:r>
            <a:r>
              <a:rPr lang="en-US" baseline="-25000"/>
              <a:t>msd </a:t>
            </a:r>
            <a:r>
              <a:rPr lang="en-US"/>
              <a:t>+ L</a:t>
            </a:r>
            <a:r>
              <a:rPr lang="en-US" baseline="-25000"/>
              <a:t>rts</a:t>
            </a:r>
            <a:r>
              <a:rPr lang="en-US"/>
              <a:t>=  97.5 + 20log(r) + 38.47 +18log(r) + 34.25</a:t>
            </a:r>
          </a:p>
          <a:p>
            <a:pPr>
              <a:spcBef>
                <a:spcPct val="50000"/>
              </a:spcBef>
            </a:pPr>
            <a:r>
              <a:rPr lang="en-US"/>
              <a:t>Or, 38log(r) = -30.23</a:t>
            </a:r>
          </a:p>
          <a:p>
            <a:pPr>
              <a:spcBef>
                <a:spcPct val="50000"/>
              </a:spcBef>
            </a:pPr>
            <a:r>
              <a:rPr lang="en-US"/>
              <a:t>Or, r = 0.16Km = 160m </a:t>
            </a: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C6FAA7-920B-4DB2-BAA7-37199227F3D2}" type="slidenum">
              <a:rPr lang="en-US"/>
              <a:pPr/>
              <a:t>16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609600"/>
            <a:ext cx="6324600" cy="9144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smtClean="0"/>
              <a:t>Lee’s Path Loss Model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81000" y="1905000"/>
            <a:ext cx="8458200" cy="2465388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/>
              <a:t>Lee’s model can be used to predict area-to-area path loss. The  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n-US"/>
              <a:t>model consists of two parts,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n-US"/>
              <a:t>Path loss prediction for a specified set of conditions</a:t>
            </a:r>
          </a:p>
          <a:p>
            <a:pPr marL="457200" indent="-457200" algn="just">
              <a:spcBef>
                <a:spcPct val="50000"/>
              </a:spcBef>
              <a:buFontTx/>
              <a:buAutoNum type="alphaLcParenR"/>
            </a:pPr>
            <a:r>
              <a:rPr lang="en-US"/>
              <a:t>Adjustment factors for a set of conditions different from the specified one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80E9AF-E365-4B0A-B8A6-A031519D4C1C}" type="slidenum">
              <a:rPr lang="en-US"/>
              <a:pPr/>
              <a:t>17</a:t>
            </a:fld>
            <a:endParaRPr lang="en-US"/>
          </a:p>
        </p:txBody>
      </p:sp>
      <p:grpSp>
        <p:nvGrpSpPr>
          <p:cNvPr id="8198" name="Group 2"/>
          <p:cNvGrpSpPr>
            <a:grpSpLocks/>
          </p:cNvGrpSpPr>
          <p:nvPr/>
        </p:nvGrpSpPr>
        <p:grpSpPr bwMode="auto">
          <a:xfrm>
            <a:off x="0" y="0"/>
            <a:ext cx="4089400" cy="1854200"/>
            <a:chOff x="0" y="848"/>
            <a:chExt cx="2790" cy="1168"/>
          </a:xfrm>
        </p:grpSpPr>
        <p:grpSp>
          <p:nvGrpSpPr>
            <p:cNvPr id="8206" name="Group 3"/>
            <p:cNvGrpSpPr>
              <a:grpSpLocks/>
            </p:cNvGrpSpPr>
            <p:nvPr/>
          </p:nvGrpSpPr>
          <p:grpSpPr bwMode="auto">
            <a:xfrm>
              <a:off x="15" y="979"/>
              <a:ext cx="200" cy="497"/>
              <a:chOff x="15" y="1292"/>
              <a:chExt cx="200" cy="497"/>
            </a:xfrm>
          </p:grpSpPr>
          <p:grpSp>
            <p:nvGrpSpPr>
              <p:cNvPr id="8222" name="Group 4"/>
              <p:cNvGrpSpPr>
                <a:grpSpLocks/>
              </p:cNvGrpSpPr>
              <p:nvPr/>
            </p:nvGrpSpPr>
            <p:grpSpPr bwMode="auto">
              <a:xfrm>
                <a:off x="17" y="1451"/>
                <a:ext cx="198" cy="338"/>
                <a:chOff x="17" y="1451"/>
                <a:chExt cx="198" cy="338"/>
              </a:xfrm>
            </p:grpSpPr>
            <p:grpSp>
              <p:nvGrpSpPr>
                <p:cNvPr id="8228" name="Group 5"/>
                <p:cNvGrpSpPr>
                  <a:grpSpLocks/>
                </p:cNvGrpSpPr>
                <p:nvPr/>
              </p:nvGrpSpPr>
              <p:grpSpPr bwMode="auto">
                <a:xfrm>
                  <a:off x="17" y="1461"/>
                  <a:ext cx="128" cy="326"/>
                  <a:chOff x="17" y="1461"/>
                  <a:chExt cx="128" cy="326"/>
                </a:xfrm>
              </p:grpSpPr>
              <p:sp>
                <p:nvSpPr>
                  <p:cNvPr id="8236" name="Line 6"/>
                  <p:cNvSpPr>
                    <a:spLocks noChangeShapeType="1"/>
                  </p:cNvSpPr>
                  <p:nvPr/>
                </p:nvSpPr>
                <p:spPr bwMode="auto">
                  <a:xfrm>
                    <a:off x="68" y="1461"/>
                    <a:ext cx="46" cy="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37" name="Line 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4" y="1464"/>
                    <a:ext cx="58" cy="67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38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53" y="1533"/>
                    <a:ext cx="80" cy="146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39" name="Line 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17" y="1675"/>
                    <a:ext cx="115" cy="11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0" name="Line 10"/>
                  <p:cNvSpPr>
                    <a:spLocks noChangeShapeType="1"/>
                  </p:cNvSpPr>
                  <p:nvPr/>
                </p:nvSpPr>
                <p:spPr bwMode="auto">
                  <a:xfrm>
                    <a:off x="33" y="1677"/>
                    <a:ext cx="112" cy="11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1" name="Line 1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" y="1534"/>
                    <a:ext cx="88" cy="140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8242" name="Line 12"/>
                  <p:cNvSpPr>
                    <a:spLocks noChangeShapeType="1"/>
                  </p:cNvSpPr>
                  <p:nvPr/>
                </p:nvSpPr>
                <p:spPr bwMode="auto">
                  <a:xfrm>
                    <a:off x="68" y="1461"/>
                    <a:ext cx="54" cy="77"/>
                  </a:xfrm>
                  <a:prstGeom prst="line">
                    <a:avLst/>
                  </a:prstGeom>
                  <a:noFill/>
                  <a:ln w="28575">
                    <a:solidFill>
                      <a:schemeClr val="accent2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8229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42" y="1654"/>
                  <a:ext cx="48" cy="135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0" name="Line 14"/>
                <p:cNvSpPr>
                  <a:spLocks noChangeShapeType="1"/>
                </p:cNvSpPr>
                <p:nvPr/>
              </p:nvSpPr>
              <p:spPr bwMode="auto">
                <a:xfrm>
                  <a:off x="124" y="1536"/>
                  <a:ext cx="67" cy="12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24" y="1453"/>
                  <a:ext cx="16" cy="83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2" name="Line 16"/>
                <p:cNvSpPr>
                  <a:spLocks noChangeShapeType="1"/>
                </p:cNvSpPr>
                <p:nvPr/>
              </p:nvSpPr>
              <p:spPr bwMode="auto">
                <a:xfrm flipV="1">
                  <a:off x="116" y="1451"/>
                  <a:ext cx="27" cy="11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3" name="Line 17"/>
                <p:cNvSpPr>
                  <a:spLocks noChangeShapeType="1"/>
                </p:cNvSpPr>
                <p:nvPr/>
              </p:nvSpPr>
              <p:spPr bwMode="auto">
                <a:xfrm>
                  <a:off x="116" y="1462"/>
                  <a:ext cx="42" cy="60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4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36" y="1522"/>
                  <a:ext cx="19" cy="155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235" name="Line 19"/>
                <p:cNvSpPr>
                  <a:spLocks noChangeShapeType="1"/>
                </p:cNvSpPr>
                <p:nvPr/>
              </p:nvSpPr>
              <p:spPr bwMode="auto">
                <a:xfrm>
                  <a:off x="136" y="1676"/>
                  <a:ext cx="79" cy="72"/>
                </a:xfrm>
                <a:prstGeom prst="line">
                  <a:avLst/>
                </a:prstGeom>
                <a:noFill/>
                <a:ln w="28575">
                  <a:solidFill>
                    <a:schemeClr val="accent2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8223" name="Line 20"/>
              <p:cNvSpPr>
                <a:spLocks noChangeShapeType="1"/>
              </p:cNvSpPr>
              <p:nvPr/>
            </p:nvSpPr>
            <p:spPr bwMode="auto">
              <a:xfrm flipV="1">
                <a:off x="15" y="1292"/>
                <a:ext cx="77" cy="49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4" name="Line 21"/>
              <p:cNvSpPr>
                <a:spLocks noChangeShapeType="1"/>
              </p:cNvSpPr>
              <p:nvPr/>
            </p:nvSpPr>
            <p:spPr bwMode="auto">
              <a:xfrm>
                <a:off x="94" y="1305"/>
                <a:ext cx="50" cy="48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5" name="Line 22"/>
              <p:cNvSpPr>
                <a:spLocks noChangeShapeType="1"/>
              </p:cNvSpPr>
              <p:nvPr/>
            </p:nvSpPr>
            <p:spPr bwMode="auto">
              <a:xfrm flipV="1">
                <a:off x="143" y="1744"/>
                <a:ext cx="67" cy="40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6" name="Line 23"/>
              <p:cNvSpPr>
                <a:spLocks noChangeShapeType="1"/>
              </p:cNvSpPr>
              <p:nvPr/>
            </p:nvSpPr>
            <p:spPr bwMode="auto">
              <a:xfrm>
                <a:off x="90" y="1294"/>
                <a:ext cx="120" cy="454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7" name="Line 24"/>
              <p:cNvSpPr>
                <a:spLocks noChangeShapeType="1"/>
              </p:cNvSpPr>
              <p:nvPr/>
            </p:nvSpPr>
            <p:spPr bwMode="auto">
              <a:xfrm>
                <a:off x="16" y="1782"/>
                <a:ext cx="129" cy="2"/>
              </a:xfrm>
              <a:prstGeom prst="line">
                <a:avLst/>
              </a:prstGeom>
              <a:noFill/>
              <a:ln w="28575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7" name="Group 25"/>
            <p:cNvGrpSpPr>
              <a:grpSpLocks/>
            </p:cNvGrpSpPr>
            <p:nvPr/>
          </p:nvGrpSpPr>
          <p:grpSpPr bwMode="auto">
            <a:xfrm>
              <a:off x="0" y="848"/>
              <a:ext cx="2790" cy="1168"/>
              <a:chOff x="0" y="1161"/>
              <a:chExt cx="2790" cy="1168"/>
            </a:xfrm>
          </p:grpSpPr>
          <p:sp>
            <p:nvSpPr>
              <p:cNvPr id="8220" name="Arc 26"/>
              <p:cNvSpPr>
                <a:spLocks/>
              </p:cNvSpPr>
              <p:nvPr/>
            </p:nvSpPr>
            <p:spPr bwMode="auto">
              <a:xfrm>
                <a:off x="0" y="1161"/>
                <a:ext cx="2775" cy="582"/>
              </a:xfrm>
              <a:custGeom>
                <a:avLst/>
                <a:gdLst>
                  <a:gd name="T0" fmla="*/ 0 w 21600"/>
                  <a:gd name="T1" fmla="*/ 0 h 21600"/>
                  <a:gd name="T2" fmla="*/ 2775 w 21600"/>
                  <a:gd name="T3" fmla="*/ 582 h 21600"/>
                  <a:gd name="T4" fmla="*/ 0 w 21600"/>
                  <a:gd name="T5" fmla="*/ 58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99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21" name="Arc 27"/>
              <p:cNvSpPr>
                <a:spLocks/>
              </p:cNvSpPr>
              <p:nvPr/>
            </p:nvSpPr>
            <p:spPr bwMode="auto">
              <a:xfrm rot="10800000">
                <a:off x="4" y="1747"/>
                <a:ext cx="2786" cy="582"/>
              </a:xfrm>
              <a:custGeom>
                <a:avLst/>
                <a:gdLst>
                  <a:gd name="T0" fmla="*/ 0 w 21600"/>
                  <a:gd name="T1" fmla="*/ 582 h 21600"/>
                  <a:gd name="T2" fmla="*/ 2785 w 21600"/>
                  <a:gd name="T3" fmla="*/ 0 h 21600"/>
                  <a:gd name="T4" fmla="*/ 2786 w 21600"/>
                  <a:gd name="T5" fmla="*/ 582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3"/>
                      <a:pt x="9665" y="4"/>
                      <a:pt x="21592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3"/>
                      <a:pt x="9665" y="4"/>
                      <a:pt x="21592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990033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8" name="Group 28"/>
            <p:cNvGrpSpPr>
              <a:grpSpLocks/>
            </p:cNvGrpSpPr>
            <p:nvPr/>
          </p:nvGrpSpPr>
          <p:grpSpPr bwMode="auto">
            <a:xfrm>
              <a:off x="0" y="1021"/>
              <a:ext cx="1048" cy="784"/>
              <a:chOff x="0" y="1334"/>
              <a:chExt cx="1048" cy="784"/>
            </a:xfrm>
          </p:grpSpPr>
          <p:sp>
            <p:nvSpPr>
              <p:cNvPr id="8218" name="Arc 29"/>
              <p:cNvSpPr>
                <a:spLocks/>
              </p:cNvSpPr>
              <p:nvPr/>
            </p:nvSpPr>
            <p:spPr bwMode="auto">
              <a:xfrm>
                <a:off x="0" y="1334"/>
                <a:ext cx="1022" cy="391"/>
              </a:xfrm>
              <a:custGeom>
                <a:avLst/>
                <a:gdLst>
                  <a:gd name="T0" fmla="*/ 0 w 21600"/>
                  <a:gd name="T1" fmla="*/ 0 h 21600"/>
                  <a:gd name="T2" fmla="*/ 1022 w 21600"/>
                  <a:gd name="T3" fmla="*/ 390 h 21600"/>
                  <a:gd name="T4" fmla="*/ 0 w 21600"/>
                  <a:gd name="T5" fmla="*/ 391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07" y="0"/>
                      <a:pt x="21569" y="9637"/>
                      <a:pt x="21599" y="21545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07" y="0"/>
                      <a:pt x="21569" y="9637"/>
                      <a:pt x="21599" y="21545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chemeClr val="accent1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9" name="Arc 30"/>
              <p:cNvSpPr>
                <a:spLocks/>
              </p:cNvSpPr>
              <p:nvPr/>
            </p:nvSpPr>
            <p:spPr bwMode="auto">
              <a:xfrm rot="10800000">
                <a:off x="3" y="1727"/>
                <a:ext cx="1045" cy="391"/>
              </a:xfrm>
              <a:custGeom>
                <a:avLst/>
                <a:gdLst>
                  <a:gd name="T0" fmla="*/ 0 w 21600"/>
                  <a:gd name="T1" fmla="*/ 390 h 21600"/>
                  <a:gd name="T2" fmla="*/ 1044 w 21600"/>
                  <a:gd name="T3" fmla="*/ 0 h 21600"/>
                  <a:gd name="T4" fmla="*/ 1045 w 21600"/>
                  <a:gd name="T5" fmla="*/ 391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545"/>
                    </a:moveTo>
                    <a:cubicBezTo>
                      <a:pt x="30" y="9645"/>
                      <a:pt x="9679" y="11"/>
                      <a:pt x="21579" y="0"/>
                    </a:cubicBezTo>
                  </a:path>
                  <a:path w="21600" h="21600" stroke="0" extrusionOk="0">
                    <a:moveTo>
                      <a:pt x="0" y="21545"/>
                    </a:moveTo>
                    <a:cubicBezTo>
                      <a:pt x="30" y="9645"/>
                      <a:pt x="9679" y="11"/>
                      <a:pt x="21579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chemeClr val="accent1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209" name="Group 31"/>
            <p:cNvGrpSpPr>
              <a:grpSpLocks/>
            </p:cNvGrpSpPr>
            <p:nvPr/>
          </p:nvGrpSpPr>
          <p:grpSpPr bwMode="auto">
            <a:xfrm>
              <a:off x="0" y="935"/>
              <a:ext cx="2256" cy="968"/>
              <a:chOff x="0" y="1248"/>
              <a:chExt cx="2256" cy="968"/>
            </a:xfrm>
          </p:grpSpPr>
          <p:sp>
            <p:nvSpPr>
              <p:cNvPr id="8216" name="Arc 32"/>
              <p:cNvSpPr>
                <a:spLocks/>
              </p:cNvSpPr>
              <p:nvPr/>
            </p:nvSpPr>
            <p:spPr bwMode="auto">
              <a:xfrm>
                <a:off x="0" y="1248"/>
                <a:ext cx="2243" cy="483"/>
              </a:xfrm>
              <a:custGeom>
                <a:avLst/>
                <a:gdLst>
                  <a:gd name="T0" fmla="*/ 0 w 21600"/>
                  <a:gd name="T1" fmla="*/ 0 h 21600"/>
                  <a:gd name="T2" fmla="*/ 2243 w 21600"/>
                  <a:gd name="T3" fmla="*/ 482 h 21600"/>
                  <a:gd name="T4" fmla="*/ 0 w 21600"/>
                  <a:gd name="T5" fmla="*/ 48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11" y="0"/>
                      <a:pt x="21575" y="9643"/>
                      <a:pt x="21599" y="21555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11" y="0"/>
                      <a:pt x="21575" y="9643"/>
                      <a:pt x="21599" y="21555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3399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17" name="Arc 33"/>
              <p:cNvSpPr>
                <a:spLocks/>
              </p:cNvSpPr>
              <p:nvPr/>
            </p:nvSpPr>
            <p:spPr bwMode="auto">
              <a:xfrm rot="10800000">
                <a:off x="4" y="1733"/>
                <a:ext cx="2252" cy="483"/>
              </a:xfrm>
              <a:custGeom>
                <a:avLst/>
                <a:gdLst>
                  <a:gd name="T0" fmla="*/ 0 w 21600"/>
                  <a:gd name="T1" fmla="*/ 483 h 21600"/>
                  <a:gd name="T2" fmla="*/ 2251 w 21600"/>
                  <a:gd name="T3" fmla="*/ 0 h 21600"/>
                  <a:gd name="T4" fmla="*/ 2252 w 21600"/>
                  <a:gd name="T5" fmla="*/ 483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0" y="21600"/>
                    </a:moveTo>
                    <a:cubicBezTo>
                      <a:pt x="0" y="9674"/>
                      <a:pt x="9664" y="5"/>
                      <a:pt x="21590" y="0"/>
                    </a:cubicBezTo>
                  </a:path>
                  <a:path w="21600" h="21600" stroke="0" extrusionOk="0">
                    <a:moveTo>
                      <a:pt x="0" y="21600"/>
                    </a:moveTo>
                    <a:cubicBezTo>
                      <a:pt x="0" y="9674"/>
                      <a:pt x="9664" y="5"/>
                      <a:pt x="21590" y="0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 cap="rnd">
                <a:solidFill>
                  <a:srgbClr val="3399FF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210" name="Line 34"/>
            <p:cNvSpPr>
              <a:spLocks noChangeShapeType="1"/>
            </p:cNvSpPr>
            <p:nvPr/>
          </p:nvSpPr>
          <p:spPr bwMode="auto">
            <a:xfrm>
              <a:off x="135" y="1383"/>
              <a:ext cx="863" cy="11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Rectangle 35"/>
            <p:cNvSpPr>
              <a:spLocks noChangeArrowheads="1"/>
            </p:cNvSpPr>
            <p:nvPr/>
          </p:nvSpPr>
          <p:spPr bwMode="auto">
            <a:xfrm>
              <a:off x="205" y="1426"/>
              <a:ext cx="726" cy="326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>
                  <a:latin typeface="Arial" charset="0"/>
                </a:rPr>
                <a:t>r</a:t>
              </a:r>
              <a:r>
                <a:rPr lang="en-US" sz="1400" baseline="-25000">
                  <a:latin typeface="Arial" charset="0"/>
                </a:rPr>
                <a:t>o </a:t>
              </a:r>
              <a:r>
                <a:rPr lang="en-US" sz="1400">
                  <a:latin typeface="Arial" charset="0"/>
                </a:rPr>
                <a:t>= 1mil</a:t>
              </a:r>
            </a:p>
            <a:p>
              <a:pPr eaLnBrk="0" hangingPunct="0"/>
              <a:r>
                <a:rPr lang="en-US" sz="1400">
                  <a:latin typeface="Arial" charset="0"/>
                </a:rPr>
                <a:t>    = 1,6 km</a:t>
              </a:r>
            </a:p>
          </p:txBody>
        </p:sp>
        <p:sp>
          <p:nvSpPr>
            <p:cNvPr id="8212" name="Line 36"/>
            <p:cNvSpPr>
              <a:spLocks noChangeShapeType="1"/>
            </p:cNvSpPr>
            <p:nvPr/>
          </p:nvSpPr>
          <p:spPr bwMode="auto">
            <a:xfrm flipV="1">
              <a:off x="189" y="1256"/>
              <a:ext cx="1864" cy="1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none" w="sm" len="sm"/>
              <a:tailEnd type="stealth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3" name="Rectangle 37"/>
            <p:cNvSpPr>
              <a:spLocks noChangeArrowheads="1"/>
            </p:cNvSpPr>
            <p:nvPr/>
          </p:nvSpPr>
          <p:spPr bwMode="auto">
            <a:xfrm>
              <a:off x="1305" y="1236"/>
              <a:ext cx="195" cy="2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>
                  <a:latin typeface="Arial" charset="0"/>
                </a:rPr>
                <a:t>r</a:t>
              </a:r>
            </a:p>
          </p:txBody>
        </p:sp>
        <p:sp>
          <p:nvSpPr>
            <p:cNvPr id="8214" name="Rectangle 38"/>
            <p:cNvSpPr>
              <a:spLocks noChangeArrowheads="1"/>
            </p:cNvSpPr>
            <p:nvPr/>
          </p:nvSpPr>
          <p:spPr bwMode="auto">
            <a:xfrm>
              <a:off x="968" y="1448"/>
              <a:ext cx="35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b="1">
                  <a:latin typeface="Arial" charset="0"/>
                </a:rPr>
                <a:t>P</a:t>
              </a:r>
              <a:r>
                <a:rPr lang="en-US" sz="2000" b="1" baseline="-25000">
                  <a:latin typeface="Arial" charset="0"/>
                </a:rPr>
                <a:t>ro</a:t>
              </a:r>
            </a:p>
          </p:txBody>
        </p:sp>
        <p:sp>
          <p:nvSpPr>
            <p:cNvPr id="8215" name="Rectangle 39"/>
            <p:cNvSpPr>
              <a:spLocks noChangeArrowheads="1"/>
            </p:cNvSpPr>
            <p:nvPr/>
          </p:nvSpPr>
          <p:spPr bwMode="auto">
            <a:xfrm>
              <a:off x="2028" y="1089"/>
              <a:ext cx="284" cy="250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2000" b="1">
                  <a:latin typeface="Arial" charset="0"/>
                </a:rPr>
                <a:t>P</a:t>
              </a:r>
              <a:r>
                <a:rPr lang="en-US" sz="2000" b="1" baseline="-25000">
                  <a:latin typeface="Arial" charset="0"/>
                </a:rPr>
                <a:t>r</a:t>
              </a:r>
            </a:p>
          </p:txBody>
        </p:sp>
      </p:grpSp>
      <p:graphicFrame>
        <p:nvGraphicFramePr>
          <p:cNvPr id="8194" name="Object 40"/>
          <p:cNvGraphicFramePr>
            <a:graphicFrameLocks/>
          </p:cNvGraphicFramePr>
          <p:nvPr/>
        </p:nvGraphicFramePr>
        <p:xfrm>
          <a:off x="533400" y="3429000"/>
          <a:ext cx="2936875" cy="1068388"/>
        </p:xfrm>
        <a:graphic>
          <a:graphicData uri="http://schemas.openxmlformats.org/presentationml/2006/ole">
            <p:oleObj spid="_x0000_s8194" name="Equation" r:id="rId4" imgW="1638000" imgH="507960" progId="Equation.3">
              <p:embed/>
            </p:oleObj>
          </a:graphicData>
        </a:graphic>
      </p:graphicFrame>
      <p:graphicFrame>
        <p:nvGraphicFramePr>
          <p:cNvPr id="8195" name="Object 41"/>
          <p:cNvGraphicFramePr>
            <a:graphicFrameLocks/>
          </p:cNvGraphicFramePr>
          <p:nvPr/>
        </p:nvGraphicFramePr>
        <p:xfrm>
          <a:off x="4648200" y="3581400"/>
          <a:ext cx="4243388" cy="914400"/>
        </p:xfrm>
        <a:graphic>
          <a:graphicData uri="http://schemas.openxmlformats.org/presentationml/2006/ole">
            <p:oleObj spid="_x0000_s8195" name="Equation" r:id="rId5" imgW="2603160" imgH="482400" progId="Equation.3">
              <p:embed/>
            </p:oleObj>
          </a:graphicData>
        </a:graphic>
      </p:graphicFrame>
      <p:sp>
        <p:nvSpPr>
          <p:cNvPr id="8199" name="Rectangle 42"/>
          <p:cNvSpPr>
            <a:spLocks noChangeArrowheads="1"/>
          </p:cNvSpPr>
          <p:nvPr/>
        </p:nvSpPr>
        <p:spPr bwMode="auto">
          <a:xfrm>
            <a:off x="457200" y="28194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/>
              <a:t>Received power,</a:t>
            </a:r>
          </a:p>
        </p:txBody>
      </p:sp>
      <p:sp>
        <p:nvSpPr>
          <p:cNvPr id="8200" name="Rectangle 43"/>
          <p:cNvSpPr>
            <a:spLocks noChangeArrowheads="1"/>
          </p:cNvSpPr>
          <p:nvPr/>
        </p:nvSpPr>
        <p:spPr bwMode="auto">
          <a:xfrm>
            <a:off x="4724400" y="2971800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/>
              <a:t>In (dB),</a:t>
            </a:r>
          </a:p>
        </p:txBody>
      </p:sp>
      <p:sp>
        <p:nvSpPr>
          <p:cNvPr id="8201" name="Text Box 46"/>
          <p:cNvSpPr txBox="1">
            <a:spLocks noChangeArrowheads="1"/>
          </p:cNvSpPr>
          <p:nvPr/>
        </p:nvSpPr>
        <p:spPr bwMode="auto">
          <a:xfrm>
            <a:off x="4114800" y="0"/>
            <a:ext cx="439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>
                <a:solidFill>
                  <a:srgbClr val="006600"/>
                </a:solidFill>
                <a:latin typeface="Arial" charset="0"/>
              </a:rPr>
              <a:t>Lee’s Prediction Model</a:t>
            </a:r>
          </a:p>
        </p:txBody>
      </p:sp>
      <p:sp>
        <p:nvSpPr>
          <p:cNvPr id="8202" name="Text Box 48"/>
          <p:cNvSpPr txBox="1">
            <a:spLocks noChangeArrowheads="1"/>
          </p:cNvSpPr>
          <p:nvPr/>
        </p:nvSpPr>
        <p:spPr bwMode="auto">
          <a:xfrm>
            <a:off x="3352800" y="1295400"/>
            <a:ext cx="5486400" cy="1552575"/>
          </a:xfrm>
          <a:prstGeom prst="rect">
            <a:avLst/>
          </a:prstGeom>
          <a:solidFill>
            <a:srgbClr val="66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/>
              <a:t>The model requires two parameters: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en-US"/>
              <a:t>Power at 1mile interception P</a:t>
            </a:r>
            <a:r>
              <a:rPr lang="en-US" baseline="-25000"/>
              <a:t>ro</a:t>
            </a:r>
            <a:r>
              <a:rPr lang="en-US"/>
              <a:t> in dB.</a:t>
            </a:r>
          </a:p>
          <a:p>
            <a:pPr marL="457200" indent="-457200">
              <a:spcBef>
                <a:spcPct val="50000"/>
              </a:spcBef>
              <a:buFontTx/>
              <a:buAutoNum type="alphaLcParenR"/>
            </a:pPr>
            <a:r>
              <a:rPr lang="en-US"/>
              <a:t>Path loss exponent </a:t>
            </a:r>
            <a:r>
              <a:rPr lang="el-GR">
                <a:cs typeface="Times New Roman" pitchFamily="18" charset="0"/>
              </a:rPr>
              <a:t>γ</a:t>
            </a:r>
          </a:p>
        </p:txBody>
      </p:sp>
      <p:sp>
        <p:nvSpPr>
          <p:cNvPr id="8203" name="Text Box 49"/>
          <p:cNvSpPr txBox="1">
            <a:spLocks noChangeArrowheads="1"/>
          </p:cNvSpPr>
          <p:nvPr/>
        </p:nvSpPr>
        <p:spPr bwMode="auto">
          <a:xfrm>
            <a:off x="457200" y="4800600"/>
            <a:ext cx="8077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n is a constant between 2 and 3 depend on geographical location and operating frequency</a:t>
            </a:r>
          </a:p>
        </p:txBody>
      </p:sp>
      <p:graphicFrame>
        <p:nvGraphicFramePr>
          <p:cNvPr id="8196" name="Object 50"/>
          <p:cNvGraphicFramePr>
            <a:graphicFrameLocks noChangeAspect="1"/>
          </p:cNvGraphicFramePr>
          <p:nvPr/>
        </p:nvGraphicFramePr>
        <p:xfrm>
          <a:off x="685800" y="5638800"/>
          <a:ext cx="571500" cy="685800"/>
        </p:xfrm>
        <a:graphic>
          <a:graphicData uri="http://schemas.openxmlformats.org/presentationml/2006/ole">
            <p:oleObj spid="_x0000_s8196" name="Equation" r:id="rId6" imgW="190440" imgH="228600" progId="Equation.3">
              <p:embed/>
            </p:oleObj>
          </a:graphicData>
        </a:graphic>
      </p:graphicFrame>
      <p:sp>
        <p:nvSpPr>
          <p:cNvPr id="8204" name="Text Box 51"/>
          <p:cNvSpPr txBox="1">
            <a:spLocks noChangeArrowheads="1"/>
          </p:cNvSpPr>
          <p:nvPr/>
        </p:nvSpPr>
        <p:spPr bwMode="auto">
          <a:xfrm>
            <a:off x="1219200" y="5715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205" name="Text Box 52"/>
          <p:cNvSpPr txBox="1">
            <a:spLocks noChangeArrowheads="1"/>
          </p:cNvSpPr>
          <p:nvPr/>
        </p:nvSpPr>
        <p:spPr bwMode="auto">
          <a:xfrm>
            <a:off x="1143000" y="57150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is an adjustment factor for different set of conditions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AA204C-1E5C-451B-A9D9-D0E7DF604332}" type="slidenum">
              <a:rPr lang="en-US"/>
              <a:pPr/>
              <a:t>18</a:t>
            </a:fld>
            <a:endParaRPr lang="en-US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295400" y="2057400"/>
            <a:ext cx="5334000" cy="31956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Carrier frequency, f</a:t>
            </a:r>
            <a:r>
              <a:rPr lang="en-US" baseline="-25000"/>
              <a:t>c</a:t>
            </a:r>
            <a:r>
              <a:rPr lang="en-US"/>
              <a:t> = 900MHz</a:t>
            </a:r>
          </a:p>
          <a:p>
            <a:pPr>
              <a:spcBef>
                <a:spcPct val="50000"/>
              </a:spcBef>
            </a:pPr>
            <a:r>
              <a:rPr lang="en-US"/>
              <a:t>BS antenna height = 30.48 m (100ft)</a:t>
            </a:r>
          </a:p>
          <a:p>
            <a:pPr>
              <a:spcBef>
                <a:spcPct val="50000"/>
              </a:spcBef>
            </a:pPr>
            <a:r>
              <a:rPr lang="en-US"/>
              <a:t>MS power at the antenna =10W</a:t>
            </a:r>
          </a:p>
          <a:p>
            <a:pPr>
              <a:spcBef>
                <a:spcPct val="50000"/>
              </a:spcBef>
            </a:pPr>
            <a:r>
              <a:rPr lang="en-US"/>
              <a:t>BS antenna gain = 6dB above dipole gain</a:t>
            </a:r>
          </a:p>
          <a:p>
            <a:pPr>
              <a:spcBef>
                <a:spcPct val="50000"/>
              </a:spcBef>
            </a:pPr>
            <a:r>
              <a:rPr lang="en-US"/>
              <a:t>MS antenna gain = 0dB above dipole gain</a:t>
            </a:r>
          </a:p>
          <a:p>
            <a:pPr>
              <a:spcBef>
                <a:spcPct val="50000"/>
              </a:spcBef>
            </a:pPr>
            <a:r>
              <a:rPr lang="en-US"/>
              <a:t>MS antenna height = 3 m (10ft)</a:t>
            </a: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1295400" y="1447800"/>
            <a:ext cx="3581400" cy="5794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</a:rPr>
              <a:t>Specified conditions</a:t>
            </a:r>
          </a:p>
        </p:txBody>
      </p:sp>
    </p:spTree>
  </p:cSld>
  <p:clrMapOvr>
    <a:masterClrMapping/>
  </p:clrMapOvr>
  <p:transition>
    <p:blinds dir="vert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8A90F-826F-417C-8E23-76CD1742F4F8}" type="slidenum">
              <a:rPr lang="en-US"/>
              <a:pPr/>
              <a:t>19</a:t>
            </a:fld>
            <a:endParaRPr lang="en-US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1143000" y="1371600"/>
            <a:ext cx="3429000" cy="46990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o</a:t>
            </a:r>
            <a:r>
              <a:rPr lang="en-US" b="1">
                <a:latin typeface="Arial" charset="0"/>
              </a:rPr>
              <a:t> = </a:t>
            </a:r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1 .</a:t>
            </a:r>
            <a:r>
              <a:rPr lang="en-US" b="1">
                <a:latin typeface="Arial" charset="0"/>
              </a:rPr>
              <a:t> </a:t>
            </a:r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2 . </a:t>
            </a:r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3 . </a:t>
            </a:r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4 . </a:t>
            </a:r>
            <a:r>
              <a:rPr lang="en-US" b="1">
                <a:latin typeface="Symbol" pitchFamily="18" charset="2"/>
              </a:rPr>
              <a:t>a</a:t>
            </a:r>
            <a:r>
              <a:rPr lang="en-US" b="1" baseline="-25000">
                <a:latin typeface="Arial" charset="0"/>
              </a:rPr>
              <a:t>5</a:t>
            </a:r>
          </a:p>
        </p:txBody>
      </p:sp>
      <p:sp>
        <p:nvSpPr>
          <p:cNvPr id="9225" name="Text Box 15"/>
          <p:cNvSpPr txBox="1">
            <a:spLocks noChangeArrowheads="1"/>
          </p:cNvSpPr>
          <p:nvPr/>
        </p:nvSpPr>
        <p:spPr bwMode="auto">
          <a:xfrm>
            <a:off x="350838" y="685800"/>
            <a:ext cx="401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>
                <a:latin typeface="Arial" charset="0"/>
              </a:rPr>
              <a:t>Lee’s Prediction Model</a:t>
            </a:r>
          </a:p>
        </p:txBody>
      </p:sp>
      <p:graphicFrame>
        <p:nvGraphicFramePr>
          <p:cNvPr id="9218" name="Object 16"/>
          <p:cNvGraphicFramePr>
            <a:graphicFrameLocks/>
          </p:cNvGraphicFramePr>
          <p:nvPr/>
        </p:nvGraphicFramePr>
        <p:xfrm>
          <a:off x="990600" y="1905000"/>
          <a:ext cx="5791200" cy="914400"/>
        </p:xfrm>
        <a:graphic>
          <a:graphicData uri="http://schemas.openxmlformats.org/presentationml/2006/ole">
            <p:oleObj spid="_x0000_s9218" name="Equation" r:id="rId4" imgW="3441600" imgH="495000" progId="Equation.3">
              <p:embed/>
            </p:oleObj>
          </a:graphicData>
        </a:graphic>
      </p:graphicFrame>
      <p:graphicFrame>
        <p:nvGraphicFramePr>
          <p:cNvPr id="9219" name="Object 18"/>
          <p:cNvGraphicFramePr>
            <a:graphicFrameLocks/>
          </p:cNvGraphicFramePr>
          <p:nvPr/>
        </p:nvGraphicFramePr>
        <p:xfrm>
          <a:off x="1066800" y="2895600"/>
          <a:ext cx="5867400" cy="914400"/>
        </p:xfrm>
        <a:graphic>
          <a:graphicData uri="http://schemas.openxmlformats.org/presentationml/2006/ole">
            <p:oleObj spid="_x0000_s9219" name="Equation" r:id="rId5" imgW="3251160" imgH="495000" progId="Equation.3">
              <p:embed/>
            </p:oleObj>
          </a:graphicData>
        </a:graphic>
      </p:graphicFrame>
      <p:graphicFrame>
        <p:nvGraphicFramePr>
          <p:cNvPr id="9220" name="Object 19"/>
          <p:cNvGraphicFramePr>
            <a:graphicFrameLocks/>
          </p:cNvGraphicFramePr>
          <p:nvPr/>
        </p:nvGraphicFramePr>
        <p:xfrm>
          <a:off x="1143000" y="3962400"/>
          <a:ext cx="4800600" cy="838200"/>
        </p:xfrm>
        <a:graphic>
          <a:graphicData uri="http://schemas.openxmlformats.org/presentationml/2006/ole">
            <p:oleObj spid="_x0000_s9220" name="Equation" r:id="rId6" imgW="2361960" imgH="469800" progId="Equation.3">
              <p:embed/>
            </p:oleObj>
          </a:graphicData>
        </a:graphic>
      </p:graphicFrame>
      <p:graphicFrame>
        <p:nvGraphicFramePr>
          <p:cNvPr id="9221" name="Object 20"/>
          <p:cNvGraphicFramePr>
            <a:graphicFrameLocks/>
          </p:cNvGraphicFramePr>
          <p:nvPr/>
        </p:nvGraphicFramePr>
        <p:xfrm>
          <a:off x="1676400" y="4876800"/>
          <a:ext cx="3810000" cy="762000"/>
        </p:xfrm>
        <a:graphic>
          <a:graphicData uri="http://schemas.openxmlformats.org/presentationml/2006/ole">
            <p:oleObj spid="_x0000_s9221" name="Equation" r:id="rId7" imgW="2133360" imgH="469800" progId="Equation.3">
              <p:embed/>
            </p:oleObj>
          </a:graphicData>
        </a:graphic>
      </p:graphicFrame>
      <p:sp>
        <p:nvSpPr>
          <p:cNvPr id="9226" name="Rectangle 2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9222" name="Object 21"/>
          <p:cNvGraphicFramePr>
            <a:graphicFrameLocks noChangeAspect="1"/>
          </p:cNvGraphicFramePr>
          <p:nvPr/>
        </p:nvGraphicFramePr>
        <p:xfrm>
          <a:off x="6642100" y="952500"/>
          <a:ext cx="1676400" cy="1006475"/>
        </p:xfrm>
        <a:graphic>
          <a:graphicData uri="http://schemas.openxmlformats.org/presentationml/2006/ole">
            <p:oleObj spid="_x0000_s9222" name="Equation" r:id="rId8" imgW="710891" imgH="431613" progId="Equation.3">
              <p:embed/>
            </p:oleObj>
          </a:graphicData>
        </a:graphic>
      </p:graphicFrame>
      <p:sp>
        <p:nvSpPr>
          <p:cNvPr id="9227" name="Text Box 23"/>
          <p:cNvSpPr txBox="1">
            <a:spLocks noChangeArrowheads="1"/>
          </p:cNvSpPr>
          <p:nvPr/>
        </p:nvSpPr>
        <p:spPr bwMode="auto">
          <a:xfrm>
            <a:off x="5410200" y="12192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/>
              <a:t> </a:t>
            </a:r>
            <a:r>
              <a:rPr lang="el-GR">
                <a:cs typeface="Times New Roman" pitchFamily="18" charset="0"/>
              </a:rPr>
              <a:t>α</a:t>
            </a:r>
            <a:r>
              <a:rPr lang="en-US" baseline="-25000">
                <a:cs typeface="Times New Roman" pitchFamily="18" charset="0"/>
              </a:rPr>
              <a:t>0 </a:t>
            </a:r>
            <a:r>
              <a:rPr lang="en-US"/>
              <a:t>in dB,</a:t>
            </a: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6DDE74-D272-4592-BB92-C99699428EF3}" type="slidenum">
              <a:rPr lang="en-US"/>
              <a:pPr/>
              <a:t>2</a:t>
            </a:fld>
            <a:endParaRPr lang="en-US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>
            <a:off x="1752600" y="2819400"/>
            <a:ext cx="4876800" cy="701675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/>
              <a:t>Okumura-Hata Model</a:t>
            </a: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1447800" y="1905000"/>
            <a:ext cx="5562600" cy="762000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4000"/>
              <a:t>Walfish-Ikegami Model</a:t>
            </a:r>
          </a:p>
        </p:txBody>
      </p:sp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676400" y="3733800"/>
            <a:ext cx="5334000" cy="701675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/>
              <a:t>Lee’s Prediction Model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0B9CEAA-713D-4DE5-B2B4-569205DE70CE}" type="slidenum">
              <a:rPr lang="en-US"/>
              <a:pPr/>
              <a:t>20</a:t>
            </a:fld>
            <a:endParaRPr lang="en-US"/>
          </a:p>
        </p:txBody>
      </p:sp>
      <p:graphicFrame>
        <p:nvGraphicFramePr>
          <p:cNvPr id="10242" name="Object 4"/>
          <p:cNvGraphicFramePr>
            <a:graphicFrameLocks/>
          </p:cNvGraphicFramePr>
          <p:nvPr>
            <p:ph sz="half" idx="1"/>
          </p:nvPr>
        </p:nvGraphicFramePr>
        <p:xfrm>
          <a:off x="1066800" y="609600"/>
          <a:ext cx="4953000" cy="914400"/>
        </p:xfrm>
        <a:graphic>
          <a:graphicData uri="http://schemas.openxmlformats.org/presentationml/2006/ole">
            <p:oleObj spid="_x0000_s10242" name="Equation" r:id="rId3" imgW="2336760" imgH="457200" progId="Equation.3">
              <p:embed/>
            </p:oleObj>
          </a:graphicData>
        </a:graphic>
      </p:graphicFrame>
      <p:graphicFrame>
        <p:nvGraphicFramePr>
          <p:cNvPr id="10243" name="Object 6"/>
          <p:cNvGraphicFramePr>
            <a:graphicFrameLocks/>
          </p:cNvGraphicFramePr>
          <p:nvPr>
            <p:ph sz="quarter" idx="2"/>
          </p:nvPr>
        </p:nvGraphicFramePr>
        <p:xfrm>
          <a:off x="1219200" y="2133600"/>
          <a:ext cx="6400800" cy="762000"/>
        </p:xfrm>
        <a:graphic>
          <a:graphicData uri="http://schemas.openxmlformats.org/presentationml/2006/ole">
            <p:oleObj spid="_x0000_s10243" name="Equation" r:id="rId4" imgW="3720960" imgH="431640" progId="Equation.3">
              <p:embed/>
            </p:oleObj>
          </a:graphicData>
        </a:graphic>
      </p:graphicFrame>
      <p:graphicFrame>
        <p:nvGraphicFramePr>
          <p:cNvPr id="10244" name="Object 9"/>
          <p:cNvGraphicFramePr>
            <a:graphicFrameLocks/>
          </p:cNvGraphicFramePr>
          <p:nvPr>
            <p:ph sz="quarter" idx="3"/>
          </p:nvPr>
        </p:nvGraphicFramePr>
        <p:xfrm>
          <a:off x="1524000" y="3200400"/>
          <a:ext cx="4343400" cy="685800"/>
        </p:xfrm>
        <a:graphic>
          <a:graphicData uri="http://schemas.openxmlformats.org/presentationml/2006/ole">
            <p:oleObj spid="_x0000_s10244" name="Equation" r:id="rId5" imgW="2679480" imgH="431640" progId="Equation.3">
              <p:embed/>
            </p:oleObj>
          </a:graphicData>
        </a:graphic>
      </p:graphicFrame>
      <p:sp>
        <p:nvSpPr>
          <p:cNvPr id="10246" name="Text Box 12"/>
          <p:cNvSpPr txBox="1">
            <a:spLocks noChangeArrowheads="1"/>
          </p:cNvSpPr>
          <p:nvPr/>
        </p:nvSpPr>
        <p:spPr bwMode="auto">
          <a:xfrm>
            <a:off x="457200" y="4572000"/>
            <a:ext cx="8077200" cy="1187450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There is a 3dB gain received from an actual 4-dB gain antenna at the mobile unit in a suburban area and less than 1-dB gain received from the same antenna in an urban area fro adjusting </a:t>
            </a:r>
            <a:r>
              <a:rPr lang="el-GR" b="1">
                <a:cs typeface="Times New Roman" pitchFamily="18" charset="0"/>
              </a:rPr>
              <a:t>α</a:t>
            </a:r>
            <a:r>
              <a:rPr lang="en-US" b="1" baseline="-25000"/>
              <a:t>5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EFAD6E-0F0D-4D4F-914A-BA4B436F7AFF}" type="slidenum">
              <a:rPr lang="en-US"/>
              <a:pPr/>
              <a:t>21</a:t>
            </a:fld>
            <a:endParaRPr lang="en-US"/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350838" y="685800"/>
            <a:ext cx="401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/>
              <a:t>Lee’s Prediction Model</a:t>
            </a:r>
          </a:p>
        </p:txBody>
      </p:sp>
      <p:sp>
        <p:nvSpPr>
          <p:cNvPr id="25604" name="Rectangle 9"/>
          <p:cNvSpPr>
            <a:spLocks noChangeArrowheads="1"/>
          </p:cNvSpPr>
          <p:nvPr/>
        </p:nvSpPr>
        <p:spPr bwMode="auto">
          <a:xfrm>
            <a:off x="228600" y="13716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3200" b="1">
                <a:solidFill>
                  <a:schemeClr val="accent2"/>
                </a:solidFill>
              </a:rPr>
              <a:t>Correction factor to determine </a:t>
            </a:r>
            <a:r>
              <a:rPr lang="en-US" sz="3200" b="1" i="1">
                <a:solidFill>
                  <a:schemeClr val="accent2"/>
                </a:solidFill>
              </a:rPr>
              <a:t> v</a:t>
            </a:r>
            <a:r>
              <a:rPr lang="en-US" sz="3200" b="1">
                <a:solidFill>
                  <a:schemeClr val="accent2"/>
                </a:solidFill>
              </a:rPr>
              <a:t>  in a</a:t>
            </a:r>
            <a:r>
              <a:rPr lang="en-US" sz="3200" b="1" baseline="-25000">
                <a:solidFill>
                  <a:schemeClr val="accent2"/>
                </a:solidFill>
              </a:rPr>
              <a:t>2</a:t>
            </a:r>
            <a:r>
              <a:rPr lang="en-US" sz="3200" b="1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5605" name="Rectangle 10"/>
          <p:cNvSpPr>
            <a:spLocks noChangeArrowheads="1"/>
          </p:cNvSpPr>
          <p:nvPr/>
        </p:nvSpPr>
        <p:spPr bwMode="auto">
          <a:xfrm>
            <a:off x="304800" y="1981200"/>
            <a:ext cx="769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b="1" i="1">
                <a:solidFill>
                  <a:srgbClr val="990033"/>
                </a:solidFill>
              </a:rPr>
              <a:t>v</a:t>
            </a:r>
            <a:r>
              <a:rPr lang="en-US" b="1">
                <a:solidFill>
                  <a:srgbClr val="990033"/>
                </a:solidFill>
              </a:rPr>
              <a:t> = 2</a:t>
            </a:r>
            <a:r>
              <a:rPr lang="en-US"/>
              <a:t>, </a:t>
            </a:r>
            <a:r>
              <a:rPr lang="en-US" b="1"/>
              <a:t>for new mobile-unit antenna height &gt; 10 m</a:t>
            </a:r>
          </a:p>
        </p:txBody>
      </p: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381000" y="2590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b="1" i="1">
                <a:solidFill>
                  <a:srgbClr val="990033"/>
                </a:solidFill>
              </a:rPr>
              <a:t>v</a:t>
            </a:r>
            <a:r>
              <a:rPr lang="en-US" b="1">
                <a:solidFill>
                  <a:srgbClr val="990033"/>
                </a:solidFill>
              </a:rPr>
              <a:t> = 1</a:t>
            </a:r>
            <a:r>
              <a:rPr lang="en-US"/>
              <a:t>,</a:t>
            </a:r>
            <a:r>
              <a:rPr lang="en-US" b="1"/>
              <a:t>for new mobile-unit antenna height &lt; 3 m</a:t>
            </a:r>
          </a:p>
        </p:txBody>
      </p:sp>
      <p:graphicFrame>
        <p:nvGraphicFramePr>
          <p:cNvPr id="124031" name="Group 127"/>
          <p:cNvGraphicFramePr>
            <a:graphicFrameLocks noGrp="1"/>
          </p:cNvGraphicFramePr>
          <p:nvPr/>
        </p:nvGraphicFramePr>
        <p:xfrm>
          <a:off x="2057400" y="3962400"/>
          <a:ext cx="3505200" cy="1647828"/>
        </p:xfrm>
        <a:graphic>
          <a:graphicData uri="http://schemas.openxmlformats.org/drawingml/2006/table">
            <a:tbl>
              <a:tblPr/>
              <a:tblGrid>
                <a:gridCol w="1947863"/>
                <a:gridCol w="908050"/>
                <a:gridCol w="64928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Terrain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P0γ(dBm)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γ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Free space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 area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-49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Suburban area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-61.7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 area(New York)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4.31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Urban area(Tokyo)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-84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3.05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</a:tr>
            </a:tbl>
          </a:graphicData>
        </a:graphic>
      </p:graphicFrame>
      <p:sp>
        <p:nvSpPr>
          <p:cNvPr id="25637" name="Text Box 128"/>
          <p:cNvSpPr txBox="1">
            <a:spLocks noChangeArrowheads="1"/>
          </p:cNvSpPr>
          <p:nvPr/>
        </p:nvSpPr>
        <p:spPr bwMode="auto">
          <a:xfrm>
            <a:off x="1676400" y="3352800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Parameters in Lee’s path loss model</a:t>
            </a:r>
          </a:p>
        </p:txBody>
      </p:sp>
    </p:spTree>
  </p:cSld>
  <p:clrMapOvr>
    <a:masterClrMapping/>
  </p:clrMapOvr>
  <p:transition>
    <p:blinds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9BEA3D-6BE4-4779-9153-8199B6767E7F}" type="slidenum">
              <a:rPr lang="en-US"/>
              <a:pPr/>
              <a:t>22</a:t>
            </a:fld>
            <a:endParaRPr lang="en-US"/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85800" y="990600"/>
            <a:ext cx="678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suburban area,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85800" y="1600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Pr = -61.7-38.4log(r) - nlog(f/900) + </a:t>
            </a:r>
            <a:r>
              <a:rPr lang="el-GR">
                <a:cs typeface="Times New Roman" pitchFamily="18" charset="0"/>
              </a:rPr>
              <a:t>α</a:t>
            </a:r>
            <a:r>
              <a:rPr lang="en-US" baseline="-25000">
                <a:cs typeface="Times New Roman" pitchFamily="18" charset="0"/>
              </a:rPr>
              <a:t>0</a:t>
            </a:r>
            <a:endParaRPr lang="el-GR" baseline="-25000">
              <a:cs typeface="Times New Roman" pitchFamily="18" charset="0"/>
            </a:endParaRP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685800" y="22098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/>
              <a:t>α</a:t>
            </a:r>
            <a:r>
              <a:rPr lang="en-US" baseline="-25000"/>
              <a:t>0</a:t>
            </a:r>
            <a:r>
              <a:rPr lang="en-US"/>
              <a:t> = 20log(h</a:t>
            </a:r>
            <a:r>
              <a:rPr lang="en-US" baseline="-25000"/>
              <a:t>BS</a:t>
            </a:r>
            <a:r>
              <a:rPr lang="en-US"/>
              <a:t>) +10log(Pt) + g</a:t>
            </a:r>
            <a:r>
              <a:rPr lang="en-US" baseline="-25000"/>
              <a:t>BS </a:t>
            </a:r>
            <a:r>
              <a:rPr lang="en-US"/>
              <a:t>+ g</a:t>
            </a:r>
            <a:r>
              <a:rPr lang="en-US" baseline="-25000"/>
              <a:t>MS </a:t>
            </a:r>
            <a:r>
              <a:rPr lang="en-US"/>
              <a:t>+10log(h</a:t>
            </a:r>
            <a:r>
              <a:rPr lang="en-US" baseline="-25000"/>
              <a:t>MS</a:t>
            </a:r>
            <a:r>
              <a:rPr lang="en-US"/>
              <a:t>) - 64</a:t>
            </a:r>
          </a:p>
        </p:txBody>
      </p:sp>
      <p:sp>
        <p:nvSpPr>
          <p:cNvPr id="26630" name="Text Box 7"/>
          <p:cNvSpPr txBox="1">
            <a:spLocks noChangeArrowheads="1"/>
          </p:cNvSpPr>
          <p:nvPr/>
        </p:nvSpPr>
        <p:spPr bwMode="auto">
          <a:xfrm>
            <a:off x="609600" y="2895600"/>
            <a:ext cx="746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Here transmit power in Watt,  height of antenna in feet and gain of antenna in dB</a:t>
            </a:r>
          </a:p>
        </p:txBody>
      </p:sp>
    </p:spTree>
  </p:cSld>
  <p:clrMapOvr>
    <a:masterClrMapping/>
  </p:clrMapOvr>
  <p:transition>
    <p:cover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2DAA0F-4291-442E-9218-BA95CD459FA0}" type="slidenum">
              <a:rPr lang="en-US"/>
              <a:pPr/>
              <a:t>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419600"/>
          </a:xfrm>
          <a:solidFill>
            <a:srgbClr val="99CCFF"/>
          </a:solidFill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Microcellular areas span a few Kms.</a:t>
            </a:r>
          </a:p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Okumura in 1968 drew some path-loss  curve in the range of 100MHz to 1920 MHz</a:t>
            </a:r>
          </a:p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Masaharu Hata developed empirical path-loss model based on measurement of Okumura known as Okumura-Hata model.</a:t>
            </a:r>
          </a:p>
          <a:p>
            <a:pPr eaLnBrk="1" hangingPunct="1"/>
            <a:r>
              <a:rPr lang="en-US" smtClean="0">
                <a:solidFill>
                  <a:srgbClr val="0000CC"/>
                </a:solidFill>
              </a:rPr>
              <a:t>Here separation between BS and MS is greater that 1Km.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1447800" y="228600"/>
            <a:ext cx="5715000" cy="762000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>
                <a:solidFill>
                  <a:schemeClr val="tx2"/>
                </a:solidFill>
              </a:rPr>
              <a:t>Okumura-Hata Model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23C2B5-C111-4DE5-95E1-E784F03F69F1}" type="slidenum">
              <a:rPr lang="en-US"/>
              <a:pPr/>
              <a:t>4</a:t>
            </a:fld>
            <a:endParaRPr lang="en-US"/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610600" cy="1373188"/>
          </a:xfrm>
          <a:prstGeom prst="rect">
            <a:avLst/>
          </a:prstGeom>
          <a:solidFill>
            <a:srgbClr val="33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Empirical formulation of data provided by the Okumura model and is valid for frequencies in the range 150MHz-1500MHz </a:t>
            </a: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457200" y="1828800"/>
          <a:ext cx="8305800" cy="966788"/>
        </p:xfrm>
        <a:graphic>
          <a:graphicData uri="http://schemas.openxmlformats.org/presentationml/2006/ole">
            <p:oleObj spid="_x0000_s1026" name="Equation" r:id="rId3" imgW="3924000" imgH="457200" progId="Equation.3">
              <p:embed/>
            </p:oleObj>
          </a:graphicData>
        </a:graphic>
      </p:graphicFrame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609600" y="2895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large city,</a:t>
            </a:r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027" name="Object 10"/>
          <p:cNvGraphicFramePr>
            <a:graphicFrameLocks noChangeAspect="1"/>
          </p:cNvGraphicFramePr>
          <p:nvPr/>
        </p:nvGraphicFramePr>
        <p:xfrm>
          <a:off x="685800" y="5334000"/>
          <a:ext cx="7086600" cy="498475"/>
        </p:xfrm>
        <a:graphic>
          <a:graphicData uri="http://schemas.openxmlformats.org/presentationml/2006/ole">
            <p:oleObj spid="_x0000_s1027" name="Equation" r:id="rId4" imgW="3251200" imgH="228600" progId="Equation.3">
              <p:embed/>
            </p:oleObj>
          </a:graphicData>
        </a:graphic>
      </p:graphicFrame>
      <p:sp>
        <p:nvSpPr>
          <p:cNvPr id="1035" name="Text Box 12"/>
          <p:cNvSpPr txBox="1">
            <a:spLocks noChangeArrowheads="1"/>
          </p:cNvSpPr>
          <p:nvPr/>
        </p:nvSpPr>
        <p:spPr bwMode="auto">
          <a:xfrm>
            <a:off x="685800" y="46482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small and medium city,</a:t>
            </a:r>
          </a:p>
        </p:txBody>
      </p:sp>
      <p:graphicFrame>
        <p:nvGraphicFramePr>
          <p:cNvPr id="1028" name="Object 13"/>
          <p:cNvGraphicFramePr>
            <a:graphicFrameLocks noChangeAspect="1"/>
          </p:cNvGraphicFramePr>
          <p:nvPr>
            <p:ph/>
          </p:nvPr>
        </p:nvGraphicFramePr>
        <p:xfrm>
          <a:off x="990600" y="3429000"/>
          <a:ext cx="7232650" cy="1008063"/>
        </p:xfrm>
        <a:graphic>
          <a:graphicData uri="http://schemas.openxmlformats.org/presentationml/2006/ole">
            <p:oleObj spid="_x0000_s1028" name="Equation" r:id="rId5" imgW="3644640" imgH="507960" progId="Equation.3">
              <p:embed/>
            </p:oleObj>
          </a:graphicData>
        </a:graphic>
      </p:graphicFrame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28CCC2-216E-4A2C-9260-47A99074CC73}" type="slidenum">
              <a:rPr lang="en-US"/>
              <a:pPr/>
              <a:t>5</a:t>
            </a:fld>
            <a:endParaRPr lang="en-US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663575" y="914400"/>
          <a:ext cx="7283450" cy="449263"/>
        </p:xfrm>
        <a:graphic>
          <a:graphicData uri="http://schemas.openxmlformats.org/presentationml/2006/ole">
            <p:oleObj spid="_x0000_s2050" name="Equation" r:id="rId3" imgW="3911400" imgH="241200" progId="Equation.3">
              <p:embed/>
            </p:oleObj>
          </a:graphicData>
        </a:graphic>
      </p:graphicFrame>
      <p:graphicFrame>
        <p:nvGraphicFramePr>
          <p:cNvPr id="2051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569913" y="1524000"/>
          <a:ext cx="6521450" cy="344488"/>
        </p:xfrm>
        <a:graphic>
          <a:graphicData uri="http://schemas.openxmlformats.org/presentationml/2006/ole">
            <p:oleObj spid="_x0000_s2051" name="Equation" r:id="rId4" imgW="4559040" imgH="241200" progId="Equation.3">
              <p:embed/>
            </p:oleObj>
          </a:graphicData>
        </a:graphic>
      </p:graphicFrame>
      <p:sp>
        <p:nvSpPr>
          <p:cNvPr id="2053" name="Text Box 9"/>
          <p:cNvSpPr txBox="1">
            <a:spLocks noChangeArrowheads="1"/>
          </p:cNvSpPr>
          <p:nvPr/>
        </p:nvSpPr>
        <p:spPr bwMode="auto">
          <a:xfrm>
            <a:off x="457200" y="3810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suburban and open rural area,</a:t>
            </a:r>
          </a:p>
        </p:txBody>
      </p:sp>
      <p:sp>
        <p:nvSpPr>
          <p:cNvPr id="2054" name="Text Box 10"/>
          <p:cNvSpPr txBox="1">
            <a:spLocks noChangeArrowheads="1"/>
          </p:cNvSpPr>
          <p:nvPr/>
        </p:nvSpPr>
        <p:spPr bwMode="auto">
          <a:xfrm>
            <a:off x="304800" y="1981200"/>
            <a:ext cx="8229600" cy="82232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model is suitable for a distance above 1 Km. The model does not support path specific correction</a:t>
            </a:r>
          </a:p>
        </p:txBody>
      </p:sp>
      <p:sp>
        <p:nvSpPr>
          <p:cNvPr id="2055" name="Text Box 11"/>
          <p:cNvSpPr txBox="1">
            <a:spLocks noChangeArrowheads="1"/>
          </p:cNvSpPr>
          <p:nvPr/>
        </p:nvSpPr>
        <p:spPr bwMode="auto">
          <a:xfrm>
            <a:off x="609600" y="3810000"/>
            <a:ext cx="7239000" cy="1917700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Coverage</a:t>
            </a:r>
          </a:p>
          <a:p>
            <a:r>
              <a:rPr lang="en-US"/>
              <a:t>Frequency: 150 MHz to 1500 MHz</a:t>
            </a:r>
          </a:p>
          <a:p>
            <a:r>
              <a:rPr lang="en-US"/>
              <a:t>Mobile Station Antenna Height: between 1 m and 10 m</a:t>
            </a:r>
          </a:p>
          <a:p>
            <a:r>
              <a:rPr lang="en-US"/>
              <a:t>Base station Antenna Height: between 30 m and 200 m</a:t>
            </a:r>
          </a:p>
          <a:p>
            <a:r>
              <a:rPr lang="en-US"/>
              <a:t>Link distance: between 1 km and 20 km.</a:t>
            </a:r>
          </a:p>
        </p:txBody>
      </p:sp>
    </p:spTree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1315E5-2DD4-4086-9B96-D29C41ECBE76}" type="slidenum">
              <a:rPr lang="en-US"/>
              <a:pPr/>
              <a:t>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447800" y="533400"/>
            <a:ext cx="5562600" cy="762000"/>
          </a:xfrm>
          <a:solidFill>
            <a:srgbClr val="3399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/>
              <a:t>Walfish-Ikegami Model</a:t>
            </a:r>
          </a:p>
        </p:txBody>
      </p:sp>
      <p:pic>
        <p:nvPicPr>
          <p:cNvPr id="17412" name="Picture 6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" y="1905000"/>
            <a:ext cx="7772400" cy="3581400"/>
          </a:xfr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A5CFA-D050-4DE0-994A-1F45A97CC277}" type="slidenum">
              <a:rPr lang="en-US"/>
              <a:pPr/>
              <a:t>7</a:t>
            </a:fld>
            <a:endParaRPr lang="en-US"/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04800" y="609600"/>
            <a:ext cx="8458200" cy="52165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/>
              <a:t>The Walfish–Ikegami model is an empirical propagation model for an urban area, which is especially applicable for micro cells but can also be used for macro cells. </a:t>
            </a:r>
          </a:p>
          <a:p>
            <a:pPr algn="just"/>
            <a:endParaRPr lang="en-US" sz="2800"/>
          </a:p>
          <a:p>
            <a:pPr algn="just"/>
            <a:r>
              <a:rPr lang="en-US" sz="2800">
                <a:solidFill>
                  <a:schemeClr val="accent2"/>
                </a:solidFill>
              </a:rPr>
              <a:t>Model Parameters:</a:t>
            </a:r>
          </a:p>
          <a:p>
            <a:pPr algn="just"/>
            <a:r>
              <a:rPr lang="en-US" sz="2800"/>
              <a:t>The mean value for street widths (</a:t>
            </a:r>
            <a:r>
              <a:rPr lang="en-US" sz="2800" i="1"/>
              <a:t>w</a:t>
            </a:r>
            <a:r>
              <a:rPr lang="en-US" sz="2800"/>
              <a:t>) is given in metres and the road orientation angle (</a:t>
            </a:r>
            <a:r>
              <a:rPr lang="el-GR" sz="2800" i="1">
                <a:cs typeface="Times New Roman" pitchFamily="18" charset="0"/>
              </a:rPr>
              <a:t>θ</a:t>
            </a:r>
            <a:r>
              <a:rPr lang="en-US" sz="2800" i="1">
                <a:cs typeface="Times New Roman" pitchFamily="18" charset="0"/>
              </a:rPr>
              <a:t> or </a:t>
            </a:r>
            <a:r>
              <a:rPr lang="el-GR" sz="2800" i="1">
                <a:cs typeface="Times New Roman" pitchFamily="18" charset="0"/>
              </a:rPr>
              <a:t>φ</a:t>
            </a:r>
            <a:r>
              <a:rPr lang="en-US" sz="2800"/>
              <a:t>) in degrees. The mean value for building heights (</a:t>
            </a:r>
            <a:r>
              <a:rPr lang="en-US" sz="2800" i="1"/>
              <a:t>h</a:t>
            </a:r>
            <a:r>
              <a:rPr lang="en-US" sz="2800" baseline="-25000"/>
              <a:t>roof</a:t>
            </a:r>
            <a:r>
              <a:rPr lang="en-US" sz="2800"/>
              <a:t>) is an average over the calculation area and is given in metres. The mean value for building separation (</a:t>
            </a:r>
            <a:r>
              <a:rPr lang="en-US" sz="2800" i="1"/>
              <a:t>b</a:t>
            </a:r>
            <a:r>
              <a:rPr lang="en-US" sz="2800"/>
              <a:t>) is calculated from the centre of one building to the centre of another building and is also given in metres.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D63C28-5880-46C2-92FC-EF640AF9C671}" type="slidenum">
              <a:rPr lang="en-US"/>
              <a:pPr/>
              <a:t>8</a:t>
            </a:fld>
            <a:endParaRPr lang="en-US"/>
          </a:p>
        </p:txBody>
      </p:sp>
      <p:sp>
        <p:nvSpPr>
          <p:cNvPr id="4100" name="Text Box 3"/>
          <p:cNvSpPr txBox="1">
            <a:spLocks noChangeArrowheads="1"/>
          </p:cNvSpPr>
          <p:nvPr/>
        </p:nvSpPr>
        <p:spPr bwMode="auto">
          <a:xfrm>
            <a:off x="228600" y="457200"/>
            <a:ext cx="8763000" cy="1614488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/>
              <a:t>Walfish–Ikegami model is suitable for frequencies 800MHz to 2000 MHz where distance can be very small like 200m. Range of BS antenna height 4 to 50m and that of MS is 1 to 3m. Distance in the range of 20m to 5Km</a:t>
            </a:r>
            <a:r>
              <a:rPr lang="en-US" sz="2800"/>
              <a:t>.</a:t>
            </a:r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>
            <p:ph/>
          </p:nvPr>
        </p:nvGraphicFramePr>
        <p:xfrm>
          <a:off x="762000" y="2286000"/>
          <a:ext cx="7561263" cy="4143375"/>
        </p:xfrm>
        <a:graphic>
          <a:graphicData uri="http://schemas.openxmlformats.org/presentationml/2006/ole">
            <p:oleObj spid="_x0000_s4098" name="Bitmap Image" r:id="rId3" imgW="7561905" imgH="4142857" progId="Paint.Picture">
              <p:embed/>
            </p:oleObj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1D3C8D-2A8B-44A2-BA49-B091F5BB8C97}" type="slidenum">
              <a:rPr lang="en-US"/>
              <a:pPr/>
              <a:t>9</a:t>
            </a:fld>
            <a:endParaRPr lang="en-US"/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04800" y="762000"/>
            <a:ext cx="8458200" cy="5203825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LOS case,</a:t>
            </a:r>
          </a:p>
          <a:p>
            <a:pPr>
              <a:spcBef>
                <a:spcPct val="50000"/>
              </a:spcBef>
            </a:pPr>
            <a:r>
              <a:rPr lang="en-US"/>
              <a:t>L</a:t>
            </a:r>
            <a:r>
              <a:rPr lang="en-US" baseline="-25000"/>
              <a:t>m</a:t>
            </a:r>
            <a:r>
              <a:rPr lang="en-US"/>
              <a:t>(db) = 42.6 +26log(d) + 20log(fc);  d </a:t>
            </a:r>
            <a:r>
              <a:rPr lang="en-US">
                <a:cs typeface="Times New Roman" pitchFamily="18" charset="0"/>
              </a:rPr>
              <a:t>≥ 20m</a:t>
            </a:r>
          </a:p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For NLOS case, we have to consider,</a:t>
            </a:r>
          </a:p>
          <a:p>
            <a:pPr>
              <a:spcBef>
                <a:spcPct val="50000"/>
              </a:spcBef>
            </a:pPr>
            <a:r>
              <a:rPr lang="en-US">
                <a:cs typeface="Times New Roman" pitchFamily="18" charset="0"/>
              </a:rPr>
              <a:t>H</a:t>
            </a:r>
            <a:r>
              <a:rPr lang="en-US" baseline="-25000">
                <a:cs typeface="Times New Roman" pitchFamily="18" charset="0"/>
              </a:rPr>
              <a:t>roof </a:t>
            </a:r>
            <a:r>
              <a:rPr lang="en-US">
                <a:cs typeface="Times New Roman" pitchFamily="18" charset="0"/>
              </a:rPr>
              <a:t>= Height of roof-top</a:t>
            </a:r>
          </a:p>
          <a:p>
            <a:pPr>
              <a:spcBef>
                <a:spcPct val="50000"/>
              </a:spcBef>
            </a:pPr>
            <a:r>
              <a:rPr lang="el-GR">
                <a:cs typeface="Times New Roman" pitchFamily="18" charset="0"/>
              </a:rPr>
              <a:t>Δ</a:t>
            </a:r>
            <a:r>
              <a:rPr lang="en-US">
                <a:cs typeface="Times New Roman" pitchFamily="18" charset="0"/>
              </a:rPr>
              <a:t>h</a:t>
            </a:r>
            <a:r>
              <a:rPr lang="en-US" baseline="-25000">
                <a:cs typeface="Times New Roman" pitchFamily="18" charset="0"/>
              </a:rPr>
              <a:t>BS </a:t>
            </a:r>
            <a:r>
              <a:rPr lang="en-US">
                <a:cs typeface="Times New Roman" pitchFamily="18" charset="0"/>
              </a:rPr>
              <a:t>= </a:t>
            </a:r>
            <a:r>
              <a:rPr lang="en-US"/>
              <a:t>h</a:t>
            </a:r>
            <a:r>
              <a:rPr lang="en-US" baseline="-25000"/>
              <a:t>BS </a:t>
            </a:r>
            <a:r>
              <a:rPr lang="en-US"/>
              <a:t>- h</a:t>
            </a:r>
            <a:r>
              <a:rPr lang="en-US" baseline="-25000"/>
              <a:t>roof</a:t>
            </a:r>
            <a:endParaRPr lang="el-GR" baseline="-25000"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l-GR"/>
              <a:t>Δ</a:t>
            </a:r>
            <a:r>
              <a:rPr lang="en-US"/>
              <a:t>h</a:t>
            </a:r>
            <a:r>
              <a:rPr lang="en-US" baseline="-25000"/>
              <a:t>MS </a:t>
            </a:r>
            <a:r>
              <a:rPr lang="en-US"/>
              <a:t>= h</a:t>
            </a:r>
            <a:r>
              <a:rPr lang="en-US" baseline="-25000"/>
              <a:t>roof </a:t>
            </a:r>
            <a:r>
              <a:rPr lang="en-US"/>
              <a:t>- h</a:t>
            </a:r>
            <a:r>
              <a:rPr lang="en-US" baseline="-25000"/>
              <a:t>MS</a:t>
            </a:r>
          </a:p>
          <a:p>
            <a:pPr>
              <a:spcBef>
                <a:spcPct val="50000"/>
              </a:spcBef>
            </a:pPr>
            <a:r>
              <a:rPr lang="en-US"/>
              <a:t>w: width of street in meter</a:t>
            </a:r>
          </a:p>
          <a:p>
            <a:pPr>
              <a:spcBef>
                <a:spcPct val="50000"/>
              </a:spcBef>
            </a:pPr>
            <a:r>
              <a:rPr lang="en-US"/>
              <a:t>b: Building separation in meter along the radio path</a:t>
            </a:r>
          </a:p>
          <a:p>
            <a:pPr>
              <a:spcBef>
                <a:spcPct val="50000"/>
              </a:spcBef>
            </a:pPr>
            <a:r>
              <a:rPr lang="el-GR">
                <a:cs typeface="Times New Roman" pitchFamily="18" charset="0"/>
              </a:rPr>
              <a:t>φ</a:t>
            </a:r>
            <a:r>
              <a:rPr lang="en-US">
                <a:cs typeface="Times New Roman" pitchFamily="18" charset="0"/>
              </a:rPr>
              <a:t>: Road orientation w.r.t. the direction of radio propagation in degrees incident angle relative to the street).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</TotalTime>
  <Words>1124</Words>
  <Application>Microsoft PowerPoint</Application>
  <PresentationFormat>On-screen Show (4:3)</PresentationFormat>
  <Paragraphs>155</Paragraphs>
  <Slides>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Symbol</vt:lpstr>
      <vt:lpstr>Default Design</vt:lpstr>
      <vt:lpstr>Microsoft Equation 3.0</vt:lpstr>
      <vt:lpstr>Bitmap Image</vt:lpstr>
      <vt:lpstr>Path Loss Model in Mobile Cellular Network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Lee’s Path Loss Model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DIU</cp:lastModifiedBy>
  <cp:revision>138</cp:revision>
  <dcterms:created xsi:type="dcterms:W3CDTF">1601-01-01T00:00:00Z</dcterms:created>
  <dcterms:modified xsi:type="dcterms:W3CDTF">2016-01-24T06:17:38Z</dcterms:modified>
</cp:coreProperties>
</file>