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8" r:id="rId19"/>
    <p:sldId id="273" r:id="rId20"/>
    <p:sldId id="279" r:id="rId21"/>
    <p:sldId id="280" r:id="rId22"/>
    <p:sldId id="281" r:id="rId23"/>
    <p:sldId id="274" r:id="rId24"/>
    <p:sldId id="275" r:id="rId25"/>
    <p:sldId id="283" r:id="rId26"/>
    <p:sldId id="284" r:id="rId27"/>
    <p:sldId id="285" r:id="rId28"/>
    <p:sldId id="286" r:id="rId29"/>
    <p:sldId id="282" r:id="rId30"/>
    <p:sldId id="287" r:id="rId31"/>
    <p:sldId id="2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B356B0-4E73-4006-BFA1-2C3AB64BCD29}"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79522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B356B0-4E73-4006-BFA1-2C3AB64BCD29}"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267722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B356B0-4E73-4006-BFA1-2C3AB64BCD29}"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555687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B356B0-4E73-4006-BFA1-2C3AB64BCD29}"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286941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B356B0-4E73-4006-BFA1-2C3AB64BCD29}"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2413257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B356B0-4E73-4006-BFA1-2C3AB64BCD29}"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58048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B356B0-4E73-4006-BFA1-2C3AB64BCD29}" type="datetimeFigureOut">
              <a:rPr lang="en-US" smtClean="0"/>
              <a:t>11/17/2018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164551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B356B0-4E73-4006-BFA1-2C3AB64BCD29}" type="datetimeFigureOut">
              <a:rPr lang="en-US" smtClean="0"/>
              <a:t>11/17/2018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98378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356B0-4E73-4006-BFA1-2C3AB64BCD29}" type="datetimeFigureOut">
              <a:rPr lang="en-US" smtClean="0"/>
              <a:t>11/17/2018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385737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356B0-4E73-4006-BFA1-2C3AB64BCD29}"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2751027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356B0-4E73-4006-BFA1-2C3AB64BCD29}"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5C996E-CFDE-435C-99FA-A38C06C3E9D6}" type="slidenum">
              <a:rPr lang="en-US" smtClean="0"/>
              <a:t>‹#›</a:t>
            </a:fld>
            <a:endParaRPr lang="en-US"/>
          </a:p>
        </p:txBody>
      </p:sp>
    </p:spTree>
    <p:extLst>
      <p:ext uri="{BB962C8B-B14F-4D97-AF65-F5344CB8AC3E}">
        <p14:creationId xmlns:p14="http://schemas.microsoft.com/office/powerpoint/2010/main" val="222229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356B0-4E73-4006-BFA1-2C3AB64BCD29}" type="datetimeFigureOut">
              <a:rPr lang="en-US" smtClean="0"/>
              <a:t>11/17/2018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C996E-CFDE-435C-99FA-A38C06C3E9D6}" type="slidenum">
              <a:rPr lang="en-US" smtClean="0"/>
              <a:t>‹#›</a:t>
            </a:fld>
            <a:endParaRPr lang="en-US"/>
          </a:p>
        </p:txBody>
      </p:sp>
    </p:spTree>
    <p:extLst>
      <p:ext uri="{BB962C8B-B14F-4D97-AF65-F5344CB8AC3E}">
        <p14:creationId xmlns:p14="http://schemas.microsoft.com/office/powerpoint/2010/main" val="673559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ANTI-CANCER AGENTS</a:t>
            </a:r>
            <a:endParaRPr lang="en-US" dirty="0"/>
          </a:p>
        </p:txBody>
      </p:sp>
    </p:spTree>
    <p:extLst>
      <p:ext uri="{BB962C8B-B14F-4D97-AF65-F5344CB8AC3E}">
        <p14:creationId xmlns:p14="http://schemas.microsoft.com/office/powerpoint/2010/main" val="4076659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2527"/>
          </a:xfrm>
        </p:spPr>
        <p:txBody>
          <a:bodyPr>
            <a:normAutofit fontScale="90000"/>
          </a:bodyPr>
          <a:lstStyle/>
          <a:p>
            <a:r>
              <a:rPr lang="en-US" b="1" dirty="0" smtClean="0"/>
              <a:t>Chemistry of Cyclophosphamide</a:t>
            </a:r>
            <a:endParaRPr lang="en-US" b="1" dirty="0"/>
          </a:p>
        </p:txBody>
      </p:sp>
      <p:sp>
        <p:nvSpPr>
          <p:cNvPr id="3" name="Content Placeholder 2"/>
          <p:cNvSpPr>
            <a:spLocks noGrp="1"/>
          </p:cNvSpPr>
          <p:nvPr>
            <p:ph idx="1"/>
          </p:nvPr>
        </p:nvSpPr>
        <p:spPr>
          <a:xfrm>
            <a:off x="318052" y="1300842"/>
            <a:ext cx="10691192" cy="4768653"/>
          </a:xfrm>
        </p:spPr>
        <p:txBody>
          <a:bodyPr>
            <a:normAutofit/>
          </a:bodyPr>
          <a:lstStyle/>
          <a:p>
            <a:pPr algn="just"/>
            <a:r>
              <a:rPr lang="en-US" dirty="0" smtClean="0"/>
              <a:t>Cyclophosphamide is one of the most useful antineoplastic agents and substitution at C-4 position has led to 4-phenyl cyclophosphamide (a) and 4-methyl cyclophosphamide (b). The most commonly used analogues of cyclophosphamide are </a:t>
            </a:r>
            <a:r>
              <a:rPr lang="en-US" dirty="0" err="1" smtClean="0"/>
              <a:t>Ifosfamide</a:t>
            </a:r>
            <a:r>
              <a:rPr lang="en-US" dirty="0" smtClean="0"/>
              <a:t> (c) and </a:t>
            </a:r>
            <a:r>
              <a:rPr lang="en-US" dirty="0" err="1" smtClean="0"/>
              <a:t>Trofosfamide</a:t>
            </a:r>
            <a:r>
              <a:rPr lang="en-US" dirty="0" smtClean="0"/>
              <a:t>(d)</a:t>
            </a:r>
          </a:p>
          <a:p>
            <a:pPr algn="just"/>
            <a:endParaRPr lang="en-US" dirty="0" smtClean="0"/>
          </a:p>
          <a:p>
            <a:pPr algn="just"/>
            <a:r>
              <a:rPr lang="en-US" dirty="0" smtClean="0"/>
              <a:t>(a) : R1 = R2 = —CH</a:t>
            </a:r>
            <a:r>
              <a:rPr lang="en-US" baseline="-25000" dirty="0" smtClean="0"/>
              <a:t>2</a:t>
            </a:r>
            <a:r>
              <a:rPr lang="en-US" dirty="0" smtClean="0"/>
              <a:t> </a:t>
            </a:r>
            <a:r>
              <a:rPr lang="en-US" dirty="0" err="1" smtClean="0"/>
              <a:t>CH</a:t>
            </a:r>
            <a:r>
              <a:rPr lang="en-US" baseline="-25000" dirty="0" err="1" smtClean="0"/>
              <a:t>2</a:t>
            </a:r>
            <a:r>
              <a:rPr lang="en-US" dirty="0" smtClean="0"/>
              <a:t> Cl ; R3 = H ; R4 = C</a:t>
            </a:r>
            <a:r>
              <a:rPr lang="en-US" baseline="-25000" dirty="0" smtClean="0"/>
              <a:t>6</a:t>
            </a:r>
            <a:r>
              <a:rPr lang="en-US" dirty="0" smtClean="0"/>
              <a:t>H</a:t>
            </a:r>
            <a:r>
              <a:rPr lang="en-US" baseline="-25000" dirty="0" smtClean="0"/>
              <a:t>5</a:t>
            </a:r>
            <a:r>
              <a:rPr lang="en-US" dirty="0" smtClean="0"/>
              <a:t> ;</a:t>
            </a:r>
          </a:p>
          <a:p>
            <a:pPr algn="just"/>
            <a:r>
              <a:rPr lang="en-US" dirty="0" smtClean="0"/>
              <a:t>(b) : R1 = R2 = —CH</a:t>
            </a:r>
            <a:r>
              <a:rPr lang="en-US" baseline="-25000" dirty="0" smtClean="0"/>
              <a:t>2</a:t>
            </a:r>
            <a:r>
              <a:rPr lang="en-US" dirty="0" smtClean="0"/>
              <a:t> </a:t>
            </a:r>
            <a:r>
              <a:rPr lang="en-US" dirty="0" err="1" smtClean="0"/>
              <a:t>CH</a:t>
            </a:r>
            <a:r>
              <a:rPr lang="en-US" baseline="-25000" dirty="0" err="1" smtClean="0"/>
              <a:t>2</a:t>
            </a:r>
            <a:r>
              <a:rPr lang="en-US" dirty="0" smtClean="0"/>
              <a:t> Cl ; R3 = H ; R4 = CH</a:t>
            </a:r>
            <a:r>
              <a:rPr lang="en-US" baseline="-25000" dirty="0" smtClean="0"/>
              <a:t>3</a:t>
            </a:r>
            <a:r>
              <a:rPr lang="en-US" dirty="0" smtClean="0"/>
              <a:t> ;</a:t>
            </a:r>
          </a:p>
          <a:p>
            <a:pPr algn="just"/>
            <a:r>
              <a:rPr lang="en-US" dirty="0" smtClean="0"/>
              <a:t>(c) : R1 = R3 = —CH</a:t>
            </a:r>
            <a:r>
              <a:rPr lang="en-US" baseline="-25000" dirty="0" smtClean="0"/>
              <a:t>2</a:t>
            </a:r>
            <a:r>
              <a:rPr lang="en-US" dirty="0" smtClean="0"/>
              <a:t> </a:t>
            </a:r>
            <a:r>
              <a:rPr lang="en-US" dirty="0" err="1" smtClean="0"/>
              <a:t>CH</a:t>
            </a:r>
            <a:r>
              <a:rPr lang="en-US" baseline="-25000" dirty="0" err="1" smtClean="0"/>
              <a:t>2</a:t>
            </a:r>
            <a:r>
              <a:rPr lang="en-US" dirty="0" smtClean="0"/>
              <a:t> Cl ; R2 = R4 = H ;</a:t>
            </a:r>
          </a:p>
          <a:p>
            <a:pPr algn="just"/>
            <a:r>
              <a:rPr lang="en-US" dirty="0" smtClean="0"/>
              <a:t>(d) : R1 = R2 = R3 = —CH</a:t>
            </a:r>
            <a:r>
              <a:rPr lang="en-US" baseline="-25000" dirty="0" smtClean="0"/>
              <a:t>2</a:t>
            </a:r>
            <a:r>
              <a:rPr lang="en-US" dirty="0" smtClean="0"/>
              <a:t> </a:t>
            </a:r>
            <a:r>
              <a:rPr lang="en-US" dirty="0" err="1" smtClean="0"/>
              <a:t>CH</a:t>
            </a:r>
            <a:r>
              <a:rPr lang="en-US" baseline="-25000" dirty="0" err="1" smtClean="0"/>
              <a:t>2</a:t>
            </a:r>
            <a:r>
              <a:rPr lang="en-US" dirty="0" smtClean="0"/>
              <a:t> Cl ; R4 = H</a:t>
            </a:r>
          </a:p>
        </p:txBody>
      </p:sp>
      <p:pic>
        <p:nvPicPr>
          <p:cNvPr id="4" name="Picture 3"/>
          <p:cNvPicPr>
            <a:picLocks noChangeAspect="1"/>
          </p:cNvPicPr>
          <p:nvPr/>
        </p:nvPicPr>
        <p:blipFill>
          <a:blip r:embed="rId2"/>
          <a:stretch>
            <a:fillRect/>
          </a:stretch>
        </p:blipFill>
        <p:spPr>
          <a:xfrm>
            <a:off x="8736619" y="3476511"/>
            <a:ext cx="3013921" cy="2274931"/>
          </a:xfrm>
          <a:prstGeom prst="rect">
            <a:avLst/>
          </a:prstGeom>
        </p:spPr>
      </p:pic>
    </p:spTree>
    <p:extLst>
      <p:ext uri="{BB962C8B-B14F-4D97-AF65-F5344CB8AC3E}">
        <p14:creationId xmlns:p14="http://schemas.microsoft.com/office/powerpoint/2010/main" val="1014864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Synthesis of Cyclophosphamide</a:t>
            </a:r>
            <a:endParaRPr lang="en-US" dirty="0"/>
          </a:p>
        </p:txBody>
      </p:sp>
      <p:pic>
        <p:nvPicPr>
          <p:cNvPr id="4" name="Picture 3"/>
          <p:cNvPicPr>
            <a:picLocks noChangeAspect="1"/>
          </p:cNvPicPr>
          <p:nvPr/>
        </p:nvPicPr>
        <p:blipFill>
          <a:blip r:embed="rId2">
            <a:biLevel thresh="75000"/>
          </a:blip>
          <a:stretch>
            <a:fillRect/>
          </a:stretch>
        </p:blipFill>
        <p:spPr>
          <a:xfrm>
            <a:off x="838200" y="1690688"/>
            <a:ext cx="10788631" cy="4022002"/>
          </a:xfrm>
          <a:prstGeom prst="rect">
            <a:avLst/>
          </a:prstGeom>
        </p:spPr>
      </p:pic>
    </p:spTree>
    <p:extLst>
      <p:ext uri="{BB962C8B-B14F-4D97-AF65-F5344CB8AC3E}">
        <p14:creationId xmlns:p14="http://schemas.microsoft.com/office/powerpoint/2010/main" val="228819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Metabolism of Cyclophosphamide</a:t>
            </a:r>
            <a:endParaRPr lang="en-US" dirty="0"/>
          </a:p>
        </p:txBody>
      </p:sp>
      <p:sp>
        <p:nvSpPr>
          <p:cNvPr id="3" name="Content Placeholder 2"/>
          <p:cNvSpPr>
            <a:spLocks noGrp="1"/>
          </p:cNvSpPr>
          <p:nvPr>
            <p:ph idx="1"/>
          </p:nvPr>
        </p:nvSpPr>
        <p:spPr>
          <a:xfrm>
            <a:off x="596348" y="1690688"/>
            <a:ext cx="10757452" cy="4486275"/>
          </a:xfrm>
        </p:spPr>
        <p:txBody>
          <a:bodyPr/>
          <a:lstStyle/>
          <a:p>
            <a:pPr algn="just"/>
            <a:r>
              <a:rPr lang="en-US" dirty="0"/>
              <a:t>Some clinically important alkylating agents are not active until they have been transformed by metabolic processes. The leading example of this group is cyclophosphamide. </a:t>
            </a:r>
            <a:endParaRPr lang="en-US" dirty="0" smtClean="0"/>
          </a:p>
          <a:p>
            <a:pPr algn="just"/>
            <a:r>
              <a:rPr lang="en-US" dirty="0" smtClean="0"/>
              <a:t>Cyclophosphamide </a:t>
            </a:r>
            <a:r>
              <a:rPr lang="en-US" dirty="0"/>
              <a:t>is a  non-specific </a:t>
            </a:r>
            <a:r>
              <a:rPr lang="en-US" dirty="0" err="1"/>
              <a:t>prodrug</a:t>
            </a:r>
            <a:r>
              <a:rPr lang="en-US" dirty="0"/>
              <a:t> of  the  </a:t>
            </a:r>
            <a:r>
              <a:rPr lang="en-US" dirty="0">
                <a:solidFill>
                  <a:srgbClr val="0070C0"/>
                </a:solidFill>
              </a:rPr>
              <a:t>active metabolite </a:t>
            </a:r>
            <a:r>
              <a:rPr lang="en-US" dirty="0" err="1">
                <a:solidFill>
                  <a:srgbClr val="0070C0"/>
                </a:solidFill>
              </a:rPr>
              <a:t>phosphoramide</a:t>
            </a:r>
            <a:r>
              <a:rPr lang="en-US" dirty="0">
                <a:solidFill>
                  <a:srgbClr val="0070C0"/>
                </a:solidFill>
              </a:rPr>
              <a:t> mustard</a:t>
            </a:r>
            <a:r>
              <a:rPr lang="en-US" dirty="0"/>
              <a:t>, requiring </a:t>
            </a:r>
            <a:r>
              <a:rPr lang="en-US" dirty="0" smtClean="0"/>
              <a:t>enzymatic  </a:t>
            </a:r>
            <a:r>
              <a:rPr lang="en-US" dirty="0"/>
              <a:t>activation by cellular mixed function  oxidases  (primarily in the liver). It is converted by hepatic </a:t>
            </a:r>
            <a:r>
              <a:rPr lang="en-US" dirty="0">
                <a:solidFill>
                  <a:srgbClr val="0070C0"/>
                </a:solidFill>
              </a:rPr>
              <a:t>cytochrome P.450 </a:t>
            </a:r>
            <a:r>
              <a:rPr lang="en-US" dirty="0"/>
              <a:t>into the corresponding4-hydroxy </a:t>
            </a:r>
            <a:r>
              <a:rPr lang="en-US" dirty="0" smtClean="0"/>
              <a:t>derivative. </a:t>
            </a:r>
            <a:r>
              <a:rPr lang="en-US" dirty="0"/>
              <a:t>The 4-hydroxy derivative is a </a:t>
            </a:r>
            <a:r>
              <a:rPr lang="en-US" dirty="0" err="1"/>
              <a:t>carbinolamine</a:t>
            </a:r>
            <a:r>
              <a:rPr lang="en-US" dirty="0"/>
              <a:t> in equilibrium with the open-chain </a:t>
            </a:r>
            <a:r>
              <a:rPr lang="en-US" dirty="0" err="1"/>
              <a:t>aminoaldehyde</a:t>
            </a:r>
            <a:r>
              <a:rPr lang="en-US" dirty="0"/>
              <a:t> form. Non-enzymatic decomposition of the latter form generates </a:t>
            </a:r>
            <a:r>
              <a:rPr lang="en-US" dirty="0" err="1"/>
              <a:t>phosphoramide</a:t>
            </a:r>
            <a:r>
              <a:rPr lang="en-US" dirty="0"/>
              <a:t> mustard and </a:t>
            </a:r>
            <a:r>
              <a:rPr lang="en-US" dirty="0" err="1"/>
              <a:t>acrolein</a:t>
            </a:r>
            <a:r>
              <a:rPr lang="en-US" dirty="0" smtClean="0"/>
              <a:t>.</a:t>
            </a:r>
            <a:endParaRPr lang="en-US" dirty="0"/>
          </a:p>
        </p:txBody>
      </p:sp>
    </p:spTree>
    <p:extLst>
      <p:ext uri="{BB962C8B-B14F-4D97-AF65-F5344CB8AC3E}">
        <p14:creationId xmlns:p14="http://schemas.microsoft.com/office/powerpoint/2010/main" val="736986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72209" y="488417"/>
            <a:ext cx="9647582" cy="5881165"/>
          </a:xfrm>
          <a:prstGeom prst="rect">
            <a:avLst/>
          </a:prstGeom>
        </p:spPr>
      </p:pic>
    </p:spTree>
    <p:extLst>
      <p:ext uri="{BB962C8B-B14F-4D97-AF65-F5344CB8AC3E}">
        <p14:creationId xmlns:p14="http://schemas.microsoft.com/office/powerpoint/2010/main" val="428854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Chlorambucil</a:t>
            </a:r>
            <a:endParaRPr lang="en-US" b="1" dirty="0"/>
          </a:p>
        </p:txBody>
      </p:sp>
      <p:sp>
        <p:nvSpPr>
          <p:cNvPr id="3" name="Content Placeholder 2"/>
          <p:cNvSpPr>
            <a:spLocks noGrp="1"/>
          </p:cNvSpPr>
          <p:nvPr>
            <p:ph idx="1"/>
          </p:nvPr>
        </p:nvSpPr>
        <p:spPr/>
        <p:txBody>
          <a:bodyPr/>
          <a:lstStyle/>
          <a:p>
            <a:pPr marL="0" indent="0" algn="just">
              <a:buNone/>
            </a:pPr>
            <a:endParaRPr lang="en-US" dirty="0" smtClean="0"/>
          </a:p>
          <a:p>
            <a:pPr algn="just"/>
            <a:r>
              <a:rPr lang="en-US" dirty="0" smtClean="0"/>
              <a:t>It is indicated in treatment of Hodgkin’s disease, </a:t>
            </a:r>
            <a:r>
              <a:rPr lang="en-US" dirty="0" err="1" smtClean="0"/>
              <a:t>lymphosarcoma</a:t>
            </a:r>
            <a:r>
              <a:rPr lang="en-US" dirty="0" smtClean="0"/>
              <a:t>, primary </a:t>
            </a:r>
            <a:r>
              <a:rPr lang="en-US" dirty="0" err="1" smtClean="0"/>
              <a:t>microglobulinemia</a:t>
            </a:r>
            <a:r>
              <a:rPr lang="en-US" dirty="0" smtClean="0"/>
              <a:t> and chronic lymphocytic leukemia. It has an edge over other nitrogen mustards because of its least toxicity and slowest activity.</a:t>
            </a:r>
          </a:p>
          <a:p>
            <a:endParaRPr lang="en-US" dirty="0"/>
          </a:p>
        </p:txBody>
      </p:sp>
    </p:spTree>
    <p:extLst>
      <p:ext uri="{BB962C8B-B14F-4D97-AF65-F5344CB8AC3E}">
        <p14:creationId xmlns:p14="http://schemas.microsoft.com/office/powerpoint/2010/main" val="233095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Synthesis of </a:t>
            </a:r>
            <a:r>
              <a:rPr lang="en-US" b="1" dirty="0" err="1"/>
              <a:t>Chlorambucil</a:t>
            </a:r>
            <a:endParaRPr lang="en-US" dirty="0"/>
          </a:p>
        </p:txBody>
      </p:sp>
      <p:pic>
        <p:nvPicPr>
          <p:cNvPr id="4" name="Picture 3"/>
          <p:cNvPicPr>
            <a:picLocks noChangeAspect="1"/>
          </p:cNvPicPr>
          <p:nvPr/>
        </p:nvPicPr>
        <p:blipFill>
          <a:blip r:embed="rId2">
            <a:biLevel thresh="75000"/>
          </a:blip>
          <a:stretch>
            <a:fillRect/>
          </a:stretch>
        </p:blipFill>
        <p:spPr>
          <a:xfrm>
            <a:off x="2279374" y="1346394"/>
            <a:ext cx="6957391" cy="2285590"/>
          </a:xfrm>
          <a:prstGeom prst="rect">
            <a:avLst/>
          </a:prstGeom>
        </p:spPr>
      </p:pic>
      <p:pic>
        <p:nvPicPr>
          <p:cNvPr id="5" name="Picture 4"/>
          <p:cNvPicPr>
            <a:picLocks noChangeAspect="1"/>
          </p:cNvPicPr>
          <p:nvPr/>
        </p:nvPicPr>
        <p:blipFill>
          <a:blip r:embed="rId3">
            <a:biLevel thresh="75000"/>
          </a:blip>
          <a:stretch>
            <a:fillRect/>
          </a:stretch>
        </p:blipFill>
        <p:spPr>
          <a:xfrm>
            <a:off x="918061" y="3790122"/>
            <a:ext cx="9696930" cy="2963382"/>
          </a:xfrm>
          <a:prstGeom prst="rect">
            <a:avLst/>
          </a:prstGeom>
        </p:spPr>
      </p:pic>
      <p:sp>
        <p:nvSpPr>
          <p:cNvPr id="6" name="Curved Left Arrow 5"/>
          <p:cNvSpPr/>
          <p:nvPr/>
        </p:nvSpPr>
        <p:spPr>
          <a:xfrm>
            <a:off x="10071652" y="2451652"/>
            <a:ext cx="1669774" cy="30214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171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669" y="285612"/>
            <a:ext cx="10515600" cy="1325563"/>
          </a:xfrm>
        </p:spPr>
        <p:txBody>
          <a:bodyPr/>
          <a:lstStyle/>
          <a:p>
            <a:r>
              <a:rPr lang="en-US" b="1" dirty="0" err="1" smtClean="0"/>
              <a:t>Methanesulphonates</a:t>
            </a:r>
            <a:endParaRPr lang="en-US" b="1" dirty="0"/>
          </a:p>
        </p:txBody>
      </p:sp>
      <p:sp>
        <p:nvSpPr>
          <p:cNvPr id="3" name="Content Placeholder 2"/>
          <p:cNvSpPr>
            <a:spLocks noGrp="1"/>
          </p:cNvSpPr>
          <p:nvPr>
            <p:ph idx="1"/>
          </p:nvPr>
        </p:nvSpPr>
        <p:spPr>
          <a:xfrm>
            <a:off x="533399" y="1322043"/>
            <a:ext cx="10634869" cy="1845227"/>
          </a:xfrm>
        </p:spPr>
        <p:txBody>
          <a:bodyPr>
            <a:normAutofit fontScale="92500" lnSpcReduction="20000"/>
          </a:bodyPr>
          <a:lstStyle/>
          <a:p>
            <a:pPr algn="just"/>
            <a:r>
              <a:rPr lang="en-US" dirty="0" err="1" smtClean="0"/>
              <a:t>Methanesulphonates</a:t>
            </a:r>
            <a:r>
              <a:rPr lang="en-US" dirty="0" smtClean="0"/>
              <a:t> has long </a:t>
            </a:r>
            <a:r>
              <a:rPr lang="en-US" dirty="0" err="1" smtClean="0"/>
              <a:t>alkylene</a:t>
            </a:r>
            <a:r>
              <a:rPr lang="en-US" dirty="0" smtClean="0"/>
              <a:t> chains separating the reductive ester groups which have direct alkylating ability. The most important alkylating agent in this group is </a:t>
            </a:r>
            <a:r>
              <a:rPr lang="en-US" dirty="0" err="1" smtClean="0"/>
              <a:t>Busulfan</a:t>
            </a:r>
            <a:r>
              <a:rPr lang="en-US" dirty="0" smtClean="0"/>
              <a:t>.</a:t>
            </a:r>
          </a:p>
          <a:p>
            <a:endParaRPr lang="en-US" dirty="0" smtClean="0"/>
          </a:p>
          <a:p>
            <a:r>
              <a:rPr lang="en-US" b="1" dirty="0"/>
              <a:t>Synthesis of </a:t>
            </a:r>
            <a:r>
              <a:rPr lang="en-US" b="1" dirty="0" err="1"/>
              <a:t>Busulfan</a:t>
            </a:r>
            <a:endParaRPr lang="en-US" dirty="0" smtClean="0"/>
          </a:p>
          <a:p>
            <a:endParaRPr lang="en-US" dirty="0"/>
          </a:p>
        </p:txBody>
      </p:sp>
      <p:pic>
        <p:nvPicPr>
          <p:cNvPr id="4" name="Picture 3"/>
          <p:cNvPicPr>
            <a:picLocks noChangeAspect="1"/>
          </p:cNvPicPr>
          <p:nvPr/>
        </p:nvPicPr>
        <p:blipFill>
          <a:blip r:embed="rId2">
            <a:biLevel thresh="75000"/>
          </a:blip>
          <a:stretch>
            <a:fillRect/>
          </a:stretch>
        </p:blipFill>
        <p:spPr>
          <a:xfrm>
            <a:off x="1229509" y="3058948"/>
            <a:ext cx="8259047" cy="3694372"/>
          </a:xfrm>
          <a:prstGeom prst="rect">
            <a:avLst/>
          </a:prstGeom>
        </p:spPr>
      </p:pic>
    </p:spTree>
    <p:extLst>
      <p:ext uri="{BB962C8B-B14F-4D97-AF65-F5344CB8AC3E}">
        <p14:creationId xmlns:p14="http://schemas.microsoft.com/office/powerpoint/2010/main" val="4254038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ANTIMETABOLITES</a:t>
            </a:r>
            <a:endParaRPr lang="en-US" b="1" dirty="0"/>
          </a:p>
        </p:txBody>
      </p:sp>
      <p:sp>
        <p:nvSpPr>
          <p:cNvPr id="3" name="Content Placeholder 2"/>
          <p:cNvSpPr>
            <a:spLocks noGrp="1"/>
          </p:cNvSpPr>
          <p:nvPr>
            <p:ph idx="1"/>
          </p:nvPr>
        </p:nvSpPr>
        <p:spPr/>
        <p:txBody>
          <a:bodyPr/>
          <a:lstStyle/>
          <a:p>
            <a:r>
              <a:rPr lang="en-US" dirty="0" smtClean="0"/>
              <a:t>Antimetabolites are mainly </a:t>
            </a:r>
            <a:r>
              <a:rPr lang="en-US" smtClean="0"/>
              <a:t>of </a:t>
            </a:r>
            <a:r>
              <a:rPr lang="en-US" smtClean="0"/>
              <a:t>four </a:t>
            </a:r>
            <a:r>
              <a:rPr lang="en-US" dirty="0" smtClean="0"/>
              <a:t>types such as methotrexate, 5-fluorouracil, cytosine  </a:t>
            </a:r>
            <a:r>
              <a:rPr lang="en-US" dirty="0" err="1" smtClean="0"/>
              <a:t>arabinoside</a:t>
            </a:r>
            <a:r>
              <a:rPr lang="en-US" dirty="0" smtClean="0"/>
              <a:t>  and  6-mercaptopurine</a:t>
            </a:r>
          </a:p>
          <a:p>
            <a:r>
              <a:rPr lang="en-US" dirty="0" smtClean="0"/>
              <a:t>•	Folic acid analogs, e.g. methotrexate &amp; </a:t>
            </a:r>
            <a:r>
              <a:rPr lang="en-US" dirty="0" err="1" smtClean="0"/>
              <a:t>edatrexate</a:t>
            </a:r>
            <a:endParaRPr lang="en-US" dirty="0" smtClean="0"/>
          </a:p>
          <a:p>
            <a:r>
              <a:rPr lang="en-US" dirty="0" smtClean="0"/>
              <a:t>•	Pyrimidine analogs, e.g. 5-fluorouracil &amp; cytosine  </a:t>
            </a:r>
            <a:r>
              <a:rPr lang="en-US" dirty="0" err="1" smtClean="0"/>
              <a:t>arabinoside</a:t>
            </a:r>
            <a:endParaRPr lang="en-US" dirty="0" smtClean="0"/>
          </a:p>
          <a:p>
            <a:r>
              <a:rPr lang="en-US" dirty="0" smtClean="0"/>
              <a:t>•	Purine analogs, e.g. 6-mercaptopurine &amp; 6-thioguanine</a:t>
            </a:r>
          </a:p>
          <a:p>
            <a:r>
              <a:rPr lang="en-US" dirty="0" smtClean="0"/>
              <a:t>•	Amino acid antagonists</a:t>
            </a:r>
          </a:p>
          <a:p>
            <a:endParaRPr lang="en-US" dirty="0"/>
          </a:p>
        </p:txBody>
      </p:sp>
    </p:spTree>
    <p:extLst>
      <p:ext uri="{BB962C8B-B14F-4D97-AF65-F5344CB8AC3E}">
        <p14:creationId xmlns:p14="http://schemas.microsoft.com/office/powerpoint/2010/main" val="761342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Folic acid analogs</a:t>
            </a:r>
            <a:endParaRPr lang="en-US" b="1" dirty="0"/>
          </a:p>
        </p:txBody>
      </p:sp>
      <p:sp>
        <p:nvSpPr>
          <p:cNvPr id="3" name="Content Placeholder 2"/>
          <p:cNvSpPr>
            <a:spLocks noGrp="1"/>
          </p:cNvSpPr>
          <p:nvPr>
            <p:ph idx="1"/>
          </p:nvPr>
        </p:nvSpPr>
        <p:spPr>
          <a:xfrm>
            <a:off x="662609" y="1577008"/>
            <a:ext cx="11078817" cy="4982817"/>
          </a:xfrm>
        </p:spPr>
        <p:txBody>
          <a:bodyPr>
            <a:normAutofit/>
          </a:bodyPr>
          <a:lstStyle/>
          <a:p>
            <a:pPr algn="just"/>
            <a:r>
              <a:rPr lang="en-US" dirty="0" err="1" smtClean="0"/>
              <a:t>Antifolic</a:t>
            </a:r>
            <a:r>
              <a:rPr lang="en-US" dirty="0" smtClean="0"/>
              <a:t> acid compounds are also referred to as ‘</a:t>
            </a:r>
            <a:r>
              <a:rPr lang="en-US" dirty="0" err="1" smtClean="0"/>
              <a:t>Antifolics</a:t>
            </a:r>
            <a:r>
              <a:rPr lang="en-US" dirty="0" smtClean="0"/>
              <a:t>’ or ‘Folate Antagonists’ Drugs belonging to this category act by preventing the synthesis of folic acid which is required by the tissues.</a:t>
            </a:r>
          </a:p>
          <a:p>
            <a:pPr algn="just"/>
            <a:r>
              <a:rPr lang="en-US" dirty="0" smtClean="0"/>
              <a:t>They bind strongly to </a:t>
            </a:r>
            <a:r>
              <a:rPr lang="en-US" dirty="0" err="1" smtClean="0"/>
              <a:t>dihydrofolate</a:t>
            </a:r>
            <a:r>
              <a:rPr lang="en-US" dirty="0" smtClean="0"/>
              <a:t> reductase (DHFR) thereby inhibiting the conversion of </a:t>
            </a:r>
            <a:r>
              <a:rPr lang="en-US" dirty="0" err="1" smtClean="0"/>
              <a:t>dihydrofolic</a:t>
            </a:r>
            <a:r>
              <a:rPr lang="en-US" dirty="0" smtClean="0"/>
              <a:t> acid to </a:t>
            </a:r>
            <a:r>
              <a:rPr lang="en-US" dirty="0" err="1" smtClean="0"/>
              <a:t>tetrahydrofolic</a:t>
            </a:r>
            <a:r>
              <a:rPr lang="en-US" dirty="0" smtClean="0"/>
              <a:t> acid and thus inhibit the synthesis of purines and </a:t>
            </a:r>
            <a:r>
              <a:rPr lang="en-US" dirty="0" err="1" smtClean="0"/>
              <a:t>thymidines</a:t>
            </a:r>
            <a:r>
              <a:rPr lang="en-US" dirty="0" smtClean="0"/>
              <a:t>. </a:t>
            </a:r>
          </a:p>
          <a:p>
            <a:pPr algn="just"/>
            <a:r>
              <a:rPr lang="en-US" dirty="0" err="1" smtClean="0"/>
              <a:t>Antifolics</a:t>
            </a:r>
            <a:r>
              <a:rPr lang="en-US" dirty="0" smtClean="0"/>
              <a:t> kill cells by inhibiting DNA synthesis in the S phase of the cell cycle. Therefore, they are found to be most effective in the log growth phase.</a:t>
            </a:r>
          </a:p>
          <a:p>
            <a:pPr algn="just"/>
            <a:r>
              <a:rPr lang="en-US" dirty="0" smtClean="0"/>
              <a:t>The most important drug in this group is methotrexate.</a:t>
            </a:r>
            <a:endParaRPr lang="en-US" dirty="0"/>
          </a:p>
        </p:txBody>
      </p:sp>
    </p:spTree>
    <p:extLst>
      <p:ext uri="{BB962C8B-B14F-4D97-AF65-F5344CB8AC3E}">
        <p14:creationId xmlns:p14="http://schemas.microsoft.com/office/powerpoint/2010/main" val="3052437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biLevel thresh="75000"/>
          </a:blip>
          <a:stretch>
            <a:fillRect/>
          </a:stretch>
        </p:blipFill>
        <p:spPr>
          <a:xfrm>
            <a:off x="486978" y="0"/>
            <a:ext cx="9707295" cy="4611235"/>
          </a:xfrm>
          <a:prstGeom prst="rect">
            <a:avLst/>
          </a:prstGeom>
        </p:spPr>
      </p:pic>
      <p:pic>
        <p:nvPicPr>
          <p:cNvPr id="5" name="Picture 4"/>
          <p:cNvPicPr>
            <a:picLocks noChangeAspect="1"/>
          </p:cNvPicPr>
          <p:nvPr/>
        </p:nvPicPr>
        <p:blipFill rotWithShape="1">
          <a:blip r:embed="rId3">
            <a:biLevel thresh="75000"/>
          </a:blip>
          <a:srcRect b="9276"/>
          <a:stretch/>
        </p:blipFill>
        <p:spPr>
          <a:xfrm>
            <a:off x="965997" y="3361184"/>
            <a:ext cx="6098824" cy="3630295"/>
          </a:xfrm>
          <a:prstGeom prst="rect">
            <a:avLst/>
          </a:prstGeom>
        </p:spPr>
      </p:pic>
      <p:sp>
        <p:nvSpPr>
          <p:cNvPr id="7" name="TextBox 6"/>
          <p:cNvSpPr txBox="1"/>
          <p:nvPr/>
        </p:nvSpPr>
        <p:spPr>
          <a:xfrm>
            <a:off x="7543840" y="5741428"/>
            <a:ext cx="4605941" cy="523220"/>
          </a:xfrm>
          <a:prstGeom prst="rect">
            <a:avLst/>
          </a:prstGeom>
          <a:noFill/>
        </p:spPr>
        <p:txBody>
          <a:bodyPr wrap="none" rtlCol="0">
            <a:spAutoFit/>
          </a:bodyPr>
          <a:lstStyle/>
          <a:p>
            <a:r>
              <a:rPr lang="en-US" sz="2800" dirty="0" smtClean="0"/>
              <a:t>Fig: Synthesis of Methotrexate</a:t>
            </a:r>
            <a:endParaRPr lang="en-US" sz="2800" dirty="0"/>
          </a:p>
        </p:txBody>
      </p:sp>
      <p:sp>
        <p:nvSpPr>
          <p:cNvPr id="3" name="Down Arrow 2"/>
          <p:cNvSpPr/>
          <p:nvPr/>
        </p:nvSpPr>
        <p:spPr>
          <a:xfrm>
            <a:off x="4611757" y="3180522"/>
            <a:ext cx="291547" cy="543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557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26" y="397565"/>
            <a:ext cx="11264347" cy="6082748"/>
          </a:xfrm>
        </p:spPr>
        <p:txBody>
          <a:bodyPr>
            <a:normAutofit/>
          </a:bodyPr>
          <a:lstStyle/>
          <a:p>
            <a:pPr algn="just"/>
            <a:r>
              <a:rPr lang="en-US" b="1" dirty="0"/>
              <a:t>Tumor-</a:t>
            </a:r>
            <a:r>
              <a:rPr lang="en-US" dirty="0"/>
              <a:t> </a:t>
            </a:r>
            <a:r>
              <a:rPr lang="en-US" dirty="0" smtClean="0"/>
              <a:t>The </a:t>
            </a:r>
            <a:r>
              <a:rPr lang="en-US" dirty="0"/>
              <a:t>word tumor simply refers to a </a:t>
            </a:r>
            <a:r>
              <a:rPr lang="en-US" dirty="0" smtClean="0"/>
              <a:t>mass </a:t>
            </a:r>
            <a:r>
              <a:rPr lang="en-US" dirty="0"/>
              <a:t>which may or may not be neoplastic</a:t>
            </a:r>
            <a:r>
              <a:rPr lang="en-US" dirty="0" smtClean="0"/>
              <a:t>. </a:t>
            </a:r>
            <a:r>
              <a:rPr lang="en-US" dirty="0"/>
              <a:t>This is a general term that can refer to benign or malignant growths</a:t>
            </a:r>
            <a:r>
              <a:rPr lang="en-US" dirty="0" smtClean="0"/>
              <a:t>.</a:t>
            </a:r>
          </a:p>
          <a:p>
            <a:pPr algn="just"/>
            <a:r>
              <a:rPr lang="en-US" b="1" dirty="0"/>
              <a:t>Neoplasm:</a:t>
            </a:r>
            <a:r>
              <a:rPr lang="en-US" dirty="0"/>
              <a:t> an abnormal </a:t>
            </a:r>
            <a:r>
              <a:rPr lang="en-US" dirty="0" smtClean="0"/>
              <a:t>new growth </a:t>
            </a:r>
            <a:r>
              <a:rPr lang="en-US" dirty="0"/>
              <a:t>of tissue, the growth of which exceeds and is uncoordinated with that of the normal tissues. It persists in the same excessive manner after cessation of the </a:t>
            </a:r>
            <a:r>
              <a:rPr lang="en-US" dirty="0" smtClean="0"/>
              <a:t>stimuli.</a:t>
            </a:r>
            <a:endParaRPr lang="en-US" dirty="0"/>
          </a:p>
          <a:p>
            <a:pPr algn="just"/>
            <a:r>
              <a:rPr lang="en-US" b="1" dirty="0"/>
              <a:t>Benign tumor-</a:t>
            </a:r>
            <a:r>
              <a:rPr lang="en-US" dirty="0"/>
              <a:t> A non-malignant/non-cancerous tumor. A benign tumor is usually localized, rarely spreads to other parts of the body and responds well to treatment. However, if left untreated, benign tumors can lead to serious disease.</a:t>
            </a:r>
          </a:p>
          <a:p>
            <a:pPr algn="just"/>
            <a:r>
              <a:rPr lang="en-US" b="1" dirty="0"/>
              <a:t>Malignant tumor-</a:t>
            </a:r>
            <a:r>
              <a:rPr lang="en-US" dirty="0"/>
              <a:t> Cancerous. A malignant tumor is resistant to treatment, may spread to other parts of the body and often recurs after removal.</a:t>
            </a:r>
          </a:p>
          <a:p>
            <a:pPr algn="just"/>
            <a:r>
              <a:rPr lang="en-US" b="1" dirty="0"/>
              <a:t>Cancer-</a:t>
            </a:r>
            <a:r>
              <a:rPr lang="en-US" dirty="0"/>
              <a:t> A malignant tumor (a malignant neoplasm</a:t>
            </a:r>
            <a:r>
              <a:rPr lang="en-US" dirty="0" smtClean="0"/>
              <a:t>).</a:t>
            </a:r>
            <a:endParaRPr lang="en-US" dirty="0"/>
          </a:p>
        </p:txBody>
      </p:sp>
    </p:spTree>
    <p:extLst>
      <p:ext uri="{BB962C8B-B14F-4D97-AF65-F5344CB8AC3E}">
        <p14:creationId xmlns:p14="http://schemas.microsoft.com/office/powerpoint/2010/main" val="9380817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3832"/>
          </a:xfrm>
        </p:spPr>
        <p:txBody>
          <a:bodyPr/>
          <a:lstStyle/>
          <a:p>
            <a:r>
              <a:rPr lang="en-US" b="1" dirty="0"/>
              <a:t>SAR of </a:t>
            </a:r>
            <a:r>
              <a:rPr lang="en-US" b="1" dirty="0" err="1" smtClean="0"/>
              <a:t>Antifolate</a:t>
            </a:r>
            <a:r>
              <a:rPr lang="en-US" b="1" dirty="0" smtClean="0"/>
              <a:t> </a:t>
            </a:r>
            <a:r>
              <a:rPr lang="en-US" b="1" dirty="0"/>
              <a:t>drugs</a:t>
            </a:r>
          </a:p>
        </p:txBody>
      </p:sp>
      <p:sp>
        <p:nvSpPr>
          <p:cNvPr id="3" name="Content Placeholder 2"/>
          <p:cNvSpPr>
            <a:spLocks noGrp="1"/>
          </p:cNvSpPr>
          <p:nvPr>
            <p:ph idx="1"/>
          </p:nvPr>
        </p:nvSpPr>
        <p:spPr>
          <a:xfrm>
            <a:off x="689113" y="1417983"/>
            <a:ext cx="11145078" cy="2544417"/>
          </a:xfrm>
        </p:spPr>
        <p:txBody>
          <a:bodyPr>
            <a:normAutofit/>
          </a:bodyPr>
          <a:lstStyle/>
          <a:p>
            <a:pPr algn="just"/>
            <a:r>
              <a:rPr lang="en-US" dirty="0" smtClean="0"/>
              <a:t>A </a:t>
            </a:r>
            <a:r>
              <a:rPr lang="en-US" dirty="0"/>
              <a:t>large amount of work has been done to mark out the SAR for 2,4-diaminopteridines binding to DHFR, but no clinical successor to </a:t>
            </a:r>
            <a:r>
              <a:rPr lang="en-US" dirty="0" smtClean="0"/>
              <a:t>methotrexate, although </a:t>
            </a:r>
            <a:r>
              <a:rPr lang="en-US" dirty="0" err="1"/>
              <a:t>edatrexate</a:t>
            </a:r>
            <a:r>
              <a:rPr lang="en-US" dirty="0"/>
              <a:t> (C) is still in development. Because there is also a folate site on </a:t>
            </a:r>
            <a:r>
              <a:rPr lang="en-US" dirty="0" err="1"/>
              <a:t>thymidylate</a:t>
            </a:r>
            <a:r>
              <a:rPr lang="en-US" dirty="0"/>
              <a:t> </a:t>
            </a:r>
            <a:r>
              <a:rPr lang="en-US" dirty="0" err="1"/>
              <a:t>synthetase</a:t>
            </a:r>
            <a:r>
              <a:rPr lang="en-US" dirty="0"/>
              <a:t> (TS), these compounds have some level of binding to this as well</a:t>
            </a:r>
            <a:r>
              <a:rPr lang="en-US" dirty="0" smtClean="0"/>
              <a:t>.</a:t>
            </a:r>
            <a:endParaRPr lang="en-US" dirty="0"/>
          </a:p>
          <a:p>
            <a:endParaRPr lang="en-US" dirty="0"/>
          </a:p>
        </p:txBody>
      </p:sp>
      <p:pic>
        <p:nvPicPr>
          <p:cNvPr id="4" name="Picture 3"/>
          <p:cNvPicPr>
            <a:picLocks noChangeAspect="1"/>
          </p:cNvPicPr>
          <p:nvPr/>
        </p:nvPicPr>
        <p:blipFill>
          <a:blip r:embed="rId2"/>
          <a:stretch>
            <a:fillRect/>
          </a:stretch>
        </p:blipFill>
        <p:spPr>
          <a:xfrm>
            <a:off x="2530658" y="3962400"/>
            <a:ext cx="5142857" cy="1780952"/>
          </a:xfrm>
          <a:prstGeom prst="rect">
            <a:avLst/>
          </a:prstGeom>
        </p:spPr>
      </p:pic>
      <p:sp>
        <p:nvSpPr>
          <p:cNvPr id="5" name="TextBox 4"/>
          <p:cNvSpPr txBox="1"/>
          <p:nvPr/>
        </p:nvSpPr>
        <p:spPr>
          <a:xfrm>
            <a:off x="4851062" y="4252711"/>
            <a:ext cx="5644905" cy="1292662"/>
          </a:xfrm>
          <a:prstGeom prst="rect">
            <a:avLst/>
          </a:prstGeom>
          <a:noFill/>
        </p:spPr>
        <p:txBody>
          <a:bodyPr wrap="square" rtlCol="0">
            <a:spAutoFit/>
          </a:bodyPr>
          <a:lstStyle/>
          <a:p>
            <a:pPr lvl="8"/>
            <a:r>
              <a:rPr lang="en-US" sz="2000" b="1" dirty="0" smtClean="0"/>
              <a:t>(A) R=H</a:t>
            </a:r>
            <a:r>
              <a:rPr lang="en-US" sz="2000" b="1" dirty="0"/>
              <a:t>, X=N</a:t>
            </a:r>
            <a:endParaRPr lang="en-US" sz="2000" dirty="0"/>
          </a:p>
          <a:p>
            <a:pPr lvl="8"/>
            <a:r>
              <a:rPr lang="en-US" sz="2000" b="1" dirty="0" smtClean="0"/>
              <a:t>(B) R </a:t>
            </a:r>
            <a:r>
              <a:rPr lang="en-US" sz="2000" dirty="0"/>
              <a:t>= </a:t>
            </a:r>
            <a:r>
              <a:rPr lang="en-US" sz="2000" b="1" dirty="0"/>
              <a:t>CH</a:t>
            </a:r>
            <a:r>
              <a:rPr lang="en-US" sz="2000" b="1" baseline="-25000" dirty="0"/>
              <a:t>3</a:t>
            </a:r>
            <a:r>
              <a:rPr lang="en-US" sz="2000" b="1" dirty="0"/>
              <a:t>, X </a:t>
            </a:r>
            <a:r>
              <a:rPr lang="en-US" sz="2000" dirty="0"/>
              <a:t>= </a:t>
            </a:r>
            <a:r>
              <a:rPr lang="en-US" sz="2000" b="1" dirty="0" smtClean="0"/>
              <a:t>N</a:t>
            </a:r>
            <a:endParaRPr lang="en-US" sz="2000" dirty="0" smtClean="0"/>
          </a:p>
          <a:p>
            <a:pPr lvl="8"/>
            <a:r>
              <a:rPr lang="en-US" sz="2000" b="1" dirty="0" smtClean="0"/>
              <a:t>(C) R </a:t>
            </a:r>
            <a:r>
              <a:rPr lang="en-US" sz="2000" dirty="0" smtClean="0"/>
              <a:t>= </a:t>
            </a:r>
            <a:r>
              <a:rPr lang="en-US" sz="2000" b="1" dirty="0" smtClean="0"/>
              <a:t>Et, X </a:t>
            </a:r>
            <a:r>
              <a:rPr lang="en-US" sz="2000" dirty="0" smtClean="0"/>
              <a:t>= </a:t>
            </a:r>
            <a:r>
              <a:rPr lang="en-US" sz="2000" b="1" dirty="0" smtClean="0"/>
              <a:t>CH</a:t>
            </a:r>
            <a:endParaRPr lang="en-US" sz="2000" dirty="0" smtClean="0"/>
          </a:p>
          <a:p>
            <a:endParaRPr lang="en-US" dirty="0"/>
          </a:p>
        </p:txBody>
      </p:sp>
      <p:sp>
        <p:nvSpPr>
          <p:cNvPr id="6" name="TextBox 5"/>
          <p:cNvSpPr txBox="1"/>
          <p:nvPr/>
        </p:nvSpPr>
        <p:spPr>
          <a:xfrm>
            <a:off x="3721746" y="5848997"/>
            <a:ext cx="2946769" cy="461665"/>
          </a:xfrm>
          <a:prstGeom prst="rect">
            <a:avLst/>
          </a:prstGeom>
          <a:noFill/>
        </p:spPr>
        <p:txBody>
          <a:bodyPr wrap="none" rtlCol="0">
            <a:spAutoFit/>
          </a:bodyPr>
          <a:lstStyle/>
          <a:p>
            <a:r>
              <a:rPr lang="en-US" sz="2400" dirty="0"/>
              <a:t>2,4-diaminopteridines</a:t>
            </a:r>
          </a:p>
        </p:txBody>
      </p:sp>
    </p:spTree>
    <p:extLst>
      <p:ext uri="{BB962C8B-B14F-4D97-AF65-F5344CB8AC3E}">
        <p14:creationId xmlns:p14="http://schemas.microsoft.com/office/powerpoint/2010/main" val="3851021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434" y="579921"/>
            <a:ext cx="10515600" cy="4351338"/>
          </a:xfrm>
        </p:spPr>
        <p:txBody>
          <a:bodyPr/>
          <a:lstStyle/>
          <a:p>
            <a:pPr algn="just"/>
            <a:r>
              <a:rPr lang="en-US" dirty="0"/>
              <a:t>The design of highly specific inhibitors of the folate binding site of </a:t>
            </a:r>
            <a:r>
              <a:rPr lang="en-US" dirty="0" err="1"/>
              <a:t>thymidylate</a:t>
            </a:r>
            <a:r>
              <a:rPr lang="en-US" dirty="0"/>
              <a:t> </a:t>
            </a:r>
            <a:r>
              <a:rPr lang="en-US" dirty="0" err="1"/>
              <a:t>synthetase</a:t>
            </a:r>
            <a:r>
              <a:rPr lang="en-US" dirty="0"/>
              <a:t> (TS) led initially to the </a:t>
            </a:r>
            <a:r>
              <a:rPr lang="en-US" dirty="0" err="1"/>
              <a:t>quinazoline</a:t>
            </a:r>
            <a:r>
              <a:rPr lang="en-US" dirty="0"/>
              <a:t> derivative CB 3717 (D). This proved to be a tight-binding inhibitor of TS, with 10-fold selectivity over DHFR, with the ability to undergo </a:t>
            </a:r>
            <a:r>
              <a:rPr lang="en-US" dirty="0" err="1"/>
              <a:t>polyglutamylation</a:t>
            </a:r>
            <a:r>
              <a:rPr lang="en-US" dirty="0"/>
              <a:t> in cells to metabolites that are more potent and more selective for TS over DHFR. </a:t>
            </a:r>
            <a:endParaRPr lang="en-US" dirty="0" smtClean="0"/>
          </a:p>
          <a:p>
            <a:pPr algn="just"/>
            <a:r>
              <a:rPr lang="en-US" dirty="0" smtClean="0"/>
              <a:t>Unfortunately, CB </a:t>
            </a:r>
            <a:r>
              <a:rPr lang="en-US" dirty="0"/>
              <a:t>3717 </a:t>
            </a:r>
            <a:r>
              <a:rPr lang="en-US" dirty="0" smtClean="0"/>
              <a:t>has </a:t>
            </a:r>
            <a:r>
              <a:rPr lang="en-US" dirty="0"/>
              <a:t>severe nephrotoxicity, caused probably by precipitation of drug in the kidneys, led to its withdrawal</a:t>
            </a:r>
            <a:r>
              <a:rPr lang="en-US" dirty="0" smtClean="0"/>
              <a:t>.</a:t>
            </a:r>
            <a:endParaRPr lang="en-US" dirty="0"/>
          </a:p>
        </p:txBody>
      </p:sp>
      <p:pic>
        <p:nvPicPr>
          <p:cNvPr id="5" name="Picture 4"/>
          <p:cNvPicPr>
            <a:picLocks noChangeAspect="1"/>
          </p:cNvPicPr>
          <p:nvPr/>
        </p:nvPicPr>
        <p:blipFill>
          <a:blip r:embed="rId2"/>
          <a:stretch>
            <a:fillRect/>
          </a:stretch>
        </p:blipFill>
        <p:spPr>
          <a:xfrm>
            <a:off x="3286844" y="4222583"/>
            <a:ext cx="4876190" cy="1752381"/>
          </a:xfrm>
          <a:prstGeom prst="rect">
            <a:avLst/>
          </a:prstGeom>
        </p:spPr>
      </p:pic>
      <p:sp>
        <p:nvSpPr>
          <p:cNvPr id="6" name="TextBox 5"/>
          <p:cNvSpPr txBox="1"/>
          <p:nvPr/>
        </p:nvSpPr>
        <p:spPr>
          <a:xfrm>
            <a:off x="5353878" y="6109252"/>
            <a:ext cx="1290738" cy="369332"/>
          </a:xfrm>
          <a:prstGeom prst="rect">
            <a:avLst/>
          </a:prstGeom>
          <a:noFill/>
        </p:spPr>
        <p:txBody>
          <a:bodyPr wrap="none" rtlCol="0">
            <a:spAutoFit/>
          </a:bodyPr>
          <a:lstStyle/>
          <a:p>
            <a:pPr lvl="0"/>
            <a:r>
              <a:rPr lang="en-US" dirty="0" smtClean="0"/>
              <a:t>(D) CB 3717</a:t>
            </a:r>
            <a:endParaRPr lang="en-US" dirty="0"/>
          </a:p>
        </p:txBody>
      </p:sp>
    </p:spTree>
    <p:extLst>
      <p:ext uri="{BB962C8B-B14F-4D97-AF65-F5344CB8AC3E}">
        <p14:creationId xmlns:p14="http://schemas.microsoft.com/office/powerpoint/2010/main" val="8779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82" y="699190"/>
            <a:ext cx="10515600" cy="4351338"/>
          </a:xfrm>
        </p:spPr>
        <p:txBody>
          <a:bodyPr/>
          <a:lstStyle/>
          <a:p>
            <a:pPr algn="just"/>
            <a:r>
              <a:rPr lang="en-US" dirty="0" err="1"/>
              <a:t>Raltitrexed</a:t>
            </a:r>
            <a:r>
              <a:rPr lang="en-US" dirty="0"/>
              <a:t> (E) is another "classical" folic acid derivative that exerts its therapeutic effect through </a:t>
            </a:r>
            <a:r>
              <a:rPr lang="en-US" dirty="0" smtClean="0"/>
              <a:t>the </a:t>
            </a:r>
            <a:r>
              <a:rPr lang="en-US" dirty="0"/>
              <a:t>inhibition of the folate site of TS. It is </a:t>
            </a:r>
            <a:r>
              <a:rPr lang="en-US" dirty="0" err="1"/>
              <a:t>polyglutamylated</a:t>
            </a:r>
            <a:r>
              <a:rPr lang="en-US" dirty="0"/>
              <a:t> in cells into metabolites that are more potent inhibitors of TS than the parent drug and are retained in </a:t>
            </a:r>
            <a:r>
              <a:rPr lang="en-US" dirty="0" smtClean="0"/>
              <a:t>cells.</a:t>
            </a:r>
            <a:endParaRPr lang="en-US" dirty="0"/>
          </a:p>
        </p:txBody>
      </p:sp>
      <p:pic>
        <p:nvPicPr>
          <p:cNvPr id="4" name="Picture 3"/>
          <p:cNvPicPr>
            <a:picLocks noChangeAspect="1"/>
          </p:cNvPicPr>
          <p:nvPr/>
        </p:nvPicPr>
        <p:blipFill>
          <a:blip r:embed="rId2"/>
          <a:stretch>
            <a:fillRect/>
          </a:stretch>
        </p:blipFill>
        <p:spPr>
          <a:xfrm>
            <a:off x="3333023" y="3019108"/>
            <a:ext cx="4942857" cy="1561905"/>
          </a:xfrm>
          <a:prstGeom prst="rect">
            <a:avLst/>
          </a:prstGeom>
        </p:spPr>
      </p:pic>
      <p:sp>
        <p:nvSpPr>
          <p:cNvPr id="2" name="TextBox 1"/>
          <p:cNvSpPr txBox="1"/>
          <p:nvPr/>
        </p:nvSpPr>
        <p:spPr>
          <a:xfrm>
            <a:off x="5051552" y="4732737"/>
            <a:ext cx="1943930" cy="461665"/>
          </a:xfrm>
          <a:prstGeom prst="rect">
            <a:avLst/>
          </a:prstGeom>
          <a:noFill/>
        </p:spPr>
        <p:txBody>
          <a:bodyPr wrap="none" rtlCol="0">
            <a:spAutoFit/>
          </a:bodyPr>
          <a:lstStyle/>
          <a:p>
            <a:pPr lvl="0"/>
            <a:r>
              <a:rPr lang="en-US" sz="2400" dirty="0" smtClean="0"/>
              <a:t>(E) </a:t>
            </a:r>
            <a:r>
              <a:rPr lang="en-US" sz="2400" dirty="0" err="1" smtClean="0"/>
              <a:t>Raltitrexed</a:t>
            </a:r>
            <a:endParaRPr lang="en-US" sz="2400" dirty="0"/>
          </a:p>
        </p:txBody>
      </p:sp>
    </p:spTree>
    <p:extLst>
      <p:ext uri="{BB962C8B-B14F-4D97-AF65-F5344CB8AC3E}">
        <p14:creationId xmlns:p14="http://schemas.microsoft.com/office/powerpoint/2010/main" val="2606030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Purine analogs</a:t>
            </a:r>
            <a:endParaRPr lang="en-US" b="1" dirty="0"/>
          </a:p>
        </p:txBody>
      </p:sp>
      <p:sp>
        <p:nvSpPr>
          <p:cNvPr id="3" name="Content Placeholder 2"/>
          <p:cNvSpPr>
            <a:spLocks noGrp="1"/>
          </p:cNvSpPr>
          <p:nvPr>
            <p:ph idx="1"/>
          </p:nvPr>
        </p:nvSpPr>
        <p:spPr>
          <a:xfrm>
            <a:off x="838200" y="1825624"/>
            <a:ext cx="10515600" cy="4402897"/>
          </a:xfrm>
        </p:spPr>
        <p:txBody>
          <a:bodyPr/>
          <a:lstStyle/>
          <a:p>
            <a:pPr algn="just"/>
            <a:r>
              <a:rPr lang="en-US" dirty="0"/>
              <a:t>Purines are integral components of RNA, DNA and coenzyme that are synthesized in </a:t>
            </a:r>
            <a:r>
              <a:rPr lang="en-US" dirty="0" smtClean="0"/>
              <a:t>proliferation of </a:t>
            </a:r>
            <a:r>
              <a:rPr lang="en-US" dirty="0"/>
              <a:t>cancer cells. Therefore, an agent that antagonizes the purine will certainly lead to formation of </a:t>
            </a:r>
            <a:r>
              <a:rPr lang="en-US" dirty="0" smtClean="0"/>
              <a:t>false DNA </a:t>
            </a:r>
            <a:r>
              <a:rPr lang="en-US" dirty="0"/>
              <a:t>and these include analogues of natural purine bases, nucleosides and nucleotides.</a:t>
            </a:r>
          </a:p>
          <a:p>
            <a:pPr algn="just"/>
            <a:r>
              <a:rPr lang="en-US" dirty="0"/>
              <a:t>A few drugs belonging to this classification are, namely : </a:t>
            </a:r>
            <a:r>
              <a:rPr lang="en-US" dirty="0" err="1"/>
              <a:t>Mercaptopurine</a:t>
            </a:r>
            <a:r>
              <a:rPr lang="en-US" dirty="0"/>
              <a:t> and </a:t>
            </a:r>
            <a:r>
              <a:rPr lang="en-US" dirty="0" err="1"/>
              <a:t>Azathiopurine</a:t>
            </a:r>
            <a:endParaRPr lang="en-US" dirty="0"/>
          </a:p>
        </p:txBody>
      </p:sp>
    </p:spTree>
    <p:extLst>
      <p:ext uri="{BB962C8B-B14F-4D97-AF65-F5344CB8AC3E}">
        <p14:creationId xmlns:p14="http://schemas.microsoft.com/office/powerpoint/2010/main" val="3391624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Synthesis of </a:t>
            </a:r>
            <a:r>
              <a:rPr lang="en-US" b="1" dirty="0" err="1" smtClean="0"/>
              <a:t>Mercaptopurine</a:t>
            </a:r>
            <a:endParaRPr lang="en-US" b="1" dirty="0"/>
          </a:p>
        </p:txBody>
      </p:sp>
      <p:pic>
        <p:nvPicPr>
          <p:cNvPr id="4" name="Picture 3"/>
          <p:cNvPicPr>
            <a:picLocks noChangeAspect="1"/>
          </p:cNvPicPr>
          <p:nvPr/>
        </p:nvPicPr>
        <p:blipFill>
          <a:blip r:embed="rId2"/>
          <a:stretch>
            <a:fillRect/>
          </a:stretch>
        </p:blipFill>
        <p:spPr>
          <a:xfrm>
            <a:off x="1612871" y="2247608"/>
            <a:ext cx="9227738" cy="3225540"/>
          </a:xfrm>
          <a:prstGeom prst="rect">
            <a:avLst/>
          </a:prstGeom>
        </p:spPr>
      </p:pic>
    </p:spTree>
    <p:extLst>
      <p:ext uri="{BB962C8B-B14F-4D97-AF65-F5344CB8AC3E}">
        <p14:creationId xmlns:p14="http://schemas.microsoft.com/office/powerpoint/2010/main" val="3380189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Analogues of </a:t>
            </a:r>
            <a:r>
              <a:rPr lang="en-US" dirty="0" err="1" smtClean="0"/>
              <a:t>Pyrimidines</a:t>
            </a:r>
            <a:endParaRPr lang="en-US" dirty="0"/>
          </a:p>
        </p:txBody>
      </p:sp>
      <p:sp>
        <p:nvSpPr>
          <p:cNvPr id="3" name="Content Placeholder 2"/>
          <p:cNvSpPr>
            <a:spLocks noGrp="1"/>
          </p:cNvSpPr>
          <p:nvPr>
            <p:ph idx="1"/>
          </p:nvPr>
        </p:nvSpPr>
        <p:spPr/>
        <p:txBody>
          <a:bodyPr/>
          <a:lstStyle/>
          <a:p>
            <a:pPr algn="just"/>
            <a:r>
              <a:rPr lang="en-US" dirty="0" smtClean="0"/>
              <a:t>Pyrimidine </a:t>
            </a:r>
            <a:r>
              <a:rPr lang="en-US" dirty="0"/>
              <a:t>analogues have the capacity to interfere with the synthesis of pyrimidine </a:t>
            </a:r>
            <a:r>
              <a:rPr lang="en-US" dirty="0" smtClean="0"/>
              <a:t>nucleoside and </a:t>
            </a:r>
            <a:r>
              <a:rPr lang="en-US" dirty="0"/>
              <a:t>hence the DNA synthesis. Aside from their antineoplastic effects they are also found to be </a:t>
            </a:r>
            <a:r>
              <a:rPr lang="en-US" dirty="0" smtClean="0"/>
              <a:t>equally effective </a:t>
            </a:r>
            <a:r>
              <a:rPr lang="en-US" dirty="0"/>
              <a:t>in psoriasis and fungal infections.</a:t>
            </a:r>
          </a:p>
          <a:p>
            <a:pPr algn="just"/>
            <a:r>
              <a:rPr lang="en-US" dirty="0"/>
              <a:t>A few characteristic compounds of this category are, namely : Fluorouracil and </a:t>
            </a:r>
            <a:r>
              <a:rPr lang="en-US" dirty="0" err="1"/>
              <a:t>Cytarabine</a:t>
            </a:r>
            <a:endParaRPr lang="en-US" dirty="0"/>
          </a:p>
        </p:txBody>
      </p:sp>
    </p:spTree>
    <p:extLst>
      <p:ext uri="{BB962C8B-B14F-4D97-AF65-F5344CB8AC3E}">
        <p14:creationId xmlns:p14="http://schemas.microsoft.com/office/powerpoint/2010/main" val="2350057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7956" y="752198"/>
            <a:ext cx="9710530" cy="944080"/>
          </a:xfrm>
        </p:spPr>
        <p:txBody>
          <a:bodyPr>
            <a:normAutofit/>
          </a:bodyPr>
          <a:lstStyle/>
          <a:p>
            <a:pPr marL="0" indent="0">
              <a:buNone/>
            </a:pPr>
            <a:r>
              <a:rPr lang="en-US" sz="3200" b="1" dirty="0" smtClean="0"/>
              <a:t>Synthesis of 5-Fluorouracil</a:t>
            </a:r>
            <a:endParaRPr lang="en-US" sz="3200" b="1" dirty="0"/>
          </a:p>
        </p:txBody>
      </p:sp>
      <p:pic>
        <p:nvPicPr>
          <p:cNvPr id="4" name="Picture 3"/>
          <p:cNvPicPr>
            <a:picLocks noChangeAspect="1"/>
          </p:cNvPicPr>
          <p:nvPr/>
        </p:nvPicPr>
        <p:blipFill>
          <a:blip r:embed="rId2"/>
          <a:stretch>
            <a:fillRect/>
          </a:stretch>
        </p:blipFill>
        <p:spPr>
          <a:xfrm>
            <a:off x="1446670" y="2093843"/>
            <a:ext cx="9275587" cy="2663687"/>
          </a:xfrm>
          <a:prstGeom prst="rect">
            <a:avLst/>
          </a:prstGeom>
        </p:spPr>
      </p:pic>
    </p:spTree>
    <p:extLst>
      <p:ext uri="{BB962C8B-B14F-4D97-AF65-F5344CB8AC3E}">
        <p14:creationId xmlns:p14="http://schemas.microsoft.com/office/powerpoint/2010/main" val="606117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7327"/>
          </a:xfrm>
        </p:spPr>
        <p:txBody>
          <a:bodyPr/>
          <a:lstStyle/>
          <a:p>
            <a:r>
              <a:rPr lang="en-US" b="1" dirty="0" smtClean="0"/>
              <a:t>Mechanism of action of 5-Fluorouracil</a:t>
            </a:r>
            <a:endParaRPr lang="en-US" b="1" dirty="0"/>
          </a:p>
        </p:txBody>
      </p:sp>
      <p:sp>
        <p:nvSpPr>
          <p:cNvPr id="3" name="Content Placeholder 2"/>
          <p:cNvSpPr>
            <a:spLocks noGrp="1"/>
          </p:cNvSpPr>
          <p:nvPr>
            <p:ph idx="1"/>
          </p:nvPr>
        </p:nvSpPr>
        <p:spPr>
          <a:xfrm>
            <a:off x="596349" y="1417983"/>
            <a:ext cx="11065564" cy="5194851"/>
          </a:xfrm>
        </p:spPr>
        <p:txBody>
          <a:bodyPr>
            <a:normAutofit/>
          </a:bodyPr>
          <a:lstStyle/>
          <a:p>
            <a:pPr algn="just"/>
            <a:r>
              <a:rPr lang="en-US" dirty="0"/>
              <a:t>5-Fluorouracil is activated by anabolism to 5-fluoro-2-deoxyuridylic acid. </a:t>
            </a:r>
            <a:endParaRPr lang="en-US" dirty="0" smtClean="0"/>
          </a:p>
          <a:p>
            <a:pPr algn="just"/>
            <a:r>
              <a:rPr lang="en-US" dirty="0" smtClean="0"/>
              <a:t>This </a:t>
            </a:r>
            <a:r>
              <a:rPr lang="en-US" dirty="0"/>
              <a:t>conversion may proceed by two </a:t>
            </a:r>
            <a:r>
              <a:rPr lang="en-US" dirty="0" smtClean="0"/>
              <a:t>routes-</a:t>
            </a:r>
          </a:p>
          <a:p>
            <a:pPr lvl="1" algn="just"/>
            <a:r>
              <a:rPr lang="en-US" dirty="0" smtClean="0"/>
              <a:t> </a:t>
            </a:r>
            <a:r>
              <a:rPr lang="en-US" dirty="0"/>
              <a:t>In one route, 5-fluorouracil reacts with ribose-1-phosphate to give its </a:t>
            </a:r>
            <a:r>
              <a:rPr lang="en-US" dirty="0" err="1"/>
              <a:t>riboside</a:t>
            </a:r>
            <a:r>
              <a:rPr lang="en-US" dirty="0"/>
              <a:t>, which is phosphorylated by </a:t>
            </a:r>
            <a:r>
              <a:rPr lang="en-US" dirty="0" err="1"/>
              <a:t>uridine</a:t>
            </a:r>
            <a:r>
              <a:rPr lang="en-US" dirty="0"/>
              <a:t> kinase. The resulting compound, 5-fluorouridylic acid, is converted into its 2-deoxy derivative by </a:t>
            </a:r>
            <a:r>
              <a:rPr lang="en-US" dirty="0" err="1"/>
              <a:t>ribonucleotide</a:t>
            </a:r>
            <a:r>
              <a:rPr lang="en-US" dirty="0"/>
              <a:t> reductase. </a:t>
            </a:r>
            <a:endParaRPr lang="en-US" dirty="0" smtClean="0"/>
          </a:p>
          <a:p>
            <a:pPr lvl="1" algn="just"/>
            <a:r>
              <a:rPr lang="en-US" dirty="0" smtClean="0"/>
              <a:t>5-Fluorouracil </a:t>
            </a:r>
            <a:r>
              <a:rPr lang="en-US" dirty="0"/>
              <a:t>also may be transformed directly into 5-fluorouridylic acid by a </a:t>
            </a:r>
            <a:r>
              <a:rPr lang="en-US" dirty="0" err="1"/>
              <a:t>phosphoribosyl</a:t>
            </a:r>
            <a:r>
              <a:rPr lang="en-US" dirty="0"/>
              <a:t> </a:t>
            </a:r>
            <a:r>
              <a:rPr lang="en-US" dirty="0" err="1"/>
              <a:t>transferase</a:t>
            </a:r>
            <a:r>
              <a:rPr lang="en-US" dirty="0"/>
              <a:t>, which is present in certain tumors. </a:t>
            </a:r>
            <a:endParaRPr lang="en-US" dirty="0" smtClean="0"/>
          </a:p>
          <a:p>
            <a:pPr algn="just"/>
            <a:r>
              <a:rPr lang="en-US" dirty="0" smtClean="0"/>
              <a:t>5-Fluoro-2-deoxyuridylic </a:t>
            </a:r>
            <a:r>
              <a:rPr lang="en-US" dirty="0"/>
              <a:t>acid is a powerful competitive inhibitor of </a:t>
            </a:r>
            <a:r>
              <a:rPr lang="en-US" dirty="0" err="1"/>
              <a:t>thymidylale</a:t>
            </a:r>
            <a:r>
              <a:rPr lang="en-US" dirty="0"/>
              <a:t> </a:t>
            </a:r>
            <a:r>
              <a:rPr lang="en-US" dirty="0" err="1" smtClean="0"/>
              <a:t>synthetase</a:t>
            </a:r>
            <a:r>
              <a:rPr lang="en-US" dirty="0" smtClean="0"/>
              <a:t>, </a:t>
            </a:r>
            <a:r>
              <a:rPr lang="en-US" dirty="0"/>
              <a:t>the enzyme that converts 2'-deoxyuridylic acid to </a:t>
            </a:r>
            <a:r>
              <a:rPr lang="en-US" dirty="0" err="1"/>
              <a:t>thymidylic</a:t>
            </a:r>
            <a:r>
              <a:rPr lang="en-US" dirty="0"/>
              <a:t> acid. This blockage is probably the main lethal effect of 5-fluorouracil and its metabolites.</a:t>
            </a:r>
          </a:p>
        </p:txBody>
      </p:sp>
    </p:spTree>
    <p:extLst>
      <p:ext uri="{BB962C8B-B14F-4D97-AF65-F5344CB8AC3E}">
        <p14:creationId xmlns:p14="http://schemas.microsoft.com/office/powerpoint/2010/main" val="473329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5235" y="828540"/>
            <a:ext cx="4943061" cy="536433"/>
          </a:xfrm>
        </p:spPr>
        <p:txBody>
          <a:bodyPr>
            <a:normAutofit/>
          </a:bodyPr>
          <a:lstStyle/>
          <a:p>
            <a:pPr marL="0" indent="0">
              <a:buNone/>
            </a:pPr>
            <a:r>
              <a:rPr lang="en-US" sz="2400" dirty="0" err="1"/>
              <a:t>phosphoribosyl</a:t>
            </a:r>
            <a:r>
              <a:rPr lang="en-US" sz="2400" dirty="0"/>
              <a:t> </a:t>
            </a:r>
            <a:r>
              <a:rPr lang="en-US" sz="2400" dirty="0" err="1"/>
              <a:t>transferase</a:t>
            </a:r>
            <a:endParaRPr lang="en-US" sz="2400" dirty="0"/>
          </a:p>
        </p:txBody>
      </p:sp>
      <p:pic>
        <p:nvPicPr>
          <p:cNvPr id="4" name="Picture 3"/>
          <p:cNvPicPr>
            <a:picLocks noChangeAspect="1"/>
          </p:cNvPicPr>
          <p:nvPr/>
        </p:nvPicPr>
        <p:blipFill>
          <a:blip r:embed="rId2"/>
          <a:stretch>
            <a:fillRect/>
          </a:stretch>
        </p:blipFill>
        <p:spPr>
          <a:xfrm>
            <a:off x="637513" y="2407862"/>
            <a:ext cx="10639854" cy="4085703"/>
          </a:xfrm>
          <a:prstGeom prst="rect">
            <a:avLst/>
          </a:prstGeom>
        </p:spPr>
      </p:pic>
      <p:sp>
        <p:nvSpPr>
          <p:cNvPr id="5" name="Curved Down Arrow 4"/>
          <p:cNvSpPr/>
          <p:nvPr/>
        </p:nvSpPr>
        <p:spPr>
          <a:xfrm>
            <a:off x="2067339" y="1470991"/>
            <a:ext cx="5234609" cy="112643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2523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9605"/>
          </a:xfrm>
        </p:spPr>
        <p:txBody>
          <a:bodyPr/>
          <a:lstStyle/>
          <a:p>
            <a:r>
              <a:rPr lang="en-US" b="1" dirty="0"/>
              <a:t>ANTICANCER </a:t>
            </a:r>
            <a:r>
              <a:rPr lang="en-US" b="1" dirty="0" smtClean="0"/>
              <a:t>ANTIBIOTICS</a:t>
            </a:r>
            <a:endParaRPr lang="en-US" b="1" dirty="0"/>
          </a:p>
        </p:txBody>
      </p:sp>
      <p:sp>
        <p:nvSpPr>
          <p:cNvPr id="3" name="Content Placeholder 2"/>
          <p:cNvSpPr>
            <a:spLocks noGrp="1"/>
          </p:cNvSpPr>
          <p:nvPr>
            <p:ph idx="1"/>
          </p:nvPr>
        </p:nvSpPr>
        <p:spPr>
          <a:xfrm>
            <a:off x="569843" y="1404730"/>
            <a:ext cx="10999305" cy="4823791"/>
          </a:xfrm>
        </p:spPr>
        <p:txBody>
          <a:bodyPr>
            <a:normAutofit/>
          </a:bodyPr>
          <a:lstStyle/>
          <a:p>
            <a:pPr algn="just"/>
            <a:r>
              <a:rPr lang="en-US" dirty="0" smtClean="0"/>
              <a:t>The </a:t>
            </a:r>
            <a:r>
              <a:rPr lang="en-US" dirty="0"/>
              <a:t>antitumor antibiotics owe their cytotoxic action primarily to their interactions with DNA, leading to disruption of DNA function. In addition to intercalation, their abilities to inhibit topoisomerases (I and II) and produce free radicals also play a major role in their cytotoxic effect. They are cell-cycle nonspecific. e.g. Dactinomycin, Doxorubicin, Daunorubicin, Bleomycin etc</a:t>
            </a:r>
            <a:r>
              <a:rPr lang="en-US" dirty="0" smtClean="0"/>
              <a:t>.</a:t>
            </a:r>
          </a:p>
          <a:p>
            <a:pPr algn="just"/>
            <a:r>
              <a:rPr lang="en-US" dirty="0"/>
              <a:t>The first </a:t>
            </a:r>
            <a:r>
              <a:rPr lang="en-US" b="1" dirty="0"/>
              <a:t>antibiotic </a:t>
            </a:r>
            <a:r>
              <a:rPr lang="en-US" dirty="0"/>
              <a:t>to be isolated from a species of </a:t>
            </a:r>
            <a:r>
              <a:rPr lang="en-US" i="1" dirty="0"/>
              <a:t>Streptomyces </a:t>
            </a:r>
            <a:r>
              <a:rPr lang="en-US" dirty="0"/>
              <a:t>was Actinomycin A and </a:t>
            </a:r>
            <a:r>
              <a:rPr lang="en-US" dirty="0" smtClean="0"/>
              <a:t>many related </a:t>
            </a:r>
            <a:r>
              <a:rPr lang="en-US" dirty="0"/>
              <a:t>antibiotics including </a:t>
            </a:r>
            <a:r>
              <a:rPr lang="en-US" b="1" dirty="0"/>
              <a:t>Actinomycin D </a:t>
            </a:r>
            <a:r>
              <a:rPr lang="en-US" dirty="0"/>
              <a:t>were latter obtained. </a:t>
            </a:r>
            <a:r>
              <a:rPr lang="en-US" b="1" dirty="0"/>
              <a:t>Actinomycin C </a:t>
            </a:r>
            <a:r>
              <a:rPr lang="en-US" dirty="0"/>
              <a:t>was the first to </a:t>
            </a:r>
            <a:r>
              <a:rPr lang="en-US" dirty="0" smtClean="0"/>
              <a:t>be tried </a:t>
            </a:r>
            <a:r>
              <a:rPr lang="en-US" dirty="0"/>
              <a:t>on neoplastic diseases. </a:t>
            </a:r>
            <a:r>
              <a:rPr lang="en-US" b="1" dirty="0"/>
              <a:t>Actinomycin D </a:t>
            </a:r>
            <a:r>
              <a:rPr lang="en-US" dirty="0" smtClean="0"/>
              <a:t>binds </a:t>
            </a:r>
            <a:r>
              <a:rPr lang="en-US" dirty="0"/>
              <a:t>to DNA </a:t>
            </a:r>
            <a:r>
              <a:rPr lang="en-US" dirty="0" smtClean="0"/>
              <a:t>thereby preventing </a:t>
            </a:r>
            <a:r>
              <a:rPr lang="en-US" dirty="0"/>
              <a:t>DNA transcription.</a:t>
            </a:r>
          </a:p>
          <a:p>
            <a:endParaRPr lang="en-US" dirty="0"/>
          </a:p>
        </p:txBody>
      </p:sp>
    </p:spTree>
    <p:extLst>
      <p:ext uri="{BB962C8B-B14F-4D97-AF65-F5344CB8AC3E}">
        <p14:creationId xmlns:p14="http://schemas.microsoft.com/office/powerpoint/2010/main" val="94806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TUMOR CELL PROPERTIES</a:t>
            </a:r>
            <a:endParaRPr lang="en-US" dirty="0"/>
          </a:p>
        </p:txBody>
      </p:sp>
      <p:sp>
        <p:nvSpPr>
          <p:cNvPr id="3" name="Content Placeholder 2"/>
          <p:cNvSpPr>
            <a:spLocks noGrp="1"/>
          </p:cNvSpPr>
          <p:nvPr>
            <p:ph idx="1"/>
          </p:nvPr>
        </p:nvSpPr>
        <p:spPr>
          <a:xfrm>
            <a:off x="838200" y="1563757"/>
            <a:ext cx="10770704" cy="4757530"/>
          </a:xfrm>
        </p:spPr>
        <p:txBody>
          <a:bodyPr>
            <a:normAutofit lnSpcReduction="10000"/>
          </a:bodyPr>
          <a:lstStyle/>
          <a:p>
            <a:pPr algn="just"/>
            <a:r>
              <a:rPr lang="en-US" dirty="0" smtClean="0"/>
              <a:t>The </a:t>
            </a:r>
            <a:r>
              <a:rPr lang="en-US" dirty="0"/>
              <a:t>basic differences between cancer cells and normal cell </a:t>
            </a:r>
            <a:r>
              <a:rPr lang="en-US" dirty="0" smtClean="0"/>
              <a:t>are-</a:t>
            </a:r>
          </a:p>
          <a:p>
            <a:pPr lvl="1" algn="just"/>
            <a:r>
              <a:rPr lang="en-US" dirty="0" smtClean="0"/>
              <a:t> </a:t>
            </a:r>
            <a:r>
              <a:rPr lang="en-US" dirty="0"/>
              <a:t>uncontrolled cell proliferation, </a:t>
            </a:r>
            <a:endParaRPr lang="en-US" dirty="0" smtClean="0"/>
          </a:p>
          <a:p>
            <a:pPr lvl="1" algn="just"/>
            <a:r>
              <a:rPr lang="en-US" dirty="0" smtClean="0"/>
              <a:t>decreased </a:t>
            </a:r>
            <a:r>
              <a:rPr lang="en-US" dirty="0"/>
              <a:t>cellular differentiation, </a:t>
            </a:r>
            <a:endParaRPr lang="en-US" dirty="0" smtClean="0"/>
          </a:p>
          <a:p>
            <a:pPr lvl="1" algn="just"/>
            <a:r>
              <a:rPr lang="en-US" dirty="0" smtClean="0"/>
              <a:t>ability </a:t>
            </a:r>
            <a:r>
              <a:rPr lang="en-US" dirty="0"/>
              <a:t>to invade surrounding tissue, and </a:t>
            </a:r>
            <a:endParaRPr lang="en-US" dirty="0" smtClean="0"/>
          </a:p>
          <a:p>
            <a:pPr lvl="1" algn="just"/>
            <a:r>
              <a:rPr lang="en-US" dirty="0" smtClean="0"/>
              <a:t>ability </a:t>
            </a:r>
            <a:r>
              <a:rPr lang="en-US" dirty="0"/>
              <a:t>reestablish new growth at ectopic sites (metastasis). </a:t>
            </a:r>
            <a:endParaRPr lang="en-US" dirty="0" smtClean="0"/>
          </a:p>
          <a:p>
            <a:pPr algn="just"/>
            <a:r>
              <a:rPr lang="en-US" dirty="0" smtClean="0"/>
              <a:t>In </a:t>
            </a:r>
            <a:r>
              <a:rPr lang="en-US" dirty="0"/>
              <a:t>the adult, the steady-state number of differentiated cells is maintained by a balance between cell proliferation and cell death. Cell death is a complex and actively regulated process known as apoptosis. Cancer can be considered a failure of cells to undergo apoptosis. Cells also have a variety of tumor suppressor proteins (e.g. P53, retinoblastoma etc.) that respond to DNA damage by shutting down cell division or by inducing apoptosis</a:t>
            </a:r>
            <a:r>
              <a:rPr lang="en-US" dirty="0" smtClean="0"/>
              <a:t>.</a:t>
            </a:r>
            <a:endParaRPr lang="en-US" dirty="0"/>
          </a:p>
        </p:txBody>
      </p:sp>
    </p:spTree>
    <p:extLst>
      <p:ext uri="{BB962C8B-B14F-4D97-AF65-F5344CB8AC3E}">
        <p14:creationId xmlns:p14="http://schemas.microsoft.com/office/powerpoint/2010/main" val="17628299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849"/>
          </a:xfrm>
        </p:spPr>
        <p:txBody>
          <a:bodyPr/>
          <a:lstStyle/>
          <a:p>
            <a:r>
              <a:rPr lang="en-US" b="1" dirty="0"/>
              <a:t>Plant </a:t>
            </a:r>
            <a:r>
              <a:rPr lang="en-US" b="1" dirty="0" smtClean="0"/>
              <a:t>Products</a:t>
            </a:r>
            <a:endParaRPr lang="en-US" b="1" dirty="0"/>
          </a:p>
        </p:txBody>
      </p:sp>
      <p:sp>
        <p:nvSpPr>
          <p:cNvPr id="3" name="Content Placeholder 2"/>
          <p:cNvSpPr>
            <a:spLocks noGrp="1"/>
          </p:cNvSpPr>
          <p:nvPr>
            <p:ph idx="1"/>
          </p:nvPr>
        </p:nvSpPr>
        <p:spPr>
          <a:xfrm>
            <a:off x="715617" y="1364974"/>
            <a:ext cx="10638183" cy="4811989"/>
          </a:xfrm>
        </p:spPr>
        <p:txBody>
          <a:bodyPr>
            <a:normAutofit fontScale="92500" lnSpcReduction="10000"/>
          </a:bodyPr>
          <a:lstStyle/>
          <a:p>
            <a:pPr marL="0" indent="0" algn="just">
              <a:buNone/>
            </a:pPr>
            <a:r>
              <a:rPr lang="en-US" dirty="0" smtClean="0"/>
              <a:t>Plant </a:t>
            </a:r>
            <a:r>
              <a:rPr lang="en-US" dirty="0"/>
              <a:t>products have been used extensively in the treatment of malignant disease since </a:t>
            </a:r>
            <a:r>
              <a:rPr lang="en-US" dirty="0" smtClean="0"/>
              <a:t>thousands of </a:t>
            </a:r>
            <a:r>
              <a:rPr lang="en-US" dirty="0"/>
              <a:t>years, but the studies of Dustin in 1938 on the cytotoxicity of </a:t>
            </a:r>
            <a:r>
              <a:rPr lang="en-US" dirty="0" err="1"/>
              <a:t>colchicin</a:t>
            </a:r>
            <a:r>
              <a:rPr lang="en-US" dirty="0"/>
              <a:t> </a:t>
            </a:r>
            <a:r>
              <a:rPr lang="en-US" dirty="0" smtClean="0"/>
              <a:t>start the search for </a:t>
            </a:r>
            <a:r>
              <a:rPr lang="en-US" dirty="0"/>
              <a:t>natural antineoplastic drugs. Today a large number of chemical constituents isolated from </a:t>
            </a:r>
            <a:r>
              <a:rPr lang="en-US" dirty="0" smtClean="0"/>
              <a:t>naturally occurring </a:t>
            </a:r>
            <a:r>
              <a:rPr lang="en-US" dirty="0"/>
              <a:t>plant products have proved to the quite efficacious as </a:t>
            </a:r>
            <a:r>
              <a:rPr lang="en-US" dirty="0" err="1"/>
              <a:t>antitumour</a:t>
            </a:r>
            <a:r>
              <a:rPr lang="en-US" dirty="0"/>
              <a:t> agents.</a:t>
            </a:r>
          </a:p>
          <a:p>
            <a:pPr marL="0" indent="0" algn="just">
              <a:buNone/>
            </a:pPr>
            <a:r>
              <a:rPr lang="en-US" dirty="0" smtClean="0"/>
              <a:t>Classification of plant product is </a:t>
            </a:r>
            <a:r>
              <a:rPr lang="en-US" dirty="0"/>
              <a:t>done based on their chemical nucleus ; viz.,</a:t>
            </a:r>
          </a:p>
          <a:p>
            <a:pPr marL="0" indent="0" algn="just">
              <a:buNone/>
            </a:pPr>
            <a:r>
              <a:rPr lang="en-US" dirty="0"/>
              <a:t>(a) Imides and Amides</a:t>
            </a:r>
          </a:p>
          <a:p>
            <a:pPr marL="0" indent="0" algn="just">
              <a:buNone/>
            </a:pPr>
            <a:r>
              <a:rPr lang="en-US" dirty="0"/>
              <a:t>(b) Tertiary Amines</a:t>
            </a:r>
          </a:p>
          <a:p>
            <a:pPr marL="0" indent="0" algn="just">
              <a:buNone/>
            </a:pPr>
            <a:r>
              <a:rPr lang="en-US" dirty="0"/>
              <a:t>(c) Heterocyclic Amines</a:t>
            </a:r>
          </a:p>
          <a:p>
            <a:pPr marL="0" indent="0" algn="just">
              <a:buNone/>
            </a:pPr>
            <a:r>
              <a:rPr lang="en-US" dirty="0"/>
              <a:t>(d) Lactones</a:t>
            </a:r>
          </a:p>
          <a:p>
            <a:pPr marL="0" indent="0" algn="just">
              <a:buNone/>
            </a:pPr>
            <a:r>
              <a:rPr lang="en-US" dirty="0"/>
              <a:t>(e) Glycosides</a:t>
            </a:r>
          </a:p>
        </p:txBody>
      </p:sp>
    </p:spTree>
    <p:extLst>
      <p:ext uri="{BB962C8B-B14F-4D97-AF65-F5344CB8AC3E}">
        <p14:creationId xmlns:p14="http://schemas.microsoft.com/office/powerpoint/2010/main" val="64924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8875"/>
          </a:xfrm>
        </p:spPr>
        <p:txBody>
          <a:bodyPr/>
          <a:lstStyle/>
          <a:p>
            <a:r>
              <a:rPr lang="en-US" b="1" dirty="0" smtClean="0"/>
              <a:t>VINCRISTINE</a:t>
            </a:r>
            <a:r>
              <a:rPr lang="en-US" dirty="0"/>
              <a:t> </a:t>
            </a:r>
            <a:r>
              <a:rPr lang="en-US" dirty="0" smtClean="0"/>
              <a:t>&amp; </a:t>
            </a:r>
            <a:r>
              <a:rPr lang="en-US" b="1" dirty="0" smtClean="0"/>
              <a:t>VINBLASTINE</a:t>
            </a:r>
            <a:endParaRPr lang="en-US" dirty="0"/>
          </a:p>
        </p:txBody>
      </p:sp>
      <p:sp>
        <p:nvSpPr>
          <p:cNvPr id="3" name="Content Placeholder 2"/>
          <p:cNvSpPr>
            <a:spLocks noGrp="1"/>
          </p:cNvSpPr>
          <p:nvPr>
            <p:ph idx="1"/>
          </p:nvPr>
        </p:nvSpPr>
        <p:spPr>
          <a:xfrm>
            <a:off x="702365" y="1311966"/>
            <a:ext cx="10651435" cy="4864998"/>
          </a:xfrm>
        </p:spPr>
        <p:txBody>
          <a:bodyPr>
            <a:normAutofit fontScale="92500" lnSpcReduction="10000"/>
          </a:bodyPr>
          <a:lstStyle/>
          <a:p>
            <a:pPr algn="just"/>
            <a:r>
              <a:rPr lang="en-US" dirty="0" smtClean="0"/>
              <a:t>About </a:t>
            </a:r>
            <a:r>
              <a:rPr lang="en-US" dirty="0"/>
              <a:t>72 alkaloids have been isolated from </a:t>
            </a:r>
            <a:r>
              <a:rPr lang="en-US" i="1" dirty="0" err="1" smtClean="0"/>
              <a:t>Catharanthus</a:t>
            </a:r>
            <a:r>
              <a:rPr lang="en-US" i="1" dirty="0" smtClean="0"/>
              <a:t> </a:t>
            </a:r>
            <a:r>
              <a:rPr lang="en-US" i="1" dirty="0" err="1" smtClean="0"/>
              <a:t>roseus</a:t>
            </a:r>
            <a:r>
              <a:rPr lang="en-US" dirty="0" smtClean="0"/>
              <a:t>. Out </a:t>
            </a:r>
            <a:r>
              <a:rPr lang="en-US" dirty="0"/>
              <a:t>of these 24 </a:t>
            </a:r>
            <a:r>
              <a:rPr lang="en-US" dirty="0" err="1"/>
              <a:t>dimeric</a:t>
            </a:r>
            <a:r>
              <a:rPr lang="en-US" dirty="0"/>
              <a:t> alkaloids only six possess antineoplastic activity </a:t>
            </a:r>
            <a:r>
              <a:rPr lang="en-US" dirty="0" smtClean="0"/>
              <a:t>but specifically </a:t>
            </a:r>
            <a:r>
              <a:rPr lang="en-US" dirty="0"/>
              <a:t>two i.e., vincristine, vinblastine, are used clinically in human neoplasms. These are </a:t>
            </a:r>
            <a:r>
              <a:rPr lang="en-US" dirty="0" smtClean="0"/>
              <a:t>cell cycle specific </a:t>
            </a:r>
            <a:r>
              <a:rPr lang="en-US" dirty="0"/>
              <a:t>agents</a:t>
            </a:r>
            <a:r>
              <a:rPr lang="en-US" dirty="0" smtClean="0"/>
              <a:t>.</a:t>
            </a:r>
          </a:p>
          <a:p>
            <a:pPr algn="just"/>
            <a:r>
              <a:rPr lang="en-US" dirty="0"/>
              <a:t>The alkaloid </a:t>
            </a:r>
            <a:r>
              <a:rPr lang="en-US" b="1" dirty="0"/>
              <a:t>vinblastine </a:t>
            </a:r>
            <a:r>
              <a:rPr lang="en-US" dirty="0"/>
              <a:t>is made up of two moieties namely : </a:t>
            </a:r>
            <a:r>
              <a:rPr lang="en-US" b="1" dirty="0" err="1"/>
              <a:t>catharanthine</a:t>
            </a:r>
            <a:r>
              <a:rPr lang="en-US" b="1" dirty="0"/>
              <a:t> </a:t>
            </a:r>
            <a:r>
              <a:rPr lang="en-US" dirty="0"/>
              <a:t>and </a:t>
            </a:r>
            <a:r>
              <a:rPr lang="en-US" b="1" dirty="0" err="1" smtClean="0"/>
              <a:t>vindoline</a:t>
            </a:r>
            <a:r>
              <a:rPr lang="en-US" b="1" dirty="0" smtClean="0"/>
              <a:t>. </a:t>
            </a:r>
            <a:r>
              <a:rPr lang="en-US" dirty="0"/>
              <a:t>It is used in the treatment of Hodgkin’s disease, </a:t>
            </a:r>
            <a:r>
              <a:rPr lang="en-US" dirty="0" err="1"/>
              <a:t>monocytic</a:t>
            </a:r>
            <a:r>
              <a:rPr lang="en-US" dirty="0"/>
              <a:t> a drug of third choice in the </a:t>
            </a:r>
            <a:r>
              <a:rPr lang="en-US" dirty="0" smtClean="0"/>
              <a:t>treatment of </a:t>
            </a:r>
            <a:r>
              <a:rPr lang="en-US" dirty="0" err="1"/>
              <a:t>neuroblastoma</a:t>
            </a:r>
            <a:r>
              <a:rPr lang="en-US" dirty="0"/>
              <a:t>, breast </a:t>
            </a:r>
            <a:r>
              <a:rPr lang="en-US" dirty="0" err="1"/>
              <a:t>tumours</a:t>
            </a:r>
            <a:r>
              <a:rPr lang="en-US" dirty="0"/>
              <a:t> and mycosis </a:t>
            </a:r>
            <a:r>
              <a:rPr lang="en-US" dirty="0" err="1"/>
              <a:t>fungoides</a:t>
            </a:r>
            <a:r>
              <a:rPr lang="en-US" dirty="0"/>
              <a:t>. It is combined with vincristine in the </a:t>
            </a:r>
            <a:r>
              <a:rPr lang="en-US" dirty="0" smtClean="0"/>
              <a:t>treatment of </a:t>
            </a:r>
            <a:r>
              <a:rPr lang="en-US" dirty="0"/>
              <a:t>lymphocytic and </a:t>
            </a:r>
            <a:r>
              <a:rPr lang="en-US" dirty="0" err="1"/>
              <a:t>myeloblastic</a:t>
            </a:r>
            <a:r>
              <a:rPr lang="en-US" dirty="0"/>
              <a:t> leukemia in children</a:t>
            </a:r>
            <a:r>
              <a:rPr lang="en-US" dirty="0" smtClean="0"/>
              <a:t>.</a:t>
            </a:r>
          </a:p>
          <a:p>
            <a:pPr algn="just"/>
            <a:r>
              <a:rPr lang="en-US" dirty="0" smtClean="0"/>
              <a:t>Both the </a:t>
            </a:r>
            <a:r>
              <a:rPr lang="en-US" dirty="0"/>
              <a:t>‘</a:t>
            </a:r>
            <a:r>
              <a:rPr lang="en-US" b="1" dirty="0"/>
              <a:t>drug</a:t>
            </a:r>
            <a:r>
              <a:rPr lang="en-US" dirty="0"/>
              <a:t>’ specifically interferes with the assembly of the microtubules, by effectively </a:t>
            </a:r>
            <a:r>
              <a:rPr lang="en-US" dirty="0" smtClean="0"/>
              <a:t>combining with </a:t>
            </a:r>
            <a:r>
              <a:rPr lang="en-US" dirty="0"/>
              <a:t>tubulin, thereby causing a mitotic arrest in the metaphase. Besides, there exists enough </a:t>
            </a:r>
            <a:r>
              <a:rPr lang="en-US" dirty="0" smtClean="0"/>
              <a:t>supportive evidence </a:t>
            </a:r>
            <a:r>
              <a:rPr lang="en-US" dirty="0"/>
              <a:t>that vinblastine exerts its </a:t>
            </a:r>
            <a:r>
              <a:rPr lang="en-US" dirty="0" err="1"/>
              <a:t>antitumour</a:t>
            </a:r>
            <a:r>
              <a:rPr lang="en-US" dirty="0"/>
              <a:t> effect significantly with glutamate and aspartate metabolism.</a:t>
            </a:r>
          </a:p>
        </p:txBody>
      </p:sp>
    </p:spTree>
    <p:extLst>
      <p:ext uri="{BB962C8B-B14F-4D97-AF65-F5344CB8AC3E}">
        <p14:creationId xmlns:p14="http://schemas.microsoft.com/office/powerpoint/2010/main" val="373310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CANCER CHEMOTHERAPY</a:t>
            </a:r>
            <a:endParaRPr lang="en-US" b="1" dirty="0"/>
          </a:p>
        </p:txBody>
      </p:sp>
      <p:sp>
        <p:nvSpPr>
          <p:cNvPr id="3" name="Content Placeholder 2"/>
          <p:cNvSpPr>
            <a:spLocks noGrp="1"/>
          </p:cNvSpPr>
          <p:nvPr>
            <p:ph idx="1"/>
          </p:nvPr>
        </p:nvSpPr>
        <p:spPr>
          <a:xfrm>
            <a:off x="838200" y="2279373"/>
            <a:ext cx="9856304" cy="3897589"/>
          </a:xfrm>
        </p:spPr>
        <p:txBody>
          <a:bodyPr/>
          <a:lstStyle/>
          <a:p>
            <a:pPr algn="just"/>
            <a:r>
              <a:rPr lang="en-US" dirty="0" smtClean="0"/>
              <a:t>Cancer chemotherapy strives to cause a lethal cytotoxic event or apoptosis in the cancer cell that can arrest a tumor's progression. The attack is generally directed toward DNA or against metabolic sites essential to cell replication for example, the availability of purines and </a:t>
            </a:r>
            <a:r>
              <a:rPr lang="en-US" dirty="0" err="1" smtClean="0"/>
              <a:t>pyrimidines</a:t>
            </a:r>
            <a:r>
              <a:rPr lang="en-US" dirty="0" smtClean="0"/>
              <a:t> that are the building blocks for DNA or RNA synthesis</a:t>
            </a:r>
          </a:p>
        </p:txBody>
      </p:sp>
    </p:spTree>
    <p:extLst>
      <p:ext uri="{BB962C8B-B14F-4D97-AF65-F5344CB8AC3E}">
        <p14:creationId xmlns:p14="http://schemas.microsoft.com/office/powerpoint/2010/main" val="2729072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3258"/>
          </a:xfrm>
        </p:spPr>
        <p:txBody>
          <a:bodyPr>
            <a:normAutofit fontScale="90000"/>
          </a:bodyPr>
          <a:lstStyle/>
          <a:p>
            <a:r>
              <a:rPr lang="en-US" b="1" dirty="0" smtClean="0"/>
              <a:t>TYPES OF TREATMENT</a:t>
            </a:r>
            <a:endParaRPr lang="en-US" b="1" dirty="0"/>
          </a:p>
        </p:txBody>
      </p:sp>
      <p:sp>
        <p:nvSpPr>
          <p:cNvPr id="3" name="Content Placeholder 2"/>
          <p:cNvSpPr>
            <a:spLocks noGrp="1"/>
          </p:cNvSpPr>
          <p:nvPr>
            <p:ph idx="1"/>
          </p:nvPr>
        </p:nvSpPr>
        <p:spPr>
          <a:xfrm>
            <a:off x="463825" y="954157"/>
            <a:ext cx="11383617" cy="5526156"/>
          </a:xfrm>
        </p:spPr>
        <p:txBody>
          <a:bodyPr>
            <a:normAutofit fontScale="85000" lnSpcReduction="20000"/>
          </a:bodyPr>
          <a:lstStyle/>
          <a:p>
            <a:pPr marL="0" indent="0" algn="just">
              <a:buNone/>
            </a:pPr>
            <a:r>
              <a:rPr lang="en-US" dirty="0" smtClean="0"/>
              <a:t>1.	</a:t>
            </a:r>
            <a:r>
              <a:rPr lang="en-US" b="1" dirty="0" smtClean="0"/>
              <a:t>Chemotherapy:</a:t>
            </a:r>
            <a:r>
              <a:rPr lang="en-US" dirty="0" smtClean="0"/>
              <a:t> Chemotherapy is the use of drugs to kill cancer cells, usually by stopping the cancer cells’ ability to grow and divide. Systemic chemotherapy is delivered through the bloodstream to reach cancer cells throughout the body.</a:t>
            </a:r>
          </a:p>
          <a:p>
            <a:pPr marL="0" indent="0" algn="just">
              <a:buNone/>
            </a:pPr>
            <a:r>
              <a:rPr lang="en-US" dirty="0" smtClean="0"/>
              <a:t>2.	</a:t>
            </a:r>
            <a:r>
              <a:rPr lang="en-US" b="1" dirty="0" smtClean="0"/>
              <a:t>Radiation Therapy: </a:t>
            </a:r>
            <a:r>
              <a:rPr lang="en-US" dirty="0" smtClean="0"/>
              <a:t>Radiation therapy is the use of high-energy x-rays or other particles to kill cancer cells. The most common type of radiation treatment is called external-beam radiation therapy, which is radiation given from a machine outside the body.</a:t>
            </a:r>
          </a:p>
          <a:p>
            <a:pPr marL="0" indent="0" algn="just">
              <a:buNone/>
            </a:pPr>
            <a:r>
              <a:rPr lang="en-US" dirty="0" smtClean="0"/>
              <a:t>3.	</a:t>
            </a:r>
            <a:r>
              <a:rPr lang="en-US" b="1" dirty="0" smtClean="0"/>
              <a:t>Surgery:</a:t>
            </a:r>
            <a:r>
              <a:rPr lang="en-US" dirty="0" smtClean="0"/>
              <a:t> surgery is the removal of the tumor and surrounding tissue during an operation. It is the primary treatment for many types of cancer, and some cancers can be completely removed with surgery alone.</a:t>
            </a:r>
          </a:p>
          <a:p>
            <a:pPr marL="0" indent="0" algn="just">
              <a:buNone/>
            </a:pPr>
            <a:r>
              <a:rPr lang="en-US" dirty="0" smtClean="0"/>
              <a:t>4.	</a:t>
            </a:r>
            <a:r>
              <a:rPr lang="en-US" b="1" dirty="0" smtClean="0"/>
              <a:t>Transplantation:</a:t>
            </a:r>
            <a:r>
              <a:rPr lang="en-US" dirty="0" smtClean="0"/>
              <a:t> A stem cell transplant is a medical procedure in which diseased bone marrow is replaced by highly specialized cells, called hematopoietic stem cells. Hematopoietic stem cells are found both in the bloodstream and in the bone marrow.</a:t>
            </a:r>
          </a:p>
          <a:p>
            <a:pPr marL="0" indent="0" algn="just">
              <a:buNone/>
            </a:pPr>
            <a:r>
              <a:rPr lang="en-US" dirty="0" smtClean="0"/>
              <a:t>5.	</a:t>
            </a:r>
            <a:r>
              <a:rPr lang="en-US" b="1" dirty="0" smtClean="0"/>
              <a:t>Other Treatment Methods</a:t>
            </a:r>
          </a:p>
          <a:p>
            <a:pPr lvl="1" algn="just"/>
            <a:r>
              <a:rPr lang="en-US" dirty="0" smtClean="0"/>
              <a:t>Immunotherapy</a:t>
            </a:r>
          </a:p>
          <a:p>
            <a:pPr lvl="1" algn="just"/>
            <a:r>
              <a:rPr lang="en-US" dirty="0" smtClean="0"/>
              <a:t>Hormonal therapy</a:t>
            </a:r>
          </a:p>
          <a:p>
            <a:pPr lvl="1" algn="just"/>
            <a:r>
              <a:rPr lang="en-US" dirty="0" smtClean="0"/>
              <a:t>Targeted therapy</a:t>
            </a:r>
          </a:p>
        </p:txBody>
      </p:sp>
    </p:spTree>
    <p:extLst>
      <p:ext uri="{BB962C8B-B14F-4D97-AF65-F5344CB8AC3E}">
        <p14:creationId xmlns:p14="http://schemas.microsoft.com/office/powerpoint/2010/main" val="3724507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2371"/>
          </a:xfrm>
        </p:spPr>
        <p:txBody>
          <a:bodyPr/>
          <a:lstStyle/>
          <a:p>
            <a:r>
              <a:rPr lang="en-US" b="1" dirty="0" smtClean="0"/>
              <a:t>Antineoplastic agents</a:t>
            </a:r>
            <a:endParaRPr lang="en-US" dirty="0"/>
          </a:p>
        </p:txBody>
      </p:sp>
      <p:sp>
        <p:nvSpPr>
          <p:cNvPr id="3" name="Content Placeholder 2"/>
          <p:cNvSpPr>
            <a:spLocks noGrp="1"/>
          </p:cNvSpPr>
          <p:nvPr>
            <p:ph idx="1"/>
          </p:nvPr>
        </p:nvSpPr>
        <p:spPr>
          <a:xfrm>
            <a:off x="649357" y="1497496"/>
            <a:ext cx="10704443" cy="4679467"/>
          </a:xfrm>
        </p:spPr>
        <p:txBody>
          <a:bodyPr>
            <a:normAutofit/>
          </a:bodyPr>
          <a:lstStyle/>
          <a:p>
            <a:r>
              <a:rPr lang="en-US" dirty="0"/>
              <a:t>Antineoplastic agents </a:t>
            </a:r>
            <a:r>
              <a:rPr lang="en-US" dirty="0" smtClean="0"/>
              <a:t>may be </a:t>
            </a:r>
            <a:r>
              <a:rPr lang="en-US" dirty="0"/>
              <a:t>classified under the following </a:t>
            </a:r>
            <a:r>
              <a:rPr lang="en-US" i="1" dirty="0"/>
              <a:t>seven </a:t>
            </a:r>
            <a:r>
              <a:rPr lang="en-US" dirty="0"/>
              <a:t>categories, namely:</a:t>
            </a:r>
          </a:p>
          <a:p>
            <a:r>
              <a:rPr lang="en-US" dirty="0"/>
              <a:t>(</a:t>
            </a:r>
            <a:r>
              <a:rPr lang="en-US" i="1" dirty="0" err="1"/>
              <a:t>i</a:t>
            </a:r>
            <a:r>
              <a:rPr lang="en-US" dirty="0"/>
              <a:t>) Alkylating Agents </a:t>
            </a:r>
          </a:p>
          <a:p>
            <a:r>
              <a:rPr lang="en-US" dirty="0"/>
              <a:t>(</a:t>
            </a:r>
            <a:r>
              <a:rPr lang="en-US" i="1" dirty="0"/>
              <a:t>ii</a:t>
            </a:r>
            <a:r>
              <a:rPr lang="en-US" dirty="0"/>
              <a:t>) Antimetabolites</a:t>
            </a:r>
          </a:p>
          <a:p>
            <a:r>
              <a:rPr lang="en-US" dirty="0"/>
              <a:t>(</a:t>
            </a:r>
            <a:r>
              <a:rPr lang="en-US" i="1" dirty="0"/>
              <a:t>iii</a:t>
            </a:r>
            <a:r>
              <a:rPr lang="en-US" dirty="0"/>
              <a:t>) Antibiotics </a:t>
            </a:r>
          </a:p>
          <a:p>
            <a:r>
              <a:rPr lang="en-US" dirty="0"/>
              <a:t>(</a:t>
            </a:r>
            <a:r>
              <a:rPr lang="en-US" i="1" dirty="0"/>
              <a:t>iv</a:t>
            </a:r>
            <a:r>
              <a:rPr lang="en-US" dirty="0"/>
              <a:t>) Plant products</a:t>
            </a:r>
          </a:p>
          <a:p>
            <a:r>
              <a:rPr lang="en-US" dirty="0"/>
              <a:t>(</a:t>
            </a:r>
            <a:r>
              <a:rPr lang="en-US" i="1" dirty="0"/>
              <a:t>v</a:t>
            </a:r>
            <a:r>
              <a:rPr lang="en-US" dirty="0"/>
              <a:t>) Miscellaneous compounds </a:t>
            </a:r>
          </a:p>
          <a:p>
            <a:r>
              <a:rPr lang="en-US" dirty="0"/>
              <a:t>(</a:t>
            </a:r>
            <a:r>
              <a:rPr lang="en-US" i="1" dirty="0"/>
              <a:t>vi</a:t>
            </a:r>
            <a:r>
              <a:rPr lang="en-US" dirty="0"/>
              <a:t>) Hormones</a:t>
            </a:r>
          </a:p>
          <a:p>
            <a:r>
              <a:rPr lang="en-US" dirty="0"/>
              <a:t>(</a:t>
            </a:r>
            <a:r>
              <a:rPr lang="en-US" i="1" dirty="0"/>
              <a:t>vii</a:t>
            </a:r>
            <a:r>
              <a:rPr lang="en-US" dirty="0"/>
              <a:t>) Immunotherapy</a:t>
            </a:r>
            <a:r>
              <a:rPr lang="en-US" dirty="0" smtClean="0"/>
              <a:t>.</a:t>
            </a:r>
            <a:endParaRPr lang="en-US" dirty="0"/>
          </a:p>
        </p:txBody>
      </p:sp>
    </p:spTree>
    <p:extLst>
      <p:ext uri="{BB962C8B-B14F-4D97-AF65-F5344CB8AC3E}">
        <p14:creationId xmlns:p14="http://schemas.microsoft.com/office/powerpoint/2010/main" val="225653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1553"/>
          </a:xfrm>
        </p:spPr>
        <p:txBody>
          <a:bodyPr/>
          <a:lstStyle/>
          <a:p>
            <a:r>
              <a:rPr lang="en-US" b="1" dirty="0" smtClean="0"/>
              <a:t>ALKYLATING AGENTS</a:t>
            </a:r>
            <a:endParaRPr lang="en-US" b="1" dirty="0"/>
          </a:p>
        </p:txBody>
      </p:sp>
      <p:sp>
        <p:nvSpPr>
          <p:cNvPr id="3" name="Content Placeholder 2"/>
          <p:cNvSpPr>
            <a:spLocks noGrp="1"/>
          </p:cNvSpPr>
          <p:nvPr>
            <p:ph idx="1"/>
          </p:nvPr>
        </p:nvSpPr>
        <p:spPr>
          <a:xfrm>
            <a:off x="530087" y="1364974"/>
            <a:ext cx="11025809" cy="4929809"/>
          </a:xfrm>
        </p:spPr>
        <p:txBody>
          <a:bodyPr>
            <a:normAutofit lnSpcReduction="10000"/>
          </a:bodyPr>
          <a:lstStyle/>
          <a:p>
            <a:pPr algn="just"/>
            <a:r>
              <a:rPr lang="en-US" dirty="0" smtClean="0"/>
              <a:t>Alkylation is defined as the replacement of hydrogen on an atom by an alkyl group. The alkylation of nucleic acids or proteins involves a substitution reaction in which a nucleophilic atom (nu) of the biopolymer displaces a leaving group from the alkylating agent.</a:t>
            </a:r>
          </a:p>
          <a:p>
            <a:pPr algn="just"/>
            <a:r>
              <a:rPr lang="en-US" dirty="0" smtClean="0"/>
              <a:t>nu-H + alkyl-Y   → alkyl-nu + H</a:t>
            </a:r>
            <a:r>
              <a:rPr lang="en-US" baseline="30000" dirty="0" smtClean="0"/>
              <a:t>+</a:t>
            </a:r>
            <a:r>
              <a:rPr lang="en-US" dirty="0" smtClean="0"/>
              <a:t> + Y</a:t>
            </a:r>
            <a:r>
              <a:rPr lang="en-US" baseline="30000" dirty="0" smtClean="0"/>
              <a:t>-</a:t>
            </a:r>
          </a:p>
          <a:p>
            <a:pPr algn="just"/>
            <a:endParaRPr lang="en-US" dirty="0" smtClean="0"/>
          </a:p>
          <a:p>
            <a:pPr algn="just"/>
            <a:r>
              <a:rPr lang="en-US" dirty="0" smtClean="0"/>
              <a:t>These are further sub-divided into four categories, namely :</a:t>
            </a:r>
          </a:p>
          <a:p>
            <a:pPr algn="just"/>
            <a:r>
              <a:rPr lang="en-US" dirty="0" smtClean="0"/>
              <a:t>(</a:t>
            </a:r>
            <a:r>
              <a:rPr lang="en-US" dirty="0" err="1" smtClean="0"/>
              <a:t>i</a:t>
            </a:r>
            <a:r>
              <a:rPr lang="en-US" dirty="0" smtClean="0"/>
              <a:t>) Mustards</a:t>
            </a:r>
          </a:p>
          <a:p>
            <a:pPr algn="just"/>
            <a:r>
              <a:rPr lang="en-US" dirty="0" smtClean="0"/>
              <a:t>(ii) </a:t>
            </a:r>
            <a:r>
              <a:rPr lang="en-US" dirty="0" err="1" smtClean="0"/>
              <a:t>Methanesulphonates</a:t>
            </a:r>
            <a:endParaRPr lang="en-US" dirty="0" smtClean="0"/>
          </a:p>
          <a:p>
            <a:pPr algn="just"/>
            <a:r>
              <a:rPr lang="en-US" dirty="0" smtClean="0"/>
              <a:t>(iii) </a:t>
            </a:r>
            <a:r>
              <a:rPr lang="en-US" dirty="0" err="1" smtClean="0"/>
              <a:t>Ethylenimines</a:t>
            </a:r>
            <a:endParaRPr lang="en-US" dirty="0" smtClean="0"/>
          </a:p>
          <a:p>
            <a:pPr algn="just"/>
            <a:r>
              <a:rPr lang="en-US" dirty="0" smtClean="0"/>
              <a:t>(vi) </a:t>
            </a:r>
            <a:r>
              <a:rPr lang="en-US" dirty="0" err="1" smtClean="0"/>
              <a:t>Nitrosoureas</a:t>
            </a:r>
            <a:endParaRPr lang="en-US" dirty="0" smtClean="0"/>
          </a:p>
        </p:txBody>
      </p:sp>
    </p:spTree>
    <p:extLst>
      <p:ext uri="{BB962C8B-B14F-4D97-AF65-F5344CB8AC3E}">
        <p14:creationId xmlns:p14="http://schemas.microsoft.com/office/powerpoint/2010/main" val="3324213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Mustards</a:t>
            </a:r>
            <a:endParaRPr lang="en-US" dirty="0"/>
          </a:p>
        </p:txBody>
      </p:sp>
      <p:sp>
        <p:nvSpPr>
          <p:cNvPr id="3" name="Content Placeholder 2"/>
          <p:cNvSpPr>
            <a:spLocks noGrp="1"/>
          </p:cNvSpPr>
          <p:nvPr>
            <p:ph idx="1"/>
          </p:nvPr>
        </p:nvSpPr>
        <p:spPr/>
        <p:txBody>
          <a:bodyPr/>
          <a:lstStyle/>
          <a:p>
            <a:pPr algn="just"/>
            <a:r>
              <a:rPr lang="en-US" dirty="0" smtClean="0"/>
              <a:t>Nitrogen </a:t>
            </a:r>
            <a:r>
              <a:rPr lang="en-US" dirty="0"/>
              <a:t>mustards</a:t>
            </a:r>
            <a:r>
              <a:rPr lang="en-US" b="1" dirty="0"/>
              <a:t> </a:t>
            </a:r>
            <a:r>
              <a:rPr lang="en-US" dirty="0"/>
              <a:t>were selected for the clinical application for the treatment of neoplasms because they presented fewer problems in handling, besides their respective hydrochlorides and other salts are generally stable solids having low vapor pressure and high solubility in water.</a:t>
            </a:r>
          </a:p>
          <a:p>
            <a:pPr algn="just"/>
            <a:r>
              <a:rPr lang="en-US" dirty="0"/>
              <a:t>A few important </a:t>
            </a:r>
            <a:r>
              <a:rPr lang="en-US" b="1" dirty="0"/>
              <a:t>nitrogen mustards </a:t>
            </a:r>
            <a:r>
              <a:rPr lang="en-US" dirty="0"/>
              <a:t>used as </a:t>
            </a:r>
            <a:r>
              <a:rPr lang="en-US" b="1" dirty="0"/>
              <a:t>antineoplastic agents </a:t>
            </a:r>
            <a:r>
              <a:rPr lang="en-US" dirty="0"/>
              <a:t>are: </a:t>
            </a:r>
            <a:r>
              <a:rPr lang="en-US" b="1" dirty="0" err="1"/>
              <a:t>Mechlorethamine</a:t>
            </a:r>
            <a:r>
              <a:rPr lang="en-US" b="1" dirty="0"/>
              <a:t> hydrochloride</a:t>
            </a:r>
            <a:r>
              <a:rPr lang="en-US" dirty="0"/>
              <a:t>, </a:t>
            </a:r>
            <a:r>
              <a:rPr lang="en-US" b="1" dirty="0" err="1"/>
              <a:t>Mephalan</a:t>
            </a:r>
            <a:r>
              <a:rPr lang="en-US" dirty="0"/>
              <a:t>, </a:t>
            </a:r>
            <a:r>
              <a:rPr lang="en-US" b="1" dirty="0"/>
              <a:t>Cyclophosphamide </a:t>
            </a:r>
            <a:r>
              <a:rPr lang="en-US" dirty="0"/>
              <a:t>and </a:t>
            </a:r>
            <a:r>
              <a:rPr lang="en-US" b="1" dirty="0" err="1"/>
              <a:t>chlorambucil</a:t>
            </a:r>
            <a:r>
              <a:rPr lang="en-US" dirty="0" smtClean="0"/>
              <a:t>.</a:t>
            </a:r>
            <a:endParaRPr lang="en-US" dirty="0"/>
          </a:p>
        </p:txBody>
      </p:sp>
    </p:spTree>
    <p:extLst>
      <p:ext uri="{BB962C8B-B14F-4D97-AF65-F5344CB8AC3E}">
        <p14:creationId xmlns:p14="http://schemas.microsoft.com/office/powerpoint/2010/main" val="382941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Cyclophosphamide</a:t>
            </a:r>
            <a:endParaRPr lang="en-US" dirty="0"/>
          </a:p>
        </p:txBody>
      </p:sp>
      <p:sp>
        <p:nvSpPr>
          <p:cNvPr id="3" name="Content Placeholder 2"/>
          <p:cNvSpPr>
            <a:spLocks noGrp="1"/>
          </p:cNvSpPr>
          <p:nvPr>
            <p:ph idx="1"/>
          </p:nvPr>
        </p:nvSpPr>
        <p:spPr/>
        <p:txBody>
          <a:bodyPr/>
          <a:lstStyle/>
          <a:p>
            <a:pPr algn="just"/>
            <a:r>
              <a:rPr lang="en-US" dirty="0" smtClean="0"/>
              <a:t>Cyclophosphamide</a:t>
            </a:r>
            <a:r>
              <a:rPr lang="en-US" b="1" dirty="0" smtClean="0"/>
              <a:t> </a:t>
            </a:r>
            <a:r>
              <a:rPr lang="en-US" dirty="0"/>
              <a:t>is effective against acute leukemia, chronic lymphocytic leukemia and multiple myeloma. In combination with other chemotherapeutic agents it is found to cause radical cure in acute </a:t>
            </a:r>
            <a:r>
              <a:rPr lang="en-US" dirty="0" err="1"/>
              <a:t>lymphoplastic</a:t>
            </a:r>
            <a:r>
              <a:rPr lang="en-US" dirty="0"/>
              <a:t> leukemia in children and also in </a:t>
            </a:r>
            <a:r>
              <a:rPr lang="en-US" dirty="0" err="1"/>
              <a:t>Burkitt’s</a:t>
            </a:r>
            <a:r>
              <a:rPr lang="en-US" dirty="0"/>
              <a:t> </a:t>
            </a:r>
            <a:r>
              <a:rPr lang="en-US" dirty="0" smtClean="0"/>
              <a:t>lymphoma.</a:t>
            </a:r>
          </a:p>
          <a:p>
            <a:pPr algn="just"/>
            <a:r>
              <a:rPr lang="en-US" dirty="0" smtClean="0"/>
              <a:t>It </a:t>
            </a:r>
            <a:r>
              <a:rPr lang="en-US" dirty="0"/>
              <a:t>has a positive advantage over other alkylating agents because of its activity both </a:t>
            </a:r>
            <a:r>
              <a:rPr lang="en-US" dirty="0" err="1"/>
              <a:t>parenterally</a:t>
            </a:r>
            <a:r>
              <a:rPr lang="en-US" dirty="0"/>
              <a:t> and orally besides its tolerance over prolonged periods in divided doses</a:t>
            </a:r>
            <a:r>
              <a:rPr lang="en-US" dirty="0" smtClean="0"/>
              <a:t>.</a:t>
            </a:r>
            <a:endParaRPr lang="en-US" dirty="0"/>
          </a:p>
        </p:txBody>
      </p:sp>
    </p:spTree>
    <p:extLst>
      <p:ext uri="{BB962C8B-B14F-4D97-AF65-F5344CB8AC3E}">
        <p14:creationId xmlns:p14="http://schemas.microsoft.com/office/powerpoint/2010/main" val="2117925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1869</Words>
  <Application>Microsoft Office PowerPoint</Application>
  <PresentationFormat>Widescreen</PresentationFormat>
  <Paragraphs>120</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ANTI-CANCER AGENTS</vt:lpstr>
      <vt:lpstr>PowerPoint Presentation</vt:lpstr>
      <vt:lpstr>TUMOR CELL PROPERTIES</vt:lpstr>
      <vt:lpstr>PRINCIPLES OF CANCER CHEMOTHERAPY</vt:lpstr>
      <vt:lpstr>TYPES OF TREATMENT</vt:lpstr>
      <vt:lpstr>Antineoplastic agents</vt:lpstr>
      <vt:lpstr>ALKYLATING AGENTS</vt:lpstr>
      <vt:lpstr>Mustards</vt:lpstr>
      <vt:lpstr>Cyclophosphamide</vt:lpstr>
      <vt:lpstr>Chemistry of Cyclophosphamide</vt:lpstr>
      <vt:lpstr>Synthesis of Cyclophosphamide</vt:lpstr>
      <vt:lpstr>Metabolism of Cyclophosphamide</vt:lpstr>
      <vt:lpstr>PowerPoint Presentation</vt:lpstr>
      <vt:lpstr>Chlorambucil</vt:lpstr>
      <vt:lpstr>Synthesis of Chlorambucil</vt:lpstr>
      <vt:lpstr>Methanesulphonates</vt:lpstr>
      <vt:lpstr>ANTIMETABOLITES</vt:lpstr>
      <vt:lpstr>Folic acid analogs</vt:lpstr>
      <vt:lpstr>PowerPoint Presentation</vt:lpstr>
      <vt:lpstr>SAR of Antifolate drugs</vt:lpstr>
      <vt:lpstr>PowerPoint Presentation</vt:lpstr>
      <vt:lpstr>PowerPoint Presentation</vt:lpstr>
      <vt:lpstr>Purine analogs</vt:lpstr>
      <vt:lpstr>Synthesis of Mercaptopurine</vt:lpstr>
      <vt:lpstr>Analogues of Pyrimidines</vt:lpstr>
      <vt:lpstr>PowerPoint Presentation</vt:lpstr>
      <vt:lpstr>Mechanism of action of 5-Fluorouracil</vt:lpstr>
      <vt:lpstr>PowerPoint Presentation</vt:lpstr>
      <vt:lpstr>ANTICANCER ANTIBIOTICS</vt:lpstr>
      <vt:lpstr>Plant Products</vt:lpstr>
      <vt:lpstr>VINCRISTINE &amp; VINBLASTINE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su</cp:lastModifiedBy>
  <cp:revision>34</cp:revision>
  <dcterms:created xsi:type="dcterms:W3CDTF">2016-11-09T05:06:16Z</dcterms:created>
  <dcterms:modified xsi:type="dcterms:W3CDTF">2018-11-17T05:09:14Z</dcterms:modified>
</cp:coreProperties>
</file>