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3" r:id="rId13"/>
    <p:sldId id="267" r:id="rId14"/>
    <p:sldId id="268" r:id="rId15"/>
    <p:sldId id="274" r:id="rId16"/>
    <p:sldId id="269" r:id="rId17"/>
    <p:sldId id="270" r:id="rId18"/>
    <p:sldId id="275" r:id="rId19"/>
    <p:sldId id="271" r:id="rId20"/>
    <p:sldId id="27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8/13/2020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8/13/2020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8/13/2020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8/13/2020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sp>
        <p:nvSpPr>
          <p:cNvPr id="2" name="Title 1"/>
          <p:cNvSpPr>
            <a:spLocks noGrp="1"/>
          </p:cNvSpPr>
          <p:nvPr>
            <p:ph type="ctrTitle"/>
          </p:nvPr>
        </p:nvSpPr>
        <p:spPr/>
        <p:txBody>
          <a:bodyPr/>
          <a:lstStyle/>
          <a:p>
            <a:r>
              <a:rPr b="1" smtClean="0">
                <a:latin typeface="Times New Roman" pitchFamily="18" charset="0"/>
              </a:rPr>
              <a:t>Derivative Market &amp; Instruments</a:t>
            </a:r>
            <a:endParaRPr lang="en-US" b="1" dirty="0">
              <a:latin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normAutofit/>
          </a:bodyPr>
          <a:lstStyle/>
          <a:p>
            <a:r>
              <a:rPr lang="en-US" sz="2800" b="1" dirty="0" smtClean="0">
                <a:solidFill>
                  <a:srgbClr val="FF0000"/>
                </a:solidFill>
                <a:latin typeface="Times New Roman" pitchFamily="18" charset="0"/>
              </a:rPr>
              <a:t>Differences between Futures and Forwards</a:t>
            </a:r>
            <a:endParaRPr lang="en-US" sz="2800" b="1" dirty="0">
              <a:solidFill>
                <a:srgbClr val="FF0000"/>
              </a:solidFill>
              <a:latin typeface="Times New Roman" pitchFamily="18" charset="0"/>
            </a:endParaRPr>
          </a:p>
        </p:txBody>
      </p:sp>
      <p:sp>
        <p:nvSpPr>
          <p:cNvPr id="3" name="Content Placeholder 2"/>
          <p:cNvSpPr>
            <a:spLocks noGrp="1"/>
          </p:cNvSpPr>
          <p:nvPr>
            <p:ph sz="quarter" idx="1"/>
          </p:nvPr>
        </p:nvSpPr>
        <p:spPr/>
        <p:txBody>
          <a:bodyPr>
            <a:normAutofit/>
          </a:bodyPr>
          <a:lstStyle/>
          <a:p>
            <a:pPr algn="just">
              <a:lnSpc>
                <a:spcPct val="150000"/>
              </a:lnSpc>
              <a:buNone/>
            </a:pPr>
            <a:r>
              <a:rPr lang="en-US" sz="3200" dirty="0" smtClean="0">
                <a:solidFill>
                  <a:srgbClr val="00B050"/>
                </a:solidFill>
                <a:latin typeface="Times New Roman" pitchFamily="18" charset="0"/>
              </a:rPr>
              <a:t>  A forward contract on the other hand trades in an unregulated market and does not require the five points above. However, futures and forwards are essentially similar contracts and have similar results. </a:t>
            </a:r>
            <a:endParaRPr lang="en-US" sz="3200" dirty="0">
              <a:solidFill>
                <a:srgbClr val="00B050"/>
              </a:solidFill>
              <a:latin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a:bodyPr>
          <a:lstStyle/>
          <a:p>
            <a:r>
              <a:rPr lang="en-US" sz="2800" b="1" dirty="0">
                <a:solidFill>
                  <a:srgbClr val="C00000"/>
                </a:solidFill>
              </a:rPr>
              <a:t>OPTIONS</a:t>
            </a:r>
          </a:p>
        </p:txBody>
      </p:sp>
      <p:sp>
        <p:nvSpPr>
          <p:cNvPr id="3" name="Content Placeholder 2"/>
          <p:cNvSpPr>
            <a:spLocks noGrp="1"/>
          </p:cNvSpPr>
          <p:nvPr>
            <p:ph sz="quarter" idx="1"/>
          </p:nvPr>
        </p:nvSpPr>
        <p:spPr/>
        <p:txBody>
          <a:bodyPr/>
          <a:lstStyle/>
          <a:p>
            <a:r>
              <a:rPr lang="en-US" b="1" dirty="0"/>
              <a:t>An option is a contract which gives </a:t>
            </a:r>
            <a:r>
              <a:rPr lang="en-US" b="1" dirty="0" smtClean="0"/>
              <a:t>the buyer </a:t>
            </a:r>
            <a:r>
              <a:rPr lang="en-US" b="1" dirty="0"/>
              <a:t>the right to buy or sell </a:t>
            </a:r>
            <a:r>
              <a:rPr lang="en-US" b="1" dirty="0" smtClean="0"/>
              <a:t>an underlying </a:t>
            </a:r>
            <a:r>
              <a:rPr lang="en-US" b="1" dirty="0"/>
              <a:t>asset or instrument at </a:t>
            </a:r>
            <a:r>
              <a:rPr lang="en-US" b="1" dirty="0" smtClean="0"/>
              <a:t>a specific </a:t>
            </a:r>
            <a:r>
              <a:rPr lang="en-US" b="1" dirty="0"/>
              <a:t>strike price on a specified date</a:t>
            </a:r>
            <a:r>
              <a:rPr lang="en-US" b="1" dirty="0" smtClean="0"/>
              <a:t>.</a:t>
            </a:r>
          </a:p>
          <a:p>
            <a:r>
              <a:rPr lang="en-US" dirty="0" smtClean="0"/>
              <a:t>The word “option” means that the holder has the right but not the obligation to buy/sell underlying assets.</a:t>
            </a:r>
            <a:endParaRPr lang="en-US" dirty="0"/>
          </a:p>
        </p:txBody>
      </p:sp>
    </p:spTree>
    <p:extLst>
      <p:ext uri="{BB962C8B-B14F-4D97-AF65-F5344CB8AC3E}">
        <p14:creationId xmlns:p14="http://schemas.microsoft.com/office/powerpoint/2010/main" xmlns="" val="41492138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685800"/>
            <a:ext cx="7772400" cy="5334000"/>
          </a:xfrm>
        </p:spPr>
        <p:txBody>
          <a:bodyPr/>
          <a:lstStyle/>
          <a:p>
            <a:r>
              <a:rPr lang="en-US" dirty="0" smtClean="0"/>
              <a:t>Call Option Example Right to buy 100 Reliance shares at a price of Rs.300 per share after 3 months. </a:t>
            </a:r>
            <a:endParaRPr lang="en-US" dirty="0" smtClean="0"/>
          </a:p>
          <a:p>
            <a:r>
              <a:rPr lang="en-US" dirty="0" smtClean="0"/>
              <a:t>CALL </a:t>
            </a:r>
            <a:r>
              <a:rPr lang="en-US" dirty="0" smtClean="0"/>
              <a:t>OPTION Strike Price Premium = Rs.25/share Amt to buy Call option = Rs.2500 Current Price = Rs.250 Suppose after a month, Market price is Rs.400, then the option is exercised i.e. the shares are bought. Net gain = 40,000-30,000- 2500 = Rs.7500 </a:t>
            </a:r>
            <a:endParaRPr lang="en-US" dirty="0" smtClean="0"/>
          </a:p>
          <a:p>
            <a:r>
              <a:rPr lang="en-US" dirty="0" smtClean="0"/>
              <a:t>Suppose </a:t>
            </a:r>
            <a:r>
              <a:rPr lang="en-US" dirty="0" smtClean="0"/>
              <a:t>after a month, market price is Rs.200, then the option is not exercised. Net Loss = Premium a</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a:bodyPr>
          <a:lstStyle/>
          <a:p>
            <a:r>
              <a:rPr lang="en-US" sz="2800" b="1" dirty="0">
                <a:solidFill>
                  <a:srgbClr val="C00000"/>
                </a:solidFill>
              </a:rPr>
              <a:t>CHARACTERSTICS</a:t>
            </a:r>
          </a:p>
        </p:txBody>
      </p:sp>
      <p:sp>
        <p:nvSpPr>
          <p:cNvPr id="3" name="Content Placeholder 2"/>
          <p:cNvSpPr>
            <a:spLocks noGrp="1"/>
          </p:cNvSpPr>
          <p:nvPr>
            <p:ph sz="quarter" idx="1"/>
          </p:nvPr>
        </p:nvSpPr>
        <p:spPr/>
        <p:txBody>
          <a:bodyPr/>
          <a:lstStyle/>
          <a:p>
            <a:pPr>
              <a:lnSpc>
                <a:spcPct val="150000"/>
              </a:lnSpc>
            </a:pPr>
            <a:r>
              <a:rPr lang="en-US" b="1" i="1" dirty="0" smtClean="0"/>
              <a:t> </a:t>
            </a:r>
            <a:r>
              <a:rPr lang="en-US" b="1" i="1" dirty="0"/>
              <a:t>Buyer has the right to buy or sell </a:t>
            </a:r>
            <a:r>
              <a:rPr lang="en-US" b="1" i="1" dirty="0" smtClean="0"/>
              <a:t>the asset</a:t>
            </a:r>
            <a:r>
              <a:rPr lang="en-US" b="1" i="1" dirty="0"/>
              <a:t>.</a:t>
            </a:r>
          </a:p>
          <a:p>
            <a:pPr>
              <a:lnSpc>
                <a:spcPct val="150000"/>
              </a:lnSpc>
            </a:pPr>
            <a:r>
              <a:rPr lang="en-US" b="1" i="1" dirty="0" smtClean="0"/>
              <a:t> </a:t>
            </a:r>
            <a:r>
              <a:rPr lang="en-US" b="1" i="1" dirty="0"/>
              <a:t>To acquire the right of an option, </a:t>
            </a:r>
            <a:r>
              <a:rPr lang="en-US" b="1" i="1" dirty="0" smtClean="0"/>
              <a:t>buyer of </a:t>
            </a:r>
            <a:r>
              <a:rPr lang="en-US" b="1" i="1" dirty="0"/>
              <a:t>the option must pay a price to the </a:t>
            </a:r>
            <a:r>
              <a:rPr lang="en-US" b="1" i="1" dirty="0" smtClean="0"/>
              <a:t>seller. This </a:t>
            </a:r>
            <a:r>
              <a:rPr lang="en-US" b="1" i="1" dirty="0"/>
              <a:t>is known as premium.</a:t>
            </a:r>
          </a:p>
          <a:p>
            <a:pPr>
              <a:lnSpc>
                <a:spcPct val="150000"/>
              </a:lnSpc>
            </a:pPr>
            <a:r>
              <a:rPr lang="en-US" b="1" i="1" dirty="0" smtClean="0"/>
              <a:t> </a:t>
            </a:r>
            <a:r>
              <a:rPr lang="en-US" b="1" i="1" dirty="0"/>
              <a:t>Strike price is determined at </a:t>
            </a:r>
            <a:r>
              <a:rPr lang="en-US" b="1" i="1" dirty="0" smtClean="0"/>
              <a:t>the beginning </a:t>
            </a:r>
            <a:r>
              <a:rPr lang="en-US" b="1" i="1" dirty="0"/>
              <a:t>of the transaction.</a:t>
            </a:r>
            <a:endParaRPr lang="en-US" dirty="0"/>
          </a:p>
        </p:txBody>
      </p:sp>
    </p:spTree>
    <p:extLst>
      <p:ext uri="{BB962C8B-B14F-4D97-AF65-F5344CB8AC3E}">
        <p14:creationId xmlns:p14="http://schemas.microsoft.com/office/powerpoint/2010/main" xmlns="" val="2957020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just">
              <a:lnSpc>
                <a:spcPct val="150000"/>
              </a:lnSpc>
            </a:pPr>
            <a:r>
              <a:rPr lang="en-US" b="1" dirty="0" smtClean="0"/>
              <a:t> </a:t>
            </a:r>
            <a:r>
              <a:rPr lang="en-US" b="1" dirty="0"/>
              <a:t>It can be traded on both </a:t>
            </a:r>
            <a:r>
              <a:rPr lang="en-US" b="1"/>
              <a:t>OTC </a:t>
            </a:r>
            <a:endParaRPr lang="en-US" b="1" dirty="0"/>
          </a:p>
          <a:p>
            <a:pPr algn="just">
              <a:lnSpc>
                <a:spcPct val="150000"/>
              </a:lnSpc>
            </a:pPr>
            <a:r>
              <a:rPr lang="en-US" b="1" dirty="0" smtClean="0"/>
              <a:t>Types </a:t>
            </a:r>
            <a:r>
              <a:rPr lang="en-US" b="1" dirty="0"/>
              <a:t>of options: CALL &amp; </a:t>
            </a:r>
            <a:r>
              <a:rPr lang="en-US" b="1" dirty="0" smtClean="0"/>
              <a:t>PUT. Option </a:t>
            </a:r>
            <a:r>
              <a:rPr lang="en-US" b="1" dirty="0"/>
              <a:t>that gives right to buy is called </a:t>
            </a:r>
            <a:r>
              <a:rPr lang="en-US" b="1" dirty="0" smtClean="0"/>
              <a:t>call option </a:t>
            </a:r>
            <a:r>
              <a:rPr lang="en-US" b="1" dirty="0"/>
              <a:t>whereas Option that gives right </a:t>
            </a:r>
            <a:r>
              <a:rPr lang="en-US" b="1" dirty="0" smtClean="0"/>
              <a:t>to sell </a:t>
            </a:r>
            <a:r>
              <a:rPr lang="en-US" b="1" dirty="0"/>
              <a:t>is called put option</a:t>
            </a:r>
            <a:endParaRPr lang="en-US" dirty="0"/>
          </a:p>
        </p:txBody>
      </p:sp>
    </p:spTree>
    <p:extLst>
      <p:ext uri="{BB962C8B-B14F-4D97-AF65-F5344CB8AC3E}">
        <p14:creationId xmlns:p14="http://schemas.microsoft.com/office/powerpoint/2010/main" xmlns="" val="4233249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Options Terminology </a:t>
            </a:r>
            <a:endParaRPr lang="en-US" dirty="0"/>
          </a:p>
        </p:txBody>
      </p:sp>
      <p:sp>
        <p:nvSpPr>
          <p:cNvPr id="3" name="Content Placeholder 2"/>
          <p:cNvSpPr>
            <a:spLocks noGrp="1"/>
          </p:cNvSpPr>
          <p:nvPr>
            <p:ph sz="quarter" idx="1"/>
          </p:nvPr>
        </p:nvSpPr>
        <p:spPr/>
        <p:txBody>
          <a:bodyPr/>
          <a:lstStyle/>
          <a:p>
            <a:r>
              <a:rPr lang="en-US" dirty="0" smtClean="0"/>
              <a:t>Underlying</a:t>
            </a:r>
            <a:r>
              <a:rPr lang="en-US" dirty="0" smtClean="0"/>
              <a:t>: Specific security or asset. </a:t>
            </a:r>
            <a:endParaRPr lang="en-US" dirty="0" smtClean="0"/>
          </a:p>
          <a:p>
            <a:r>
              <a:rPr lang="en-US" dirty="0" smtClean="0"/>
              <a:t> </a:t>
            </a:r>
            <a:r>
              <a:rPr lang="en-US" dirty="0" smtClean="0"/>
              <a:t>Option premium: Price paid. </a:t>
            </a:r>
            <a:endParaRPr lang="en-US" dirty="0" smtClean="0"/>
          </a:p>
          <a:p>
            <a:r>
              <a:rPr lang="en-US" dirty="0" smtClean="0"/>
              <a:t> </a:t>
            </a:r>
            <a:r>
              <a:rPr lang="en-US" dirty="0" smtClean="0"/>
              <a:t>Strike price: Pre-decided price. </a:t>
            </a:r>
            <a:endParaRPr lang="en-US" dirty="0" smtClean="0"/>
          </a:p>
          <a:p>
            <a:r>
              <a:rPr lang="en-US" dirty="0" smtClean="0"/>
              <a:t> </a:t>
            </a:r>
            <a:r>
              <a:rPr lang="en-US" dirty="0" smtClean="0"/>
              <a:t>Expiration date: Date on which option expires. </a:t>
            </a:r>
            <a:endParaRPr lang="en-US" dirty="0" smtClean="0"/>
          </a:p>
          <a:p>
            <a:r>
              <a:rPr lang="en-US" dirty="0" smtClean="0"/>
              <a:t> </a:t>
            </a:r>
            <a:r>
              <a:rPr lang="en-US" dirty="0" smtClean="0"/>
              <a:t>Exercise date: Option is exercised. </a:t>
            </a:r>
            <a:endParaRPr lang="en-US" dirty="0" smtClean="0"/>
          </a:p>
          <a:p>
            <a:r>
              <a:rPr lang="en-US" dirty="0" smtClean="0"/>
              <a:t> </a:t>
            </a:r>
            <a:r>
              <a:rPr lang="en-US" dirty="0" smtClean="0"/>
              <a:t>Open interest: Total numbers of option contracts that have not yet been expired. </a:t>
            </a:r>
            <a:endParaRPr lang="en-US" dirty="0" smtClean="0"/>
          </a:p>
          <a:p>
            <a:r>
              <a:rPr lang="en-US" dirty="0" smtClean="0"/>
              <a:t> </a:t>
            </a:r>
            <a:r>
              <a:rPr lang="en-US" dirty="0" smtClean="0"/>
              <a:t>Option holder: One who buys option. </a:t>
            </a:r>
            <a:endParaRPr lang="en-US" dirty="0" smtClean="0"/>
          </a:p>
          <a:p>
            <a:r>
              <a:rPr lang="en-US" dirty="0" smtClean="0"/>
              <a:t> </a:t>
            </a:r>
            <a:r>
              <a:rPr lang="en-US" dirty="0" smtClean="0"/>
              <a:t>Option writer: One who sells option.</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a:bodyPr>
          <a:lstStyle/>
          <a:p>
            <a:pPr algn="ctr"/>
            <a:r>
              <a:rPr lang="en-US" sz="2800" b="1" dirty="0">
                <a:solidFill>
                  <a:srgbClr val="C00000"/>
                </a:solidFill>
              </a:rPr>
              <a:t>SWAPS</a:t>
            </a:r>
          </a:p>
        </p:txBody>
      </p:sp>
      <p:sp>
        <p:nvSpPr>
          <p:cNvPr id="3" name="Content Placeholder 2"/>
          <p:cNvSpPr>
            <a:spLocks noGrp="1"/>
          </p:cNvSpPr>
          <p:nvPr>
            <p:ph sz="quarter" idx="1"/>
          </p:nvPr>
        </p:nvSpPr>
        <p:spPr>
          <a:xfrm>
            <a:off x="914400" y="1752600"/>
            <a:ext cx="7772400" cy="3048000"/>
          </a:xfrm>
        </p:spPr>
        <p:txBody>
          <a:bodyPr/>
          <a:lstStyle/>
          <a:p>
            <a:pPr algn="just">
              <a:lnSpc>
                <a:spcPct val="150000"/>
              </a:lnSpc>
            </a:pPr>
            <a:r>
              <a:rPr lang="en-US" dirty="0" smtClean="0"/>
              <a:t>In </a:t>
            </a:r>
            <a:r>
              <a:rPr lang="en-US" dirty="0" smtClean="0"/>
              <a:t>a swap, two counter parties agree to enter into a contractual agreement wherein they agree to exchange cash flows at periodic intervals.</a:t>
            </a:r>
            <a:endParaRPr lang="en-US" dirty="0"/>
          </a:p>
        </p:txBody>
      </p:sp>
    </p:spTree>
    <p:extLst>
      <p:ext uri="{BB962C8B-B14F-4D97-AF65-F5344CB8AC3E}">
        <p14:creationId xmlns:p14="http://schemas.microsoft.com/office/powerpoint/2010/main" xmlns="" val="23379706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r>
              <a:rPr lang="en-US" sz="2800" b="1" dirty="0">
                <a:solidFill>
                  <a:srgbClr val="C00000"/>
                </a:solidFill>
              </a:rPr>
              <a:t>CHARACTERSTICS</a:t>
            </a:r>
          </a:p>
        </p:txBody>
      </p:sp>
      <p:sp>
        <p:nvSpPr>
          <p:cNvPr id="3" name="Content Placeholder 2"/>
          <p:cNvSpPr>
            <a:spLocks noGrp="1"/>
          </p:cNvSpPr>
          <p:nvPr>
            <p:ph sz="quarter" idx="1"/>
          </p:nvPr>
        </p:nvSpPr>
        <p:spPr>
          <a:xfrm>
            <a:off x="914400" y="990600"/>
            <a:ext cx="7772400" cy="5029200"/>
          </a:xfrm>
        </p:spPr>
        <p:txBody>
          <a:bodyPr/>
          <a:lstStyle/>
          <a:p>
            <a:pPr algn="just">
              <a:lnSpc>
                <a:spcPct val="150000"/>
              </a:lnSpc>
            </a:pPr>
            <a:r>
              <a:rPr lang="en-US" b="1" dirty="0" smtClean="0"/>
              <a:t> </a:t>
            </a:r>
            <a:r>
              <a:rPr lang="en-US" b="1" dirty="0"/>
              <a:t>Swaps are an OTC instruments.</a:t>
            </a:r>
          </a:p>
          <a:p>
            <a:pPr algn="just">
              <a:lnSpc>
                <a:spcPct val="150000"/>
              </a:lnSpc>
            </a:pPr>
            <a:r>
              <a:rPr lang="en-US" b="1" dirty="0" smtClean="0"/>
              <a:t> </a:t>
            </a:r>
            <a:r>
              <a:rPr lang="en-US" b="1" dirty="0"/>
              <a:t>At initiation neither party pays </a:t>
            </a:r>
            <a:r>
              <a:rPr lang="en-US" b="1" dirty="0" smtClean="0"/>
              <a:t>any amount </a:t>
            </a:r>
            <a:r>
              <a:rPr lang="en-US" b="1" dirty="0"/>
              <a:t>to another except currency </a:t>
            </a:r>
            <a:r>
              <a:rPr lang="en-US" b="1" dirty="0" smtClean="0"/>
              <a:t>swap in </a:t>
            </a:r>
            <a:r>
              <a:rPr lang="en-US" b="1" dirty="0"/>
              <a:t>which the parties exchange </a:t>
            </a:r>
            <a:r>
              <a:rPr lang="en-US" b="1" dirty="0" smtClean="0"/>
              <a:t>amounts denominated </a:t>
            </a:r>
            <a:r>
              <a:rPr lang="en-US" b="1" dirty="0"/>
              <a:t>in two different </a:t>
            </a:r>
            <a:r>
              <a:rPr lang="en-US" b="1" dirty="0" smtClean="0"/>
              <a:t>currencies but </a:t>
            </a:r>
            <a:r>
              <a:rPr lang="en-US" b="1" dirty="0"/>
              <a:t>equal in value.</a:t>
            </a:r>
          </a:p>
          <a:p>
            <a:pPr algn="just">
              <a:lnSpc>
                <a:spcPct val="150000"/>
              </a:lnSpc>
            </a:pPr>
            <a:r>
              <a:rPr lang="en-US" b="1" dirty="0" smtClean="0"/>
              <a:t> </a:t>
            </a:r>
            <a:r>
              <a:rPr lang="en-US" b="1" dirty="0"/>
              <a:t>The payment between the parties </a:t>
            </a:r>
            <a:r>
              <a:rPr lang="en-US" b="1" dirty="0" smtClean="0"/>
              <a:t>is based </a:t>
            </a:r>
            <a:r>
              <a:rPr lang="en-US" b="1" dirty="0"/>
              <a:t>on net owed amount.</a:t>
            </a:r>
            <a:endParaRPr lang="en-US" dirty="0"/>
          </a:p>
        </p:txBody>
      </p:sp>
    </p:spTree>
    <p:extLst>
      <p:ext uri="{BB962C8B-B14F-4D97-AF65-F5344CB8AC3E}">
        <p14:creationId xmlns:p14="http://schemas.microsoft.com/office/powerpoint/2010/main" xmlns="" val="29647345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Swaps </a:t>
            </a:r>
            <a:endParaRPr lang="en-US" dirty="0"/>
          </a:p>
        </p:txBody>
      </p:sp>
      <p:sp>
        <p:nvSpPr>
          <p:cNvPr id="3" name="Content Placeholder 2"/>
          <p:cNvSpPr>
            <a:spLocks noGrp="1"/>
          </p:cNvSpPr>
          <p:nvPr>
            <p:ph sz="quarter" idx="1"/>
          </p:nvPr>
        </p:nvSpPr>
        <p:spPr/>
        <p:txBody>
          <a:bodyPr>
            <a:normAutofit/>
          </a:bodyPr>
          <a:lstStyle/>
          <a:p>
            <a:r>
              <a:rPr lang="en-US" sz="3200" dirty="0" smtClean="0"/>
              <a:t>There </a:t>
            </a:r>
            <a:r>
              <a:rPr lang="en-US" sz="3200" dirty="0" smtClean="0"/>
              <a:t>are 2 main types of swaps: </a:t>
            </a:r>
            <a:endParaRPr lang="en-US" sz="3200" dirty="0" smtClean="0"/>
          </a:p>
          <a:p>
            <a:r>
              <a:rPr lang="en-US" sz="3200" dirty="0" smtClean="0"/>
              <a:t>S</a:t>
            </a:r>
            <a:r>
              <a:rPr lang="en-US" sz="3200" dirty="0" smtClean="0"/>
              <a:t>imply </a:t>
            </a:r>
            <a:r>
              <a:rPr lang="en-US" sz="3200" dirty="0" smtClean="0"/>
              <a:t>interest rate swaps. </a:t>
            </a:r>
            <a:endParaRPr lang="en-US" sz="3200" dirty="0" smtClean="0"/>
          </a:p>
          <a:p>
            <a:r>
              <a:rPr lang="en-US" sz="3200" dirty="0" smtClean="0"/>
              <a:t>S</a:t>
            </a:r>
            <a:r>
              <a:rPr lang="en-US" sz="3200" dirty="0" smtClean="0"/>
              <a:t>imply </a:t>
            </a:r>
            <a:r>
              <a:rPr lang="en-US" sz="3200" dirty="0" smtClean="0"/>
              <a:t>currency swaps.</a:t>
            </a:r>
            <a:endParaRPr lang="en-US" sz="3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chemeClr val="tx1"/>
                </a:solidFill>
              </a:rPr>
              <a:t>Traders in Derivatives Market</a:t>
            </a:r>
            <a:endParaRPr lang="en-US" b="1" dirty="0">
              <a:solidFill>
                <a:schemeClr val="tx1"/>
              </a:solidFill>
            </a:endParaRPr>
          </a:p>
        </p:txBody>
      </p:sp>
      <p:sp>
        <p:nvSpPr>
          <p:cNvPr id="3" name="Content Placeholder 2"/>
          <p:cNvSpPr>
            <a:spLocks noGrp="1"/>
          </p:cNvSpPr>
          <p:nvPr>
            <p:ph sz="quarter" idx="1"/>
          </p:nvPr>
        </p:nvSpPr>
        <p:spPr/>
        <p:txBody>
          <a:bodyPr/>
          <a:lstStyle/>
          <a:p>
            <a:pPr>
              <a:buNone/>
            </a:pPr>
            <a:r>
              <a:rPr lang="en-US" dirty="0" smtClean="0"/>
              <a:t>There </a:t>
            </a:r>
            <a:r>
              <a:rPr lang="en-US" dirty="0" smtClean="0"/>
              <a:t>are 3 types of traders in the Derivatives Market : </a:t>
            </a:r>
            <a:r>
              <a:rPr lang="en-US" b="1" dirty="0" smtClean="0">
                <a:solidFill>
                  <a:srgbClr val="FF0000"/>
                </a:solidFill>
              </a:rPr>
              <a:t>HEDGER</a:t>
            </a:r>
            <a:r>
              <a:rPr lang="en-US" dirty="0" smtClean="0"/>
              <a:t>: </a:t>
            </a:r>
          </a:p>
          <a:p>
            <a:pPr>
              <a:buNone/>
            </a:pPr>
            <a:r>
              <a:rPr lang="en-US" dirty="0" smtClean="0"/>
              <a:t> </a:t>
            </a:r>
            <a:r>
              <a:rPr lang="en-US" dirty="0" smtClean="0"/>
              <a:t>   </a:t>
            </a:r>
            <a:r>
              <a:rPr lang="en-US" dirty="0" smtClean="0"/>
              <a:t>A hedger is someone who faces risk associated with price movement of an asset and who uses derivatives as means of reducing risk. They provide economic balance to the market. </a:t>
            </a:r>
            <a:r>
              <a:rPr lang="en-US" dirty="0" smtClean="0"/>
              <a:t> </a:t>
            </a:r>
          </a:p>
          <a:p>
            <a:r>
              <a:rPr lang="en-US" b="1" dirty="0" smtClean="0">
                <a:solidFill>
                  <a:srgbClr val="FF0000"/>
                </a:solidFill>
              </a:rPr>
              <a:t>SPECULATOR </a:t>
            </a:r>
            <a:r>
              <a:rPr lang="en-US" dirty="0" smtClean="0"/>
              <a:t>:</a:t>
            </a:r>
          </a:p>
          <a:p>
            <a:pPr>
              <a:buNone/>
            </a:pPr>
            <a:r>
              <a:rPr lang="en-US" dirty="0" smtClean="0"/>
              <a:t> </a:t>
            </a:r>
            <a:r>
              <a:rPr lang="en-US" dirty="0" smtClean="0"/>
              <a:t>  A </a:t>
            </a:r>
            <a:r>
              <a:rPr lang="en-US" dirty="0" smtClean="0"/>
              <a:t>trader who enters the futures market for pursuit of profits, accepting risk in the endeavor. They provide liquidity and depth to the market.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lstStyle/>
          <a:p>
            <a:r>
              <a:rPr lang="en-US" b="1" dirty="0" smtClean="0">
                <a:solidFill>
                  <a:schemeClr val="tx1"/>
                </a:solidFill>
                <a:latin typeface="Times New Roman" pitchFamily="18" charset="0"/>
              </a:rPr>
              <a:t>Derivative Instrument </a:t>
            </a:r>
            <a:endParaRPr lang="en-US" b="1" dirty="0">
              <a:solidFill>
                <a:schemeClr val="tx1"/>
              </a:solidFill>
              <a:latin typeface="Times New Roman" pitchFamily="18" charset="0"/>
            </a:endParaRPr>
          </a:p>
        </p:txBody>
      </p:sp>
      <p:sp>
        <p:nvSpPr>
          <p:cNvPr id="3" name="Content Placeholder 2"/>
          <p:cNvSpPr>
            <a:spLocks noGrp="1"/>
          </p:cNvSpPr>
          <p:nvPr>
            <p:ph sz="quarter" idx="1"/>
          </p:nvPr>
        </p:nvSpPr>
        <p:spPr/>
        <p:txBody>
          <a:bodyPr>
            <a:normAutofit lnSpcReduction="10000"/>
          </a:bodyPr>
          <a:lstStyle/>
          <a:p>
            <a:pPr algn="just">
              <a:buNone/>
            </a:pPr>
            <a:r>
              <a:rPr lang="en-US" sz="2800" dirty="0" smtClean="0">
                <a:latin typeface="Times New Roman" pitchFamily="18" charset="0"/>
              </a:rPr>
              <a:t>   </a:t>
            </a:r>
          </a:p>
          <a:p>
            <a:pPr algn="just">
              <a:lnSpc>
                <a:spcPct val="150000"/>
              </a:lnSpc>
            </a:pPr>
            <a:r>
              <a:rPr lang="en-US" sz="2800" dirty="0" smtClean="0">
                <a:latin typeface="Times New Roman" pitchFamily="18" charset="0"/>
              </a:rPr>
              <a:t>  </a:t>
            </a:r>
            <a:r>
              <a:rPr lang="en-US" sz="2800" b="1" dirty="0" smtClean="0">
                <a:solidFill>
                  <a:srgbClr val="00B050"/>
                </a:solidFill>
                <a:latin typeface="Times New Roman" pitchFamily="18" charset="0"/>
              </a:rPr>
              <a:t>A derivative instrument is one whose value depends on the value of something else.</a:t>
            </a:r>
          </a:p>
          <a:p>
            <a:pPr algn="just">
              <a:lnSpc>
                <a:spcPct val="150000"/>
              </a:lnSpc>
              <a:buNone/>
            </a:pPr>
            <a:r>
              <a:rPr lang="en-US" sz="2800" b="1" dirty="0" smtClean="0">
                <a:solidFill>
                  <a:srgbClr val="00B050"/>
                </a:solidFill>
                <a:latin typeface="Times New Roman" pitchFamily="18" charset="0"/>
              </a:rPr>
              <a:t>   </a:t>
            </a:r>
          </a:p>
          <a:p>
            <a:pPr algn="just">
              <a:lnSpc>
                <a:spcPct val="150000"/>
              </a:lnSpc>
            </a:pPr>
            <a:r>
              <a:rPr lang="en-US" sz="2800" b="1" dirty="0" smtClean="0">
                <a:solidFill>
                  <a:srgbClr val="00B050"/>
                </a:solidFill>
                <a:latin typeface="Times New Roman" pitchFamily="18" charset="0"/>
              </a:rPr>
              <a:t>  Derivatives are the Financial instruments that derive their value from changes in the value of a related asset or liability.</a:t>
            </a:r>
            <a:endParaRPr lang="en-US" sz="2800" b="1" dirty="0">
              <a:solidFill>
                <a:srgbClr val="00B050"/>
              </a:solidFill>
              <a:latin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b="1" dirty="0" smtClean="0">
                <a:solidFill>
                  <a:srgbClr val="FF0000"/>
                </a:solidFill>
              </a:rPr>
              <a:t>ARBITRAGEUR:</a:t>
            </a:r>
          </a:p>
          <a:p>
            <a:pPr>
              <a:buNone/>
            </a:pPr>
            <a:r>
              <a:rPr lang="en-US" dirty="0" smtClean="0"/>
              <a:t> </a:t>
            </a:r>
            <a:r>
              <a:rPr lang="en-US" dirty="0" smtClean="0"/>
              <a:t> </a:t>
            </a:r>
            <a:r>
              <a:rPr lang="en-US" dirty="0" smtClean="0"/>
              <a:t>A person who simultaneously enters into transactions in two or more markets to take advantage of the discrepancies between prices in these markets.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C00000"/>
                </a:solidFill>
                <a:latin typeface="Times New Roman" pitchFamily="18" charset="0"/>
              </a:rPr>
              <a:t>INSTRUMENTS</a:t>
            </a:r>
            <a:endParaRPr lang="en-US" sz="2800" b="1" dirty="0">
              <a:solidFill>
                <a:srgbClr val="C00000"/>
              </a:solidFill>
              <a:latin typeface="Times New Roman" pitchFamily="18" charset="0"/>
            </a:endParaRPr>
          </a:p>
        </p:txBody>
      </p:sp>
      <p:sp>
        <p:nvSpPr>
          <p:cNvPr id="3" name="Content Placeholder 2"/>
          <p:cNvSpPr>
            <a:spLocks noGrp="1"/>
          </p:cNvSpPr>
          <p:nvPr>
            <p:ph sz="quarter" idx="1"/>
          </p:nvPr>
        </p:nvSpPr>
        <p:spPr>
          <a:xfrm>
            <a:off x="914400" y="1752600"/>
            <a:ext cx="7772400" cy="4267200"/>
          </a:xfrm>
        </p:spPr>
        <p:txBody>
          <a:bodyPr>
            <a:normAutofit/>
          </a:bodyPr>
          <a:lstStyle/>
          <a:p>
            <a:r>
              <a:rPr lang="en-US" sz="2800" b="1" dirty="0" smtClean="0">
                <a:solidFill>
                  <a:srgbClr val="00B050"/>
                </a:solidFill>
                <a:latin typeface="Times New Roman" pitchFamily="18" charset="0"/>
              </a:rPr>
              <a:t>Forward Contracts</a:t>
            </a:r>
          </a:p>
          <a:p>
            <a:pPr>
              <a:buNone/>
            </a:pPr>
            <a:endParaRPr lang="en-US" sz="2800" b="1" dirty="0" smtClean="0">
              <a:solidFill>
                <a:srgbClr val="00B050"/>
              </a:solidFill>
              <a:latin typeface="Times New Roman" pitchFamily="18" charset="0"/>
            </a:endParaRPr>
          </a:p>
          <a:p>
            <a:r>
              <a:rPr lang="en-US" sz="2800" b="1" dirty="0" smtClean="0">
                <a:solidFill>
                  <a:srgbClr val="00B050"/>
                </a:solidFill>
                <a:latin typeface="Times New Roman" pitchFamily="18" charset="0"/>
              </a:rPr>
              <a:t>Futures Contracts</a:t>
            </a:r>
          </a:p>
          <a:p>
            <a:pPr>
              <a:buNone/>
            </a:pPr>
            <a:endParaRPr lang="en-US" sz="2800" b="1" dirty="0" smtClean="0">
              <a:solidFill>
                <a:srgbClr val="00B050"/>
              </a:solidFill>
              <a:latin typeface="Times New Roman" pitchFamily="18" charset="0"/>
            </a:endParaRPr>
          </a:p>
          <a:p>
            <a:r>
              <a:rPr lang="en-US" sz="2800" b="1" dirty="0" smtClean="0">
                <a:solidFill>
                  <a:srgbClr val="00B050"/>
                </a:solidFill>
                <a:latin typeface="Times New Roman" pitchFamily="18" charset="0"/>
              </a:rPr>
              <a:t>Option Contracts</a:t>
            </a:r>
          </a:p>
          <a:p>
            <a:pPr>
              <a:buNone/>
            </a:pPr>
            <a:endParaRPr lang="en-US" sz="2800" b="1" dirty="0" smtClean="0">
              <a:solidFill>
                <a:srgbClr val="00B050"/>
              </a:solidFill>
              <a:latin typeface="Times New Roman" pitchFamily="18" charset="0"/>
            </a:endParaRPr>
          </a:p>
          <a:p>
            <a:r>
              <a:rPr lang="en-US" sz="2800" b="1" dirty="0" smtClean="0">
                <a:solidFill>
                  <a:srgbClr val="00B050"/>
                </a:solidFill>
                <a:latin typeface="Times New Roman" pitchFamily="18" charset="0"/>
              </a:rPr>
              <a:t>Swaps</a:t>
            </a:r>
            <a:endParaRPr lang="en-US" sz="2800" dirty="0">
              <a:solidFill>
                <a:srgbClr val="00B050"/>
              </a:solidFill>
              <a:latin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371600"/>
            <a:ext cx="7772400" cy="715962"/>
          </a:xfrm>
        </p:spPr>
        <p:txBody>
          <a:bodyPr>
            <a:normAutofit fontScale="90000"/>
          </a:bodyPr>
          <a:lstStyle/>
          <a:p>
            <a:r>
              <a:rPr lang="en-US" b="1" dirty="0" smtClean="0">
                <a:solidFill>
                  <a:srgbClr val="00B050"/>
                </a:solidFill>
                <a:latin typeface="Times New Roman" pitchFamily="18" charset="0"/>
              </a:rPr>
              <a:t>Forward Contracts</a:t>
            </a:r>
            <a:endParaRPr lang="en-US" dirty="0"/>
          </a:p>
        </p:txBody>
      </p:sp>
      <p:sp>
        <p:nvSpPr>
          <p:cNvPr id="3" name="Content Placeholder 2"/>
          <p:cNvSpPr>
            <a:spLocks noGrp="1"/>
          </p:cNvSpPr>
          <p:nvPr>
            <p:ph sz="quarter" idx="1"/>
          </p:nvPr>
        </p:nvSpPr>
        <p:spPr>
          <a:xfrm>
            <a:off x="914400" y="2743200"/>
            <a:ext cx="7772400" cy="3276600"/>
          </a:xfrm>
        </p:spPr>
        <p:txBody>
          <a:bodyPr/>
          <a:lstStyle/>
          <a:p>
            <a:pPr algn="just">
              <a:lnSpc>
                <a:spcPct val="150000"/>
              </a:lnSpc>
              <a:buNone/>
            </a:pPr>
            <a:r>
              <a:rPr lang="en-US" b="1" i="1" dirty="0" smtClean="0"/>
              <a:t>    </a:t>
            </a:r>
            <a:r>
              <a:rPr lang="en-US" sz="2800" b="1" dirty="0" smtClean="0">
                <a:solidFill>
                  <a:srgbClr val="C00000"/>
                </a:solidFill>
                <a:latin typeface="Times New Roman" pitchFamily="18" charset="0"/>
              </a:rPr>
              <a:t>Forward market is relatively a simple derivative . It is an agreement to buy or sell an asset at a certain future time for a certain price agreed today.</a:t>
            </a:r>
            <a:endParaRPr lang="en-US" sz="2800" b="1" dirty="0">
              <a:solidFill>
                <a:srgbClr val="C00000"/>
              </a:solidFill>
              <a:latin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rmAutofit fontScale="90000"/>
          </a:bodyPr>
          <a:lstStyle/>
          <a:p>
            <a:r>
              <a:rPr lang="en-US" sz="2800" b="1" dirty="0" smtClean="0">
                <a:solidFill>
                  <a:srgbClr val="C00000"/>
                </a:solidFill>
                <a:latin typeface="Times New Roman" pitchFamily="18" charset="0"/>
              </a:rPr>
              <a:t>CHARACTERSTICS</a:t>
            </a:r>
            <a:endParaRPr lang="en-US" sz="2800" b="1" dirty="0">
              <a:solidFill>
                <a:srgbClr val="C00000"/>
              </a:solidFill>
              <a:latin typeface="Times New Roman" pitchFamily="18" charset="0"/>
            </a:endParaRPr>
          </a:p>
        </p:txBody>
      </p:sp>
      <p:sp>
        <p:nvSpPr>
          <p:cNvPr id="3" name="Content Placeholder 2"/>
          <p:cNvSpPr>
            <a:spLocks noGrp="1"/>
          </p:cNvSpPr>
          <p:nvPr>
            <p:ph sz="quarter" idx="1"/>
          </p:nvPr>
        </p:nvSpPr>
        <p:spPr>
          <a:xfrm>
            <a:off x="914400" y="1066800"/>
            <a:ext cx="7772400" cy="4953000"/>
          </a:xfrm>
        </p:spPr>
        <p:txBody>
          <a:bodyPr>
            <a:normAutofit fontScale="92500" lnSpcReduction="10000"/>
          </a:bodyPr>
          <a:lstStyle/>
          <a:p>
            <a:pPr algn="just">
              <a:lnSpc>
                <a:spcPct val="150000"/>
              </a:lnSpc>
            </a:pPr>
            <a:r>
              <a:rPr lang="en-US" b="1" dirty="0" smtClean="0">
                <a:solidFill>
                  <a:srgbClr val="00B050"/>
                </a:solidFill>
                <a:latin typeface="Times New Roman" pitchFamily="18" charset="0"/>
              </a:rPr>
              <a:t>These are bilateral contracts &amp; hence exposed to counter-party risks.</a:t>
            </a:r>
          </a:p>
          <a:p>
            <a:pPr algn="just">
              <a:lnSpc>
                <a:spcPct val="150000"/>
              </a:lnSpc>
            </a:pPr>
            <a:r>
              <a:rPr lang="en-US" b="1" dirty="0" smtClean="0">
                <a:solidFill>
                  <a:srgbClr val="00B050"/>
                </a:solidFill>
                <a:latin typeface="Times New Roman" pitchFamily="18" charset="0"/>
              </a:rPr>
              <a:t>Each contract is custom designed, &amp; hence is unique in terms of contract size, expiration date &amp; the asset type &amp; quality.</a:t>
            </a:r>
          </a:p>
          <a:p>
            <a:pPr algn="just">
              <a:lnSpc>
                <a:spcPct val="150000"/>
              </a:lnSpc>
            </a:pPr>
            <a:r>
              <a:rPr lang="en-US" b="1" dirty="0" smtClean="0">
                <a:solidFill>
                  <a:srgbClr val="00B050"/>
                </a:solidFill>
                <a:latin typeface="Times New Roman" pitchFamily="18" charset="0"/>
              </a:rPr>
              <a:t> Contract price is generally not available in public domain.</a:t>
            </a:r>
          </a:p>
          <a:p>
            <a:pPr algn="just">
              <a:lnSpc>
                <a:spcPct val="150000"/>
              </a:lnSpc>
            </a:pPr>
            <a:r>
              <a:rPr lang="en-US" b="1" dirty="0" smtClean="0">
                <a:solidFill>
                  <a:srgbClr val="00B050"/>
                </a:solidFill>
                <a:latin typeface="Times New Roman" pitchFamily="18" charset="0"/>
              </a:rPr>
              <a:t>Contract has to be settled by delivery of the asset on expiration date.</a:t>
            </a:r>
            <a:endParaRPr lang="en-US" dirty="0">
              <a:solidFill>
                <a:srgbClr val="00B050"/>
              </a:solidFill>
              <a:latin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a:bodyPr>
          <a:lstStyle/>
          <a:p>
            <a:r>
              <a:rPr lang="en-US" sz="2800" b="1" dirty="0" smtClean="0">
                <a:solidFill>
                  <a:srgbClr val="C00000"/>
                </a:solidFill>
                <a:latin typeface="Times New Roman" pitchFamily="18" charset="0"/>
              </a:rPr>
              <a:t>CHARACTERSTICS</a:t>
            </a:r>
            <a:endParaRPr lang="en-US" sz="2800" dirty="0"/>
          </a:p>
        </p:txBody>
      </p:sp>
      <p:sp>
        <p:nvSpPr>
          <p:cNvPr id="3" name="Content Placeholder 2"/>
          <p:cNvSpPr>
            <a:spLocks noGrp="1"/>
          </p:cNvSpPr>
          <p:nvPr>
            <p:ph sz="quarter" idx="1"/>
          </p:nvPr>
        </p:nvSpPr>
        <p:spPr/>
        <p:txBody>
          <a:bodyPr>
            <a:normAutofit/>
          </a:bodyPr>
          <a:lstStyle/>
          <a:p>
            <a:pPr algn="just">
              <a:lnSpc>
                <a:spcPct val="150000"/>
              </a:lnSpc>
            </a:pPr>
            <a:r>
              <a:rPr lang="en-US" sz="2800" b="1" dirty="0" smtClean="0">
                <a:solidFill>
                  <a:srgbClr val="00B050"/>
                </a:solidFill>
                <a:latin typeface="Times New Roman" pitchFamily="18" charset="0"/>
              </a:rPr>
              <a:t>Contract can be reversed only with the same counter party which being in a monopoly situation can command the prices it wants.</a:t>
            </a:r>
          </a:p>
          <a:p>
            <a:pPr algn="just">
              <a:lnSpc>
                <a:spcPct val="150000"/>
              </a:lnSpc>
            </a:pPr>
            <a:r>
              <a:rPr lang="en-US" sz="2800" b="1" dirty="0" smtClean="0">
                <a:solidFill>
                  <a:srgbClr val="00B050"/>
                </a:solidFill>
                <a:latin typeface="Times New Roman" pitchFamily="18" charset="0"/>
              </a:rPr>
              <a:t> Follow daily settlements .</a:t>
            </a:r>
          </a:p>
          <a:p>
            <a:pPr algn="just">
              <a:lnSpc>
                <a:spcPct val="150000"/>
              </a:lnSpc>
            </a:pPr>
            <a:r>
              <a:rPr lang="en-US" sz="2800" b="1" dirty="0" smtClean="0">
                <a:solidFill>
                  <a:srgbClr val="00B050"/>
                </a:solidFill>
                <a:latin typeface="Times New Roman" pitchFamily="18" charset="0"/>
              </a:rPr>
              <a:t>Over The Counter (OTC) market trading.</a:t>
            </a:r>
            <a:endParaRPr lang="en-US" sz="2800" dirty="0">
              <a:solidFill>
                <a:srgbClr val="00B050"/>
              </a:solidFill>
              <a:latin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a:bodyPr>
          <a:lstStyle/>
          <a:p>
            <a:r>
              <a:rPr lang="en-US" sz="2800" b="1" dirty="0" smtClean="0">
                <a:solidFill>
                  <a:srgbClr val="C00000"/>
                </a:solidFill>
                <a:latin typeface="Times New Roman" pitchFamily="18" charset="0"/>
              </a:rPr>
              <a:t>FUTURE CONTRACTS</a:t>
            </a:r>
            <a:endParaRPr lang="en-US" sz="2800" b="1" dirty="0">
              <a:solidFill>
                <a:srgbClr val="C00000"/>
              </a:solidFill>
              <a:latin typeface="Times New Roman" pitchFamily="18" charset="0"/>
            </a:endParaRPr>
          </a:p>
        </p:txBody>
      </p:sp>
      <p:sp>
        <p:nvSpPr>
          <p:cNvPr id="3" name="Content Placeholder 2"/>
          <p:cNvSpPr>
            <a:spLocks noGrp="1"/>
          </p:cNvSpPr>
          <p:nvPr>
            <p:ph sz="quarter" idx="1"/>
          </p:nvPr>
        </p:nvSpPr>
        <p:spPr/>
        <p:txBody>
          <a:bodyPr/>
          <a:lstStyle/>
          <a:p>
            <a:pPr algn="just">
              <a:lnSpc>
                <a:spcPct val="150000"/>
              </a:lnSpc>
            </a:pPr>
            <a:r>
              <a:rPr lang="en-US" dirty="0" smtClean="0">
                <a:solidFill>
                  <a:srgbClr val="00B050"/>
                </a:solidFill>
                <a:latin typeface="Times New Roman" pitchFamily="18" charset="0"/>
              </a:rPr>
              <a:t>A futures contract is a type of forward contract with highly standardized and closely specified contract terms. Futures contract s is an agreement between two parties to buy or sell an asset at a certain time in the future for a certain price.</a:t>
            </a:r>
            <a:endParaRPr lang="en-US" dirty="0">
              <a:solidFill>
                <a:srgbClr val="00B050"/>
              </a:solidFill>
              <a:latin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a:bodyPr>
          <a:lstStyle/>
          <a:p>
            <a:r>
              <a:rPr lang="en-US" sz="2800" b="1" dirty="0" smtClean="0">
                <a:solidFill>
                  <a:srgbClr val="C00000"/>
                </a:solidFill>
                <a:latin typeface="Times New Roman" pitchFamily="18" charset="0"/>
              </a:rPr>
              <a:t>CHARACTERSTICS</a:t>
            </a:r>
            <a:endParaRPr lang="en-US" sz="2800" b="1" dirty="0">
              <a:solidFill>
                <a:srgbClr val="C00000"/>
              </a:solidFill>
              <a:latin typeface="Times New Roman" pitchFamily="18" charset="0"/>
            </a:endParaRPr>
          </a:p>
        </p:txBody>
      </p:sp>
      <p:sp>
        <p:nvSpPr>
          <p:cNvPr id="3" name="Content Placeholder 2"/>
          <p:cNvSpPr>
            <a:spLocks noGrp="1"/>
          </p:cNvSpPr>
          <p:nvPr>
            <p:ph sz="quarter" idx="1"/>
          </p:nvPr>
        </p:nvSpPr>
        <p:spPr/>
        <p:txBody>
          <a:bodyPr>
            <a:normAutofit/>
          </a:bodyPr>
          <a:lstStyle/>
          <a:p>
            <a:pPr marL="514350" indent="-514350" algn="just">
              <a:lnSpc>
                <a:spcPct val="150000"/>
              </a:lnSpc>
              <a:buNone/>
            </a:pPr>
            <a:r>
              <a:rPr lang="en-US" dirty="0" smtClean="0">
                <a:solidFill>
                  <a:srgbClr val="00B050"/>
                </a:solidFill>
                <a:latin typeface="Times New Roman" pitchFamily="18" charset="0"/>
              </a:rPr>
              <a:t>     1. Futures contracts always trade on an organized exchange.</a:t>
            </a:r>
          </a:p>
          <a:p>
            <a:pPr marL="514350" indent="-514350" algn="just">
              <a:lnSpc>
                <a:spcPct val="150000"/>
              </a:lnSpc>
              <a:buNone/>
            </a:pPr>
            <a:r>
              <a:rPr lang="en-US" dirty="0" smtClean="0">
                <a:solidFill>
                  <a:srgbClr val="00B050"/>
                </a:solidFill>
                <a:latin typeface="Times New Roman" pitchFamily="18" charset="0"/>
              </a:rPr>
              <a:t>      2. Futures contracts are always highly standardised with a specified quantity of a good, with a specific delivery date and delivery mechanism. </a:t>
            </a:r>
          </a:p>
          <a:p>
            <a:pPr algn="just">
              <a:lnSpc>
                <a:spcPct val="150000"/>
              </a:lnSpc>
              <a:buNone/>
            </a:pPr>
            <a:r>
              <a:rPr lang="en-US" dirty="0" smtClean="0">
                <a:solidFill>
                  <a:srgbClr val="00B050"/>
                </a:solidFill>
                <a:latin typeface="Times New Roman" pitchFamily="18" charset="0"/>
              </a:rPr>
              <a:t>      3. Performance on futures contracts is guaranteed   by a clearinghouse.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1295400"/>
            <a:ext cx="7772400" cy="4724400"/>
          </a:xfrm>
        </p:spPr>
        <p:txBody>
          <a:bodyPr/>
          <a:lstStyle/>
          <a:p>
            <a:pPr algn="just">
              <a:lnSpc>
                <a:spcPct val="150000"/>
              </a:lnSpc>
              <a:buNone/>
            </a:pPr>
            <a:r>
              <a:rPr lang="en-US" dirty="0" smtClean="0">
                <a:solidFill>
                  <a:srgbClr val="00B050"/>
                </a:solidFill>
                <a:latin typeface="Times New Roman" pitchFamily="18" charset="0"/>
              </a:rPr>
              <a:t>4) All futures contracts require that traders post margin in order to trade. A margin is a good faith deposit made by a prospective futures trader to indicate his or her willingness and ability to fulfill all financial obligations that may arise from trading futures. </a:t>
            </a:r>
          </a:p>
          <a:p>
            <a:pPr algn="just">
              <a:lnSpc>
                <a:spcPct val="150000"/>
              </a:lnSpc>
              <a:buNone/>
            </a:pPr>
            <a:r>
              <a:rPr lang="en-US" dirty="0" smtClean="0">
                <a:solidFill>
                  <a:srgbClr val="00B050"/>
                </a:solidFill>
                <a:latin typeface="Times New Roman" pitchFamily="18" charset="0"/>
              </a:rPr>
              <a:t>5) Futures markets are regulated by an identifiable government agency.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132</TotalTime>
  <Words>895</Words>
  <Application>Microsoft Office PowerPoint</Application>
  <PresentationFormat>On-screen Show (4:3)</PresentationFormat>
  <Paragraphs>73</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Equity</vt:lpstr>
      <vt:lpstr>Derivative Market &amp; Instruments</vt:lpstr>
      <vt:lpstr>Derivative Instrument </vt:lpstr>
      <vt:lpstr>INSTRUMENTS</vt:lpstr>
      <vt:lpstr>Forward Contracts</vt:lpstr>
      <vt:lpstr>CHARACTERSTICS</vt:lpstr>
      <vt:lpstr>CHARACTERSTICS</vt:lpstr>
      <vt:lpstr>FUTURE CONTRACTS</vt:lpstr>
      <vt:lpstr>CHARACTERSTICS</vt:lpstr>
      <vt:lpstr>Slide 9</vt:lpstr>
      <vt:lpstr>Differences between Futures and Forwards</vt:lpstr>
      <vt:lpstr>OPTIONS</vt:lpstr>
      <vt:lpstr>Slide 12</vt:lpstr>
      <vt:lpstr>CHARACTERSTICS</vt:lpstr>
      <vt:lpstr>Slide 14</vt:lpstr>
      <vt:lpstr>Options Terminology </vt:lpstr>
      <vt:lpstr>SWAPS</vt:lpstr>
      <vt:lpstr>CHARACTERSTICS</vt:lpstr>
      <vt:lpstr>Types of Swaps </vt:lpstr>
      <vt:lpstr>Traders in Derivatives Market</vt:lpstr>
      <vt:lpstr>Slide 20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Derivative Market &amp; Instruments</dc:title>
  <dc:creator>Anhar</dc:creator>
  <cp:lastModifiedBy>Anhar</cp:lastModifiedBy>
  <cp:revision>43</cp:revision>
  <dcterms:created xsi:type="dcterms:W3CDTF">2006-08-16T00:00:00Z</dcterms:created>
  <dcterms:modified xsi:type="dcterms:W3CDTF">2020-08-13T07:29:04Z</dcterms:modified>
</cp:coreProperties>
</file>