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67" r:id="rId3"/>
    <p:sldId id="283" r:id="rId4"/>
    <p:sldId id="284" r:id="rId5"/>
    <p:sldId id="285" r:id="rId6"/>
    <p:sldId id="286" r:id="rId7"/>
    <p:sldId id="287" r:id="rId8"/>
    <p:sldId id="288" r:id="rId9"/>
    <p:sldId id="303" r:id="rId10"/>
    <p:sldId id="304" r:id="rId11"/>
    <p:sldId id="305" r:id="rId12"/>
    <p:sldId id="306" r:id="rId13"/>
    <p:sldId id="307" r:id="rId14"/>
    <p:sldId id="314" r:id="rId15"/>
  </p:sldIdLst>
  <p:sldSz cx="9144000" cy="6858000" type="screen4x3"/>
  <p:notesSz cx="6858000" cy="9144000"/>
  <p:embeddedFontLst>
    <p:embeddedFont>
      <p:font typeface="Calibri" pitchFamily="34" charset="0"/>
      <p:regular r:id="rId17"/>
      <p:bold r:id="rId18"/>
      <p:italic r:id="rId19"/>
      <p:boldItalic r:id="rId20"/>
    </p:embeddedFont>
    <p:embeddedFont>
      <p:font typeface="Libre Franklin Thin" charset="0"/>
      <p:regular r:id="rId21"/>
      <p:bold r:id="rId22"/>
      <p:italic r:id="rId23"/>
      <p:boldItalic r:id="rId24"/>
    </p:embeddedFont>
    <p:embeddedFont>
      <p:font typeface="Libre Franklin"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thUIp6U1TEoqXg3xV+ZcDM5cx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7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7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25223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221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509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643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7195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775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614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956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462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906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1144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478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68291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381000" y="3886200"/>
            <a:ext cx="8458200" cy="122237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2"/>
              </a:buClr>
              <a:buSzPts val="3240"/>
              <a:buFont typeface="Libre Franklin Thin"/>
              <a:buNone/>
            </a:pPr>
            <a:r>
              <a:rPr lang="en-US" sz="3240"/>
              <a:t>KNITTING</a:t>
            </a:r>
            <a:br>
              <a:rPr lang="en-US" sz="3240"/>
            </a:br>
            <a:r>
              <a:rPr lang="en-US" sz="3240"/>
              <a:t/>
            </a:r>
            <a:br>
              <a:rPr lang="en-US" sz="3240"/>
            </a:br>
            <a:r>
              <a:rPr lang="en-US" sz="1800"/>
              <a:t>BY FAHMIDA SIDDIQA</a:t>
            </a:r>
            <a:endParaRPr sz="1440"/>
          </a:p>
        </p:txBody>
      </p:sp>
      <p:sp>
        <p:nvSpPr>
          <p:cNvPr id="105" name="Google Shape;105;p1"/>
          <p:cNvSpPr txBox="1">
            <a:spLocks noGrp="1"/>
          </p:cNvSpPr>
          <p:nvPr>
            <p:ph type="subTitle" idx="1"/>
          </p:nvPr>
        </p:nvSpPr>
        <p:spPr>
          <a:xfrm>
            <a:off x="304800" y="838200"/>
            <a:ext cx="8382000" cy="1524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4620"/>
              <a:buNone/>
            </a:pPr>
            <a:r>
              <a:rPr lang="en-US" sz="6600" b="1"/>
              <a:t>Fabric Manufacturing</a:t>
            </a:r>
            <a:endParaRPr sz="6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271D17"/>
              </a:buClr>
              <a:buSzPts val="3600"/>
              <a:buFont typeface="Libre Franklin Thin"/>
              <a:buNone/>
            </a:pPr>
            <a:r>
              <a:rPr lang="en-US">
                <a:solidFill>
                  <a:srgbClr val="271D17"/>
                </a:solidFill>
              </a:rPr>
              <a:t>WEFT KNITTING</a:t>
            </a:r>
            <a:endParaRPr/>
          </a:p>
        </p:txBody>
      </p:sp>
      <p:sp>
        <p:nvSpPr>
          <p:cNvPr id="417" name="Google Shape;417;p4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812800" lvl="0" indent="-812800" algn="l" rtl="0">
              <a:lnSpc>
                <a:spcPct val="80000"/>
              </a:lnSpc>
              <a:spcBef>
                <a:spcPts val="0"/>
              </a:spcBef>
              <a:spcAft>
                <a:spcPts val="0"/>
              </a:spcAft>
              <a:buSzPts val="2240"/>
              <a:buFont typeface="Libre Franklin"/>
              <a:buNone/>
            </a:pPr>
            <a:r>
              <a:rPr lang="en-US" b="1" u="sng">
                <a:solidFill>
                  <a:srgbClr val="271D17"/>
                </a:solidFill>
              </a:rPr>
              <a:t>Types of weft knitting m/c:</a:t>
            </a:r>
            <a:endParaRPr>
              <a:solidFill>
                <a:srgbClr val="271D17"/>
              </a:solidFill>
            </a:endParaRPr>
          </a:p>
          <a:p>
            <a:pPr marL="812800" lvl="0" indent="-812800" algn="l" rtl="0">
              <a:lnSpc>
                <a:spcPct val="80000"/>
              </a:lnSpc>
              <a:spcBef>
                <a:spcPts val="560"/>
              </a:spcBef>
              <a:spcAft>
                <a:spcPts val="0"/>
              </a:spcAft>
              <a:buSzPts val="1960"/>
              <a:buFont typeface="Libre Franklin"/>
              <a:buNone/>
            </a:pPr>
            <a:r>
              <a:rPr lang="en-US" sz="2800"/>
              <a:t>According to the end product, the weft knitting m/c</a:t>
            </a:r>
            <a:endParaRPr/>
          </a:p>
          <a:p>
            <a:pPr marL="812800" lvl="0" indent="-812800" algn="l" rtl="0">
              <a:lnSpc>
                <a:spcPct val="80000"/>
              </a:lnSpc>
              <a:spcBef>
                <a:spcPts val="560"/>
              </a:spcBef>
              <a:spcAft>
                <a:spcPts val="0"/>
              </a:spcAft>
              <a:buSzPts val="1960"/>
              <a:buFont typeface="Libre Franklin"/>
              <a:buNone/>
            </a:pPr>
            <a:r>
              <a:rPr lang="en-US" sz="2800"/>
              <a:t> may be broadly classified as either:</a:t>
            </a:r>
            <a:endParaRPr/>
          </a:p>
          <a:p>
            <a:pPr marL="1168400" lvl="1" indent="-711200" algn="l" rtl="0">
              <a:lnSpc>
                <a:spcPct val="80000"/>
              </a:lnSpc>
              <a:spcBef>
                <a:spcPts val="480"/>
              </a:spcBef>
              <a:spcAft>
                <a:spcPts val="0"/>
              </a:spcAft>
              <a:buSzPts val="1680"/>
              <a:buChar char="🞤"/>
            </a:pPr>
            <a:r>
              <a:rPr lang="en-US" sz="2400"/>
              <a:t>Fabric length m/c</a:t>
            </a:r>
            <a:endParaRPr/>
          </a:p>
          <a:p>
            <a:pPr marL="1168400" lvl="1" indent="-711200" algn="l" rtl="0">
              <a:lnSpc>
                <a:spcPct val="80000"/>
              </a:lnSpc>
              <a:spcBef>
                <a:spcPts val="480"/>
              </a:spcBef>
              <a:spcAft>
                <a:spcPts val="0"/>
              </a:spcAft>
              <a:buSzPts val="1680"/>
              <a:buChar char="🞤"/>
            </a:pPr>
            <a:r>
              <a:rPr lang="en-US" sz="2400"/>
              <a:t>Garment length m/c</a:t>
            </a:r>
            <a:endParaRPr/>
          </a:p>
          <a:p>
            <a:pPr marL="812800" lvl="0" indent="-812800" algn="l" rtl="0">
              <a:lnSpc>
                <a:spcPct val="80000"/>
              </a:lnSpc>
              <a:spcBef>
                <a:spcPts val="560"/>
              </a:spcBef>
              <a:spcAft>
                <a:spcPts val="0"/>
              </a:spcAft>
              <a:buSzPts val="1960"/>
              <a:buFont typeface="Libre Franklin"/>
              <a:buNone/>
            </a:pPr>
            <a:r>
              <a:rPr lang="en-US" sz="2800"/>
              <a:t>According to their frame design and needle </a:t>
            </a:r>
            <a:endParaRPr/>
          </a:p>
          <a:p>
            <a:pPr marL="812800" lvl="0" indent="-812800" algn="l" rtl="0">
              <a:lnSpc>
                <a:spcPct val="80000"/>
              </a:lnSpc>
              <a:spcBef>
                <a:spcPts val="560"/>
              </a:spcBef>
              <a:spcAft>
                <a:spcPts val="0"/>
              </a:spcAft>
              <a:buSzPts val="1960"/>
              <a:buFont typeface="Libre Franklin"/>
              <a:buNone/>
            </a:pPr>
            <a:r>
              <a:rPr lang="en-US" sz="2800"/>
              <a:t>bed arrangement, the weft knitting m/c may be </a:t>
            </a:r>
            <a:endParaRPr/>
          </a:p>
          <a:p>
            <a:pPr marL="812800" lvl="0" indent="-812800" algn="l" rtl="0">
              <a:lnSpc>
                <a:spcPct val="80000"/>
              </a:lnSpc>
              <a:spcBef>
                <a:spcPts val="560"/>
              </a:spcBef>
              <a:spcAft>
                <a:spcPts val="0"/>
              </a:spcAft>
              <a:buSzPts val="1960"/>
              <a:buFont typeface="Libre Franklin"/>
              <a:buNone/>
            </a:pPr>
            <a:r>
              <a:rPr lang="en-US" sz="2800"/>
              <a:t>broadly classified as either:</a:t>
            </a:r>
            <a:endParaRPr/>
          </a:p>
          <a:p>
            <a:pPr marL="1168400" lvl="1" indent="-711200" algn="l" rtl="0">
              <a:lnSpc>
                <a:spcPct val="80000"/>
              </a:lnSpc>
              <a:spcBef>
                <a:spcPts val="480"/>
              </a:spcBef>
              <a:spcAft>
                <a:spcPts val="0"/>
              </a:spcAft>
              <a:buSzPts val="1680"/>
              <a:buChar char="🞤"/>
            </a:pPr>
            <a:r>
              <a:rPr lang="en-US" sz="2400"/>
              <a:t>Straight bar frame m/c</a:t>
            </a:r>
            <a:endParaRPr/>
          </a:p>
          <a:p>
            <a:pPr marL="1168400" lvl="1" indent="-711200" algn="l" rtl="0">
              <a:lnSpc>
                <a:spcPct val="80000"/>
              </a:lnSpc>
              <a:spcBef>
                <a:spcPts val="480"/>
              </a:spcBef>
              <a:spcAft>
                <a:spcPts val="0"/>
              </a:spcAft>
              <a:buSzPts val="1680"/>
              <a:buChar char="🞤"/>
            </a:pPr>
            <a:r>
              <a:rPr lang="en-US" sz="2400"/>
              <a:t>Flat knitting m/c</a:t>
            </a:r>
            <a:endParaRPr/>
          </a:p>
          <a:p>
            <a:pPr marL="1168400" lvl="1" indent="-711200" algn="l" rtl="0">
              <a:lnSpc>
                <a:spcPct val="80000"/>
              </a:lnSpc>
              <a:spcBef>
                <a:spcPts val="480"/>
              </a:spcBef>
              <a:spcAft>
                <a:spcPts val="0"/>
              </a:spcAft>
              <a:buSzPts val="1680"/>
              <a:buChar char="🞤"/>
            </a:pPr>
            <a:r>
              <a:rPr lang="en-US" sz="2400"/>
              <a:t>Circular knitting m/c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9"/>
          <p:cNvSpPr txBox="1">
            <a:spLocks noGrp="1"/>
          </p:cNvSpPr>
          <p:nvPr>
            <p:ph type="title"/>
          </p:nvPr>
        </p:nvSpPr>
        <p:spPr>
          <a:xfrm>
            <a:off x="457200" y="274638"/>
            <a:ext cx="8153400" cy="411162"/>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600"/>
              <a:buFont typeface="Libre Franklin Thin"/>
              <a:buNone/>
            </a:pPr>
            <a:r>
              <a:rPr lang="en-US" sz="3600" b="1" u="sng"/>
              <a:t/>
            </a:r>
            <a:br>
              <a:rPr lang="en-US" sz="3600" b="1" u="sng"/>
            </a:br>
            <a:r>
              <a:rPr lang="en-US" sz="3240" b="1" u="sng">
                <a:solidFill>
                  <a:srgbClr val="660033"/>
                </a:solidFill>
              </a:rPr>
              <a:t>FEATURES OF FABRIC M/CS:</a:t>
            </a:r>
            <a:r>
              <a:rPr lang="en-US" sz="3600">
                <a:solidFill>
                  <a:srgbClr val="660033"/>
                </a:solidFill>
              </a:rPr>
              <a:t/>
            </a:r>
            <a:br>
              <a:rPr lang="en-US" sz="3600">
                <a:solidFill>
                  <a:srgbClr val="660033"/>
                </a:solidFill>
              </a:rPr>
            </a:br>
            <a:endParaRPr sz="3600">
              <a:solidFill>
                <a:srgbClr val="660033"/>
              </a:solidFill>
            </a:endParaRPr>
          </a:p>
        </p:txBody>
      </p:sp>
      <p:sp>
        <p:nvSpPr>
          <p:cNvPr id="423" name="Google Shape;423;p49"/>
          <p:cNvSpPr txBox="1">
            <a:spLocks noGrp="1"/>
          </p:cNvSpPr>
          <p:nvPr>
            <p:ph idx="1"/>
          </p:nvPr>
        </p:nvSpPr>
        <p:spPr>
          <a:xfrm>
            <a:off x="253875" y="757075"/>
            <a:ext cx="8686800" cy="5638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820"/>
              <a:buChar char="🞭"/>
            </a:pPr>
            <a:r>
              <a:rPr lang="en-US" sz="2600">
                <a:solidFill>
                  <a:srgbClr val="6B4C2C"/>
                </a:solidFill>
              </a:rPr>
              <a:t>Large diameter, circular, latch needle m/c (also known as yarn goods or piece goods) knit fabric, at high speed.</a:t>
            </a:r>
            <a:endParaRPr/>
          </a:p>
          <a:p>
            <a:pPr marL="342900" lvl="0" indent="-342900" algn="l" rtl="0">
              <a:lnSpc>
                <a:spcPct val="90000"/>
              </a:lnSpc>
              <a:spcBef>
                <a:spcPts val="520"/>
              </a:spcBef>
              <a:spcAft>
                <a:spcPts val="0"/>
              </a:spcAft>
              <a:buSzPts val="1820"/>
              <a:buChar char="🞭"/>
            </a:pPr>
            <a:r>
              <a:rPr lang="en-US" sz="2600">
                <a:solidFill>
                  <a:srgbClr val="6B4C2C"/>
                </a:solidFill>
              </a:rPr>
              <a:t>The fabric is manually cut away from the m/c usually in roll form after a convenient length has been knitted.</a:t>
            </a:r>
            <a:endParaRPr/>
          </a:p>
          <a:p>
            <a:pPr marL="342900" lvl="0" indent="-342900" algn="l" rtl="0">
              <a:lnSpc>
                <a:spcPct val="90000"/>
              </a:lnSpc>
              <a:spcBef>
                <a:spcPts val="520"/>
              </a:spcBef>
              <a:spcAft>
                <a:spcPts val="0"/>
              </a:spcAft>
              <a:buSzPts val="1820"/>
              <a:buChar char="🞭"/>
            </a:pPr>
            <a:r>
              <a:rPr lang="en-US" sz="2600">
                <a:solidFill>
                  <a:srgbClr val="6B4C2C"/>
                </a:solidFill>
              </a:rPr>
              <a:t>Most fabric is knitted on circular m/c either single-cylinder (single jersey) or cylinder and dial (double jersey) of the revolving needle cylinder type, because of their high speed and productive efficiency</a:t>
            </a:r>
            <a:endParaRPr/>
          </a:p>
          <a:p>
            <a:pPr marL="342900" lvl="0" indent="-342900" algn="l" rtl="0">
              <a:lnSpc>
                <a:spcPct val="90000"/>
              </a:lnSpc>
              <a:spcBef>
                <a:spcPts val="520"/>
              </a:spcBef>
              <a:spcAft>
                <a:spcPts val="0"/>
              </a:spcAft>
              <a:buSzPts val="1820"/>
              <a:buChar char="🞭"/>
            </a:pPr>
            <a:r>
              <a:rPr lang="en-US" sz="2600">
                <a:solidFill>
                  <a:srgbClr val="6B4C2C"/>
                </a:solidFill>
              </a:rPr>
              <a:t>Sinker wheel and loop wheel frames could knit high quality specialty fabrics with bearded needles although circular m/cs employing bearded needles are now absolute, the production rates of these m/c were uncompetitive</a:t>
            </a:r>
            <a:endParaRPr/>
          </a:p>
          <a:p>
            <a:pPr marL="342900" lvl="0" indent="-342900" algn="l" rtl="0">
              <a:lnSpc>
                <a:spcPct val="90000"/>
              </a:lnSpc>
              <a:spcBef>
                <a:spcPts val="520"/>
              </a:spcBef>
              <a:spcAft>
                <a:spcPts val="0"/>
              </a:spcAft>
              <a:buSzPts val="1820"/>
              <a:buNone/>
            </a:pPr>
            <a:endParaRPr sz="2600">
              <a:solidFill>
                <a:srgbClr val="6B4C2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0"/>
          <p:cNvSpPr txBox="1">
            <a:spLocks noGrp="1"/>
          </p:cNvSpPr>
          <p:nvPr>
            <p:ph idx="1"/>
          </p:nvPr>
        </p:nvSpPr>
        <p:spPr>
          <a:xfrm>
            <a:off x="381000" y="990600"/>
            <a:ext cx="8382000" cy="5867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en-US">
                <a:solidFill>
                  <a:srgbClr val="6B4C2C"/>
                </a:solidFill>
              </a:rPr>
              <a:t>Unless used in tubular body-width, the fabric tube requires splitting into open-width</a:t>
            </a:r>
            <a:endParaRPr/>
          </a:p>
          <a:p>
            <a:pPr marL="342900" lvl="0" indent="-342900" algn="l" rtl="0">
              <a:spcBef>
                <a:spcPts val="640"/>
              </a:spcBef>
              <a:spcAft>
                <a:spcPts val="0"/>
              </a:spcAft>
              <a:buSzPts val="2240"/>
              <a:buChar char="🞭"/>
            </a:pPr>
            <a:r>
              <a:rPr lang="en-US">
                <a:solidFill>
                  <a:srgbClr val="6B4C2C"/>
                </a:solidFill>
              </a:rPr>
              <a:t>The fabric is finished on continuous finishing equipment and is cut-and-sewn into garments or it is used for household and technical fabrics</a:t>
            </a:r>
            <a:endParaRPr/>
          </a:p>
          <a:p>
            <a:pPr marL="342900" lvl="0" indent="-342900" algn="l" rtl="0">
              <a:spcBef>
                <a:spcPts val="640"/>
              </a:spcBef>
              <a:spcAft>
                <a:spcPts val="0"/>
              </a:spcAft>
              <a:buSzPts val="2240"/>
              <a:buChar char="🞭"/>
            </a:pPr>
            <a:r>
              <a:rPr lang="en-US">
                <a:solidFill>
                  <a:srgbClr val="6B4C2C"/>
                </a:solidFill>
              </a:rPr>
              <a:t>The productivity and patterning facilities of fabric m/cs vary considerably.</a:t>
            </a:r>
            <a:endParaRPr/>
          </a:p>
          <a:p>
            <a:pPr marL="342900" lvl="0" indent="-342900" algn="l" rtl="0">
              <a:spcBef>
                <a:spcPts val="640"/>
              </a:spcBef>
              <a:spcAft>
                <a:spcPts val="0"/>
              </a:spcAft>
              <a:buSzPts val="2240"/>
              <a:buChar char="🞭"/>
            </a:pPr>
            <a:r>
              <a:rPr lang="en-US">
                <a:solidFill>
                  <a:srgbClr val="6B4C2C"/>
                </a:solidFill>
              </a:rPr>
              <a:t>Generally; cam settings and needle set-outs are not altered during the knitting of the fabric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1"/>
          <p:cNvSpPr txBox="1">
            <a:spLocks noGrp="1"/>
          </p:cNvSpPr>
          <p:nvPr>
            <p:ph type="title"/>
          </p:nvPr>
        </p:nvSpPr>
        <p:spPr>
          <a:xfrm>
            <a:off x="457200" y="533400"/>
            <a:ext cx="8229600" cy="56356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3A2C23"/>
              </a:buClr>
              <a:buSzPts val="3600"/>
              <a:buFont typeface="Libre Franklin Thin"/>
              <a:buNone/>
            </a:pPr>
            <a:r>
              <a:rPr lang="en-US" sz="3600" b="1">
                <a:solidFill>
                  <a:srgbClr val="3A2C23"/>
                </a:solidFill>
              </a:rPr>
              <a:t>FLAT KNITTING M/C: FEATURE:</a:t>
            </a:r>
            <a:r>
              <a:rPr lang="en-US" sz="3600">
                <a:solidFill>
                  <a:srgbClr val="3A2C23"/>
                </a:solidFill>
              </a:rPr>
              <a:t/>
            </a:r>
            <a:br>
              <a:rPr lang="en-US" sz="3600">
                <a:solidFill>
                  <a:srgbClr val="3A2C23"/>
                </a:solidFill>
              </a:rPr>
            </a:br>
            <a:endParaRPr sz="3600">
              <a:solidFill>
                <a:srgbClr val="3A2C23"/>
              </a:solidFill>
            </a:endParaRPr>
          </a:p>
        </p:txBody>
      </p:sp>
      <p:sp>
        <p:nvSpPr>
          <p:cNvPr id="434" name="Google Shape;434;p51"/>
          <p:cNvSpPr txBox="1">
            <a:spLocks noGrp="1"/>
          </p:cNvSpPr>
          <p:nvPr>
            <p:ph idx="1"/>
          </p:nvPr>
        </p:nvSpPr>
        <p:spPr>
          <a:xfrm>
            <a:off x="304800" y="1219200"/>
            <a:ext cx="8839200" cy="56388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680"/>
              <a:buChar char="🞭"/>
            </a:pPr>
            <a:r>
              <a:rPr lang="en-US" sz="2400"/>
              <a:t>2 stationary needle bed in flat knitting m/c arranged in an inverted V formation </a:t>
            </a:r>
            <a:endParaRPr/>
          </a:p>
          <a:p>
            <a:pPr marL="342900" lvl="0" indent="-342900" algn="l" rtl="0">
              <a:lnSpc>
                <a:spcPct val="80000"/>
              </a:lnSpc>
              <a:spcBef>
                <a:spcPts val="480"/>
              </a:spcBef>
              <a:spcAft>
                <a:spcPts val="0"/>
              </a:spcAft>
              <a:buSzPts val="1680"/>
              <a:buChar char="🞭"/>
            </a:pPr>
            <a:r>
              <a:rPr lang="en-US" sz="2400"/>
              <a:t>Latch needle is used</a:t>
            </a:r>
            <a:endParaRPr/>
          </a:p>
          <a:p>
            <a:pPr marL="342900" lvl="0" indent="-342900" algn="l" rtl="0">
              <a:lnSpc>
                <a:spcPct val="80000"/>
              </a:lnSpc>
              <a:spcBef>
                <a:spcPts val="480"/>
              </a:spcBef>
              <a:spcAft>
                <a:spcPts val="0"/>
              </a:spcAft>
              <a:buSzPts val="1680"/>
              <a:buChar char="🞭"/>
            </a:pPr>
            <a:r>
              <a:rPr lang="en-US" sz="2400"/>
              <a:t>Angular cam of a bi-directional cam system used</a:t>
            </a:r>
            <a:endParaRPr/>
          </a:p>
          <a:p>
            <a:pPr marL="342900" lvl="0" indent="-342900" algn="l" rtl="0">
              <a:lnSpc>
                <a:spcPct val="80000"/>
              </a:lnSpc>
              <a:spcBef>
                <a:spcPts val="480"/>
              </a:spcBef>
              <a:spcAft>
                <a:spcPts val="0"/>
              </a:spcAft>
              <a:buSzPts val="1680"/>
              <a:buChar char="🞭"/>
            </a:pPr>
            <a:r>
              <a:rPr lang="en-US" sz="2400"/>
              <a:t>There is a separate cam system for each needle bed</a:t>
            </a:r>
            <a:endParaRPr/>
          </a:p>
          <a:p>
            <a:pPr marL="342900" lvl="0" indent="-342900" algn="l" rtl="0">
              <a:lnSpc>
                <a:spcPct val="80000"/>
              </a:lnSpc>
              <a:spcBef>
                <a:spcPts val="480"/>
              </a:spcBef>
              <a:spcAft>
                <a:spcPts val="0"/>
              </a:spcAft>
              <a:buSzPts val="1680"/>
              <a:buChar char="🞭"/>
            </a:pPr>
            <a:r>
              <a:rPr lang="en-US" sz="2400"/>
              <a:t>The two cam systems linked together by a bridge, which passes across from one needle bed to the other</a:t>
            </a:r>
            <a:endParaRPr/>
          </a:p>
          <a:p>
            <a:pPr marL="342900" lvl="0" indent="-342900" algn="l" rtl="0">
              <a:lnSpc>
                <a:spcPct val="80000"/>
              </a:lnSpc>
              <a:spcBef>
                <a:spcPts val="480"/>
              </a:spcBef>
              <a:spcAft>
                <a:spcPts val="0"/>
              </a:spcAft>
              <a:buSzPts val="1680"/>
              <a:buChar char="🞭"/>
            </a:pPr>
            <a:r>
              <a:rPr lang="en-US" sz="2400"/>
              <a:t>Carriage width determined yarn carrier is used </a:t>
            </a:r>
            <a:endParaRPr/>
          </a:p>
          <a:p>
            <a:pPr marL="342900" lvl="0" indent="-342900" algn="l" rtl="0">
              <a:lnSpc>
                <a:spcPct val="80000"/>
              </a:lnSpc>
              <a:spcBef>
                <a:spcPts val="480"/>
              </a:spcBef>
              <a:spcAft>
                <a:spcPts val="0"/>
              </a:spcAft>
              <a:buSzPts val="1680"/>
              <a:buChar char="🞭"/>
            </a:pPr>
            <a:r>
              <a:rPr lang="en-US" sz="2400"/>
              <a:t>Cam system is attached to bottom side of carriage </a:t>
            </a:r>
            <a:endParaRPr/>
          </a:p>
          <a:p>
            <a:pPr marL="342900" lvl="0" indent="-342900" algn="l" rtl="0">
              <a:lnSpc>
                <a:spcPct val="80000"/>
              </a:lnSpc>
              <a:spcBef>
                <a:spcPts val="480"/>
              </a:spcBef>
              <a:spcAft>
                <a:spcPts val="0"/>
              </a:spcAft>
              <a:buSzPts val="1680"/>
              <a:buChar char="🞭"/>
            </a:pPr>
            <a:r>
              <a:rPr lang="en-US" sz="2400"/>
              <a:t>The flat m/c is the most versatile of the weft knitting m/c</a:t>
            </a:r>
            <a:endParaRPr/>
          </a:p>
          <a:p>
            <a:pPr marL="342900" lvl="0" indent="-342900" algn="l" rtl="0">
              <a:lnSpc>
                <a:spcPct val="80000"/>
              </a:lnSpc>
              <a:spcBef>
                <a:spcPts val="480"/>
              </a:spcBef>
              <a:spcAft>
                <a:spcPts val="0"/>
              </a:spcAft>
              <a:buSzPts val="1680"/>
              <a:buChar char="🞭"/>
            </a:pPr>
            <a:r>
              <a:rPr lang="en-US" sz="2400"/>
              <a:t>Fabric produce with finer to coarser yarn</a:t>
            </a:r>
            <a:endParaRPr/>
          </a:p>
          <a:p>
            <a:pPr marL="342900" lvl="0" indent="-342900" algn="l" rtl="0">
              <a:lnSpc>
                <a:spcPct val="80000"/>
              </a:lnSpc>
              <a:spcBef>
                <a:spcPts val="480"/>
              </a:spcBef>
              <a:spcAft>
                <a:spcPts val="0"/>
              </a:spcAft>
              <a:buSzPts val="1680"/>
              <a:buChar char="🞭"/>
            </a:pPr>
            <a:r>
              <a:rPr lang="en-US" sz="2400"/>
              <a:t>The operation and supervision of the m/c is simple</a:t>
            </a:r>
            <a:endParaRPr/>
          </a:p>
          <a:p>
            <a:pPr marL="342900" lvl="0" indent="-342900" algn="l" rtl="0">
              <a:lnSpc>
                <a:spcPct val="80000"/>
              </a:lnSpc>
              <a:spcBef>
                <a:spcPts val="480"/>
              </a:spcBef>
              <a:spcAft>
                <a:spcPts val="0"/>
              </a:spcAft>
              <a:buSzPts val="1680"/>
              <a:buChar char="🞭"/>
            </a:pPr>
            <a:r>
              <a:rPr lang="en-US" sz="2400"/>
              <a:t>The stitch length range is wide and possibly of changing the m/c gauge</a:t>
            </a:r>
            <a:endParaRPr/>
          </a:p>
          <a:p>
            <a:pPr marL="342900" lvl="0" indent="-342900" algn="l" rtl="0">
              <a:lnSpc>
                <a:spcPct val="80000"/>
              </a:lnSpc>
              <a:spcBef>
                <a:spcPts val="480"/>
              </a:spcBef>
              <a:spcAft>
                <a:spcPts val="0"/>
              </a:spcAft>
              <a:buSzPts val="1680"/>
              <a:buChar char="🞭"/>
            </a:pPr>
            <a:r>
              <a:rPr lang="en-US" sz="2400"/>
              <a:t>Trimmings, edging, collars, to shaped panels and integrally knitted complex garments and other articles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8"/>
          <p:cNvSpPr txBox="1">
            <a:spLocks noGrp="1"/>
          </p:cNvSpPr>
          <p:nvPr>
            <p:ph type="title"/>
          </p:nvPr>
        </p:nvSpPr>
        <p:spPr>
          <a:xfrm>
            <a:off x="457200" y="0"/>
            <a:ext cx="8229600" cy="1219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23126"/>
              </a:buClr>
              <a:buSzPts val="2800"/>
              <a:buFont typeface="Libre Franklin Thin"/>
              <a:buNone/>
            </a:pPr>
            <a:r>
              <a:rPr lang="en-US" sz="2800">
                <a:solidFill>
                  <a:srgbClr val="523126"/>
                </a:solidFill>
              </a:rPr>
              <a:t>DIFFERENCE BETWEEN WARP &amp; WEFT KNITTING.</a:t>
            </a:r>
            <a:r>
              <a:rPr lang="en-US" sz="2800">
                <a:solidFill>
                  <a:schemeClr val="accent2"/>
                </a:solidFill>
              </a:rPr>
              <a:t/>
            </a:r>
            <a:br>
              <a:rPr lang="en-US" sz="2800">
                <a:solidFill>
                  <a:schemeClr val="accent2"/>
                </a:solidFill>
              </a:rPr>
            </a:br>
            <a:r>
              <a:rPr lang="en-US" sz="2800">
                <a:solidFill>
                  <a:schemeClr val="accent2"/>
                </a:solidFill>
              </a:rPr>
              <a:t>         </a:t>
            </a:r>
            <a:r>
              <a:rPr lang="en-US" sz="2800">
                <a:solidFill>
                  <a:srgbClr val="CC3300"/>
                </a:solidFill>
              </a:rPr>
              <a:t>WARP KNITTING                     WEFT KNITTING</a:t>
            </a:r>
            <a:endParaRPr/>
          </a:p>
        </p:txBody>
      </p:sp>
      <p:sp>
        <p:nvSpPr>
          <p:cNvPr id="478" name="Google Shape;478;p58"/>
          <p:cNvSpPr txBox="1">
            <a:spLocks noGrp="1"/>
          </p:cNvSpPr>
          <p:nvPr>
            <p:ph sz="half" idx="1"/>
          </p:nvPr>
        </p:nvSpPr>
        <p:spPr>
          <a:xfrm>
            <a:off x="457200" y="1295400"/>
            <a:ext cx="4038600" cy="5562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680"/>
              <a:buChar char="🞭"/>
            </a:pPr>
            <a:r>
              <a:rPr lang="en-US" sz="2400"/>
              <a:t>The loops are produced to the length of fabric </a:t>
            </a:r>
            <a:endParaRPr/>
          </a:p>
          <a:p>
            <a:pPr marL="342900" lvl="0" indent="-342900" algn="l" rtl="0">
              <a:lnSpc>
                <a:spcPct val="90000"/>
              </a:lnSpc>
              <a:spcBef>
                <a:spcPts val="480"/>
              </a:spcBef>
              <a:spcAft>
                <a:spcPts val="0"/>
              </a:spcAft>
              <a:buSzPts val="1680"/>
              <a:buChar char="🞭"/>
            </a:pPr>
            <a:r>
              <a:rPr lang="en-US" sz="2400"/>
              <a:t>The threads runs in the vertical direction </a:t>
            </a:r>
            <a:endParaRPr/>
          </a:p>
          <a:p>
            <a:pPr marL="342900" lvl="0" indent="-342900" algn="l" rtl="0">
              <a:lnSpc>
                <a:spcPct val="90000"/>
              </a:lnSpc>
              <a:spcBef>
                <a:spcPts val="480"/>
              </a:spcBef>
              <a:spcAft>
                <a:spcPts val="0"/>
              </a:spcAft>
              <a:buSzPts val="1680"/>
              <a:buChar char="🞭"/>
            </a:pPr>
            <a:r>
              <a:rPr lang="en-US" sz="2400"/>
              <a:t>Each loop in the horizontal direction is made from a different thread </a:t>
            </a:r>
            <a:endParaRPr/>
          </a:p>
          <a:p>
            <a:pPr marL="342900" lvl="0" indent="-342900" algn="l" rtl="0">
              <a:lnSpc>
                <a:spcPct val="90000"/>
              </a:lnSpc>
              <a:spcBef>
                <a:spcPts val="480"/>
              </a:spcBef>
              <a:spcAft>
                <a:spcPts val="0"/>
              </a:spcAft>
              <a:buSzPts val="1680"/>
              <a:buChar char="🞭"/>
            </a:pPr>
            <a:r>
              <a:rPr lang="en-US" sz="2400"/>
              <a:t>It is elastic to the length </a:t>
            </a:r>
            <a:endParaRPr/>
          </a:p>
          <a:p>
            <a:pPr marL="342900" lvl="0" indent="-342900" algn="l" rtl="0">
              <a:lnSpc>
                <a:spcPct val="90000"/>
              </a:lnSpc>
              <a:spcBef>
                <a:spcPts val="480"/>
              </a:spcBef>
              <a:spcAft>
                <a:spcPts val="0"/>
              </a:spcAft>
              <a:buSzPts val="1680"/>
              <a:buChar char="🞭"/>
            </a:pPr>
            <a:r>
              <a:rPr lang="en-US" sz="2400"/>
              <a:t>It’s elasticity is less </a:t>
            </a:r>
            <a:endParaRPr/>
          </a:p>
          <a:p>
            <a:pPr marL="342900" lvl="0" indent="-342900" algn="l" rtl="0">
              <a:lnSpc>
                <a:spcPct val="90000"/>
              </a:lnSpc>
              <a:spcBef>
                <a:spcPts val="480"/>
              </a:spcBef>
              <a:spcAft>
                <a:spcPts val="0"/>
              </a:spcAft>
              <a:buSzPts val="1680"/>
              <a:buChar char="🞭"/>
            </a:pPr>
            <a:r>
              <a:rPr lang="en-US" sz="2400"/>
              <a:t>Yarns are supplied from beam </a:t>
            </a:r>
            <a:endParaRPr/>
          </a:p>
          <a:p>
            <a:pPr marL="342900" lvl="0" indent="-342900" algn="l" rtl="0">
              <a:lnSpc>
                <a:spcPct val="90000"/>
              </a:lnSpc>
              <a:spcBef>
                <a:spcPts val="480"/>
              </a:spcBef>
              <a:spcAft>
                <a:spcPts val="0"/>
              </a:spcAft>
              <a:buSzPts val="1680"/>
              <a:buChar char="🞭"/>
            </a:pPr>
            <a:r>
              <a:rPr lang="en-US" sz="2400"/>
              <a:t>At least one yarn is needed for each needle </a:t>
            </a:r>
            <a:endParaRPr/>
          </a:p>
          <a:p>
            <a:pPr marL="342900" lvl="0" indent="-342900" algn="l" rtl="0">
              <a:lnSpc>
                <a:spcPct val="90000"/>
              </a:lnSpc>
              <a:spcBef>
                <a:spcPts val="480"/>
              </a:spcBef>
              <a:spcAft>
                <a:spcPts val="0"/>
              </a:spcAft>
              <a:buSzPts val="1680"/>
              <a:buChar char="🞭"/>
            </a:pPr>
            <a:r>
              <a:rPr lang="en-US" sz="2400"/>
              <a:t>Less shrinkage </a:t>
            </a:r>
            <a:endParaRPr/>
          </a:p>
        </p:txBody>
      </p:sp>
      <p:sp>
        <p:nvSpPr>
          <p:cNvPr id="479" name="Google Shape;479;p58"/>
          <p:cNvSpPr txBox="1">
            <a:spLocks noGrp="1"/>
          </p:cNvSpPr>
          <p:nvPr>
            <p:ph sz="half" idx="2"/>
          </p:nvPr>
        </p:nvSpPr>
        <p:spPr>
          <a:xfrm>
            <a:off x="4648200" y="1295400"/>
            <a:ext cx="4038600" cy="55626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1680"/>
              <a:buChar char="🞭"/>
            </a:pPr>
            <a:r>
              <a:rPr lang="en-US" sz="2400"/>
              <a:t>The loops are produced to the width of the fabric </a:t>
            </a:r>
            <a:endParaRPr/>
          </a:p>
          <a:p>
            <a:pPr marL="457200" lvl="0" indent="-457200" algn="l" rtl="0">
              <a:lnSpc>
                <a:spcPct val="90000"/>
              </a:lnSpc>
              <a:spcBef>
                <a:spcPts val="480"/>
              </a:spcBef>
              <a:spcAft>
                <a:spcPts val="0"/>
              </a:spcAft>
              <a:buSzPts val="1680"/>
              <a:buChar char="🞭"/>
            </a:pPr>
            <a:r>
              <a:rPr lang="en-US" sz="2400"/>
              <a:t>The threads runs in the horizontal direction </a:t>
            </a:r>
            <a:endParaRPr/>
          </a:p>
          <a:p>
            <a:pPr marL="457200" lvl="0" indent="-457200" algn="l" rtl="0">
              <a:lnSpc>
                <a:spcPct val="90000"/>
              </a:lnSpc>
              <a:spcBef>
                <a:spcPts val="480"/>
              </a:spcBef>
              <a:spcAft>
                <a:spcPts val="0"/>
              </a:spcAft>
              <a:buSzPts val="1680"/>
              <a:buChar char="🞭"/>
            </a:pPr>
            <a:r>
              <a:rPr lang="en-US" sz="2400"/>
              <a:t>A horizontal row of loops can be made by using one thread </a:t>
            </a:r>
            <a:endParaRPr/>
          </a:p>
          <a:p>
            <a:pPr marL="457200" lvl="0" indent="-457200" algn="l" rtl="0">
              <a:lnSpc>
                <a:spcPct val="90000"/>
              </a:lnSpc>
              <a:spcBef>
                <a:spcPts val="480"/>
              </a:spcBef>
              <a:spcAft>
                <a:spcPts val="0"/>
              </a:spcAft>
              <a:buSzPts val="1680"/>
              <a:buChar char="🞭"/>
            </a:pPr>
            <a:r>
              <a:rPr lang="en-US" sz="2400"/>
              <a:t>It is elastic to the width </a:t>
            </a:r>
            <a:endParaRPr/>
          </a:p>
          <a:p>
            <a:pPr marL="457200" lvl="0" indent="-457200" algn="l" rtl="0">
              <a:lnSpc>
                <a:spcPct val="90000"/>
              </a:lnSpc>
              <a:spcBef>
                <a:spcPts val="480"/>
              </a:spcBef>
              <a:spcAft>
                <a:spcPts val="0"/>
              </a:spcAft>
              <a:buSzPts val="1680"/>
              <a:buChar char="🞭"/>
            </a:pPr>
            <a:r>
              <a:rPr lang="en-US" sz="2400"/>
              <a:t>Higher elasticity </a:t>
            </a:r>
            <a:endParaRPr/>
          </a:p>
          <a:p>
            <a:pPr marL="457200" lvl="0" indent="-457200" algn="l" rtl="0">
              <a:lnSpc>
                <a:spcPct val="90000"/>
              </a:lnSpc>
              <a:spcBef>
                <a:spcPts val="480"/>
              </a:spcBef>
              <a:spcAft>
                <a:spcPts val="0"/>
              </a:spcAft>
              <a:buSzPts val="1680"/>
              <a:buChar char="🞭"/>
            </a:pPr>
            <a:r>
              <a:rPr lang="en-US" sz="2400"/>
              <a:t>From cone/small package </a:t>
            </a:r>
            <a:endParaRPr/>
          </a:p>
          <a:p>
            <a:pPr marL="457200" lvl="0" indent="-350520" algn="l" rtl="0">
              <a:lnSpc>
                <a:spcPct val="90000"/>
              </a:lnSpc>
              <a:spcBef>
                <a:spcPts val="480"/>
              </a:spcBef>
              <a:spcAft>
                <a:spcPts val="0"/>
              </a:spcAft>
              <a:buSzPts val="1680"/>
              <a:buNone/>
            </a:pPr>
            <a:endParaRPr sz="2400"/>
          </a:p>
          <a:p>
            <a:pPr marL="457200" lvl="0" indent="-457200" algn="l" rtl="0">
              <a:lnSpc>
                <a:spcPct val="90000"/>
              </a:lnSpc>
              <a:spcBef>
                <a:spcPts val="480"/>
              </a:spcBef>
              <a:spcAft>
                <a:spcPts val="0"/>
              </a:spcAft>
              <a:buSzPts val="1680"/>
              <a:buChar char="🞭"/>
            </a:pPr>
            <a:r>
              <a:rPr lang="en-US" sz="2400"/>
              <a:t>Any number of needle are required for one yarn </a:t>
            </a:r>
            <a:endParaRPr/>
          </a:p>
          <a:p>
            <a:pPr marL="457200" lvl="0" indent="-457200" algn="l" rtl="0">
              <a:lnSpc>
                <a:spcPct val="90000"/>
              </a:lnSpc>
              <a:spcBef>
                <a:spcPts val="480"/>
              </a:spcBef>
              <a:spcAft>
                <a:spcPts val="0"/>
              </a:spcAft>
              <a:buSzPts val="1680"/>
              <a:buChar char="🞭"/>
            </a:pPr>
            <a:r>
              <a:rPr lang="en-US" sz="2400"/>
              <a:t>More/Higher shrinkage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Libre Franklin Thin"/>
              <a:buNone/>
            </a:pPr>
            <a:r>
              <a:rPr lang="en-US" sz="2400"/>
              <a:t>DIFFERENT WARP KNITTED STRUCTURE:</a:t>
            </a:r>
            <a:endParaRPr sz="2400"/>
          </a:p>
        </p:txBody>
      </p:sp>
      <p:pic>
        <p:nvPicPr>
          <p:cNvPr id="169" name="Google Shape;169;p12" descr="warp knit1.jpg"/>
          <p:cNvPicPr preferRelativeResize="0"/>
          <p:nvPr/>
        </p:nvPicPr>
        <p:blipFill rotWithShape="1">
          <a:blip r:embed="rId3">
            <a:alphaModFix/>
          </a:blip>
          <a:srcRect/>
          <a:stretch/>
        </p:blipFill>
        <p:spPr>
          <a:xfrm>
            <a:off x="533400" y="1295400"/>
            <a:ext cx="3733800" cy="2438400"/>
          </a:xfrm>
          <a:prstGeom prst="rect">
            <a:avLst/>
          </a:prstGeom>
          <a:noFill/>
          <a:ln>
            <a:noFill/>
          </a:ln>
        </p:spPr>
      </p:pic>
      <p:pic>
        <p:nvPicPr>
          <p:cNvPr id="170" name="Google Shape;170;p12" descr="warp knit 2.jpg"/>
          <p:cNvPicPr preferRelativeResize="0"/>
          <p:nvPr/>
        </p:nvPicPr>
        <p:blipFill rotWithShape="1">
          <a:blip r:embed="rId4">
            <a:alphaModFix/>
          </a:blip>
          <a:srcRect/>
          <a:stretch/>
        </p:blipFill>
        <p:spPr>
          <a:xfrm>
            <a:off x="5029200" y="1295400"/>
            <a:ext cx="3581400" cy="2438400"/>
          </a:xfrm>
          <a:prstGeom prst="rect">
            <a:avLst/>
          </a:prstGeom>
          <a:noFill/>
          <a:ln>
            <a:noFill/>
          </a:ln>
        </p:spPr>
      </p:pic>
      <p:pic>
        <p:nvPicPr>
          <p:cNvPr id="171" name="Google Shape;171;p12" descr="warp knit 3.jpg"/>
          <p:cNvPicPr preferRelativeResize="0"/>
          <p:nvPr/>
        </p:nvPicPr>
        <p:blipFill rotWithShape="1">
          <a:blip r:embed="rId5">
            <a:alphaModFix/>
          </a:blip>
          <a:srcRect/>
          <a:stretch/>
        </p:blipFill>
        <p:spPr>
          <a:xfrm>
            <a:off x="609600" y="4038600"/>
            <a:ext cx="3733800" cy="2514600"/>
          </a:xfrm>
          <a:prstGeom prst="rect">
            <a:avLst/>
          </a:prstGeom>
          <a:noFill/>
          <a:ln>
            <a:noFill/>
          </a:ln>
        </p:spPr>
      </p:pic>
      <p:pic>
        <p:nvPicPr>
          <p:cNvPr id="172" name="Google Shape;172;p12" descr="warp knit 4.jpg"/>
          <p:cNvPicPr preferRelativeResize="0"/>
          <p:nvPr/>
        </p:nvPicPr>
        <p:blipFill rotWithShape="1">
          <a:blip r:embed="rId6">
            <a:alphaModFix/>
          </a:blip>
          <a:srcRect/>
          <a:stretch/>
        </p:blipFill>
        <p:spPr>
          <a:xfrm>
            <a:off x="5029200" y="3962400"/>
            <a:ext cx="3657600" cy="259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txBox="1">
            <a:spLocks noGrp="1"/>
          </p:cNvSpPr>
          <p:nvPr>
            <p:ph type="title"/>
          </p:nvPr>
        </p:nvSpPr>
        <p:spPr>
          <a:xfrm>
            <a:off x="304800" y="457200"/>
            <a:ext cx="86868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94F07"/>
              </a:buClr>
              <a:buSzPts val="2800"/>
              <a:buFont typeface="Libre Franklin Thin"/>
              <a:buNone/>
            </a:pPr>
            <a:r>
              <a:rPr lang="en-US" sz="2800" b="1">
                <a:solidFill>
                  <a:srgbClr val="694F07"/>
                </a:solidFill>
              </a:rPr>
              <a:t>LAPPING DIAGRAM:</a:t>
            </a:r>
            <a:endParaRPr sz="2800">
              <a:solidFill>
                <a:srgbClr val="694F07"/>
              </a:solidFill>
            </a:endParaRPr>
          </a:p>
        </p:txBody>
      </p:sp>
      <p:sp>
        <p:nvSpPr>
          <p:cNvPr id="273" name="Google Shape;273;p27"/>
          <p:cNvSpPr txBox="1">
            <a:spLocks noGrp="1"/>
          </p:cNvSpPr>
          <p:nvPr>
            <p:ph idx="1"/>
          </p:nvPr>
        </p:nvSpPr>
        <p:spPr>
          <a:xfrm>
            <a:off x="304800" y="1143000"/>
            <a:ext cx="8382000" cy="2971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568"/>
              <a:buChar char="🞭"/>
            </a:pPr>
            <a:r>
              <a:rPr lang="en-US" sz="2000" dirty="0">
                <a:solidFill>
                  <a:srgbClr val="603A14"/>
                </a:solidFill>
              </a:rPr>
              <a:t>Lapping diagram are drawn around horizontal rows of points that represent needles in plain view, usually assuming the pattern mechanism to be on the right. As the guides position themselves in the spaces between the needles the positions between vertical columns of points can be given chain link numbers commencing with the ‘O’ position which is to the right of the right hand column of points. Provided the direction and extent of the overlaps are correctly indicated in the lapping diagram and chain notation, the under laps will always be corrected position as each extends from the end of one overlap to the start of the next.</a:t>
            </a:r>
            <a:endParaRPr sz="2000" dirty="0">
              <a:solidFill>
                <a:srgbClr val="603A14"/>
              </a:solidFill>
            </a:endParaRPr>
          </a:p>
        </p:txBody>
      </p:sp>
      <p:sp>
        <p:nvSpPr>
          <p:cNvPr id="274" name="Google Shape;274;p27"/>
          <p:cNvSpPr txBox="1"/>
          <p:nvPr/>
        </p:nvSpPr>
        <p:spPr>
          <a:xfrm>
            <a:off x="533400" y="3962400"/>
            <a:ext cx="8229600" cy="2590800"/>
          </a:xfrm>
          <a:prstGeom prst="rect">
            <a:avLst/>
          </a:prstGeom>
          <a:noFill/>
          <a:ln>
            <a:noFill/>
          </a:ln>
        </p:spPr>
        <p:txBody>
          <a:bodyPr spcFirstLastPara="1" wrap="square" lIns="91425" tIns="45700" rIns="91425" bIns="45700" anchor="t" anchorCtr="0">
            <a:normAutofit/>
          </a:bodyPr>
          <a:lstStyle/>
          <a:p>
            <a:pPr marL="342900" marR="0" lvl="0" indent="-200660" algn="l" rtl="0">
              <a:lnSpc>
                <a:spcPct val="100000"/>
              </a:lnSpc>
              <a:spcBef>
                <a:spcPts val="0"/>
              </a:spcBef>
              <a:spcAft>
                <a:spcPts val="0"/>
              </a:spcAft>
              <a:buClr>
                <a:schemeClr val="accent1"/>
              </a:buClr>
              <a:buSzPts val="2240"/>
              <a:buFont typeface="Noto Sans Symbols"/>
              <a:buNone/>
            </a:pPr>
            <a:endParaRPr sz="3200" b="0" i="0" u="none" strike="noStrike" cap="none">
              <a:solidFill>
                <a:schemeClr val="dk2"/>
              </a:solidFill>
              <a:latin typeface="Libre Franklin"/>
              <a:ea typeface="Libre Franklin"/>
              <a:cs typeface="Libre Franklin"/>
              <a:sym typeface="Libre Franklin"/>
            </a:endParaRPr>
          </a:p>
        </p:txBody>
      </p:sp>
      <p:pic>
        <p:nvPicPr>
          <p:cNvPr id="275" name="Google Shape;275;p27"/>
          <p:cNvPicPr preferRelativeResize="0"/>
          <p:nvPr/>
        </p:nvPicPr>
        <p:blipFill rotWithShape="1">
          <a:blip r:embed="rId3">
            <a:alphaModFix/>
          </a:blip>
          <a:srcRect/>
          <a:stretch/>
        </p:blipFill>
        <p:spPr>
          <a:xfrm>
            <a:off x="1186773" y="4221804"/>
            <a:ext cx="4733127" cy="2369496"/>
          </a:xfrm>
          <a:prstGeom prst="rect">
            <a:avLst/>
          </a:prstGeom>
          <a:noFill/>
          <a:ln>
            <a:noFill/>
          </a:ln>
        </p:spPr>
      </p:pic>
      <p:sp>
        <p:nvSpPr>
          <p:cNvPr id="276" name="Google Shape;276;p27"/>
          <p:cNvSpPr txBox="1"/>
          <p:nvPr/>
        </p:nvSpPr>
        <p:spPr>
          <a:xfrm>
            <a:off x="6781800" y="4495800"/>
            <a:ext cx="2362200" cy="1630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400"/>
              <a:buFont typeface="Libre Franklin"/>
              <a:buNone/>
            </a:pPr>
            <a:r>
              <a:rPr lang="en-US" sz="2000" b="1" i="0" u="none" strike="noStrike" cap="none">
                <a:solidFill>
                  <a:schemeClr val="dk2"/>
                </a:solidFill>
                <a:latin typeface="Libre Franklin"/>
                <a:ea typeface="Libre Franklin"/>
                <a:cs typeface="Libre Franklin"/>
                <a:sym typeface="Libre Franklin"/>
              </a:rPr>
              <a:t>Here, </a:t>
            </a:r>
            <a:endParaRPr/>
          </a:p>
          <a:p>
            <a:pPr marL="342900" marR="0" lvl="0" indent="-342900" algn="l" rtl="0">
              <a:lnSpc>
                <a:spcPct val="90000"/>
              </a:lnSpc>
              <a:spcBef>
                <a:spcPts val="400"/>
              </a:spcBef>
              <a:spcAft>
                <a:spcPts val="0"/>
              </a:spcAft>
              <a:buClr>
                <a:schemeClr val="accent1"/>
              </a:buClr>
              <a:buSzPts val="1400"/>
              <a:buFont typeface="Libre Franklin"/>
              <a:buNone/>
            </a:pPr>
            <a:r>
              <a:rPr lang="en-US" sz="2000" b="1" i="0" u="none" strike="noStrike" cap="none">
                <a:solidFill>
                  <a:schemeClr val="dk2"/>
                </a:solidFill>
                <a:latin typeface="Libre Franklin"/>
                <a:ea typeface="Libre Franklin"/>
                <a:cs typeface="Libre Franklin"/>
                <a:sym typeface="Libre Franklin"/>
              </a:rPr>
              <a:t>0…3 → Chain link </a:t>
            </a:r>
            <a:endParaRPr/>
          </a:p>
          <a:p>
            <a:pPr marL="342900" marR="0" lvl="0" indent="-342900" algn="l" rtl="0">
              <a:lnSpc>
                <a:spcPct val="90000"/>
              </a:lnSpc>
              <a:spcBef>
                <a:spcPts val="400"/>
              </a:spcBef>
              <a:spcAft>
                <a:spcPts val="0"/>
              </a:spcAft>
              <a:buClr>
                <a:schemeClr val="accent1"/>
              </a:buClr>
              <a:buSzPts val="1400"/>
              <a:buFont typeface="Libre Franklin"/>
              <a:buNone/>
            </a:pPr>
            <a:r>
              <a:rPr lang="en-US" sz="2000" b="1" i="0" u="none" strike="noStrike" cap="none">
                <a:solidFill>
                  <a:schemeClr val="dk2"/>
                </a:solidFill>
                <a:latin typeface="Libre Franklin"/>
                <a:ea typeface="Libre Franklin"/>
                <a:cs typeface="Libre Franklin"/>
                <a:sym typeface="Libre Franklin"/>
              </a:rPr>
              <a:t>‘-’ → Overlap </a:t>
            </a:r>
            <a:endParaRPr/>
          </a:p>
          <a:p>
            <a:pPr marL="342900" marR="0" lvl="0" indent="-342900" algn="l" rtl="0">
              <a:lnSpc>
                <a:spcPct val="90000"/>
              </a:lnSpc>
              <a:spcBef>
                <a:spcPts val="400"/>
              </a:spcBef>
              <a:spcAft>
                <a:spcPts val="0"/>
              </a:spcAft>
              <a:buClr>
                <a:schemeClr val="accent1"/>
              </a:buClr>
              <a:buSzPts val="1400"/>
              <a:buFont typeface="Libre Franklin"/>
              <a:buNone/>
            </a:pPr>
            <a:r>
              <a:rPr lang="en-US" sz="2000" b="1" i="0" u="none" strike="noStrike" cap="none">
                <a:solidFill>
                  <a:schemeClr val="dk2"/>
                </a:solidFill>
                <a:latin typeface="Libre Franklin"/>
                <a:ea typeface="Libre Franklin"/>
                <a:cs typeface="Libre Franklin"/>
                <a:sym typeface="Libre Franklin"/>
              </a:rPr>
              <a:t>‘/’ → Under lap</a:t>
            </a:r>
            <a:endParaRPr sz="2000" b="1" i="0" u="none" strike="noStrike" cap="none">
              <a:solidFill>
                <a:schemeClr val="dk2"/>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8"/>
          <p:cNvSpPr txBox="1">
            <a:spLocks noGrp="1"/>
          </p:cNvSpPr>
          <p:nvPr>
            <p:ph type="title"/>
          </p:nvPr>
        </p:nvSpPr>
        <p:spPr>
          <a:xfrm>
            <a:off x="457200" y="228600"/>
            <a:ext cx="8686800" cy="8382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600"/>
              <a:buFont typeface="Libre Franklin Thin"/>
              <a:buNone/>
            </a:pPr>
            <a:r>
              <a:rPr lang="en-US"/>
              <a:t>SOME SINGLE GUIDE BAR STRUCTURE</a:t>
            </a:r>
            <a:endParaRPr/>
          </a:p>
        </p:txBody>
      </p:sp>
      <p:pic>
        <p:nvPicPr>
          <p:cNvPr id="282" name="Google Shape;282;p28"/>
          <p:cNvPicPr preferRelativeResize="0">
            <a:picLocks noGrp="1"/>
          </p:cNvPicPr>
          <p:nvPr>
            <p:ph idx="1"/>
          </p:nvPr>
        </p:nvPicPr>
        <p:blipFill rotWithShape="1">
          <a:blip r:embed="rId3">
            <a:alphaModFix/>
          </a:blip>
          <a:srcRect/>
          <a:stretch/>
        </p:blipFill>
        <p:spPr>
          <a:xfrm>
            <a:off x="1828800" y="1371600"/>
            <a:ext cx="5105400" cy="48762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title"/>
          </p:nvPr>
        </p:nvSpPr>
        <p:spPr>
          <a:xfrm>
            <a:off x="304800" y="457200"/>
            <a:ext cx="8686800" cy="609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C3300"/>
              </a:buClr>
              <a:buSzPts val="2800"/>
              <a:buFont typeface="Libre Franklin Thin"/>
              <a:buNone/>
            </a:pPr>
            <a:r>
              <a:rPr lang="en-US" sz="2800" b="1" u="sng">
                <a:solidFill>
                  <a:srgbClr val="CC3300"/>
                </a:solidFill>
              </a:rPr>
              <a:t>BASIC OVERLAP/UNDER LAP VARIATIONS:</a:t>
            </a:r>
            <a:endParaRPr sz="2800"/>
          </a:p>
        </p:txBody>
      </p:sp>
      <p:sp>
        <p:nvSpPr>
          <p:cNvPr id="288" name="Google Shape;288;p29"/>
          <p:cNvSpPr txBox="1">
            <a:spLocks noGrp="1"/>
          </p:cNvSpPr>
          <p:nvPr>
            <p:ph idx="1"/>
          </p:nvPr>
        </p:nvSpPr>
        <p:spPr>
          <a:xfrm>
            <a:off x="304800" y="1066800"/>
            <a:ext cx="8686800" cy="5486400"/>
          </a:xfrm>
          <a:prstGeom prst="rect">
            <a:avLst/>
          </a:prstGeom>
          <a:noFill/>
          <a:ln>
            <a:noFill/>
          </a:ln>
        </p:spPr>
        <p:txBody>
          <a:bodyPr spcFirstLastPara="1" wrap="square" lIns="91425" tIns="45700" rIns="91425" bIns="45700" anchor="t" anchorCtr="0">
            <a:normAutofit/>
          </a:bodyPr>
          <a:lstStyle/>
          <a:p>
            <a:pPr marL="812800" lvl="0" indent="-812800" algn="l" rtl="0">
              <a:spcBef>
                <a:spcPts val="0"/>
              </a:spcBef>
              <a:spcAft>
                <a:spcPts val="0"/>
              </a:spcAft>
              <a:buSzPts val="1680"/>
              <a:buNone/>
            </a:pPr>
            <a:r>
              <a:rPr lang="en-US" sz="2400">
                <a:solidFill>
                  <a:srgbClr val="006666"/>
                </a:solidFill>
              </a:rPr>
              <a:t>           All guide bar lapping movements are composed of one or more of the following lapping variation</a:t>
            </a:r>
            <a:endParaRPr sz="4400">
              <a:solidFill>
                <a:srgbClr val="006666"/>
              </a:solidFill>
            </a:endParaRPr>
          </a:p>
          <a:p>
            <a:pPr marL="812800" lvl="0" indent="-723900" algn="l" rtl="0">
              <a:spcBef>
                <a:spcPts val="400"/>
              </a:spcBef>
              <a:spcAft>
                <a:spcPts val="0"/>
              </a:spcAft>
              <a:buSzPts val="1400"/>
              <a:buFont typeface="Libre Franklin"/>
              <a:buNone/>
            </a:pPr>
            <a:endParaRPr sz="2000">
              <a:solidFill>
                <a:srgbClr val="6600FF"/>
              </a:solidFill>
            </a:endParaRPr>
          </a:p>
          <a:p>
            <a:pPr marL="812800" lvl="0" indent="-812800" algn="l" rtl="0">
              <a:spcBef>
                <a:spcPts val="400"/>
              </a:spcBef>
              <a:spcAft>
                <a:spcPts val="0"/>
              </a:spcAft>
              <a:buSzPts val="1400"/>
              <a:buNone/>
            </a:pPr>
            <a:r>
              <a:rPr lang="en-US" sz="2000">
                <a:solidFill>
                  <a:srgbClr val="603A14"/>
                </a:solidFill>
              </a:rPr>
              <a:t>1. An overlap followed by an underlap in the opposite direction (closed lap)</a:t>
            </a:r>
            <a:endParaRPr/>
          </a:p>
          <a:p>
            <a:pPr marL="812800" lvl="0" indent="-812800" algn="l" rtl="0">
              <a:spcBef>
                <a:spcPts val="400"/>
              </a:spcBef>
              <a:spcAft>
                <a:spcPts val="0"/>
              </a:spcAft>
              <a:buSzPts val="1400"/>
              <a:buNone/>
            </a:pPr>
            <a:r>
              <a:rPr lang="en-US" sz="2000">
                <a:solidFill>
                  <a:srgbClr val="603A14"/>
                </a:solidFill>
              </a:rPr>
              <a:t>2. An over lap followed by an underlap in the same direction (open lap)</a:t>
            </a:r>
            <a:endParaRPr/>
          </a:p>
          <a:p>
            <a:pPr marL="812800" lvl="0" indent="-812800" algn="l" rtl="0">
              <a:spcBef>
                <a:spcPts val="400"/>
              </a:spcBef>
              <a:spcAft>
                <a:spcPts val="0"/>
              </a:spcAft>
              <a:buSzPts val="1400"/>
              <a:buNone/>
            </a:pPr>
            <a:r>
              <a:rPr lang="en-US" sz="2000">
                <a:solidFill>
                  <a:srgbClr val="603A14"/>
                </a:solidFill>
              </a:rPr>
              <a:t>3. Only overlaps and no underlaps (open laps)</a:t>
            </a:r>
            <a:endParaRPr/>
          </a:p>
          <a:p>
            <a:pPr marL="812800" lvl="0" indent="-812800" algn="l" rtl="0">
              <a:spcBef>
                <a:spcPts val="400"/>
              </a:spcBef>
              <a:spcAft>
                <a:spcPts val="0"/>
              </a:spcAft>
              <a:buSzPts val="1400"/>
              <a:buNone/>
            </a:pPr>
            <a:r>
              <a:rPr lang="en-US" sz="2000">
                <a:solidFill>
                  <a:srgbClr val="603A14"/>
                </a:solidFill>
              </a:rPr>
              <a:t>4. Only underlaps and no overlaps (Laying-in)</a:t>
            </a:r>
            <a:endParaRPr/>
          </a:p>
          <a:p>
            <a:pPr marL="812800" lvl="0" indent="-812800" algn="l" rtl="0">
              <a:spcBef>
                <a:spcPts val="400"/>
              </a:spcBef>
              <a:spcAft>
                <a:spcPts val="0"/>
              </a:spcAft>
              <a:buSzPts val="1400"/>
              <a:buNone/>
            </a:pPr>
            <a:r>
              <a:rPr lang="en-US" sz="2000">
                <a:solidFill>
                  <a:srgbClr val="603A14"/>
                </a:solidFill>
              </a:rPr>
              <a:t>5. Neitheir overlaps nor underlaps  (Miss lapping) </a:t>
            </a:r>
            <a:endParaRPr/>
          </a:p>
          <a:p>
            <a:pPr marL="812800" lvl="0" indent="-812800" algn="l" rtl="0">
              <a:spcBef>
                <a:spcPts val="400"/>
              </a:spcBef>
              <a:spcAft>
                <a:spcPts val="0"/>
              </a:spcAft>
              <a:buSzPts val="1400"/>
              <a:buNone/>
            </a:pPr>
            <a:endParaRPr sz="2000">
              <a:solidFill>
                <a:srgbClr val="6600FF"/>
              </a:solidFill>
            </a:endParaRPr>
          </a:p>
          <a:p>
            <a:pPr marL="812800" lvl="0" indent="-812800" algn="l" rtl="0">
              <a:spcBef>
                <a:spcPts val="400"/>
              </a:spcBef>
              <a:spcAft>
                <a:spcPts val="0"/>
              </a:spcAft>
              <a:buSzPts val="1400"/>
              <a:buNone/>
            </a:pPr>
            <a:endParaRPr sz="2000">
              <a:solidFill>
                <a:srgbClr val="6600FF"/>
              </a:solidFill>
            </a:endParaRPr>
          </a:p>
          <a:p>
            <a:pPr marL="812800" lvl="0" indent="-812800" algn="l" rtl="0">
              <a:spcBef>
                <a:spcPts val="400"/>
              </a:spcBef>
              <a:spcAft>
                <a:spcPts val="0"/>
              </a:spcAft>
              <a:buSzPts val="1400"/>
              <a:buNone/>
            </a:pPr>
            <a:endParaRPr sz="2000">
              <a:solidFill>
                <a:srgbClr val="6600FF"/>
              </a:solidFill>
            </a:endParaRPr>
          </a:p>
          <a:p>
            <a:pPr marL="812800" lvl="0" indent="-812800" algn="l" rtl="0">
              <a:spcBef>
                <a:spcPts val="400"/>
              </a:spcBef>
              <a:spcAft>
                <a:spcPts val="0"/>
              </a:spcAft>
              <a:buSzPts val="1400"/>
              <a:buNone/>
            </a:pPr>
            <a:endParaRPr sz="2000">
              <a:solidFill>
                <a:srgbClr val="6600FF"/>
              </a:solidFill>
            </a:endParaRPr>
          </a:p>
          <a:p>
            <a:pPr marL="812800" lvl="0" indent="-812800" algn="l" rtl="0">
              <a:spcBef>
                <a:spcPts val="400"/>
              </a:spcBef>
              <a:spcAft>
                <a:spcPts val="0"/>
              </a:spcAft>
              <a:buSzPts val="1400"/>
              <a:buNone/>
            </a:pPr>
            <a:r>
              <a:rPr lang="en-US" sz="2000"/>
              <a:t>    (1-0/1-2//)    (0-1/2-1//)     (0-1/1-2//) 	0-0/2-2/1-1/3-3//	</a:t>
            </a:r>
            <a:endParaRPr/>
          </a:p>
          <a:p>
            <a:pPr marL="812800" lvl="0" indent="-812800" algn="l" rtl="0">
              <a:spcBef>
                <a:spcPts val="400"/>
              </a:spcBef>
              <a:spcAft>
                <a:spcPts val="0"/>
              </a:spcAft>
              <a:buSzPts val="1400"/>
              <a:buNone/>
            </a:pPr>
            <a:r>
              <a:rPr lang="en-US" sz="2000"/>
              <a:t>   Close lap          Open lap         Open laps          laying-in                    Miss laps</a:t>
            </a:r>
            <a:endParaRPr sz="2000">
              <a:solidFill>
                <a:srgbClr val="6600FF"/>
              </a:solidFill>
            </a:endParaRPr>
          </a:p>
          <a:p>
            <a:pPr marL="342900" lvl="0" indent="-200660" algn="l" rtl="0">
              <a:spcBef>
                <a:spcPts val="640"/>
              </a:spcBef>
              <a:spcAft>
                <a:spcPts val="0"/>
              </a:spcAft>
              <a:buSzPts val="2240"/>
              <a:buNone/>
            </a:pPr>
            <a:endParaRPr/>
          </a:p>
        </p:txBody>
      </p:sp>
      <p:pic>
        <p:nvPicPr>
          <p:cNvPr id="289" name="Google Shape;289;p29" descr="p3"/>
          <p:cNvPicPr preferRelativeResize="0"/>
          <p:nvPr/>
        </p:nvPicPr>
        <p:blipFill rotWithShape="1">
          <a:blip r:embed="rId3">
            <a:alphaModFix/>
          </a:blip>
          <a:srcRect/>
          <a:stretch/>
        </p:blipFill>
        <p:spPr>
          <a:xfrm>
            <a:off x="457200" y="4267200"/>
            <a:ext cx="1524000" cy="1371600"/>
          </a:xfrm>
          <a:prstGeom prst="rect">
            <a:avLst/>
          </a:prstGeom>
          <a:noFill/>
          <a:ln>
            <a:noFill/>
          </a:ln>
        </p:spPr>
      </p:pic>
      <p:pic>
        <p:nvPicPr>
          <p:cNvPr id="290" name="Google Shape;290;p29" descr="p4"/>
          <p:cNvPicPr preferRelativeResize="0"/>
          <p:nvPr/>
        </p:nvPicPr>
        <p:blipFill rotWithShape="1">
          <a:blip r:embed="rId4">
            <a:alphaModFix/>
          </a:blip>
          <a:srcRect/>
          <a:stretch/>
        </p:blipFill>
        <p:spPr>
          <a:xfrm>
            <a:off x="2057401" y="4267200"/>
            <a:ext cx="1371600" cy="1371600"/>
          </a:xfrm>
          <a:prstGeom prst="rect">
            <a:avLst/>
          </a:prstGeom>
          <a:noFill/>
          <a:ln>
            <a:noFill/>
          </a:ln>
        </p:spPr>
      </p:pic>
      <p:pic>
        <p:nvPicPr>
          <p:cNvPr id="291" name="Google Shape;291;p29" descr="p5"/>
          <p:cNvPicPr preferRelativeResize="0"/>
          <p:nvPr/>
        </p:nvPicPr>
        <p:blipFill rotWithShape="1">
          <a:blip r:embed="rId5">
            <a:alphaModFix/>
          </a:blip>
          <a:srcRect/>
          <a:stretch/>
        </p:blipFill>
        <p:spPr>
          <a:xfrm>
            <a:off x="3581400" y="4267200"/>
            <a:ext cx="1295400" cy="1371600"/>
          </a:xfrm>
          <a:prstGeom prst="rect">
            <a:avLst/>
          </a:prstGeom>
          <a:noFill/>
          <a:ln>
            <a:noFill/>
          </a:ln>
        </p:spPr>
      </p:pic>
      <p:pic>
        <p:nvPicPr>
          <p:cNvPr id="292" name="Google Shape;292;p29" descr="p1"/>
          <p:cNvPicPr preferRelativeResize="0"/>
          <p:nvPr/>
        </p:nvPicPr>
        <p:blipFill rotWithShape="1">
          <a:blip r:embed="rId6">
            <a:alphaModFix/>
          </a:blip>
          <a:srcRect/>
          <a:stretch/>
        </p:blipFill>
        <p:spPr>
          <a:xfrm>
            <a:off x="5029200" y="4267201"/>
            <a:ext cx="1905000" cy="1371600"/>
          </a:xfrm>
          <a:prstGeom prst="rect">
            <a:avLst/>
          </a:prstGeom>
          <a:noFill/>
          <a:ln>
            <a:noFill/>
          </a:ln>
        </p:spPr>
      </p:pic>
      <p:pic>
        <p:nvPicPr>
          <p:cNvPr id="293" name="Google Shape;293;p29" descr="p2"/>
          <p:cNvPicPr preferRelativeResize="0"/>
          <p:nvPr/>
        </p:nvPicPr>
        <p:blipFill rotWithShape="1">
          <a:blip r:embed="rId7">
            <a:alphaModFix/>
          </a:blip>
          <a:srcRect/>
          <a:stretch/>
        </p:blipFill>
        <p:spPr>
          <a:xfrm>
            <a:off x="7010400" y="4267200"/>
            <a:ext cx="1799896" cy="137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txBox="1">
            <a:spLocks noGrp="1"/>
          </p:cNvSpPr>
          <p:nvPr>
            <p:ph type="title"/>
          </p:nvPr>
        </p:nvSpPr>
        <p:spPr>
          <a:xfrm>
            <a:off x="457200" y="304800"/>
            <a:ext cx="8686800" cy="838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Libre Franklin Thin"/>
              <a:buNone/>
            </a:pPr>
            <a:r>
              <a:rPr lang="en-US" sz="4000"/>
              <a:t>   A) OPEN LAP              B) CLOSE LAP</a:t>
            </a:r>
            <a:endParaRPr/>
          </a:p>
        </p:txBody>
      </p:sp>
      <p:pic>
        <p:nvPicPr>
          <p:cNvPr id="299" name="Google Shape;299;p30"/>
          <p:cNvPicPr preferRelativeResize="0">
            <a:picLocks noGrp="1"/>
          </p:cNvPicPr>
          <p:nvPr>
            <p:ph idx="1"/>
          </p:nvPr>
        </p:nvPicPr>
        <p:blipFill rotWithShape="1">
          <a:blip r:embed="rId3">
            <a:alphaModFix/>
          </a:blip>
          <a:srcRect/>
          <a:stretch/>
        </p:blipFill>
        <p:spPr>
          <a:xfrm>
            <a:off x="1295400" y="1143000"/>
            <a:ext cx="6400800" cy="548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23126"/>
              </a:buClr>
              <a:buSzPts val="3240"/>
              <a:buFont typeface="Libre Franklin Thin"/>
              <a:buNone/>
            </a:pPr>
            <a:r>
              <a:rPr lang="en-US" sz="3240" b="1" u="sng">
                <a:solidFill>
                  <a:srgbClr val="523126"/>
                </a:solidFill>
              </a:rPr>
              <a:t>BASIC LAPPING MOVEMENTS:</a:t>
            </a:r>
            <a:r>
              <a:rPr lang="en-US" sz="3240">
                <a:solidFill>
                  <a:srgbClr val="CC3300"/>
                </a:solidFill>
              </a:rPr>
              <a:t/>
            </a:r>
            <a:br>
              <a:rPr lang="en-US" sz="3240">
                <a:solidFill>
                  <a:srgbClr val="CC3300"/>
                </a:solidFill>
              </a:rPr>
            </a:br>
            <a:endParaRPr sz="3240"/>
          </a:p>
        </p:txBody>
      </p:sp>
      <p:sp>
        <p:nvSpPr>
          <p:cNvPr id="305" name="Google Shape;305;p31"/>
          <p:cNvSpPr txBox="1">
            <a:spLocks noGrp="1"/>
          </p:cNvSpPr>
          <p:nvPr>
            <p:ph idx="1"/>
          </p:nvPr>
        </p:nvSpPr>
        <p:spPr>
          <a:xfrm>
            <a:off x="228600" y="1143000"/>
            <a:ext cx="8686800" cy="5715000"/>
          </a:xfrm>
          <a:prstGeom prst="rect">
            <a:avLst/>
          </a:prstGeom>
          <a:noFill/>
          <a:ln>
            <a:noFill/>
          </a:ln>
        </p:spPr>
        <p:txBody>
          <a:bodyPr spcFirstLastPara="1" wrap="square" lIns="91425" tIns="45700" rIns="91425" bIns="45700" anchor="t" anchorCtr="0">
            <a:normAutofit/>
          </a:bodyPr>
          <a:lstStyle/>
          <a:p>
            <a:pPr marL="812800" lvl="0" indent="-812800" algn="l" rtl="0">
              <a:lnSpc>
                <a:spcPct val="70000"/>
              </a:lnSpc>
              <a:spcBef>
                <a:spcPts val="0"/>
              </a:spcBef>
              <a:spcAft>
                <a:spcPts val="0"/>
              </a:spcAft>
              <a:buSzPts val="2240"/>
              <a:buNone/>
            </a:pPr>
            <a:endParaRPr>
              <a:solidFill>
                <a:srgbClr val="603A14"/>
              </a:solidFill>
            </a:endParaRPr>
          </a:p>
          <a:p>
            <a:pPr marL="812800" lvl="0" indent="-812800" algn="l" rtl="0">
              <a:lnSpc>
                <a:spcPct val="70000"/>
              </a:lnSpc>
              <a:spcBef>
                <a:spcPts val="640"/>
              </a:spcBef>
              <a:spcAft>
                <a:spcPts val="0"/>
              </a:spcAft>
              <a:buSzPts val="2240"/>
              <a:buNone/>
            </a:pPr>
            <a:endParaRPr>
              <a:solidFill>
                <a:srgbClr val="603A14"/>
              </a:solidFill>
            </a:endParaRPr>
          </a:p>
          <a:p>
            <a:pPr marL="812800" lvl="0" indent="-812800" algn="l" rtl="0">
              <a:lnSpc>
                <a:spcPct val="70000"/>
              </a:lnSpc>
              <a:spcBef>
                <a:spcPts val="640"/>
              </a:spcBef>
              <a:spcAft>
                <a:spcPts val="0"/>
              </a:spcAft>
              <a:buSzPts val="2240"/>
              <a:buNone/>
            </a:pPr>
            <a:r>
              <a:rPr lang="en-US">
                <a:solidFill>
                  <a:srgbClr val="603A14"/>
                </a:solidFill>
              </a:rPr>
              <a:t>1.Pillar/Chain stitch</a:t>
            </a:r>
            <a:endParaRPr sz="1800">
              <a:solidFill>
                <a:srgbClr val="00CC99"/>
              </a:solidFill>
            </a:endParaRPr>
          </a:p>
          <a:p>
            <a:pPr marL="812800" lvl="0" indent="-812800" algn="l" rtl="0">
              <a:lnSpc>
                <a:spcPct val="100000"/>
              </a:lnSpc>
              <a:spcBef>
                <a:spcPts val="640"/>
              </a:spcBef>
              <a:spcAft>
                <a:spcPts val="0"/>
              </a:spcAft>
              <a:buSzPts val="1260"/>
              <a:buNone/>
            </a:pPr>
            <a:r>
              <a:rPr lang="en-US" sz="1800">
                <a:solidFill>
                  <a:srgbClr val="00CC99"/>
                </a:solidFill>
              </a:rPr>
              <a:t>               </a:t>
            </a:r>
            <a:r>
              <a:rPr lang="en-US" sz="1800"/>
              <a:t>                                                       1-0/1-0 closed lap     1-0/0-1 Open lap </a:t>
            </a:r>
            <a:r>
              <a:rPr lang="en-US"/>
              <a:t>	</a:t>
            </a:r>
            <a:endParaRPr>
              <a:solidFill>
                <a:srgbClr val="00CC99"/>
              </a:solidFill>
            </a:endParaRPr>
          </a:p>
          <a:p>
            <a:pPr marL="812800" lvl="0" indent="-812800" algn="l" rtl="0">
              <a:lnSpc>
                <a:spcPct val="70000"/>
              </a:lnSpc>
              <a:spcBef>
                <a:spcPts val="640"/>
              </a:spcBef>
              <a:spcAft>
                <a:spcPts val="0"/>
              </a:spcAft>
              <a:buSzPts val="2240"/>
              <a:buNone/>
            </a:pPr>
            <a:endParaRPr>
              <a:solidFill>
                <a:srgbClr val="603A14"/>
              </a:solidFill>
            </a:endParaRPr>
          </a:p>
          <a:p>
            <a:pPr marL="812800" lvl="0" indent="-812800" algn="l" rtl="0">
              <a:lnSpc>
                <a:spcPct val="70000"/>
              </a:lnSpc>
              <a:spcBef>
                <a:spcPts val="640"/>
              </a:spcBef>
              <a:spcAft>
                <a:spcPts val="0"/>
              </a:spcAft>
              <a:buSzPts val="2240"/>
              <a:buNone/>
            </a:pPr>
            <a:r>
              <a:rPr lang="en-US">
                <a:solidFill>
                  <a:srgbClr val="603A14"/>
                </a:solidFill>
              </a:rPr>
              <a:t>2.Tricot stitch or 1 and 1 </a:t>
            </a:r>
            <a:endParaRPr/>
          </a:p>
          <a:p>
            <a:pPr marL="812800" lvl="0" indent="-812800" algn="l" rtl="0">
              <a:lnSpc>
                <a:spcPct val="70000"/>
              </a:lnSpc>
              <a:spcBef>
                <a:spcPts val="640"/>
              </a:spcBef>
              <a:spcAft>
                <a:spcPts val="0"/>
              </a:spcAft>
              <a:buSzPts val="2240"/>
              <a:buNone/>
            </a:pPr>
            <a:r>
              <a:rPr lang="en-US">
                <a:solidFill>
                  <a:srgbClr val="603A14"/>
                </a:solidFill>
              </a:rPr>
              <a:t>    lapping movement</a:t>
            </a:r>
            <a:r>
              <a:rPr lang="en-US">
                <a:solidFill>
                  <a:srgbClr val="00CC99"/>
                </a:solidFill>
              </a:rPr>
              <a:t>  </a:t>
            </a:r>
            <a:endParaRPr/>
          </a:p>
          <a:p>
            <a:pPr marL="812800" lvl="0" indent="-812800" algn="l" rtl="0">
              <a:lnSpc>
                <a:spcPct val="70000"/>
              </a:lnSpc>
              <a:spcBef>
                <a:spcPts val="640"/>
              </a:spcBef>
              <a:spcAft>
                <a:spcPts val="0"/>
              </a:spcAft>
              <a:buSzPts val="1400"/>
              <a:buNone/>
            </a:pPr>
            <a:r>
              <a:rPr lang="en-US" sz="2000">
                <a:solidFill>
                  <a:srgbClr val="00CC99"/>
                </a:solidFill>
              </a:rPr>
              <a:t>                                                                 </a:t>
            </a:r>
            <a:r>
              <a:rPr lang="en-US" sz="2000"/>
              <a:t> 2-1/0-1 Closed       </a:t>
            </a:r>
            <a:r>
              <a:rPr lang="en-US"/>
              <a:t> </a:t>
            </a:r>
            <a:r>
              <a:rPr lang="en-US" sz="2000"/>
              <a:t>1-2/1-0 open</a:t>
            </a:r>
            <a:endParaRPr>
              <a:solidFill>
                <a:srgbClr val="00CC99"/>
              </a:solidFill>
            </a:endParaRPr>
          </a:p>
          <a:p>
            <a:pPr marL="812800" lvl="0" indent="-812800" algn="l" rtl="0">
              <a:lnSpc>
                <a:spcPct val="70000"/>
              </a:lnSpc>
              <a:spcBef>
                <a:spcPts val="640"/>
              </a:spcBef>
              <a:spcAft>
                <a:spcPts val="0"/>
              </a:spcAft>
              <a:buSzPts val="2240"/>
              <a:buNone/>
            </a:pPr>
            <a:endParaRPr>
              <a:solidFill>
                <a:srgbClr val="603A14"/>
              </a:solidFill>
            </a:endParaRPr>
          </a:p>
          <a:p>
            <a:pPr marL="812800" lvl="0" indent="-812800" algn="l" rtl="0">
              <a:lnSpc>
                <a:spcPct val="70000"/>
              </a:lnSpc>
              <a:spcBef>
                <a:spcPts val="640"/>
              </a:spcBef>
              <a:spcAft>
                <a:spcPts val="0"/>
              </a:spcAft>
              <a:buSzPts val="2240"/>
              <a:buNone/>
            </a:pPr>
            <a:r>
              <a:rPr lang="en-US">
                <a:solidFill>
                  <a:srgbClr val="603A14"/>
                </a:solidFill>
              </a:rPr>
              <a:t>3.Cord stitch or 2 and 1 </a:t>
            </a:r>
            <a:endParaRPr/>
          </a:p>
          <a:p>
            <a:pPr marL="812800" lvl="0" indent="-812800" algn="l" rtl="0">
              <a:lnSpc>
                <a:spcPct val="70000"/>
              </a:lnSpc>
              <a:spcBef>
                <a:spcPts val="640"/>
              </a:spcBef>
              <a:spcAft>
                <a:spcPts val="0"/>
              </a:spcAft>
              <a:buSzPts val="2240"/>
              <a:buNone/>
            </a:pPr>
            <a:r>
              <a:rPr lang="en-US">
                <a:solidFill>
                  <a:srgbClr val="603A14"/>
                </a:solidFill>
              </a:rPr>
              <a:t>    lapping movement</a:t>
            </a:r>
            <a:endParaRPr/>
          </a:p>
          <a:p>
            <a:pPr marL="812800" lvl="0" indent="-812800" algn="l" rtl="0">
              <a:lnSpc>
                <a:spcPct val="70000"/>
              </a:lnSpc>
              <a:spcBef>
                <a:spcPts val="640"/>
              </a:spcBef>
              <a:spcAft>
                <a:spcPts val="0"/>
              </a:spcAft>
              <a:buSzPts val="2240"/>
              <a:buNone/>
            </a:pPr>
            <a:r>
              <a:rPr lang="en-US">
                <a:solidFill>
                  <a:srgbClr val="00CC99"/>
                </a:solidFill>
              </a:rPr>
              <a:t>       </a:t>
            </a:r>
            <a:endParaRPr/>
          </a:p>
        </p:txBody>
      </p:sp>
      <p:pic>
        <p:nvPicPr>
          <p:cNvPr id="306" name="Google Shape;306;p31" descr="p7"/>
          <p:cNvPicPr preferRelativeResize="0"/>
          <p:nvPr/>
        </p:nvPicPr>
        <p:blipFill rotWithShape="1">
          <a:blip r:embed="rId3">
            <a:alphaModFix/>
          </a:blip>
          <a:srcRect/>
          <a:stretch/>
        </p:blipFill>
        <p:spPr>
          <a:xfrm>
            <a:off x="4648200" y="1371600"/>
            <a:ext cx="1406769" cy="1219200"/>
          </a:xfrm>
          <a:prstGeom prst="rect">
            <a:avLst/>
          </a:prstGeom>
          <a:noFill/>
          <a:ln>
            <a:noFill/>
          </a:ln>
        </p:spPr>
      </p:pic>
      <p:pic>
        <p:nvPicPr>
          <p:cNvPr id="307" name="Google Shape;307;p31" descr="p6"/>
          <p:cNvPicPr preferRelativeResize="0"/>
          <p:nvPr/>
        </p:nvPicPr>
        <p:blipFill rotWithShape="1">
          <a:blip r:embed="rId4">
            <a:alphaModFix/>
          </a:blip>
          <a:srcRect/>
          <a:stretch/>
        </p:blipFill>
        <p:spPr>
          <a:xfrm>
            <a:off x="6477000" y="1371600"/>
            <a:ext cx="1447800" cy="1202266"/>
          </a:xfrm>
          <a:prstGeom prst="rect">
            <a:avLst/>
          </a:prstGeom>
          <a:noFill/>
          <a:ln>
            <a:noFill/>
          </a:ln>
        </p:spPr>
      </p:pic>
      <p:pic>
        <p:nvPicPr>
          <p:cNvPr id="308" name="Google Shape;308;p31" descr="p8"/>
          <p:cNvPicPr preferRelativeResize="0"/>
          <p:nvPr/>
        </p:nvPicPr>
        <p:blipFill rotWithShape="1">
          <a:blip r:embed="rId5">
            <a:alphaModFix/>
          </a:blip>
          <a:srcRect/>
          <a:stretch/>
        </p:blipFill>
        <p:spPr>
          <a:xfrm>
            <a:off x="4690750" y="3109588"/>
            <a:ext cx="1447801" cy="1172225"/>
          </a:xfrm>
          <a:prstGeom prst="rect">
            <a:avLst/>
          </a:prstGeom>
          <a:noFill/>
          <a:ln>
            <a:noFill/>
          </a:ln>
        </p:spPr>
      </p:pic>
      <p:pic>
        <p:nvPicPr>
          <p:cNvPr id="309" name="Google Shape;309;p31" descr="p9"/>
          <p:cNvPicPr preferRelativeResize="0"/>
          <p:nvPr/>
        </p:nvPicPr>
        <p:blipFill rotWithShape="1">
          <a:blip r:embed="rId6">
            <a:alphaModFix/>
          </a:blip>
          <a:srcRect/>
          <a:stretch/>
        </p:blipFill>
        <p:spPr>
          <a:xfrm>
            <a:off x="6553200" y="3124200"/>
            <a:ext cx="1670538" cy="1143000"/>
          </a:xfrm>
          <a:prstGeom prst="rect">
            <a:avLst/>
          </a:prstGeom>
          <a:noFill/>
          <a:ln>
            <a:noFill/>
          </a:ln>
        </p:spPr>
      </p:pic>
      <p:pic>
        <p:nvPicPr>
          <p:cNvPr id="310" name="Google Shape;310;p31" descr="p11"/>
          <p:cNvPicPr preferRelativeResize="0"/>
          <p:nvPr/>
        </p:nvPicPr>
        <p:blipFill rotWithShape="1">
          <a:blip r:embed="rId7">
            <a:alphaModFix/>
          </a:blip>
          <a:srcRect/>
          <a:stretch/>
        </p:blipFill>
        <p:spPr>
          <a:xfrm>
            <a:off x="4572000" y="4876800"/>
            <a:ext cx="1524000" cy="1447800"/>
          </a:xfrm>
          <a:prstGeom prst="rect">
            <a:avLst/>
          </a:prstGeom>
          <a:noFill/>
          <a:ln>
            <a:noFill/>
          </a:ln>
        </p:spPr>
      </p:pic>
      <p:pic>
        <p:nvPicPr>
          <p:cNvPr id="311" name="Google Shape;311;p31" descr="p12"/>
          <p:cNvPicPr preferRelativeResize="0"/>
          <p:nvPr/>
        </p:nvPicPr>
        <p:blipFill rotWithShape="1">
          <a:blip r:embed="rId8">
            <a:alphaModFix/>
          </a:blip>
          <a:srcRect/>
          <a:stretch/>
        </p:blipFill>
        <p:spPr>
          <a:xfrm>
            <a:off x="6477000" y="4876800"/>
            <a:ext cx="1828800" cy="1447800"/>
          </a:xfrm>
          <a:prstGeom prst="rect">
            <a:avLst/>
          </a:prstGeom>
          <a:noFill/>
          <a:ln>
            <a:noFill/>
          </a:ln>
        </p:spPr>
      </p:pic>
      <p:sp>
        <p:nvSpPr>
          <p:cNvPr id="312" name="Google Shape;312;p31"/>
          <p:cNvSpPr/>
          <p:nvPr/>
        </p:nvSpPr>
        <p:spPr>
          <a:xfrm>
            <a:off x="1905000" y="6055409"/>
            <a:ext cx="7499350"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                  </a:t>
            </a:r>
            <a:endParaRPr sz="18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	                            Open 3-2/0-1//         Closed 2-3/1-0//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23126"/>
              </a:buClr>
              <a:buSzPts val="3600"/>
              <a:buFont typeface="Libre Franklin Thin"/>
              <a:buNone/>
            </a:pPr>
            <a:r>
              <a:rPr lang="en-US" b="1" u="sng">
                <a:solidFill>
                  <a:srgbClr val="523126"/>
                </a:solidFill>
              </a:rPr>
              <a:t>BASIC LAPPING MOVEMENTS:</a:t>
            </a:r>
            <a:endParaRPr/>
          </a:p>
        </p:txBody>
      </p:sp>
      <p:sp>
        <p:nvSpPr>
          <p:cNvPr id="318" name="Google Shape;318;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812800" lvl="0" indent="-812800" algn="l" rtl="0">
              <a:lnSpc>
                <a:spcPct val="80000"/>
              </a:lnSpc>
              <a:spcBef>
                <a:spcPts val="0"/>
              </a:spcBef>
              <a:spcAft>
                <a:spcPts val="0"/>
              </a:spcAft>
              <a:buSzPts val="2240"/>
              <a:buNone/>
            </a:pPr>
            <a:endParaRPr>
              <a:solidFill>
                <a:srgbClr val="603A14"/>
              </a:solidFill>
            </a:endParaRPr>
          </a:p>
          <a:p>
            <a:pPr marL="812800" lvl="0" indent="-812800" algn="l" rtl="0">
              <a:spcBef>
                <a:spcPts val="680"/>
              </a:spcBef>
              <a:spcAft>
                <a:spcPts val="0"/>
              </a:spcAft>
              <a:buSzPts val="2380"/>
              <a:buNone/>
            </a:pPr>
            <a:r>
              <a:rPr lang="en-US" sz="3400">
                <a:solidFill>
                  <a:srgbClr val="603A14"/>
                </a:solidFill>
              </a:rPr>
              <a:t>4.Longer reciprocating</a:t>
            </a:r>
            <a:endParaRPr/>
          </a:p>
          <a:p>
            <a:pPr marL="812800" lvl="0" indent="-812800" algn="l" rtl="0">
              <a:spcBef>
                <a:spcPts val="680"/>
              </a:spcBef>
              <a:spcAft>
                <a:spcPts val="0"/>
              </a:spcAft>
              <a:buSzPts val="2380"/>
              <a:buNone/>
            </a:pPr>
            <a:r>
              <a:rPr lang="en-US" sz="3400">
                <a:solidFill>
                  <a:srgbClr val="603A14"/>
                </a:solidFill>
              </a:rPr>
              <a:t> lapping movements</a:t>
            </a:r>
            <a:endParaRPr/>
          </a:p>
          <a:p>
            <a:pPr marL="812800" lvl="0" indent="-812800" algn="l" rtl="0">
              <a:lnSpc>
                <a:spcPct val="110000"/>
              </a:lnSpc>
              <a:spcBef>
                <a:spcPts val="400"/>
              </a:spcBef>
              <a:spcAft>
                <a:spcPts val="0"/>
              </a:spcAft>
              <a:buSzPts val="1400"/>
              <a:buNone/>
            </a:pPr>
            <a:r>
              <a:rPr lang="en-US" sz="2000">
                <a:solidFill>
                  <a:srgbClr val="00CC99"/>
                </a:solidFill>
              </a:rPr>
              <a:t>  </a:t>
            </a:r>
            <a:endParaRPr/>
          </a:p>
          <a:p>
            <a:pPr marL="812800" lvl="0" indent="-812800" algn="l" rtl="0">
              <a:lnSpc>
                <a:spcPct val="110000"/>
              </a:lnSpc>
              <a:spcBef>
                <a:spcPts val="400"/>
              </a:spcBef>
              <a:spcAft>
                <a:spcPts val="0"/>
              </a:spcAft>
              <a:buSzPts val="1400"/>
              <a:buNone/>
            </a:pPr>
            <a:r>
              <a:rPr lang="en-US" sz="2000">
                <a:solidFill>
                  <a:srgbClr val="00CC99"/>
                </a:solidFill>
              </a:rPr>
              <a:t>             </a:t>
            </a:r>
            <a:r>
              <a:rPr lang="en-US" sz="2000"/>
              <a:t>                                                </a:t>
            </a:r>
            <a:endParaRPr>
              <a:solidFill>
                <a:srgbClr val="603A14"/>
              </a:solidFill>
            </a:endParaRPr>
          </a:p>
          <a:p>
            <a:pPr marL="812800" lvl="0" indent="-812800" algn="l" rtl="0">
              <a:lnSpc>
                <a:spcPct val="80000"/>
              </a:lnSpc>
              <a:spcBef>
                <a:spcPts val="640"/>
              </a:spcBef>
              <a:spcAft>
                <a:spcPts val="0"/>
              </a:spcAft>
              <a:buSzPts val="2240"/>
              <a:buNone/>
            </a:pPr>
            <a:r>
              <a:rPr lang="en-US">
                <a:solidFill>
                  <a:srgbClr val="603A14"/>
                </a:solidFill>
              </a:rPr>
              <a:t>5. Atlas stitch</a:t>
            </a:r>
            <a:endParaRPr/>
          </a:p>
          <a:p>
            <a:pPr marL="342900" lvl="0" indent="-200660" algn="l" rtl="0">
              <a:spcBef>
                <a:spcPts val="640"/>
              </a:spcBef>
              <a:spcAft>
                <a:spcPts val="0"/>
              </a:spcAft>
              <a:buSzPts val="2240"/>
              <a:buNone/>
            </a:pPr>
            <a:endParaRPr/>
          </a:p>
        </p:txBody>
      </p:sp>
      <p:pic>
        <p:nvPicPr>
          <p:cNvPr id="319" name="Google Shape;319;p32" descr="p14"/>
          <p:cNvPicPr preferRelativeResize="0"/>
          <p:nvPr/>
        </p:nvPicPr>
        <p:blipFill rotWithShape="1">
          <a:blip r:embed="rId3">
            <a:alphaModFix/>
          </a:blip>
          <a:srcRect/>
          <a:stretch/>
        </p:blipFill>
        <p:spPr>
          <a:xfrm>
            <a:off x="4648200" y="1752600"/>
            <a:ext cx="2057400" cy="1752600"/>
          </a:xfrm>
          <a:prstGeom prst="rect">
            <a:avLst/>
          </a:prstGeom>
          <a:noFill/>
          <a:ln>
            <a:noFill/>
          </a:ln>
        </p:spPr>
      </p:pic>
      <p:pic>
        <p:nvPicPr>
          <p:cNvPr id="320" name="Google Shape;320;p32" descr="p15"/>
          <p:cNvPicPr preferRelativeResize="0"/>
          <p:nvPr/>
        </p:nvPicPr>
        <p:blipFill rotWithShape="1">
          <a:blip r:embed="rId4">
            <a:alphaModFix/>
          </a:blip>
          <a:srcRect/>
          <a:stretch/>
        </p:blipFill>
        <p:spPr>
          <a:xfrm>
            <a:off x="6781800" y="1676400"/>
            <a:ext cx="2133600" cy="1828800"/>
          </a:xfrm>
          <a:prstGeom prst="rect">
            <a:avLst/>
          </a:prstGeom>
          <a:noFill/>
          <a:ln>
            <a:noFill/>
          </a:ln>
        </p:spPr>
      </p:pic>
      <p:pic>
        <p:nvPicPr>
          <p:cNvPr id="321" name="Google Shape;321;p32" descr="moshiiour0167"/>
          <p:cNvPicPr preferRelativeResize="0"/>
          <p:nvPr/>
        </p:nvPicPr>
        <p:blipFill rotWithShape="1">
          <a:blip r:embed="rId5">
            <a:alphaModFix/>
          </a:blip>
          <a:srcRect/>
          <a:stretch/>
        </p:blipFill>
        <p:spPr>
          <a:xfrm>
            <a:off x="3124200" y="3886200"/>
            <a:ext cx="2057400" cy="2057399"/>
          </a:xfrm>
          <a:prstGeom prst="rect">
            <a:avLst/>
          </a:prstGeom>
          <a:noFill/>
          <a:ln>
            <a:noFill/>
          </a:ln>
        </p:spPr>
      </p:pic>
      <p:pic>
        <p:nvPicPr>
          <p:cNvPr id="322" name="Google Shape;322;p32" descr="p18"/>
          <p:cNvPicPr preferRelativeResize="0"/>
          <p:nvPr/>
        </p:nvPicPr>
        <p:blipFill rotWithShape="1">
          <a:blip r:embed="rId6">
            <a:alphaModFix/>
          </a:blip>
          <a:srcRect/>
          <a:stretch/>
        </p:blipFill>
        <p:spPr>
          <a:xfrm>
            <a:off x="5943600" y="3810000"/>
            <a:ext cx="2057399" cy="205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47"/>
          <p:cNvPicPr preferRelativeResize="0">
            <a:picLocks noGrp="1"/>
          </p:cNvPicPr>
          <p:nvPr>
            <p:ph idx="1"/>
          </p:nvPr>
        </p:nvPicPr>
        <p:blipFill rotWithShape="1">
          <a:blip r:embed="rId3">
            <a:alphaModFix/>
          </a:blip>
          <a:srcRect/>
          <a:stretch/>
        </p:blipFill>
        <p:spPr>
          <a:xfrm>
            <a:off x="457200" y="152400"/>
            <a:ext cx="8229600" cy="6477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765</Words>
  <Application>Microsoft Office PowerPoint</Application>
  <PresentationFormat>On-screen Show (4:3)</PresentationFormat>
  <Paragraphs>99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Noto Sans Symbols</vt:lpstr>
      <vt:lpstr>Libre Franklin Thin</vt:lpstr>
      <vt:lpstr>Libre Franklin</vt:lpstr>
      <vt:lpstr>Office Theme</vt:lpstr>
      <vt:lpstr>KNITTING  BY FAHMIDA SIDDIQA</vt:lpstr>
      <vt:lpstr>DIFFERENT WARP KNITTED STRUCTURE:</vt:lpstr>
      <vt:lpstr>LAPPING DIAGRAM:</vt:lpstr>
      <vt:lpstr>SOME SINGLE GUIDE BAR STRUCTURE</vt:lpstr>
      <vt:lpstr>BASIC OVERLAP/UNDER LAP VARIATIONS:</vt:lpstr>
      <vt:lpstr>   A) OPEN LAP              B) CLOSE LAP</vt:lpstr>
      <vt:lpstr>BASIC LAPPING MOVEMENTS: </vt:lpstr>
      <vt:lpstr>BASIC LAPPING MOVEMENTS:</vt:lpstr>
      <vt:lpstr>PowerPoint Presentation</vt:lpstr>
      <vt:lpstr>WEFT KNITTING</vt:lpstr>
      <vt:lpstr> FEATURES OF FABRIC M/CS: </vt:lpstr>
      <vt:lpstr>PowerPoint Presentation</vt:lpstr>
      <vt:lpstr>FLAT KNITTING M/C: FEATURE: </vt:lpstr>
      <vt:lpstr>DIFFERENCE BETWEEN WARP &amp; WEFT KNITTING.          WARP KNITTING                     WEFT KNITTING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KNITTING  BY FAHMIDA SIDDIQA</dc:title>
  <dc:creator>Ahtesham Rasool</dc:creator>
  <cp:lastModifiedBy>laxmii</cp:lastModifiedBy>
  <cp:revision>1</cp:revision>
  <dcterms:created xsi:type="dcterms:W3CDTF">2012-01-23T06:38:22Z</dcterms:created>
  <dcterms:modified xsi:type="dcterms:W3CDTF">2020-12-15T09:12:49Z</dcterms:modified>
</cp:coreProperties>
</file>