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321" r:id="rId3"/>
    <p:sldId id="299" r:id="rId4"/>
    <p:sldId id="311" r:id="rId5"/>
    <p:sldId id="312" r:id="rId6"/>
    <p:sldId id="306" r:id="rId7"/>
    <p:sldId id="307" r:id="rId8"/>
    <p:sldId id="308" r:id="rId9"/>
    <p:sldId id="309" r:id="rId10"/>
    <p:sldId id="288" r:id="rId11"/>
    <p:sldId id="298" r:id="rId12"/>
    <p:sldId id="279" r:id="rId13"/>
    <p:sldId id="294" r:id="rId14"/>
    <p:sldId id="264" r:id="rId15"/>
    <p:sldId id="317" r:id="rId16"/>
    <p:sldId id="271" r:id="rId17"/>
    <p:sldId id="290" r:id="rId18"/>
    <p:sldId id="293" r:id="rId19"/>
    <p:sldId id="318" r:id="rId20"/>
    <p:sldId id="320" r:id="rId21"/>
    <p:sldId id="291" r:id="rId22"/>
    <p:sldId id="278" r:id="rId23"/>
    <p:sldId id="273" r:id="rId24"/>
    <p:sldId id="274" r:id="rId25"/>
    <p:sldId id="276" r:id="rId26"/>
    <p:sldId id="277" r:id="rId27"/>
    <p:sldId id="266" r:id="rId28"/>
    <p:sldId id="268" r:id="rId29"/>
    <p:sldId id="265" r:id="rId30"/>
    <p:sldId id="280" r:id="rId31"/>
    <p:sldId id="281" r:id="rId32"/>
  </p:sldIdLst>
  <p:sldSz cx="9144000" cy="6858000" type="screen4x3"/>
  <p:notesSz cx="9309100" cy="7053263"/>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14" autoAdjust="0"/>
    <p:restoredTop sz="90467" autoAdjust="0"/>
  </p:normalViewPr>
  <p:slideViewPr>
    <p:cSldViewPr>
      <p:cViewPr varScale="1">
        <p:scale>
          <a:sx n="60" d="100"/>
          <a:sy n="60" d="100"/>
        </p:scale>
        <p:origin x="1476"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4362996-6936-433B-B139-1CFFA3F79F1E}"/>
              </a:ext>
            </a:extLst>
          </p:cNvPr>
          <p:cNvSpPr>
            <a:spLocks noGrp="1"/>
          </p:cNvSpPr>
          <p:nvPr>
            <p:ph type="hdr" sz="quarter"/>
          </p:nvPr>
        </p:nvSpPr>
        <p:spPr>
          <a:xfrm>
            <a:off x="0" y="0"/>
            <a:ext cx="4033838" cy="352425"/>
          </a:xfrm>
          <a:prstGeom prst="rect">
            <a:avLst/>
          </a:prstGeom>
        </p:spPr>
        <p:txBody>
          <a:bodyPr vert="horz" lIns="91440" tIns="45720" rIns="91440" bIns="45720" rtlCol="0"/>
          <a:lstStyle>
            <a:lvl1pPr algn="l" eaLnBrk="1" hangingPunct="1">
              <a:defRPr sz="1200">
                <a:latin typeface="Arial" pitchFamily="34" charset="0"/>
                <a:cs typeface="Arial" pitchFamily="34" charset="0"/>
              </a:defRPr>
            </a:lvl1pPr>
          </a:lstStyle>
          <a:p>
            <a:pPr>
              <a:defRPr/>
            </a:pPr>
            <a:endParaRPr lang="en-US"/>
          </a:p>
        </p:txBody>
      </p:sp>
      <p:sp>
        <p:nvSpPr>
          <p:cNvPr id="3" name="Date Placeholder 2">
            <a:extLst>
              <a:ext uri="{FF2B5EF4-FFF2-40B4-BE49-F238E27FC236}">
                <a16:creationId xmlns:a16="http://schemas.microsoft.com/office/drawing/2014/main" id="{FCA58ED4-CA38-491D-8276-6C6B4A7EA708}"/>
              </a:ext>
            </a:extLst>
          </p:cNvPr>
          <p:cNvSpPr>
            <a:spLocks noGrp="1"/>
          </p:cNvSpPr>
          <p:nvPr>
            <p:ph type="dt" sz="quarter" idx="1"/>
          </p:nvPr>
        </p:nvSpPr>
        <p:spPr>
          <a:xfrm>
            <a:off x="5273675" y="0"/>
            <a:ext cx="4033838" cy="352425"/>
          </a:xfrm>
          <a:prstGeom prst="rect">
            <a:avLst/>
          </a:prstGeom>
        </p:spPr>
        <p:txBody>
          <a:bodyPr vert="horz" lIns="91440" tIns="45720" rIns="91440" bIns="45720" rtlCol="0"/>
          <a:lstStyle>
            <a:lvl1pPr algn="r" eaLnBrk="1" hangingPunct="1">
              <a:defRPr sz="1200">
                <a:latin typeface="Arial" pitchFamily="34" charset="0"/>
                <a:cs typeface="Arial" pitchFamily="34" charset="0"/>
              </a:defRPr>
            </a:lvl1pPr>
          </a:lstStyle>
          <a:p>
            <a:pPr>
              <a:defRPr/>
            </a:pPr>
            <a:fld id="{C083435A-2EA2-441C-8813-E945131A0BE3}" type="datetimeFigureOut">
              <a:rPr lang="en-US"/>
              <a:pPr>
                <a:defRPr/>
              </a:pPr>
              <a:t>22-Oct-21</a:t>
            </a:fld>
            <a:endParaRPr lang="en-US"/>
          </a:p>
        </p:txBody>
      </p:sp>
      <p:sp>
        <p:nvSpPr>
          <p:cNvPr id="4" name="Footer Placeholder 3">
            <a:extLst>
              <a:ext uri="{FF2B5EF4-FFF2-40B4-BE49-F238E27FC236}">
                <a16:creationId xmlns:a16="http://schemas.microsoft.com/office/drawing/2014/main" id="{97985329-576E-4C9F-B5F7-7A190B22D50C}"/>
              </a:ext>
            </a:extLst>
          </p:cNvPr>
          <p:cNvSpPr>
            <a:spLocks noGrp="1"/>
          </p:cNvSpPr>
          <p:nvPr>
            <p:ph type="ftr" sz="quarter" idx="2"/>
          </p:nvPr>
        </p:nvSpPr>
        <p:spPr>
          <a:xfrm>
            <a:off x="0" y="6699250"/>
            <a:ext cx="4033838" cy="352425"/>
          </a:xfrm>
          <a:prstGeom prst="rect">
            <a:avLst/>
          </a:prstGeom>
        </p:spPr>
        <p:txBody>
          <a:bodyPr vert="horz" lIns="91440" tIns="45720" rIns="91440" bIns="45720" rtlCol="0" anchor="b"/>
          <a:lstStyle>
            <a:lvl1pPr algn="l" eaLnBrk="1" hangingPunct="1">
              <a:defRPr sz="1200">
                <a:latin typeface="Arial" pitchFamily="34" charset="0"/>
                <a:cs typeface="Arial" pitchFamily="34" charset="0"/>
              </a:defRPr>
            </a:lvl1pPr>
          </a:lstStyle>
          <a:p>
            <a:pPr>
              <a:defRPr/>
            </a:pPr>
            <a:endParaRPr lang="en-US"/>
          </a:p>
        </p:txBody>
      </p:sp>
      <p:sp>
        <p:nvSpPr>
          <p:cNvPr id="5" name="Slide Number Placeholder 4">
            <a:extLst>
              <a:ext uri="{FF2B5EF4-FFF2-40B4-BE49-F238E27FC236}">
                <a16:creationId xmlns:a16="http://schemas.microsoft.com/office/drawing/2014/main" id="{2EF3B632-9592-4DA8-A093-13C26077E647}"/>
              </a:ext>
            </a:extLst>
          </p:cNvPr>
          <p:cNvSpPr>
            <a:spLocks noGrp="1"/>
          </p:cNvSpPr>
          <p:nvPr>
            <p:ph type="sldNum" sz="quarter" idx="3"/>
          </p:nvPr>
        </p:nvSpPr>
        <p:spPr>
          <a:xfrm>
            <a:off x="5273675" y="6699250"/>
            <a:ext cx="4033838" cy="3524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DCC711C-7323-4E3D-BF6D-BFEB4343261C}"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051DDD1-4626-4387-871C-FAA5BED545F2}"/>
              </a:ext>
            </a:extLst>
          </p:cNvPr>
          <p:cNvSpPr>
            <a:spLocks noGrp="1"/>
          </p:cNvSpPr>
          <p:nvPr>
            <p:ph type="hdr" sz="quarter"/>
          </p:nvPr>
        </p:nvSpPr>
        <p:spPr>
          <a:xfrm>
            <a:off x="0" y="0"/>
            <a:ext cx="4033838" cy="352425"/>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F4E69E59-4D9F-4DEB-AD4A-E016FA0EEE27}"/>
              </a:ext>
            </a:extLst>
          </p:cNvPr>
          <p:cNvSpPr>
            <a:spLocks noGrp="1"/>
          </p:cNvSpPr>
          <p:nvPr>
            <p:ph type="dt" idx="1"/>
          </p:nvPr>
        </p:nvSpPr>
        <p:spPr>
          <a:xfrm>
            <a:off x="5273675" y="0"/>
            <a:ext cx="4033838" cy="352425"/>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D2C8571E-B7D9-4372-B52B-1E76D16BE950}" type="datetimeFigureOut">
              <a:rPr lang="en-US"/>
              <a:pPr>
                <a:defRPr/>
              </a:pPr>
              <a:t>22-Oct-21</a:t>
            </a:fld>
            <a:endParaRPr lang="en-US"/>
          </a:p>
        </p:txBody>
      </p:sp>
      <p:sp>
        <p:nvSpPr>
          <p:cNvPr id="4" name="Slide Image Placeholder 3">
            <a:extLst>
              <a:ext uri="{FF2B5EF4-FFF2-40B4-BE49-F238E27FC236}">
                <a16:creationId xmlns:a16="http://schemas.microsoft.com/office/drawing/2014/main" id="{622283BD-DB77-4B90-97F1-1087C4337D7A}"/>
              </a:ext>
            </a:extLst>
          </p:cNvPr>
          <p:cNvSpPr>
            <a:spLocks noGrp="1" noRot="1" noChangeAspect="1"/>
          </p:cNvSpPr>
          <p:nvPr>
            <p:ph type="sldImg" idx="2"/>
          </p:nvPr>
        </p:nvSpPr>
        <p:spPr>
          <a:xfrm>
            <a:off x="2890838" y="528638"/>
            <a:ext cx="3527425" cy="264477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98D76FCF-4AF4-4506-814B-602305F44BCE}"/>
              </a:ext>
            </a:extLst>
          </p:cNvPr>
          <p:cNvSpPr>
            <a:spLocks noGrp="1"/>
          </p:cNvSpPr>
          <p:nvPr>
            <p:ph type="body" sz="quarter" idx="3"/>
          </p:nvPr>
        </p:nvSpPr>
        <p:spPr>
          <a:xfrm>
            <a:off x="930275" y="3349625"/>
            <a:ext cx="7448550" cy="31750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AAC4E94-1EEF-4545-9EDD-4D7A20CC0EF0}"/>
              </a:ext>
            </a:extLst>
          </p:cNvPr>
          <p:cNvSpPr>
            <a:spLocks noGrp="1"/>
          </p:cNvSpPr>
          <p:nvPr>
            <p:ph type="ftr" sz="quarter" idx="4"/>
          </p:nvPr>
        </p:nvSpPr>
        <p:spPr>
          <a:xfrm>
            <a:off x="0" y="6699250"/>
            <a:ext cx="4033838" cy="352425"/>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15674099-F70A-48BC-8D2A-5DBFEBC8BF74}"/>
              </a:ext>
            </a:extLst>
          </p:cNvPr>
          <p:cNvSpPr>
            <a:spLocks noGrp="1"/>
          </p:cNvSpPr>
          <p:nvPr>
            <p:ph type="sldNum" sz="quarter" idx="5"/>
          </p:nvPr>
        </p:nvSpPr>
        <p:spPr>
          <a:xfrm>
            <a:off x="5273675" y="6699250"/>
            <a:ext cx="4033838" cy="3524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9C4FD42E-44F0-44E7-A37B-51BEDA91A4F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4DD29DF1-3B6C-42BE-A817-B4A795558DB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09ED40-F733-4F5C-9DC8-7B79884225C8}" type="slidenum">
              <a:rPr lang="ar-SA" altLang="en-US"/>
              <a:pPr/>
              <a:t>6</a:t>
            </a:fld>
            <a:endParaRPr lang="en-US" altLang="en-US"/>
          </a:p>
        </p:txBody>
      </p:sp>
      <p:sp>
        <p:nvSpPr>
          <p:cNvPr id="34819" name="Rectangle 2">
            <a:extLst>
              <a:ext uri="{FF2B5EF4-FFF2-40B4-BE49-F238E27FC236}">
                <a16:creationId xmlns:a16="http://schemas.microsoft.com/office/drawing/2014/main" id="{FDBBED81-156B-474A-A758-81EFEB3CB946}"/>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Rectangle 3">
            <a:extLst>
              <a:ext uri="{FF2B5EF4-FFF2-40B4-BE49-F238E27FC236}">
                <a16:creationId xmlns:a16="http://schemas.microsoft.com/office/drawing/2014/main" id="{73945868-1C34-4E35-B98D-936CCA6DDC0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There are two explanations for that importance of socioeconomic status. One is that it is a so powerful risk factor that we always statistically control for its influence, So it is rarely studied as a phenomenon in its own right. The second is that socioeconomic status is not amenable to intervention as other factors do, smoking, diet.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61C4C020-22C7-40DD-8BF5-94031668F41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BFBBA59-EB12-41E0-8854-37E0F5965DE7}" type="slidenum">
              <a:rPr lang="ar-SA" altLang="en-US"/>
              <a:pPr/>
              <a:t>7</a:t>
            </a:fld>
            <a:endParaRPr lang="en-US" altLang="en-US"/>
          </a:p>
        </p:txBody>
      </p:sp>
      <p:sp>
        <p:nvSpPr>
          <p:cNvPr id="35843" name="Rectangle 2">
            <a:extLst>
              <a:ext uri="{FF2B5EF4-FFF2-40B4-BE49-F238E27FC236}">
                <a16:creationId xmlns:a16="http://schemas.microsoft.com/office/drawing/2014/main" id="{E89930EE-2840-4F7A-A9E0-A21FAC40E851}"/>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4" name="Rectangle 3">
            <a:extLst>
              <a:ext uri="{FF2B5EF4-FFF2-40B4-BE49-F238E27FC236}">
                <a16:creationId xmlns:a16="http://schemas.microsoft.com/office/drawing/2014/main" id="{6C8DE01A-EBFC-495D-AFFE-F5C361E5A8E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A91922C7-3828-4060-9E43-EEE24D89472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BC8F7FC-6DF1-431A-A552-F4E0113CAABB}" type="slidenum">
              <a:rPr lang="ar-SA" altLang="en-US"/>
              <a:pPr/>
              <a:t>8</a:t>
            </a:fld>
            <a:endParaRPr lang="en-US" altLang="en-US"/>
          </a:p>
        </p:txBody>
      </p:sp>
      <p:sp>
        <p:nvSpPr>
          <p:cNvPr id="36867" name="Rectangle 2">
            <a:extLst>
              <a:ext uri="{FF2B5EF4-FFF2-40B4-BE49-F238E27FC236}">
                <a16:creationId xmlns:a16="http://schemas.microsoft.com/office/drawing/2014/main" id="{C9FFD40B-DFCD-4A17-A58D-AB8F9225FE1E}"/>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8" name="Rectangle 3">
            <a:extLst>
              <a:ext uri="{FF2B5EF4-FFF2-40B4-BE49-F238E27FC236}">
                <a16:creationId xmlns:a16="http://schemas.microsoft.com/office/drawing/2014/main" id="{88439121-9095-4D62-9A09-20466F786BE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Two proposed explanations for this gender difference ;  biological explanation , stating that women are biologically more fit than men and social or life style explanation purporting that men behave in ways more damaging to health i.e. employment, hard driving behavior, cigarette smoking and physical activity. </a:t>
            </a:r>
          </a:p>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AD2B7D3A-B69A-466B-9E5D-5B3E1A22A63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739AC8C-D3C7-40AA-9C76-6B0A38AD64B3}" type="slidenum">
              <a:rPr lang="ar-SA" altLang="en-US"/>
              <a:pPr/>
              <a:t>9</a:t>
            </a:fld>
            <a:endParaRPr lang="en-US" altLang="en-US"/>
          </a:p>
        </p:txBody>
      </p:sp>
      <p:sp>
        <p:nvSpPr>
          <p:cNvPr id="37891" name="Rectangle 2">
            <a:extLst>
              <a:ext uri="{FF2B5EF4-FFF2-40B4-BE49-F238E27FC236}">
                <a16:creationId xmlns:a16="http://schemas.microsoft.com/office/drawing/2014/main" id="{CE654942-A040-488A-898C-9A0B7D6326C8}"/>
              </a:ext>
            </a:extLst>
          </p:cNvPr>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2" name="Rectangle 3">
            <a:extLst>
              <a:ext uri="{FF2B5EF4-FFF2-40B4-BE49-F238E27FC236}">
                <a16:creationId xmlns:a16="http://schemas.microsoft.com/office/drawing/2014/main" id="{BEE08468-C4BF-432C-99C8-8A7FFC95CE1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0271A0D6-3D44-4F31-9333-27077CC3752D}"/>
              </a:ext>
            </a:extLst>
          </p:cNvPr>
          <p:cNvSpPr>
            <a:spLocks noGrp="1"/>
          </p:cNvSpPr>
          <p:nvPr>
            <p:ph type="dt" sz="half" idx="10"/>
          </p:nvPr>
        </p:nvSpPr>
        <p:spPr/>
        <p:txBody>
          <a:bodyPr/>
          <a:lstStyle>
            <a:lvl1pPr>
              <a:defRPr/>
            </a:lvl1pPr>
          </a:lstStyle>
          <a:p>
            <a:pPr>
              <a:defRPr/>
            </a:pPr>
            <a:fld id="{A7DAE6A3-FF77-41EB-B8B6-6FC6CAD55A73}" type="datetimeFigureOut">
              <a:rPr lang="en-US"/>
              <a:pPr>
                <a:defRPr/>
              </a:pPr>
              <a:t>22-Oct-21</a:t>
            </a:fld>
            <a:endParaRPr lang="en-US"/>
          </a:p>
        </p:txBody>
      </p:sp>
      <p:sp>
        <p:nvSpPr>
          <p:cNvPr id="5" name="Footer Placeholder 4">
            <a:extLst>
              <a:ext uri="{FF2B5EF4-FFF2-40B4-BE49-F238E27FC236}">
                <a16:creationId xmlns:a16="http://schemas.microsoft.com/office/drawing/2014/main" id="{AD1E0207-AF5E-4F9C-8F1A-674CDEA9EF6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1ABBBB1-A0BE-4764-BC26-CE9896B54DE2}"/>
              </a:ext>
            </a:extLst>
          </p:cNvPr>
          <p:cNvSpPr>
            <a:spLocks noGrp="1"/>
          </p:cNvSpPr>
          <p:nvPr>
            <p:ph type="sldNum" sz="quarter" idx="12"/>
          </p:nvPr>
        </p:nvSpPr>
        <p:spPr/>
        <p:txBody>
          <a:bodyPr/>
          <a:lstStyle>
            <a:lvl1pPr>
              <a:defRPr/>
            </a:lvl1pPr>
          </a:lstStyle>
          <a:p>
            <a:fld id="{2EF31D00-F30B-4DA5-91EA-15F56C1FD5E5}" type="slidenum">
              <a:rPr lang="en-US" altLang="en-US"/>
              <a:pPr/>
              <a:t>‹#›</a:t>
            </a:fld>
            <a:endParaRPr lang="en-US" altLang="en-US"/>
          </a:p>
        </p:txBody>
      </p:sp>
    </p:spTree>
    <p:extLst>
      <p:ext uri="{BB962C8B-B14F-4D97-AF65-F5344CB8AC3E}">
        <p14:creationId xmlns:p14="http://schemas.microsoft.com/office/powerpoint/2010/main" val="2768812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08CE6D-4943-43D4-83C6-1ADF9F685FC7}"/>
              </a:ext>
            </a:extLst>
          </p:cNvPr>
          <p:cNvSpPr>
            <a:spLocks noGrp="1"/>
          </p:cNvSpPr>
          <p:nvPr>
            <p:ph type="dt" sz="half" idx="10"/>
          </p:nvPr>
        </p:nvSpPr>
        <p:spPr/>
        <p:txBody>
          <a:bodyPr/>
          <a:lstStyle>
            <a:lvl1pPr>
              <a:defRPr/>
            </a:lvl1pPr>
          </a:lstStyle>
          <a:p>
            <a:pPr>
              <a:defRPr/>
            </a:pPr>
            <a:fld id="{B079551D-8650-4F5E-830C-ACEE3509EAA1}" type="datetimeFigureOut">
              <a:rPr lang="en-US"/>
              <a:pPr>
                <a:defRPr/>
              </a:pPr>
              <a:t>22-Oct-21</a:t>
            </a:fld>
            <a:endParaRPr lang="en-US"/>
          </a:p>
        </p:txBody>
      </p:sp>
      <p:sp>
        <p:nvSpPr>
          <p:cNvPr id="5" name="Footer Placeholder 4">
            <a:extLst>
              <a:ext uri="{FF2B5EF4-FFF2-40B4-BE49-F238E27FC236}">
                <a16:creationId xmlns:a16="http://schemas.microsoft.com/office/drawing/2014/main" id="{65DD0306-3665-4E7C-BAF5-F83EAA857F2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E7840D2-D7B7-478E-8975-F6B99FBBC665}"/>
              </a:ext>
            </a:extLst>
          </p:cNvPr>
          <p:cNvSpPr>
            <a:spLocks noGrp="1"/>
          </p:cNvSpPr>
          <p:nvPr>
            <p:ph type="sldNum" sz="quarter" idx="12"/>
          </p:nvPr>
        </p:nvSpPr>
        <p:spPr/>
        <p:txBody>
          <a:bodyPr/>
          <a:lstStyle>
            <a:lvl1pPr>
              <a:defRPr/>
            </a:lvl1pPr>
          </a:lstStyle>
          <a:p>
            <a:fld id="{CBAA9D4B-9973-4665-AADB-5A764A055F68}" type="slidenum">
              <a:rPr lang="en-US" altLang="en-US"/>
              <a:pPr/>
              <a:t>‹#›</a:t>
            </a:fld>
            <a:endParaRPr lang="en-US" altLang="en-US"/>
          </a:p>
        </p:txBody>
      </p:sp>
    </p:spTree>
    <p:extLst>
      <p:ext uri="{BB962C8B-B14F-4D97-AF65-F5344CB8AC3E}">
        <p14:creationId xmlns:p14="http://schemas.microsoft.com/office/powerpoint/2010/main" val="2678476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BDB10A-5D3D-49F9-B110-DADAB4710795}"/>
              </a:ext>
            </a:extLst>
          </p:cNvPr>
          <p:cNvSpPr>
            <a:spLocks noGrp="1"/>
          </p:cNvSpPr>
          <p:nvPr>
            <p:ph type="dt" sz="half" idx="10"/>
          </p:nvPr>
        </p:nvSpPr>
        <p:spPr/>
        <p:txBody>
          <a:bodyPr/>
          <a:lstStyle>
            <a:lvl1pPr>
              <a:defRPr/>
            </a:lvl1pPr>
          </a:lstStyle>
          <a:p>
            <a:pPr>
              <a:defRPr/>
            </a:pPr>
            <a:fld id="{58798BB2-FCCB-4B56-B9EC-0B209DA6915C}" type="datetimeFigureOut">
              <a:rPr lang="en-US"/>
              <a:pPr>
                <a:defRPr/>
              </a:pPr>
              <a:t>22-Oct-21</a:t>
            </a:fld>
            <a:endParaRPr lang="en-US"/>
          </a:p>
        </p:txBody>
      </p:sp>
      <p:sp>
        <p:nvSpPr>
          <p:cNvPr id="5" name="Footer Placeholder 4">
            <a:extLst>
              <a:ext uri="{FF2B5EF4-FFF2-40B4-BE49-F238E27FC236}">
                <a16:creationId xmlns:a16="http://schemas.microsoft.com/office/drawing/2014/main" id="{452EABC9-456A-4AD8-B73F-DE66740A98C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9373A52-2517-476E-862F-1A5C0B5566C2}"/>
              </a:ext>
            </a:extLst>
          </p:cNvPr>
          <p:cNvSpPr>
            <a:spLocks noGrp="1"/>
          </p:cNvSpPr>
          <p:nvPr>
            <p:ph type="sldNum" sz="quarter" idx="12"/>
          </p:nvPr>
        </p:nvSpPr>
        <p:spPr/>
        <p:txBody>
          <a:bodyPr/>
          <a:lstStyle>
            <a:lvl1pPr>
              <a:defRPr/>
            </a:lvl1pPr>
          </a:lstStyle>
          <a:p>
            <a:fld id="{5E0A8DDC-6FA3-48D9-851D-E5B7F269AD30}" type="slidenum">
              <a:rPr lang="en-US" altLang="en-US"/>
              <a:pPr/>
              <a:t>‹#›</a:t>
            </a:fld>
            <a:endParaRPr lang="en-US" altLang="en-US"/>
          </a:p>
        </p:txBody>
      </p:sp>
    </p:spTree>
    <p:extLst>
      <p:ext uri="{BB962C8B-B14F-4D97-AF65-F5344CB8AC3E}">
        <p14:creationId xmlns:p14="http://schemas.microsoft.com/office/powerpoint/2010/main" val="2777260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3F6405-CCCD-4A78-9730-F12FC12837EE}"/>
              </a:ext>
            </a:extLst>
          </p:cNvPr>
          <p:cNvSpPr>
            <a:spLocks noGrp="1"/>
          </p:cNvSpPr>
          <p:nvPr>
            <p:ph type="dt" sz="half" idx="10"/>
          </p:nvPr>
        </p:nvSpPr>
        <p:spPr/>
        <p:txBody>
          <a:bodyPr/>
          <a:lstStyle>
            <a:lvl1pPr>
              <a:defRPr/>
            </a:lvl1pPr>
          </a:lstStyle>
          <a:p>
            <a:pPr>
              <a:defRPr/>
            </a:pPr>
            <a:fld id="{43E6EF0C-759E-4DEC-8D50-DC3853AD9E45}" type="datetimeFigureOut">
              <a:rPr lang="en-US"/>
              <a:pPr>
                <a:defRPr/>
              </a:pPr>
              <a:t>22-Oct-21</a:t>
            </a:fld>
            <a:endParaRPr lang="en-US"/>
          </a:p>
        </p:txBody>
      </p:sp>
      <p:sp>
        <p:nvSpPr>
          <p:cNvPr id="5" name="Footer Placeholder 4">
            <a:extLst>
              <a:ext uri="{FF2B5EF4-FFF2-40B4-BE49-F238E27FC236}">
                <a16:creationId xmlns:a16="http://schemas.microsoft.com/office/drawing/2014/main" id="{CBDC4C5D-5080-4BD8-88F3-9DABAB5CB6C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6FE72F1-D245-4192-9C22-955C005111F4}"/>
              </a:ext>
            </a:extLst>
          </p:cNvPr>
          <p:cNvSpPr>
            <a:spLocks noGrp="1"/>
          </p:cNvSpPr>
          <p:nvPr>
            <p:ph type="sldNum" sz="quarter" idx="12"/>
          </p:nvPr>
        </p:nvSpPr>
        <p:spPr/>
        <p:txBody>
          <a:bodyPr/>
          <a:lstStyle>
            <a:lvl1pPr>
              <a:defRPr/>
            </a:lvl1pPr>
          </a:lstStyle>
          <a:p>
            <a:fld id="{AC2634D3-DF3B-4812-ABCB-E2CC02630AD3}" type="slidenum">
              <a:rPr lang="en-US" altLang="en-US"/>
              <a:pPr/>
              <a:t>‹#›</a:t>
            </a:fld>
            <a:endParaRPr lang="en-US" altLang="en-US"/>
          </a:p>
        </p:txBody>
      </p:sp>
    </p:spTree>
    <p:extLst>
      <p:ext uri="{BB962C8B-B14F-4D97-AF65-F5344CB8AC3E}">
        <p14:creationId xmlns:p14="http://schemas.microsoft.com/office/powerpoint/2010/main" val="461836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91C988-44DA-4EB3-993F-C62B87D0876E}"/>
              </a:ext>
            </a:extLst>
          </p:cNvPr>
          <p:cNvSpPr>
            <a:spLocks noGrp="1"/>
          </p:cNvSpPr>
          <p:nvPr>
            <p:ph type="dt" sz="half" idx="10"/>
          </p:nvPr>
        </p:nvSpPr>
        <p:spPr/>
        <p:txBody>
          <a:bodyPr/>
          <a:lstStyle>
            <a:lvl1pPr>
              <a:defRPr/>
            </a:lvl1pPr>
          </a:lstStyle>
          <a:p>
            <a:pPr>
              <a:defRPr/>
            </a:pPr>
            <a:fld id="{CE5831F3-C376-40A6-BE0C-379C930B701B}" type="datetimeFigureOut">
              <a:rPr lang="en-US"/>
              <a:pPr>
                <a:defRPr/>
              </a:pPr>
              <a:t>22-Oct-21</a:t>
            </a:fld>
            <a:endParaRPr lang="en-US"/>
          </a:p>
        </p:txBody>
      </p:sp>
      <p:sp>
        <p:nvSpPr>
          <p:cNvPr id="5" name="Footer Placeholder 4">
            <a:extLst>
              <a:ext uri="{FF2B5EF4-FFF2-40B4-BE49-F238E27FC236}">
                <a16:creationId xmlns:a16="http://schemas.microsoft.com/office/drawing/2014/main" id="{68CBC0A7-3BFF-48DD-90A8-A0D7F6A5841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10F92DF-9965-4436-AECF-F800C4770E5D}"/>
              </a:ext>
            </a:extLst>
          </p:cNvPr>
          <p:cNvSpPr>
            <a:spLocks noGrp="1"/>
          </p:cNvSpPr>
          <p:nvPr>
            <p:ph type="sldNum" sz="quarter" idx="12"/>
          </p:nvPr>
        </p:nvSpPr>
        <p:spPr/>
        <p:txBody>
          <a:bodyPr/>
          <a:lstStyle>
            <a:lvl1pPr>
              <a:defRPr/>
            </a:lvl1pPr>
          </a:lstStyle>
          <a:p>
            <a:fld id="{F7F8D4E6-A4F4-49C0-BA32-0BE494B220A6}" type="slidenum">
              <a:rPr lang="en-US" altLang="en-US"/>
              <a:pPr/>
              <a:t>‹#›</a:t>
            </a:fld>
            <a:endParaRPr lang="en-US" altLang="en-US"/>
          </a:p>
        </p:txBody>
      </p:sp>
    </p:spTree>
    <p:extLst>
      <p:ext uri="{BB962C8B-B14F-4D97-AF65-F5344CB8AC3E}">
        <p14:creationId xmlns:p14="http://schemas.microsoft.com/office/powerpoint/2010/main" val="3208559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2BC252B8-DC75-43AE-8F38-2E347F43202F}"/>
              </a:ext>
            </a:extLst>
          </p:cNvPr>
          <p:cNvSpPr>
            <a:spLocks noGrp="1"/>
          </p:cNvSpPr>
          <p:nvPr>
            <p:ph type="dt" sz="half" idx="10"/>
          </p:nvPr>
        </p:nvSpPr>
        <p:spPr/>
        <p:txBody>
          <a:bodyPr/>
          <a:lstStyle>
            <a:lvl1pPr>
              <a:defRPr/>
            </a:lvl1pPr>
          </a:lstStyle>
          <a:p>
            <a:pPr>
              <a:defRPr/>
            </a:pPr>
            <a:fld id="{8E882262-D718-4C1D-9678-531D2502919A}" type="datetimeFigureOut">
              <a:rPr lang="en-US"/>
              <a:pPr>
                <a:defRPr/>
              </a:pPr>
              <a:t>22-Oct-21</a:t>
            </a:fld>
            <a:endParaRPr lang="en-US"/>
          </a:p>
        </p:txBody>
      </p:sp>
      <p:sp>
        <p:nvSpPr>
          <p:cNvPr id="6" name="Footer Placeholder 4">
            <a:extLst>
              <a:ext uri="{FF2B5EF4-FFF2-40B4-BE49-F238E27FC236}">
                <a16:creationId xmlns:a16="http://schemas.microsoft.com/office/drawing/2014/main" id="{3F920F34-0721-499F-B881-881D9E5E140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1B78DEE-D925-4505-92C8-F3C62B93B24A}"/>
              </a:ext>
            </a:extLst>
          </p:cNvPr>
          <p:cNvSpPr>
            <a:spLocks noGrp="1"/>
          </p:cNvSpPr>
          <p:nvPr>
            <p:ph type="sldNum" sz="quarter" idx="12"/>
          </p:nvPr>
        </p:nvSpPr>
        <p:spPr/>
        <p:txBody>
          <a:bodyPr/>
          <a:lstStyle>
            <a:lvl1pPr>
              <a:defRPr/>
            </a:lvl1pPr>
          </a:lstStyle>
          <a:p>
            <a:fld id="{C9E1B98A-CF71-4AF0-8B1D-71DD15ED9FB7}" type="slidenum">
              <a:rPr lang="en-US" altLang="en-US"/>
              <a:pPr/>
              <a:t>‹#›</a:t>
            </a:fld>
            <a:endParaRPr lang="en-US" altLang="en-US"/>
          </a:p>
        </p:txBody>
      </p:sp>
    </p:spTree>
    <p:extLst>
      <p:ext uri="{BB962C8B-B14F-4D97-AF65-F5344CB8AC3E}">
        <p14:creationId xmlns:p14="http://schemas.microsoft.com/office/powerpoint/2010/main" val="3183150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C5246BD0-D269-4763-9543-BBCA2291470D}"/>
              </a:ext>
            </a:extLst>
          </p:cNvPr>
          <p:cNvSpPr>
            <a:spLocks noGrp="1"/>
          </p:cNvSpPr>
          <p:nvPr>
            <p:ph type="dt" sz="half" idx="10"/>
          </p:nvPr>
        </p:nvSpPr>
        <p:spPr/>
        <p:txBody>
          <a:bodyPr/>
          <a:lstStyle>
            <a:lvl1pPr>
              <a:defRPr/>
            </a:lvl1pPr>
          </a:lstStyle>
          <a:p>
            <a:pPr>
              <a:defRPr/>
            </a:pPr>
            <a:fld id="{09227D2D-E90A-42E8-878A-75AC61C3788A}" type="datetimeFigureOut">
              <a:rPr lang="en-US"/>
              <a:pPr>
                <a:defRPr/>
              </a:pPr>
              <a:t>22-Oct-21</a:t>
            </a:fld>
            <a:endParaRPr lang="en-US"/>
          </a:p>
        </p:txBody>
      </p:sp>
      <p:sp>
        <p:nvSpPr>
          <p:cNvPr id="8" name="Footer Placeholder 4">
            <a:extLst>
              <a:ext uri="{FF2B5EF4-FFF2-40B4-BE49-F238E27FC236}">
                <a16:creationId xmlns:a16="http://schemas.microsoft.com/office/drawing/2014/main" id="{9ADAC017-7414-41F4-BC9A-DA0FA9D1155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5D0F4E1-966A-4956-8CFA-2DCB65DB8E4F}"/>
              </a:ext>
            </a:extLst>
          </p:cNvPr>
          <p:cNvSpPr>
            <a:spLocks noGrp="1"/>
          </p:cNvSpPr>
          <p:nvPr>
            <p:ph type="sldNum" sz="quarter" idx="12"/>
          </p:nvPr>
        </p:nvSpPr>
        <p:spPr/>
        <p:txBody>
          <a:bodyPr/>
          <a:lstStyle>
            <a:lvl1pPr>
              <a:defRPr/>
            </a:lvl1pPr>
          </a:lstStyle>
          <a:p>
            <a:fld id="{B638CBD8-1225-424C-9C74-D45E505544B8}" type="slidenum">
              <a:rPr lang="en-US" altLang="en-US"/>
              <a:pPr/>
              <a:t>‹#›</a:t>
            </a:fld>
            <a:endParaRPr lang="en-US" altLang="en-US"/>
          </a:p>
        </p:txBody>
      </p:sp>
    </p:spTree>
    <p:extLst>
      <p:ext uri="{BB962C8B-B14F-4D97-AF65-F5344CB8AC3E}">
        <p14:creationId xmlns:p14="http://schemas.microsoft.com/office/powerpoint/2010/main" val="4237649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6FFD157E-C6C1-475E-B0BE-71D6BE177116}"/>
              </a:ext>
            </a:extLst>
          </p:cNvPr>
          <p:cNvSpPr>
            <a:spLocks noGrp="1"/>
          </p:cNvSpPr>
          <p:nvPr>
            <p:ph type="dt" sz="half" idx="10"/>
          </p:nvPr>
        </p:nvSpPr>
        <p:spPr/>
        <p:txBody>
          <a:bodyPr/>
          <a:lstStyle>
            <a:lvl1pPr>
              <a:defRPr/>
            </a:lvl1pPr>
          </a:lstStyle>
          <a:p>
            <a:pPr>
              <a:defRPr/>
            </a:pPr>
            <a:fld id="{8B65C53E-8EDD-48BE-B1DB-56C96D7CB4BC}" type="datetimeFigureOut">
              <a:rPr lang="en-US"/>
              <a:pPr>
                <a:defRPr/>
              </a:pPr>
              <a:t>22-Oct-21</a:t>
            </a:fld>
            <a:endParaRPr lang="en-US"/>
          </a:p>
        </p:txBody>
      </p:sp>
      <p:sp>
        <p:nvSpPr>
          <p:cNvPr id="4" name="Footer Placeholder 4">
            <a:extLst>
              <a:ext uri="{FF2B5EF4-FFF2-40B4-BE49-F238E27FC236}">
                <a16:creationId xmlns:a16="http://schemas.microsoft.com/office/drawing/2014/main" id="{7819136D-3568-4B04-87DE-1CC80BBB0E4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9F6B4CFE-B0C4-4252-A614-21A8846F6F89}"/>
              </a:ext>
            </a:extLst>
          </p:cNvPr>
          <p:cNvSpPr>
            <a:spLocks noGrp="1"/>
          </p:cNvSpPr>
          <p:nvPr>
            <p:ph type="sldNum" sz="quarter" idx="12"/>
          </p:nvPr>
        </p:nvSpPr>
        <p:spPr/>
        <p:txBody>
          <a:bodyPr/>
          <a:lstStyle>
            <a:lvl1pPr>
              <a:defRPr/>
            </a:lvl1pPr>
          </a:lstStyle>
          <a:p>
            <a:fld id="{200DDF0D-B5D5-4D4B-AACB-30CBCA9F0B1D}" type="slidenum">
              <a:rPr lang="en-US" altLang="en-US"/>
              <a:pPr/>
              <a:t>‹#›</a:t>
            </a:fld>
            <a:endParaRPr lang="en-US" altLang="en-US"/>
          </a:p>
        </p:txBody>
      </p:sp>
    </p:spTree>
    <p:extLst>
      <p:ext uri="{BB962C8B-B14F-4D97-AF65-F5344CB8AC3E}">
        <p14:creationId xmlns:p14="http://schemas.microsoft.com/office/powerpoint/2010/main" val="487429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EE30B5C-017D-4596-AE9B-4AB7903CC44C}"/>
              </a:ext>
            </a:extLst>
          </p:cNvPr>
          <p:cNvSpPr>
            <a:spLocks noGrp="1"/>
          </p:cNvSpPr>
          <p:nvPr>
            <p:ph type="dt" sz="half" idx="10"/>
          </p:nvPr>
        </p:nvSpPr>
        <p:spPr/>
        <p:txBody>
          <a:bodyPr/>
          <a:lstStyle>
            <a:lvl1pPr>
              <a:defRPr/>
            </a:lvl1pPr>
          </a:lstStyle>
          <a:p>
            <a:pPr>
              <a:defRPr/>
            </a:pPr>
            <a:fld id="{6272111F-B572-44B5-AD0F-3ABA29000DAD}" type="datetimeFigureOut">
              <a:rPr lang="en-US"/>
              <a:pPr>
                <a:defRPr/>
              </a:pPr>
              <a:t>22-Oct-21</a:t>
            </a:fld>
            <a:endParaRPr lang="en-US"/>
          </a:p>
        </p:txBody>
      </p:sp>
      <p:sp>
        <p:nvSpPr>
          <p:cNvPr id="3" name="Footer Placeholder 4">
            <a:extLst>
              <a:ext uri="{FF2B5EF4-FFF2-40B4-BE49-F238E27FC236}">
                <a16:creationId xmlns:a16="http://schemas.microsoft.com/office/drawing/2014/main" id="{2343B3DB-7D4E-41EC-8ED6-5E6FC4676F8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61C5B91D-2F23-4E71-BBC9-AFC40A64C1E8}"/>
              </a:ext>
            </a:extLst>
          </p:cNvPr>
          <p:cNvSpPr>
            <a:spLocks noGrp="1"/>
          </p:cNvSpPr>
          <p:nvPr>
            <p:ph type="sldNum" sz="quarter" idx="12"/>
          </p:nvPr>
        </p:nvSpPr>
        <p:spPr/>
        <p:txBody>
          <a:bodyPr/>
          <a:lstStyle>
            <a:lvl1pPr>
              <a:defRPr/>
            </a:lvl1pPr>
          </a:lstStyle>
          <a:p>
            <a:fld id="{2EF8512E-C620-4826-A212-48FCB64C02C9}" type="slidenum">
              <a:rPr lang="en-US" altLang="en-US"/>
              <a:pPr/>
              <a:t>‹#›</a:t>
            </a:fld>
            <a:endParaRPr lang="en-US" altLang="en-US"/>
          </a:p>
        </p:txBody>
      </p:sp>
    </p:spTree>
    <p:extLst>
      <p:ext uri="{BB962C8B-B14F-4D97-AF65-F5344CB8AC3E}">
        <p14:creationId xmlns:p14="http://schemas.microsoft.com/office/powerpoint/2010/main" val="3261190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DCF09A3-E840-4EC2-9BAD-FFE249F4EB91}"/>
              </a:ext>
            </a:extLst>
          </p:cNvPr>
          <p:cNvSpPr>
            <a:spLocks noGrp="1"/>
          </p:cNvSpPr>
          <p:nvPr>
            <p:ph type="dt" sz="half" idx="10"/>
          </p:nvPr>
        </p:nvSpPr>
        <p:spPr/>
        <p:txBody>
          <a:bodyPr/>
          <a:lstStyle>
            <a:lvl1pPr>
              <a:defRPr/>
            </a:lvl1pPr>
          </a:lstStyle>
          <a:p>
            <a:pPr>
              <a:defRPr/>
            </a:pPr>
            <a:fld id="{E763223F-C0B5-4C8C-BCDE-5978FDD77F93}" type="datetimeFigureOut">
              <a:rPr lang="en-US"/>
              <a:pPr>
                <a:defRPr/>
              </a:pPr>
              <a:t>22-Oct-21</a:t>
            </a:fld>
            <a:endParaRPr lang="en-US"/>
          </a:p>
        </p:txBody>
      </p:sp>
      <p:sp>
        <p:nvSpPr>
          <p:cNvPr id="6" name="Footer Placeholder 4">
            <a:extLst>
              <a:ext uri="{FF2B5EF4-FFF2-40B4-BE49-F238E27FC236}">
                <a16:creationId xmlns:a16="http://schemas.microsoft.com/office/drawing/2014/main" id="{5E6033EB-39B7-46AB-B445-ABEFEDA92D0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742BBD8-5101-4FC1-B323-97CEA9D9D765}"/>
              </a:ext>
            </a:extLst>
          </p:cNvPr>
          <p:cNvSpPr>
            <a:spLocks noGrp="1"/>
          </p:cNvSpPr>
          <p:nvPr>
            <p:ph type="sldNum" sz="quarter" idx="12"/>
          </p:nvPr>
        </p:nvSpPr>
        <p:spPr/>
        <p:txBody>
          <a:bodyPr/>
          <a:lstStyle>
            <a:lvl1pPr>
              <a:defRPr/>
            </a:lvl1pPr>
          </a:lstStyle>
          <a:p>
            <a:fld id="{F7F1ADCD-44D2-422E-B095-6517EE7A48FC}" type="slidenum">
              <a:rPr lang="en-US" altLang="en-US"/>
              <a:pPr/>
              <a:t>‹#›</a:t>
            </a:fld>
            <a:endParaRPr lang="en-US" altLang="en-US"/>
          </a:p>
        </p:txBody>
      </p:sp>
    </p:spTree>
    <p:extLst>
      <p:ext uri="{BB962C8B-B14F-4D97-AF65-F5344CB8AC3E}">
        <p14:creationId xmlns:p14="http://schemas.microsoft.com/office/powerpoint/2010/main" val="3749902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214C917-F1FF-4711-90F3-092B61481E8B}"/>
              </a:ext>
            </a:extLst>
          </p:cNvPr>
          <p:cNvSpPr>
            <a:spLocks noGrp="1"/>
          </p:cNvSpPr>
          <p:nvPr>
            <p:ph type="dt" sz="half" idx="10"/>
          </p:nvPr>
        </p:nvSpPr>
        <p:spPr/>
        <p:txBody>
          <a:bodyPr/>
          <a:lstStyle>
            <a:lvl1pPr>
              <a:defRPr/>
            </a:lvl1pPr>
          </a:lstStyle>
          <a:p>
            <a:pPr>
              <a:defRPr/>
            </a:pPr>
            <a:fld id="{C1145A76-A9EC-4F62-8200-8D561F24902E}" type="datetimeFigureOut">
              <a:rPr lang="en-US"/>
              <a:pPr>
                <a:defRPr/>
              </a:pPr>
              <a:t>22-Oct-21</a:t>
            </a:fld>
            <a:endParaRPr lang="en-US"/>
          </a:p>
        </p:txBody>
      </p:sp>
      <p:sp>
        <p:nvSpPr>
          <p:cNvPr id="6" name="Footer Placeholder 4">
            <a:extLst>
              <a:ext uri="{FF2B5EF4-FFF2-40B4-BE49-F238E27FC236}">
                <a16:creationId xmlns:a16="http://schemas.microsoft.com/office/drawing/2014/main" id="{7477DD0B-3E4C-4F98-9494-FA38FE8F6D9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05C68A5-D080-45B2-973A-8A0A6BED16F7}"/>
              </a:ext>
            </a:extLst>
          </p:cNvPr>
          <p:cNvSpPr>
            <a:spLocks noGrp="1"/>
          </p:cNvSpPr>
          <p:nvPr>
            <p:ph type="sldNum" sz="quarter" idx="12"/>
          </p:nvPr>
        </p:nvSpPr>
        <p:spPr/>
        <p:txBody>
          <a:bodyPr/>
          <a:lstStyle>
            <a:lvl1pPr>
              <a:defRPr/>
            </a:lvl1pPr>
          </a:lstStyle>
          <a:p>
            <a:fld id="{DB83035D-0FBB-4245-B2BE-5DA5AE1E9F80}" type="slidenum">
              <a:rPr lang="en-US" altLang="en-US"/>
              <a:pPr/>
              <a:t>‹#›</a:t>
            </a:fld>
            <a:endParaRPr lang="en-US" altLang="en-US"/>
          </a:p>
        </p:txBody>
      </p:sp>
    </p:spTree>
    <p:extLst>
      <p:ext uri="{BB962C8B-B14F-4D97-AF65-F5344CB8AC3E}">
        <p14:creationId xmlns:p14="http://schemas.microsoft.com/office/powerpoint/2010/main" val="2377607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DC18C46-3289-446E-99C9-E56EED6836FC}"/>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0EA0E79F-705A-4CD7-A461-5506B0CD3B8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DE4713BF-9060-4C04-BCA5-1ABD71296D9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96971CD-BC58-4669-BDE7-0EA9D3C705FB}" type="datetimeFigureOut">
              <a:rPr lang="en-US"/>
              <a:pPr>
                <a:defRPr/>
              </a:pPr>
              <a:t>22-Oct-21</a:t>
            </a:fld>
            <a:endParaRPr lang="en-US"/>
          </a:p>
        </p:txBody>
      </p:sp>
      <p:sp>
        <p:nvSpPr>
          <p:cNvPr id="5" name="Footer Placeholder 4">
            <a:extLst>
              <a:ext uri="{FF2B5EF4-FFF2-40B4-BE49-F238E27FC236}">
                <a16:creationId xmlns:a16="http://schemas.microsoft.com/office/drawing/2014/main" id="{E50BEBF1-92D2-4158-A0B2-101E3802D49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185F7F16-6BCF-4818-B2BD-F342C78273E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8C9E00C6-B755-41A6-B398-26AF398C241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ow%20culture%20influences%20health%20beliefs.doc"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29448831-0215-4F0D-B2D9-1AC551126997}"/>
              </a:ext>
            </a:extLst>
          </p:cNvPr>
          <p:cNvSpPr>
            <a:spLocks noGrp="1"/>
          </p:cNvSpPr>
          <p:nvPr>
            <p:ph type="ctrTitle"/>
          </p:nvPr>
        </p:nvSpPr>
        <p:spPr>
          <a:xfrm>
            <a:off x="457200" y="9525"/>
            <a:ext cx="8153400" cy="3124200"/>
          </a:xfrm>
        </p:spPr>
        <p:txBody>
          <a:bodyPr/>
          <a:lstStyle/>
          <a:p>
            <a:pPr eaLnBrk="1" hangingPunct="1"/>
            <a:br>
              <a:rPr lang="en-US" altLang="en-US" b="1"/>
            </a:br>
            <a:r>
              <a:rPr lang="en-US" altLang="en-US" b="1">
                <a:solidFill>
                  <a:srgbClr val="FF0000"/>
                </a:solidFill>
              </a:rPr>
              <a:t>Social and Cultural Aspect of Health </a:t>
            </a:r>
            <a:br>
              <a:rPr lang="en-US" altLang="en-US" b="1"/>
            </a:br>
            <a:endParaRPr lang="en-US" altLang="en-US"/>
          </a:p>
        </p:txBody>
      </p:sp>
      <p:sp>
        <p:nvSpPr>
          <p:cNvPr id="2" name="Subtitle 1">
            <a:extLst>
              <a:ext uri="{FF2B5EF4-FFF2-40B4-BE49-F238E27FC236}">
                <a16:creationId xmlns:a16="http://schemas.microsoft.com/office/drawing/2014/main" id="{3D522A78-84AA-4246-A9DE-2548389D31ED}"/>
              </a:ext>
            </a:extLst>
          </p:cNvPr>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852C1D9-94B8-4BDB-9770-723958E8EAD9}"/>
              </a:ext>
            </a:extLst>
          </p:cNvPr>
          <p:cNvSpPr>
            <a:spLocks noGrp="1"/>
          </p:cNvSpPr>
          <p:nvPr>
            <p:ph type="title"/>
          </p:nvPr>
        </p:nvSpPr>
        <p:spPr>
          <a:xfrm>
            <a:off x="457200" y="274638"/>
            <a:ext cx="8229600" cy="487362"/>
          </a:xfrm>
        </p:spPr>
        <p:txBody>
          <a:bodyPr/>
          <a:lstStyle/>
          <a:p>
            <a:r>
              <a:rPr lang="en-US" altLang="en-US" sz="3200" b="1"/>
              <a:t>Definition </a:t>
            </a:r>
          </a:p>
        </p:txBody>
      </p:sp>
      <p:sp>
        <p:nvSpPr>
          <p:cNvPr id="11267" name="Content Placeholder 2">
            <a:extLst>
              <a:ext uri="{FF2B5EF4-FFF2-40B4-BE49-F238E27FC236}">
                <a16:creationId xmlns:a16="http://schemas.microsoft.com/office/drawing/2014/main" id="{91BF953F-D1AA-4B6E-B1E8-016B0CF2A35F}"/>
              </a:ext>
            </a:extLst>
          </p:cNvPr>
          <p:cNvSpPr>
            <a:spLocks noGrp="1"/>
          </p:cNvSpPr>
          <p:nvPr>
            <p:ph idx="1"/>
          </p:nvPr>
        </p:nvSpPr>
        <p:spPr>
          <a:xfrm>
            <a:off x="152400" y="914400"/>
            <a:ext cx="8839200" cy="5562600"/>
          </a:xfrm>
        </p:spPr>
        <p:txBody>
          <a:bodyPr/>
          <a:lstStyle/>
          <a:p>
            <a:pPr algn="just"/>
            <a:r>
              <a:rPr lang="en-US" altLang="en-US" sz="2400" b="1"/>
              <a:t>Society: </a:t>
            </a:r>
            <a:r>
              <a:rPr lang="en-US" altLang="en-US" sz="2400"/>
              <a:t>A  group of people involved in persistent interpersonal relationships, or a large social grouping sharing the same geographical or social territory, typically subject to the same political authority and dominant cultural expectations </a:t>
            </a:r>
            <a:r>
              <a:rPr lang="en-US" altLang="en-US" sz="1400" i="1"/>
              <a:t>( Wikipedia)</a:t>
            </a:r>
          </a:p>
          <a:p>
            <a:pPr algn="just">
              <a:buFont typeface="Arial" panose="020B0604020202020204" pitchFamily="34" charset="0"/>
              <a:buNone/>
            </a:pPr>
            <a:endParaRPr lang="en-US" altLang="en-US" sz="2400"/>
          </a:p>
          <a:p>
            <a:pPr algn="just"/>
            <a:r>
              <a:rPr lang="en-US" altLang="en-US" sz="2400" b="1"/>
              <a:t>Culture</a:t>
            </a:r>
            <a:r>
              <a:rPr lang="en-US" altLang="en-US" sz="2400"/>
              <a:t> is the patterns of ideas, customs and behaviours shared by a particular people or society. These patterns identify members as part of a group and distinguish members from other groups. Culture may include all or a subset of the following characteristics:</a:t>
            </a:r>
            <a:r>
              <a:rPr lang="en-US" altLang="en-US" sz="2400" baseline="30000"/>
              <a:t> </a:t>
            </a:r>
            <a:r>
              <a:rPr lang="en-US" altLang="en-US" sz="1400" i="1"/>
              <a:t>(ethnicity, language, religion and spiritual beliefs, sexual orientation, geographic origin, group history, education, life experience etc)</a:t>
            </a:r>
          </a:p>
          <a:p>
            <a:endParaRPr lang="en-US" altLang="en-US" sz="1000"/>
          </a:p>
          <a:p>
            <a:pPr algn="just">
              <a:buFont typeface="Arial" panose="020B0604020202020204" pitchFamily="34" charset="0"/>
              <a:buNone/>
            </a:pPr>
            <a:endParaRPr lang="en-US" altLang="en-US" sz="1100"/>
          </a:p>
          <a:p>
            <a:pPr algn="just"/>
            <a:r>
              <a:rPr lang="en-US" altLang="en-US" sz="2400" b="1"/>
              <a:t>Health: </a:t>
            </a:r>
            <a:r>
              <a:rPr lang="en-US" altLang="en-US" sz="2400"/>
              <a:t>Health is a state of complete physical, mental and social well-being and not merely the absence of disease or infirmity </a:t>
            </a:r>
            <a:r>
              <a:rPr lang="en-US" altLang="en-US" sz="1200" i="1"/>
              <a:t>(WHO)</a:t>
            </a:r>
          </a:p>
          <a:p>
            <a:pPr algn="just"/>
            <a:endParaRPr lang="en-US" altLang="en-US" sz="1200" i="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73AFC6FB-D480-4A4A-84EC-819744878F39}"/>
              </a:ext>
            </a:extLst>
          </p:cNvPr>
          <p:cNvSpPr>
            <a:spLocks noGrp="1" noChangeArrowheads="1"/>
          </p:cNvSpPr>
          <p:nvPr>
            <p:ph type="title"/>
          </p:nvPr>
        </p:nvSpPr>
        <p:spPr>
          <a:xfrm>
            <a:off x="533400" y="152400"/>
            <a:ext cx="8229600" cy="487363"/>
          </a:xfrm>
        </p:spPr>
        <p:txBody>
          <a:bodyPr/>
          <a:lstStyle/>
          <a:p>
            <a:r>
              <a:rPr lang="en-US" altLang="en-US" sz="3200" b="1"/>
              <a:t>Key  factors/Determinants of Health</a:t>
            </a:r>
          </a:p>
        </p:txBody>
      </p:sp>
      <p:pic>
        <p:nvPicPr>
          <p:cNvPr id="11268" name="Picture 11" descr="1.2_key.jpg                                                    0006104CAccess9_PPT_For_Kym            BE2A6EE1:">
            <a:extLst>
              <a:ext uri="{FF2B5EF4-FFF2-40B4-BE49-F238E27FC236}">
                <a16:creationId xmlns:a16="http://schemas.microsoft.com/office/drawing/2014/main" id="{56FE3876-1D1D-4B03-B19B-BFCA9BC77692}"/>
              </a:ext>
            </a:extLst>
          </p:cNvPr>
          <p:cNvPicPr>
            <a:picLocks noChangeAspect="1" noChangeArrowheads="1"/>
          </p:cNvPicPr>
          <p:nvPr/>
        </p:nvPicPr>
        <p:blipFill>
          <a:blip r:embed="rId2"/>
          <a:srcRect l="3438" t="13875" r="3671" b="14919"/>
          <a:stretch>
            <a:fillRect/>
          </a:stretch>
        </p:blipFill>
        <p:spPr bwMode="auto">
          <a:xfrm>
            <a:off x="76200" y="762000"/>
            <a:ext cx="8824913" cy="60960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9218098A-0176-46FA-816B-72B9F91C10FD}"/>
              </a:ext>
            </a:extLst>
          </p:cNvPr>
          <p:cNvSpPr>
            <a:spLocks noGrp="1"/>
          </p:cNvSpPr>
          <p:nvPr>
            <p:ph type="title"/>
          </p:nvPr>
        </p:nvSpPr>
        <p:spPr>
          <a:xfrm>
            <a:off x="457200" y="152400"/>
            <a:ext cx="8229600" cy="563563"/>
          </a:xfrm>
        </p:spPr>
        <p:txBody>
          <a:bodyPr/>
          <a:lstStyle/>
          <a:p>
            <a:br>
              <a:rPr lang="en-US" altLang="en-US" b="1"/>
            </a:br>
            <a:r>
              <a:rPr lang="en-US" altLang="en-US" sz="3200" b="1"/>
              <a:t>Social factors influence human life and health</a:t>
            </a:r>
            <a:br>
              <a:rPr lang="en-US" altLang="en-US" b="1"/>
            </a:br>
            <a:endParaRPr lang="en-US" altLang="en-US"/>
          </a:p>
        </p:txBody>
      </p:sp>
      <p:sp>
        <p:nvSpPr>
          <p:cNvPr id="5123" name="Content Placeholder 2">
            <a:extLst>
              <a:ext uri="{FF2B5EF4-FFF2-40B4-BE49-F238E27FC236}">
                <a16:creationId xmlns:a16="http://schemas.microsoft.com/office/drawing/2014/main" id="{0018CD7D-78BA-43FC-B558-E6FB547DE3F9}"/>
              </a:ext>
            </a:extLst>
          </p:cNvPr>
          <p:cNvSpPr>
            <a:spLocks noGrp="1"/>
          </p:cNvSpPr>
          <p:nvPr>
            <p:ph idx="1"/>
          </p:nvPr>
        </p:nvSpPr>
        <p:spPr>
          <a:xfrm>
            <a:off x="457200" y="990600"/>
            <a:ext cx="8229600" cy="5135563"/>
          </a:xfrm>
        </p:spPr>
        <p:txBody>
          <a:bodyPr/>
          <a:lstStyle/>
          <a:p>
            <a:r>
              <a:rPr lang="en-US" altLang="en-US" sz="2400"/>
              <a:t>The following factors create major differences between groups of people healthy live in a society</a:t>
            </a:r>
          </a:p>
          <a:p>
            <a:pPr>
              <a:buFont typeface="Arial" panose="020B0604020202020204" pitchFamily="34" charset="0"/>
              <a:buNone/>
            </a:pPr>
            <a:endParaRPr lang="en-US" altLang="en-US" sz="2400"/>
          </a:p>
          <a:p>
            <a:pPr>
              <a:buFont typeface="Arial" panose="020B0604020202020204" pitchFamily="34" charset="0"/>
              <a:buNone/>
            </a:pPr>
            <a:endParaRPr lang="en-US" altLang="en-US"/>
          </a:p>
        </p:txBody>
      </p:sp>
      <p:graphicFrame>
        <p:nvGraphicFramePr>
          <p:cNvPr id="5" name="Table 4">
            <a:extLst>
              <a:ext uri="{FF2B5EF4-FFF2-40B4-BE49-F238E27FC236}">
                <a16:creationId xmlns:a16="http://schemas.microsoft.com/office/drawing/2014/main" id="{B559A8AE-2031-49CF-8BA2-EE2F5BAE9688}"/>
              </a:ext>
            </a:extLst>
          </p:cNvPr>
          <p:cNvGraphicFramePr>
            <a:graphicFrameLocks noGrp="1"/>
          </p:cNvGraphicFramePr>
          <p:nvPr/>
        </p:nvGraphicFramePr>
        <p:xfrm>
          <a:off x="304800" y="1905000"/>
          <a:ext cx="8686799" cy="3814796"/>
        </p:xfrm>
        <a:graphic>
          <a:graphicData uri="http://schemas.openxmlformats.org/drawingml/2006/table">
            <a:tbl>
              <a:tblPr firstRow="1" bandRow="1">
                <a:tableStyleId>{5C22544A-7EE6-4342-B048-85BDC9FD1C3A}</a:tableStyleId>
              </a:tblPr>
              <a:tblGrid>
                <a:gridCol w="2951825">
                  <a:extLst>
                    <a:ext uri="{9D8B030D-6E8A-4147-A177-3AD203B41FA5}">
                      <a16:colId xmlns:a16="http://schemas.microsoft.com/office/drawing/2014/main" val="20000"/>
                    </a:ext>
                  </a:extLst>
                </a:gridCol>
                <a:gridCol w="2277983">
                  <a:extLst>
                    <a:ext uri="{9D8B030D-6E8A-4147-A177-3AD203B41FA5}">
                      <a16:colId xmlns:a16="http://schemas.microsoft.com/office/drawing/2014/main" val="20001"/>
                    </a:ext>
                  </a:extLst>
                </a:gridCol>
                <a:gridCol w="3456991">
                  <a:extLst>
                    <a:ext uri="{9D8B030D-6E8A-4147-A177-3AD203B41FA5}">
                      <a16:colId xmlns:a16="http://schemas.microsoft.com/office/drawing/2014/main" val="20002"/>
                    </a:ext>
                  </a:extLst>
                </a:gridCol>
              </a:tblGrid>
              <a:tr h="370724">
                <a:tc>
                  <a:txBody>
                    <a:bodyPr/>
                    <a:lstStyle/>
                    <a:p>
                      <a:pPr algn="ctr"/>
                      <a:r>
                        <a:rPr lang="en-US" sz="1800" dirty="0"/>
                        <a:t>Social factors </a:t>
                      </a:r>
                    </a:p>
                  </a:txBody>
                  <a:tcPr marT="45706" marB="45706"/>
                </a:tc>
                <a:tc>
                  <a:txBody>
                    <a:bodyPr/>
                    <a:lstStyle/>
                    <a:p>
                      <a:pPr algn="ctr"/>
                      <a:r>
                        <a:rPr lang="en-US" sz="1800" dirty="0"/>
                        <a:t>Influence</a:t>
                      </a:r>
                    </a:p>
                  </a:txBody>
                  <a:tcPr marT="45706" marB="45706"/>
                </a:tc>
                <a:tc>
                  <a:txBody>
                    <a:bodyPr/>
                    <a:lstStyle/>
                    <a:p>
                      <a:pPr algn="ctr"/>
                      <a:r>
                        <a:rPr lang="en-US" sz="1800" dirty="0"/>
                        <a:t>Health  address</a:t>
                      </a:r>
                    </a:p>
                  </a:txBody>
                  <a:tcPr marT="45706" marB="45706"/>
                </a:tc>
                <a:extLst>
                  <a:ext uri="{0D108BD9-81ED-4DB2-BD59-A6C34878D82A}">
                    <a16:rowId xmlns:a16="http://schemas.microsoft.com/office/drawing/2014/main" val="10000"/>
                  </a:ext>
                </a:extLst>
              </a:tr>
              <a:tr h="548607">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200" dirty="0"/>
                        <a:t>Education</a:t>
                      </a:r>
                    </a:p>
                    <a:p>
                      <a:endParaRPr lang="en-US" sz="800" dirty="0"/>
                    </a:p>
                  </a:txBody>
                  <a:tcPr marT="45706" marB="45706"/>
                </a:tc>
                <a:tc>
                  <a:txBody>
                    <a:bodyPr/>
                    <a:lstStyle/>
                    <a:p>
                      <a:r>
                        <a:rPr lang="en-US" sz="2000" dirty="0"/>
                        <a:t>Knowledge level</a:t>
                      </a:r>
                    </a:p>
                  </a:txBody>
                  <a:tcPr marT="45706" marB="45706"/>
                </a:tc>
                <a:tc>
                  <a:txBody>
                    <a:bodyPr/>
                    <a:lstStyle/>
                    <a:p>
                      <a:r>
                        <a:rPr lang="en-US" sz="2000" dirty="0"/>
                        <a:t>Healthy or </a:t>
                      </a:r>
                      <a:r>
                        <a:rPr lang="en-US" sz="2000" baseline="0" dirty="0"/>
                        <a:t>un</a:t>
                      </a:r>
                      <a:r>
                        <a:rPr lang="en-US" sz="2000" dirty="0"/>
                        <a:t>healthy behavior </a:t>
                      </a:r>
                    </a:p>
                  </a:txBody>
                  <a:tcPr marT="45706" marB="45706"/>
                </a:tc>
                <a:extLst>
                  <a:ext uri="{0D108BD9-81ED-4DB2-BD59-A6C34878D82A}">
                    <a16:rowId xmlns:a16="http://schemas.microsoft.com/office/drawing/2014/main" val="10001"/>
                  </a:ext>
                </a:extLst>
              </a:tr>
              <a:tr h="548607">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200" dirty="0"/>
                        <a:t>Income &amp; occupation</a:t>
                      </a:r>
                    </a:p>
                    <a:p>
                      <a:endParaRPr lang="en-US" sz="800" dirty="0"/>
                    </a:p>
                  </a:txBody>
                  <a:tcPr marT="45706" marB="45706"/>
                </a:tc>
                <a:tc>
                  <a:txBody>
                    <a:bodyPr/>
                    <a:lstStyle/>
                    <a:p>
                      <a:r>
                        <a:rPr lang="en-US" sz="2000" baseline="0" dirty="0"/>
                        <a:t>Life style  </a:t>
                      </a:r>
                      <a:endParaRPr lang="en-US" sz="2000" dirty="0"/>
                    </a:p>
                  </a:txBody>
                  <a:tcPr marT="45706" marB="45706"/>
                </a:tc>
                <a:tc>
                  <a:txBody>
                    <a:bodyPr/>
                    <a:lstStyle/>
                    <a:p>
                      <a:r>
                        <a:rPr lang="en-US" sz="2000" dirty="0"/>
                        <a:t> Food nutrition and treatment </a:t>
                      </a:r>
                    </a:p>
                  </a:txBody>
                  <a:tcPr marT="45706" marB="45706"/>
                </a:tc>
                <a:extLst>
                  <a:ext uri="{0D108BD9-81ED-4DB2-BD59-A6C34878D82A}">
                    <a16:rowId xmlns:a16="http://schemas.microsoft.com/office/drawing/2014/main" val="10002"/>
                  </a:ext>
                </a:extLst>
              </a:tr>
              <a:tr h="548607">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200" dirty="0"/>
                        <a:t>Ethnicity &amp; race</a:t>
                      </a:r>
                    </a:p>
                    <a:p>
                      <a:endParaRPr lang="en-US" sz="800" dirty="0"/>
                    </a:p>
                  </a:txBody>
                  <a:tcPr marT="45706" marB="45706"/>
                </a:tc>
                <a:tc>
                  <a:txBody>
                    <a:bodyPr/>
                    <a:lstStyle/>
                    <a:p>
                      <a:r>
                        <a:rPr lang="en-US" sz="2000" dirty="0"/>
                        <a:t>Influence by culture </a:t>
                      </a:r>
                    </a:p>
                  </a:txBody>
                  <a:tcPr marT="45706" marB="45706"/>
                </a:tc>
                <a:tc>
                  <a:txBody>
                    <a:bodyPr/>
                    <a:lstStyle/>
                    <a:p>
                      <a:r>
                        <a:rPr lang="en-US" sz="2000" dirty="0"/>
                        <a:t>Traditional treatment</a:t>
                      </a:r>
                    </a:p>
                  </a:txBody>
                  <a:tcPr marT="45706" marB="45706"/>
                </a:tc>
                <a:extLst>
                  <a:ext uri="{0D108BD9-81ED-4DB2-BD59-A6C34878D82A}">
                    <a16:rowId xmlns:a16="http://schemas.microsoft.com/office/drawing/2014/main" val="10003"/>
                  </a:ext>
                </a:extLst>
              </a:tr>
              <a:tr h="548607">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200" dirty="0"/>
                        <a:t>Religion</a:t>
                      </a:r>
                    </a:p>
                    <a:p>
                      <a:endParaRPr lang="en-US" sz="800" dirty="0"/>
                    </a:p>
                  </a:txBody>
                  <a:tcPr marT="45706" marB="45706"/>
                </a:tc>
                <a:tc>
                  <a:txBody>
                    <a:bodyPr/>
                    <a:lstStyle/>
                    <a:p>
                      <a:r>
                        <a:rPr lang="en-US" sz="2000" dirty="0"/>
                        <a:t>Believe </a:t>
                      </a:r>
                    </a:p>
                  </a:txBody>
                  <a:tcPr marT="45706" marB="45706"/>
                </a:tc>
                <a:tc>
                  <a:txBody>
                    <a:bodyPr/>
                    <a:lstStyle/>
                    <a:p>
                      <a:r>
                        <a:rPr lang="en-US" sz="2000" dirty="0"/>
                        <a:t>healing</a:t>
                      </a:r>
                      <a:r>
                        <a:rPr lang="en-US" sz="2000" baseline="0" dirty="0"/>
                        <a:t> by religious leader</a:t>
                      </a:r>
                      <a:endParaRPr lang="en-US" sz="2000" dirty="0"/>
                    </a:p>
                  </a:txBody>
                  <a:tcPr marT="45706" marB="45706"/>
                </a:tc>
                <a:extLst>
                  <a:ext uri="{0D108BD9-81ED-4DB2-BD59-A6C34878D82A}">
                    <a16:rowId xmlns:a16="http://schemas.microsoft.com/office/drawing/2014/main" val="10004"/>
                  </a:ext>
                </a:extLst>
              </a:tr>
              <a:tr h="70100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200" dirty="0"/>
                        <a:t>Political affiliation</a:t>
                      </a:r>
                    </a:p>
                    <a:p>
                      <a:endParaRPr lang="en-US" sz="800" dirty="0"/>
                    </a:p>
                  </a:txBody>
                  <a:tcPr marT="45706" marB="45706"/>
                </a:tc>
                <a:tc>
                  <a:txBody>
                    <a:bodyPr/>
                    <a:lstStyle/>
                    <a:p>
                      <a:r>
                        <a:rPr lang="en-US" sz="2000" dirty="0"/>
                        <a:t>Empowered</a:t>
                      </a:r>
                      <a:r>
                        <a:rPr lang="en-US" sz="2000" baseline="0" dirty="0"/>
                        <a:t> for access</a:t>
                      </a:r>
                      <a:endParaRPr lang="en-US" sz="2000" dirty="0"/>
                    </a:p>
                  </a:txBody>
                  <a:tcPr marT="45706" marB="45706"/>
                </a:tc>
                <a:tc>
                  <a:txBody>
                    <a:bodyPr/>
                    <a:lstStyle/>
                    <a:p>
                      <a:r>
                        <a:rPr lang="en-US" sz="2000" dirty="0"/>
                        <a:t>Avail health facilities</a:t>
                      </a:r>
                    </a:p>
                  </a:txBody>
                  <a:tcPr marT="45706" marB="45706"/>
                </a:tc>
                <a:extLst>
                  <a:ext uri="{0D108BD9-81ED-4DB2-BD59-A6C34878D82A}">
                    <a16:rowId xmlns:a16="http://schemas.microsoft.com/office/drawing/2014/main" val="10005"/>
                  </a:ext>
                </a:extLst>
              </a:tr>
              <a:tr h="548607">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200" dirty="0"/>
                        <a:t>Geographic region </a:t>
                      </a:r>
                    </a:p>
                    <a:p>
                      <a:endParaRPr lang="en-US" sz="800" dirty="0"/>
                    </a:p>
                  </a:txBody>
                  <a:tcPr marT="45706" marB="45706"/>
                </a:tc>
                <a:tc>
                  <a:txBody>
                    <a:bodyPr/>
                    <a:lstStyle/>
                    <a:p>
                      <a:endParaRPr lang="en-US" sz="1800" dirty="0"/>
                    </a:p>
                  </a:txBody>
                  <a:tcPr marT="45706" marB="45706"/>
                </a:tc>
                <a:tc>
                  <a:txBody>
                    <a:bodyPr/>
                    <a:lstStyle/>
                    <a:p>
                      <a:endParaRPr lang="en-US" sz="1800" dirty="0"/>
                    </a:p>
                  </a:txBody>
                  <a:tcPr marT="45706" marB="45706"/>
                </a:tc>
                <a:extLst>
                  <a:ext uri="{0D108BD9-81ED-4DB2-BD59-A6C34878D82A}">
                    <a16:rowId xmlns:a16="http://schemas.microsoft.com/office/drawing/2014/main" val="10006"/>
                  </a:ext>
                </a:extLst>
              </a:tr>
            </a:tbl>
          </a:graphicData>
        </a:graphic>
      </p:graphicFrame>
      <p:sp>
        <p:nvSpPr>
          <p:cNvPr id="6" name="Rectangle 5">
            <a:extLst>
              <a:ext uri="{FF2B5EF4-FFF2-40B4-BE49-F238E27FC236}">
                <a16:creationId xmlns:a16="http://schemas.microsoft.com/office/drawing/2014/main" id="{ACDC7707-6026-447B-A30F-124A9B19D7A6}"/>
              </a:ext>
            </a:extLst>
          </p:cNvPr>
          <p:cNvSpPr>
            <a:spLocks noChangeArrowheads="1"/>
          </p:cNvSpPr>
          <p:nvPr/>
        </p:nvSpPr>
        <p:spPr bwMode="auto">
          <a:xfrm>
            <a:off x="304800" y="5715000"/>
            <a:ext cx="8610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Common diseases have roots in lifestyle, social factors and environment, and successful health promotion depends upon population-based strategy of prevention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box(in)">
                                      <p:cBhvr>
                                        <p:cTn id="7" dur="500"/>
                                        <p:tgtEl>
                                          <p:spTgt spid="5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123">
                                            <p:txEl>
                                              <p:pRg st="0" end="0"/>
                                            </p:txEl>
                                          </p:spTgt>
                                        </p:tgtEl>
                                        <p:attrNameLst>
                                          <p:attrName>style.visibility</p:attrName>
                                        </p:attrNameLst>
                                      </p:cBhvr>
                                      <p:to>
                                        <p:strVal val="visible"/>
                                      </p:to>
                                    </p:set>
                                    <p:anim calcmode="lin" valueType="num">
                                      <p:cBhvr additive="base">
                                        <p:cTn id="12"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F51C94BE-B450-4480-A0D2-B905E1F693B4}"/>
              </a:ext>
            </a:extLst>
          </p:cNvPr>
          <p:cNvSpPr>
            <a:spLocks noGrp="1"/>
          </p:cNvSpPr>
          <p:nvPr>
            <p:ph type="title"/>
          </p:nvPr>
        </p:nvSpPr>
        <p:spPr>
          <a:xfrm>
            <a:off x="228600" y="274638"/>
            <a:ext cx="8763000" cy="487362"/>
          </a:xfrm>
        </p:spPr>
        <p:txBody>
          <a:bodyPr/>
          <a:lstStyle/>
          <a:p>
            <a:pPr algn="l"/>
            <a:r>
              <a:rPr lang="en-US" altLang="en-US" sz="3000" b="1"/>
              <a:t>Importance of Social &amp; Cultural Factors in Healthcare </a:t>
            </a:r>
            <a:endParaRPr lang="en-US" altLang="en-US" b="1"/>
          </a:p>
        </p:txBody>
      </p:sp>
      <p:sp>
        <p:nvSpPr>
          <p:cNvPr id="14339" name="Content Placeholder 4">
            <a:extLst>
              <a:ext uri="{FF2B5EF4-FFF2-40B4-BE49-F238E27FC236}">
                <a16:creationId xmlns:a16="http://schemas.microsoft.com/office/drawing/2014/main" id="{A037E8A6-2AC0-433D-AEF7-F7F479897D2F}"/>
              </a:ext>
            </a:extLst>
          </p:cNvPr>
          <p:cNvSpPr>
            <a:spLocks noGrp="1"/>
          </p:cNvSpPr>
          <p:nvPr>
            <p:ph idx="1"/>
          </p:nvPr>
        </p:nvSpPr>
        <p:spPr>
          <a:xfrm>
            <a:off x="228600" y="990600"/>
            <a:ext cx="8686800" cy="5135563"/>
          </a:xfrm>
        </p:spPr>
        <p:txBody>
          <a:bodyPr/>
          <a:lstStyle/>
          <a:p>
            <a:r>
              <a:rPr lang="en-US" altLang="en-US" sz="2400"/>
              <a:t>The ways people think about health and illness </a:t>
            </a:r>
          </a:p>
          <a:p>
            <a:pPr>
              <a:buFont typeface="Arial" panose="020B0604020202020204" pitchFamily="34" charset="0"/>
              <a:buNone/>
            </a:pPr>
            <a:endParaRPr lang="en-US" altLang="en-US" sz="2400"/>
          </a:p>
          <a:p>
            <a:r>
              <a:rPr lang="en-US" altLang="en-US" sz="2400"/>
              <a:t>Individual behaviors and habits that influence health </a:t>
            </a:r>
          </a:p>
          <a:p>
            <a:pPr>
              <a:buFont typeface="Arial" panose="020B0604020202020204" pitchFamily="34" charset="0"/>
              <a:buNone/>
            </a:pPr>
            <a:endParaRPr lang="en-US" altLang="en-US" sz="2400"/>
          </a:p>
          <a:p>
            <a:r>
              <a:rPr lang="en-US" altLang="en-US" sz="2400"/>
              <a:t>How you and your actions are perceived by the community where you work </a:t>
            </a:r>
          </a:p>
          <a:p>
            <a:pPr>
              <a:buFont typeface="Arial" panose="020B0604020202020204" pitchFamily="34" charset="0"/>
              <a:buNone/>
            </a:pPr>
            <a:endParaRPr lang="en-US" altLang="en-US" sz="2400"/>
          </a:p>
          <a:p>
            <a:r>
              <a:rPr lang="en-US" altLang="en-US" sz="2400"/>
              <a:t>How culture interacts with environment, economy, and politics to affect health </a:t>
            </a:r>
          </a:p>
          <a:p>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151C5255-0D9B-42E5-8277-B1E0DB9CE42E}"/>
              </a:ext>
            </a:extLst>
          </p:cNvPr>
          <p:cNvSpPr>
            <a:spLocks noGrp="1"/>
          </p:cNvSpPr>
          <p:nvPr>
            <p:ph type="title"/>
          </p:nvPr>
        </p:nvSpPr>
        <p:spPr>
          <a:xfrm>
            <a:off x="457200" y="274638"/>
            <a:ext cx="8229600" cy="487362"/>
          </a:xfrm>
        </p:spPr>
        <p:txBody>
          <a:bodyPr/>
          <a:lstStyle/>
          <a:p>
            <a:r>
              <a:rPr lang="en-US" altLang="en-US" sz="3600" b="1"/>
              <a:t>Social determinants of health</a:t>
            </a:r>
            <a:endParaRPr lang="en-US" altLang="en-US" sz="3600"/>
          </a:p>
        </p:txBody>
      </p:sp>
      <p:sp>
        <p:nvSpPr>
          <p:cNvPr id="3" name="Content Placeholder 2">
            <a:extLst>
              <a:ext uri="{FF2B5EF4-FFF2-40B4-BE49-F238E27FC236}">
                <a16:creationId xmlns:a16="http://schemas.microsoft.com/office/drawing/2014/main" id="{30562730-56FD-4275-87A5-D91ED9B5620F}"/>
              </a:ext>
            </a:extLst>
          </p:cNvPr>
          <p:cNvSpPr>
            <a:spLocks noGrp="1"/>
          </p:cNvSpPr>
          <p:nvPr>
            <p:ph idx="1"/>
          </p:nvPr>
        </p:nvSpPr>
        <p:spPr>
          <a:xfrm>
            <a:off x="152400" y="990600"/>
            <a:ext cx="8839200" cy="5410200"/>
          </a:xfrm>
        </p:spPr>
        <p:txBody>
          <a:bodyPr/>
          <a:lstStyle/>
          <a:p>
            <a:pPr>
              <a:buFont typeface="Arial" charset="0"/>
              <a:buChar char="•"/>
              <a:defRPr/>
            </a:pPr>
            <a:r>
              <a:rPr lang="en-US" sz="2400" dirty="0"/>
              <a:t>The </a:t>
            </a:r>
            <a:r>
              <a:rPr lang="en-US" sz="2400" b="1" dirty="0"/>
              <a:t>social determinants of health</a:t>
            </a:r>
            <a:r>
              <a:rPr lang="en-US" sz="2400" dirty="0"/>
              <a:t> are the form in which people are born, grow, live, work and age. These circumstances are shaped by the distribution of money, power and resources at global, national and local levels</a:t>
            </a:r>
          </a:p>
          <a:p>
            <a:pPr>
              <a:buFont typeface="Arial" charset="0"/>
              <a:buNone/>
              <a:defRPr/>
            </a:pPr>
            <a:endParaRPr lang="en-US" sz="1050" dirty="0"/>
          </a:p>
          <a:p>
            <a:pPr>
              <a:buFont typeface="Arial" charset="0"/>
              <a:buChar char="•"/>
              <a:defRPr/>
            </a:pPr>
            <a:r>
              <a:rPr lang="en-US" sz="2400" dirty="0"/>
              <a:t>This are economic and social conditions –their distribution among the population – that influence individual and group differences in health status</a:t>
            </a:r>
          </a:p>
          <a:p>
            <a:pPr>
              <a:buFont typeface="Arial" charset="0"/>
              <a:buNone/>
              <a:defRPr/>
            </a:pPr>
            <a:endParaRPr lang="en-US" sz="1050" dirty="0"/>
          </a:p>
          <a:p>
            <a:pPr>
              <a:buFont typeface="Arial" charset="0"/>
              <a:buChar char="•"/>
              <a:defRPr/>
            </a:pPr>
            <a:r>
              <a:rPr lang="en-US" sz="2400" dirty="0"/>
              <a:t>They are </a:t>
            </a:r>
            <a:r>
              <a:rPr lang="en-US" sz="2400" b="1" dirty="0"/>
              <a:t>risk factors found in one's living and working conditions </a:t>
            </a:r>
            <a:r>
              <a:rPr lang="en-US" sz="2400" dirty="0"/>
              <a:t>(distribution of income, wealth, influence, and power), rather than individual factors (behavioral risk factors or genetics) that influence risk of disease, or vulnerability to disease or injury. </a:t>
            </a:r>
          </a:p>
          <a:p>
            <a:pPr>
              <a:buFont typeface="Arial" charset="0"/>
              <a:buNone/>
              <a:defRPr/>
            </a:pPr>
            <a:endParaRPr lang="en-US" sz="105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ox(in)">
                                      <p:cBhvr>
                                        <p:cTn id="7" dur="500"/>
                                        <p:tgtEl>
                                          <p:spTgt spid="40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05CC681C-B179-4768-A57E-0CDDEEAFAA87}"/>
              </a:ext>
            </a:extLst>
          </p:cNvPr>
          <p:cNvSpPr>
            <a:spLocks noGrp="1"/>
          </p:cNvSpPr>
          <p:nvPr>
            <p:ph type="title"/>
          </p:nvPr>
        </p:nvSpPr>
        <p:spPr>
          <a:xfrm>
            <a:off x="457200" y="274638"/>
            <a:ext cx="8229600" cy="487362"/>
          </a:xfrm>
        </p:spPr>
        <p:txBody>
          <a:bodyPr/>
          <a:lstStyle/>
          <a:p>
            <a:r>
              <a:rPr lang="en-US" altLang="en-US" sz="3600" b="1"/>
              <a:t>Social determinants of health</a:t>
            </a:r>
            <a:endParaRPr lang="en-US" altLang="en-US" sz="3600"/>
          </a:p>
        </p:txBody>
      </p:sp>
      <p:sp>
        <p:nvSpPr>
          <p:cNvPr id="3" name="Content Placeholder 2">
            <a:extLst>
              <a:ext uri="{FF2B5EF4-FFF2-40B4-BE49-F238E27FC236}">
                <a16:creationId xmlns:a16="http://schemas.microsoft.com/office/drawing/2014/main" id="{1D2412E9-E4E6-46B7-B86B-305C44903E1A}"/>
              </a:ext>
            </a:extLst>
          </p:cNvPr>
          <p:cNvSpPr>
            <a:spLocks noGrp="1"/>
          </p:cNvSpPr>
          <p:nvPr>
            <p:ph idx="1"/>
          </p:nvPr>
        </p:nvSpPr>
        <p:spPr>
          <a:xfrm>
            <a:off x="152400" y="990600"/>
            <a:ext cx="8839200" cy="5410200"/>
          </a:xfrm>
        </p:spPr>
        <p:txBody>
          <a:bodyPr/>
          <a:lstStyle/>
          <a:p>
            <a:pPr>
              <a:buFont typeface="Arial" charset="0"/>
              <a:buNone/>
              <a:defRPr/>
            </a:pPr>
            <a:endParaRPr lang="en-US" sz="1050" dirty="0"/>
          </a:p>
          <a:p>
            <a:pPr>
              <a:buFont typeface="Arial" charset="0"/>
              <a:buChar char="•"/>
              <a:defRPr/>
            </a:pPr>
            <a:r>
              <a:rPr lang="en-US" sz="2400" dirty="0"/>
              <a:t>According to some viewpoints, these distributions of social determinants are shaped by </a:t>
            </a:r>
            <a:r>
              <a:rPr lang="en-US" sz="2400" b="1" dirty="0"/>
              <a:t>public policies </a:t>
            </a:r>
            <a:r>
              <a:rPr lang="en-US" sz="2400" dirty="0"/>
              <a:t>that reflect the influence of prevailing political ideologies of those governing a jurisdiction</a:t>
            </a:r>
          </a:p>
          <a:p>
            <a:pPr>
              <a:buFont typeface="Arial" panose="020B0604020202020204" pitchFamily="34" charset="0"/>
              <a:buNone/>
              <a:defRPr/>
            </a:pPr>
            <a:endParaRPr lang="en-US" sz="2400" dirty="0"/>
          </a:p>
          <a:p>
            <a:pPr>
              <a:buFont typeface="Arial" charset="0"/>
              <a:buNone/>
              <a:defRPr/>
            </a:pPr>
            <a:endParaRPr lang="en-US" sz="1200" dirty="0"/>
          </a:p>
          <a:p>
            <a:pPr>
              <a:buFont typeface="Arial" charset="0"/>
              <a:buChar char="•"/>
              <a:defRPr/>
            </a:pPr>
            <a:r>
              <a:rPr lang="en-US" sz="2400" dirty="0"/>
              <a:t>The WHO says that “This unequal distribution of health-damaging experiences is not in any sense a </a:t>
            </a:r>
            <a:r>
              <a:rPr lang="en-US" sz="2400" b="1" dirty="0"/>
              <a:t>‘natural’ </a:t>
            </a:r>
            <a:r>
              <a:rPr lang="en-US" sz="2400" dirty="0"/>
              <a:t>phenomenon but is the result of a toxic combination of poor social policies, unfair economic arrangements and bad politics.”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ox(in)">
                                      <p:cBhvr>
                                        <p:cTn id="7" dur="500"/>
                                        <p:tgtEl>
                                          <p:spTgt spid="40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 calcmode="lin" valueType="num">
                                      <p:cBhvr additive="base">
                                        <p:cTn id="1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50B58E67-A8A0-43B1-B4E5-DD4BBE977D8F}"/>
              </a:ext>
            </a:extLst>
          </p:cNvPr>
          <p:cNvSpPr>
            <a:spLocks noGrp="1"/>
          </p:cNvSpPr>
          <p:nvPr>
            <p:ph type="title"/>
          </p:nvPr>
        </p:nvSpPr>
        <p:spPr>
          <a:xfrm>
            <a:off x="457200" y="274638"/>
            <a:ext cx="8229600" cy="411162"/>
          </a:xfrm>
        </p:spPr>
        <p:txBody>
          <a:bodyPr/>
          <a:lstStyle/>
          <a:p>
            <a:r>
              <a:rPr lang="en-US" altLang="en-US" sz="4000" b="1"/>
              <a:t>Culture</a:t>
            </a:r>
          </a:p>
        </p:txBody>
      </p:sp>
      <p:sp>
        <p:nvSpPr>
          <p:cNvPr id="6147" name="Content Placeholder 2">
            <a:extLst>
              <a:ext uri="{FF2B5EF4-FFF2-40B4-BE49-F238E27FC236}">
                <a16:creationId xmlns:a16="http://schemas.microsoft.com/office/drawing/2014/main" id="{8670A5D7-BDFC-4B89-A23D-95A83CCA4998}"/>
              </a:ext>
            </a:extLst>
          </p:cNvPr>
          <p:cNvSpPr>
            <a:spLocks noGrp="1"/>
          </p:cNvSpPr>
          <p:nvPr>
            <p:ph idx="1"/>
          </p:nvPr>
        </p:nvSpPr>
        <p:spPr>
          <a:xfrm>
            <a:off x="152400" y="1066800"/>
            <a:ext cx="8839200" cy="5562600"/>
          </a:xfrm>
        </p:spPr>
        <p:txBody>
          <a:bodyPr/>
          <a:lstStyle/>
          <a:p>
            <a:r>
              <a:rPr lang="en-US" altLang="en-US" sz="2800"/>
              <a:t>The attitudes and behavior characteristic of a particular social group </a:t>
            </a:r>
          </a:p>
          <a:p>
            <a:pPr>
              <a:buFont typeface="Arial" panose="020B0604020202020204" pitchFamily="34" charset="0"/>
              <a:buNone/>
            </a:pPr>
            <a:endParaRPr lang="en-US" altLang="en-US" sz="1200"/>
          </a:p>
          <a:p>
            <a:r>
              <a:rPr lang="en-US" altLang="en-US" sz="2800"/>
              <a:t>Culture refers to the cumulative deposit of knowledge, experience, beliefs, values, attitudes, meanings, hierarchies, religion, notions of time, roles, spatial relations, concepts of the universe, material objects and possessions acquired by a group of people in the course of generations through individual and group striving</a:t>
            </a:r>
          </a:p>
          <a:p>
            <a:pPr>
              <a:buFont typeface="Arial" panose="020B0604020202020204" pitchFamily="34" charset="0"/>
              <a:buNone/>
            </a:pPr>
            <a:endParaRPr lang="en-US" altLang="en-US" sz="1200"/>
          </a:p>
          <a:p>
            <a:r>
              <a:rPr lang="en-US" altLang="en-US" sz="2800"/>
              <a:t>How culture influences health beliefs- read the papers</a:t>
            </a:r>
          </a:p>
          <a:p>
            <a:pPr>
              <a:buFont typeface="Arial" panose="020B0604020202020204" pitchFamily="34" charset="0"/>
              <a:buNone/>
            </a:pPr>
            <a:endParaRPr lang="en-US" altLang="en-US" sz="1000"/>
          </a:p>
          <a:p>
            <a:r>
              <a:rPr lang="en-US" altLang="en-US" sz="2800"/>
              <a:t>Some example from your experiences</a:t>
            </a:r>
          </a:p>
          <a:p>
            <a:pPr>
              <a:buFont typeface="Arial" panose="020B0604020202020204" pitchFamily="34" charset="0"/>
              <a:buNone/>
            </a:pPr>
            <a:br>
              <a:rPr lang="en-US" altLang="en-US"/>
            </a:br>
            <a:br>
              <a:rPr lang="en-US" altLang="en-US"/>
            </a:b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box(in)">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 calcmode="lin" valueType="num">
                                      <p:cBhvr additive="base">
                                        <p:cTn id="12"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147">
                                            <p:txEl>
                                              <p:pRg st="2" end="2"/>
                                            </p:txEl>
                                          </p:spTgt>
                                        </p:tgtEl>
                                        <p:attrNameLst>
                                          <p:attrName>style.visibility</p:attrName>
                                        </p:attrNameLst>
                                      </p:cBhvr>
                                      <p:to>
                                        <p:strVal val="visible"/>
                                      </p:to>
                                    </p:set>
                                    <p:anim calcmode="lin" valueType="num">
                                      <p:cBhvr additive="base">
                                        <p:cTn id="18"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147">
                                            <p:txEl>
                                              <p:pRg st="4" end="4"/>
                                            </p:txEl>
                                          </p:spTgt>
                                        </p:tgtEl>
                                        <p:attrNameLst>
                                          <p:attrName>style.visibility</p:attrName>
                                        </p:attrNameLst>
                                      </p:cBhvr>
                                      <p:to>
                                        <p:strVal val="visible"/>
                                      </p:to>
                                    </p:set>
                                    <p:anim calcmode="lin" valueType="num">
                                      <p:cBhvr additive="base">
                                        <p:cTn id="24"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6147">
                                            <p:txEl>
                                              <p:pRg st="6" end="6"/>
                                            </p:txEl>
                                          </p:spTgt>
                                        </p:tgtEl>
                                        <p:attrNameLst>
                                          <p:attrName>style.visibility</p:attrName>
                                        </p:attrNameLst>
                                      </p:cBhvr>
                                      <p:to>
                                        <p:strVal val="visible"/>
                                      </p:to>
                                    </p:set>
                                    <p:anim calcmode="lin" valueType="num">
                                      <p:cBhvr additive="base">
                                        <p:cTn id="30" dur="500" fill="hold"/>
                                        <p:tgtEl>
                                          <p:spTgt spid="6147">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614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147">
                                            <p:txEl>
                                              <p:pRg st="7" end="7"/>
                                            </p:txEl>
                                          </p:spTgt>
                                        </p:tgtEl>
                                        <p:attrNameLst>
                                          <p:attrName>style.visibility</p:attrName>
                                        </p:attrNameLst>
                                      </p:cBhvr>
                                      <p:to>
                                        <p:strVal val="visible"/>
                                      </p:to>
                                    </p:set>
                                    <p:anim calcmode="lin" valueType="num">
                                      <p:cBhvr additive="base">
                                        <p:cTn id="36" dur="500" fill="hold"/>
                                        <p:tgtEl>
                                          <p:spTgt spid="6147">
                                            <p:txEl>
                                              <p:pRg st="7" end="7"/>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614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522CBF7F-A6AC-41DC-8140-978142A9CBCC}"/>
              </a:ext>
            </a:extLst>
          </p:cNvPr>
          <p:cNvSpPr>
            <a:spLocks noGrp="1"/>
          </p:cNvSpPr>
          <p:nvPr>
            <p:ph type="title"/>
          </p:nvPr>
        </p:nvSpPr>
        <p:spPr>
          <a:xfrm>
            <a:off x="0" y="152400"/>
            <a:ext cx="9144000" cy="990600"/>
          </a:xfrm>
        </p:spPr>
        <p:txBody>
          <a:bodyPr/>
          <a:lstStyle/>
          <a:p>
            <a:br>
              <a:rPr lang="en-US" altLang="en-US"/>
            </a:br>
            <a:r>
              <a:rPr lang="en-US" altLang="en-US" sz="4000" b="1"/>
              <a:t>How social &amp; cultural factors relate to health &amp; illness</a:t>
            </a:r>
            <a:br>
              <a:rPr lang="en-US" altLang="en-US"/>
            </a:br>
            <a:endParaRPr lang="en-US" altLang="en-US" sz="6000"/>
          </a:p>
        </p:txBody>
      </p:sp>
      <p:sp>
        <p:nvSpPr>
          <p:cNvPr id="18435" name="Content Placeholder 2">
            <a:extLst>
              <a:ext uri="{FF2B5EF4-FFF2-40B4-BE49-F238E27FC236}">
                <a16:creationId xmlns:a16="http://schemas.microsoft.com/office/drawing/2014/main" id="{9C85BC4B-5970-43FD-8868-D57C30A32BC0}"/>
              </a:ext>
            </a:extLst>
          </p:cNvPr>
          <p:cNvSpPr>
            <a:spLocks noGrp="1"/>
          </p:cNvSpPr>
          <p:nvPr>
            <p:ph idx="1"/>
          </p:nvPr>
        </p:nvSpPr>
        <p:spPr>
          <a:xfrm>
            <a:off x="152400" y="1219200"/>
            <a:ext cx="8763000" cy="5410200"/>
          </a:xfrm>
        </p:spPr>
        <p:txBody>
          <a:bodyPr/>
          <a:lstStyle/>
          <a:p>
            <a:r>
              <a:rPr lang="en-US" altLang="en-US" sz="2800"/>
              <a:t>Social scientists choose a difference between disease &amp; illness: </a:t>
            </a:r>
          </a:p>
          <a:p>
            <a:pPr>
              <a:buFont typeface="Arial" panose="020B0604020202020204" pitchFamily="34" charset="0"/>
              <a:buNone/>
            </a:pPr>
            <a:endParaRPr lang="en-US" altLang="en-US" sz="1200"/>
          </a:p>
          <a:p>
            <a:r>
              <a:rPr lang="en-US" altLang="en-US" sz="2800"/>
              <a:t>Illness is the personal, social, &amp; cultural influences on experience of impairment, pathology, &amp; disease</a:t>
            </a:r>
          </a:p>
          <a:p>
            <a:endParaRPr lang="en-US" altLang="en-US" sz="1100"/>
          </a:p>
          <a:p>
            <a:pPr>
              <a:buFont typeface="Arial" panose="020B0604020202020204" pitchFamily="34" charset="0"/>
              <a:buNone/>
            </a:pPr>
            <a:endParaRPr lang="en-US" altLang="en-US" sz="200"/>
          </a:p>
          <a:p>
            <a:r>
              <a:rPr lang="en-US" altLang="en-US" sz="2800"/>
              <a:t>Disease is the physiological process of pathology </a:t>
            </a:r>
          </a:p>
          <a:p>
            <a:endParaRPr lang="en-US" altLang="en-US" sz="1000"/>
          </a:p>
          <a:p>
            <a:r>
              <a:rPr lang="en-US" altLang="en-US" sz="2800" b="1"/>
              <a:t>Example: </a:t>
            </a:r>
          </a:p>
          <a:p>
            <a:pPr lvl="1"/>
            <a:r>
              <a:rPr lang="en-US" altLang="en-US" sz="2400"/>
              <a:t>Cultural factors such as </a:t>
            </a:r>
            <a:r>
              <a:rPr lang="en-US" altLang="en-US" sz="2400" u="sng"/>
              <a:t>early marriage </a:t>
            </a:r>
            <a:r>
              <a:rPr lang="en-US" altLang="en-US" sz="2400"/>
              <a:t>contribute to the health problem of women, particularly in rural area</a:t>
            </a:r>
          </a:p>
          <a:p>
            <a:pPr lvl="1">
              <a:buFont typeface="Arial" panose="020B0604020202020204" pitchFamily="34" charset="0"/>
              <a:buNone/>
            </a:pPr>
            <a:endParaRPr lang="en-US" altLang="en-US" sz="1100"/>
          </a:p>
          <a:p>
            <a:pPr lvl="1"/>
            <a:r>
              <a:rPr lang="en-US" altLang="en-US" sz="2400"/>
              <a:t> Social factors such as </a:t>
            </a:r>
            <a:r>
              <a:rPr lang="en-US" altLang="en-US" sz="2400" u="sng"/>
              <a:t>education</a:t>
            </a:r>
            <a:r>
              <a:rPr lang="en-US" altLang="en-US" sz="2400"/>
              <a:t> and literacy also influence health outcomes</a:t>
            </a:r>
          </a:p>
          <a:p>
            <a:endParaRPr lang="en-US" altLang="en-US" sz="2800"/>
          </a:p>
          <a:p>
            <a:pPr>
              <a:buFont typeface="Arial" panose="020B0604020202020204" pitchFamily="34" charset="0"/>
              <a:buNone/>
            </a:pPr>
            <a:endParaRPr lang="en-US" altLang="en-US" sz="36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8A0FAB51-CDE7-4F16-A3CF-37AD9C99AE04}"/>
              </a:ext>
            </a:extLst>
          </p:cNvPr>
          <p:cNvSpPr>
            <a:spLocks noGrp="1"/>
          </p:cNvSpPr>
          <p:nvPr>
            <p:ph type="title"/>
          </p:nvPr>
        </p:nvSpPr>
        <p:spPr>
          <a:xfrm>
            <a:off x="152400" y="274638"/>
            <a:ext cx="8763000" cy="1249362"/>
          </a:xfrm>
        </p:spPr>
        <p:txBody>
          <a:bodyPr/>
          <a:lstStyle/>
          <a:p>
            <a:br>
              <a:rPr lang="en-US" altLang="en-US"/>
            </a:br>
            <a:r>
              <a:rPr lang="en-US" altLang="en-US" sz="4000" b="1"/>
              <a:t>How social &amp; cultural factors relate to health &amp; illness</a:t>
            </a:r>
            <a:br>
              <a:rPr lang="en-US" altLang="en-US" sz="6000"/>
            </a:br>
            <a:endParaRPr lang="en-US" altLang="en-US" sz="6000"/>
          </a:p>
        </p:txBody>
      </p:sp>
      <p:sp>
        <p:nvSpPr>
          <p:cNvPr id="19459" name="Content Placeholder 2">
            <a:extLst>
              <a:ext uri="{FF2B5EF4-FFF2-40B4-BE49-F238E27FC236}">
                <a16:creationId xmlns:a16="http://schemas.microsoft.com/office/drawing/2014/main" id="{792D235C-D558-4129-95E1-AE219861742C}"/>
              </a:ext>
            </a:extLst>
          </p:cNvPr>
          <p:cNvSpPr>
            <a:spLocks noGrp="1"/>
          </p:cNvSpPr>
          <p:nvPr>
            <p:ph idx="1"/>
          </p:nvPr>
        </p:nvSpPr>
        <p:spPr>
          <a:xfrm>
            <a:off x="152400" y="1524000"/>
            <a:ext cx="8839200" cy="4876800"/>
          </a:xfrm>
        </p:spPr>
        <p:txBody>
          <a:bodyPr/>
          <a:lstStyle/>
          <a:p>
            <a:pPr>
              <a:buFont typeface="Arial" charset="0"/>
              <a:buChar char="•"/>
              <a:defRPr/>
            </a:pPr>
            <a:r>
              <a:rPr lang="en-US" sz="2800" u="sng" dirty="0"/>
              <a:t>The role of a healthcare provider </a:t>
            </a:r>
            <a:r>
              <a:rPr lang="en-US" sz="2800" dirty="0"/>
              <a:t>is to alleviate suffering. Yet, it is difficult to address suffering if you don’t understand the many factors contributing to it .</a:t>
            </a:r>
            <a:endParaRPr lang="en-US" sz="2400" dirty="0"/>
          </a:p>
          <a:p>
            <a:pPr>
              <a:buFont typeface="Arial" charset="0"/>
              <a:buChar char="•"/>
              <a:defRPr/>
            </a:pPr>
            <a:r>
              <a:rPr lang="en-US" sz="2800" dirty="0"/>
              <a:t>Suffering is a </a:t>
            </a:r>
            <a:r>
              <a:rPr lang="en-US" sz="2800" u="sng" dirty="0"/>
              <a:t>distressing psychological condition </a:t>
            </a:r>
            <a:r>
              <a:rPr lang="en-US" sz="2800" dirty="0"/>
              <a:t>that may causes by physical symptoms such as pain, shortness of breath, or hunger. </a:t>
            </a:r>
          </a:p>
          <a:p>
            <a:pPr>
              <a:buFont typeface="Arial" charset="0"/>
              <a:buChar char="•"/>
              <a:defRPr/>
            </a:pPr>
            <a:r>
              <a:rPr lang="en-US" sz="2800" dirty="0"/>
              <a:t>It may also be caused by </a:t>
            </a:r>
            <a:r>
              <a:rPr lang="en-US" sz="2800" b="1" dirty="0"/>
              <a:t>nonphysical sources </a:t>
            </a:r>
            <a:r>
              <a:rPr lang="en-US" sz="2800" dirty="0"/>
              <a:t>such as how people define </a:t>
            </a:r>
            <a:r>
              <a:rPr lang="en-US" sz="2800" dirty="0">
                <a:solidFill>
                  <a:schemeClr val="accent6">
                    <a:lumMod val="75000"/>
                  </a:schemeClr>
                </a:solidFill>
              </a:rPr>
              <a:t>quality of life</a:t>
            </a:r>
            <a:r>
              <a:rPr lang="en-US" sz="2800" dirty="0"/>
              <a:t>, </a:t>
            </a:r>
            <a:r>
              <a:rPr lang="en-US" sz="2800" dirty="0">
                <a:solidFill>
                  <a:srgbClr val="00B050"/>
                </a:solidFill>
              </a:rPr>
              <a:t>the meanings they attach to relationships</a:t>
            </a:r>
            <a:r>
              <a:rPr lang="en-US" sz="2800" dirty="0"/>
              <a:t>, </a:t>
            </a:r>
            <a:r>
              <a:rPr lang="en-US" sz="2800" dirty="0">
                <a:solidFill>
                  <a:srgbClr val="00B0F0"/>
                </a:solidFill>
              </a:rPr>
              <a:t>the anxiety </a:t>
            </a:r>
            <a:r>
              <a:rPr lang="en-US" sz="2800" dirty="0"/>
              <a:t>that uncertainty can cause in an individual or family’s life. </a:t>
            </a:r>
          </a:p>
          <a:p>
            <a:pPr>
              <a:buFont typeface="Arial" charset="0"/>
              <a:buChar char="•"/>
              <a:defRPr/>
            </a:pP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1280C4FF-C408-4BB9-ACA9-BFBB6FBCA997}"/>
              </a:ext>
            </a:extLst>
          </p:cNvPr>
          <p:cNvSpPr>
            <a:spLocks noGrp="1"/>
          </p:cNvSpPr>
          <p:nvPr>
            <p:ph type="title"/>
          </p:nvPr>
        </p:nvSpPr>
        <p:spPr>
          <a:xfrm>
            <a:off x="152400" y="274638"/>
            <a:ext cx="8763000" cy="1249362"/>
          </a:xfrm>
        </p:spPr>
        <p:txBody>
          <a:bodyPr/>
          <a:lstStyle/>
          <a:p>
            <a:br>
              <a:rPr lang="en-US" altLang="en-US"/>
            </a:br>
            <a:r>
              <a:rPr lang="en-US" altLang="en-US" sz="4000" b="1"/>
              <a:t>How social &amp; cultural factors relate to health &amp; illness</a:t>
            </a:r>
            <a:br>
              <a:rPr lang="en-US" altLang="en-US" sz="6000"/>
            </a:br>
            <a:endParaRPr lang="en-US" altLang="en-US" sz="6000"/>
          </a:p>
        </p:txBody>
      </p:sp>
      <p:sp>
        <p:nvSpPr>
          <p:cNvPr id="20483" name="Content Placeholder 2">
            <a:extLst>
              <a:ext uri="{FF2B5EF4-FFF2-40B4-BE49-F238E27FC236}">
                <a16:creationId xmlns:a16="http://schemas.microsoft.com/office/drawing/2014/main" id="{400BB197-7DE9-4443-B4EB-48C0B0D90921}"/>
              </a:ext>
            </a:extLst>
          </p:cNvPr>
          <p:cNvSpPr>
            <a:spLocks noGrp="1"/>
          </p:cNvSpPr>
          <p:nvPr>
            <p:ph idx="1"/>
          </p:nvPr>
        </p:nvSpPr>
        <p:spPr>
          <a:xfrm>
            <a:off x="228600" y="1676400"/>
            <a:ext cx="8915400" cy="4876800"/>
          </a:xfrm>
        </p:spPr>
        <p:txBody>
          <a:bodyPr/>
          <a:lstStyle/>
          <a:p>
            <a:r>
              <a:rPr lang="en-US" altLang="en-US" sz="2800"/>
              <a:t>Suffering may be mitigated by someone’s </a:t>
            </a:r>
            <a:r>
              <a:rPr lang="en-US" altLang="en-US" sz="2800" b="1"/>
              <a:t>religious explanation</a:t>
            </a:r>
            <a:r>
              <a:rPr lang="en-US" altLang="en-US" sz="2800"/>
              <a:t> for why they are experiencing an illness or their hope for the future during and after treatment </a:t>
            </a:r>
          </a:p>
          <a:p>
            <a:endParaRPr lang="en-US" altLang="en-US" sz="2800"/>
          </a:p>
          <a:p>
            <a:r>
              <a:rPr lang="en-US" altLang="en-US" sz="2800"/>
              <a:t>How </a:t>
            </a:r>
            <a:r>
              <a:rPr lang="en-US" altLang="en-US" sz="2800" u="sng"/>
              <a:t>suffering is expressed </a:t>
            </a:r>
            <a:r>
              <a:rPr lang="en-US" altLang="en-US" sz="2800"/>
              <a:t>also differs greatly from culture to culture. Some peoples place a high value on suppressing expressions of pain, for example, while others actually encourage such expressions. </a:t>
            </a:r>
            <a:r>
              <a:rPr lang="en-US" altLang="en-US" sz="2800" b="1"/>
              <a:t>Norms for men and women may also differ</a:t>
            </a:r>
          </a:p>
          <a:p>
            <a:pPr>
              <a:buFont typeface="Arial" panose="020B0604020202020204" pitchFamily="34" charset="0"/>
              <a:buNone/>
            </a:pPr>
            <a:r>
              <a:rPr lang="en-US" altLang="en-US" sz="2400"/>
              <a:t> </a:t>
            </a:r>
          </a:p>
          <a:p>
            <a:endParaRPr lang="en-US" altLang="en-US" sz="1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CC51469-B067-40D9-A3B6-53AB100B81CE}"/>
              </a:ext>
            </a:extLst>
          </p:cNvPr>
          <p:cNvSpPr/>
          <p:nvPr/>
        </p:nvSpPr>
        <p:spPr>
          <a:xfrm>
            <a:off x="914400" y="533400"/>
            <a:ext cx="4191000" cy="523875"/>
          </a:xfrm>
          <a:prstGeom prst="rect">
            <a:avLst/>
          </a:prstGeom>
        </p:spPr>
        <p:txBody>
          <a:bodyPr>
            <a:spAutoFit/>
          </a:bodyPr>
          <a:lstStyle/>
          <a:p>
            <a:pPr>
              <a:defRPr/>
            </a:pPr>
            <a:r>
              <a:rPr lang="en-US" sz="2800" b="1" dirty="0">
                <a:solidFill>
                  <a:schemeClr val="accent6">
                    <a:lumMod val="75000"/>
                  </a:schemeClr>
                </a:solidFill>
                <a:latin typeface="Arial" charset="0"/>
                <a:cs typeface="Arial" charset="0"/>
              </a:rPr>
              <a:t>Objectives to learn: </a:t>
            </a:r>
          </a:p>
        </p:txBody>
      </p:sp>
      <p:sp>
        <p:nvSpPr>
          <p:cNvPr id="3075" name="Rectangle 4">
            <a:extLst>
              <a:ext uri="{FF2B5EF4-FFF2-40B4-BE49-F238E27FC236}">
                <a16:creationId xmlns:a16="http://schemas.microsoft.com/office/drawing/2014/main" id="{B10E6918-7A2A-4B04-A6F6-73B4E151DCE8}"/>
              </a:ext>
            </a:extLst>
          </p:cNvPr>
          <p:cNvSpPr>
            <a:spLocks noChangeArrowheads="1"/>
          </p:cNvSpPr>
          <p:nvPr/>
        </p:nvSpPr>
        <p:spPr bwMode="auto">
          <a:xfrm>
            <a:off x="914400" y="1295400"/>
            <a:ext cx="75438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SzPct val="110000"/>
              <a:buFont typeface="Wingdings" panose="05000000000000000000" pitchFamily="2" charset="2"/>
              <a:buChar char="§"/>
            </a:pPr>
            <a:r>
              <a:rPr lang="en-US" altLang="en-US" sz="2800" b="1"/>
              <a:t> </a:t>
            </a:r>
            <a:r>
              <a:rPr lang="en-US" altLang="en-US" sz="2800"/>
              <a:t>Difficulties in changing behavior</a:t>
            </a:r>
          </a:p>
          <a:p>
            <a:pPr>
              <a:buSzPct val="110000"/>
              <a:buFont typeface="Wingdings" panose="05000000000000000000" pitchFamily="2" charset="2"/>
              <a:buChar char="§"/>
            </a:pPr>
            <a:r>
              <a:rPr lang="en-US" altLang="en-US" sz="2800"/>
              <a:t> Factors Affecting Health </a:t>
            </a:r>
          </a:p>
          <a:p>
            <a:pPr>
              <a:buSzPct val="110000"/>
              <a:buFont typeface="Wingdings" panose="05000000000000000000" pitchFamily="2" charset="2"/>
              <a:buChar char="§"/>
            </a:pPr>
            <a:r>
              <a:rPr lang="en-US" altLang="en-US" sz="2800"/>
              <a:t> Key  factors/Determinants of Health </a:t>
            </a:r>
          </a:p>
          <a:p>
            <a:pPr>
              <a:buSzPct val="110000"/>
              <a:buFont typeface="Wingdings" panose="05000000000000000000" pitchFamily="2" charset="2"/>
              <a:buChar char="§"/>
            </a:pPr>
            <a:r>
              <a:rPr lang="en-US" altLang="en-US" sz="2800"/>
              <a:t> Impact of culture on health</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B01FBDD6-C5FA-4606-94B9-9EB1FF0FC969}"/>
              </a:ext>
            </a:extLst>
          </p:cNvPr>
          <p:cNvSpPr>
            <a:spLocks noGrp="1"/>
          </p:cNvSpPr>
          <p:nvPr>
            <p:ph idx="1"/>
          </p:nvPr>
        </p:nvSpPr>
        <p:spPr>
          <a:xfrm>
            <a:off x="304800" y="1600200"/>
            <a:ext cx="8610600" cy="4525963"/>
          </a:xfrm>
        </p:spPr>
        <p:txBody>
          <a:bodyPr/>
          <a:lstStyle/>
          <a:p>
            <a:r>
              <a:rPr lang="en-US" altLang="en-US" sz="2800"/>
              <a:t>In order to change people’s behavior to benefit health, one must understand the </a:t>
            </a:r>
            <a:r>
              <a:rPr lang="en-US" altLang="en-US" sz="2800" b="1"/>
              <a:t>way that people think about health</a:t>
            </a:r>
            <a:r>
              <a:rPr lang="en-US" altLang="en-US" sz="2800"/>
              <a:t>. For example: What are people’s attitudes and practices? </a:t>
            </a:r>
          </a:p>
          <a:p>
            <a:endParaRPr lang="en-US" altLang="en-US" sz="2800"/>
          </a:p>
          <a:p>
            <a:r>
              <a:rPr lang="en-US" altLang="en-US" sz="2800"/>
              <a:t>How would a change impact their lives? In order to fully address suffering, it is important to attend to the </a:t>
            </a:r>
            <a:r>
              <a:rPr lang="en-US" altLang="en-US" sz="2800" b="1"/>
              <a:t>social, psychological, and cultural components of people’s health</a:t>
            </a:r>
            <a:r>
              <a:rPr lang="en-US" altLang="en-US" sz="2800"/>
              <a:t> in addition to their bodies. (Henderson 1997)</a:t>
            </a:r>
          </a:p>
          <a:p>
            <a:pPr>
              <a:buFont typeface="Arial" panose="020B0604020202020204" pitchFamily="34" charset="0"/>
              <a:buNone/>
            </a:pPr>
            <a:endParaRPr lang="en-US" altLang="en-US" sz="2800"/>
          </a:p>
        </p:txBody>
      </p:sp>
      <p:sp>
        <p:nvSpPr>
          <p:cNvPr id="21507" name="Title 1">
            <a:extLst>
              <a:ext uri="{FF2B5EF4-FFF2-40B4-BE49-F238E27FC236}">
                <a16:creationId xmlns:a16="http://schemas.microsoft.com/office/drawing/2014/main" id="{3C7703FD-CFEB-45D7-BA63-EA7CC9B76939}"/>
              </a:ext>
            </a:extLst>
          </p:cNvPr>
          <p:cNvSpPr>
            <a:spLocks noGrp="1"/>
          </p:cNvSpPr>
          <p:nvPr>
            <p:ph type="title"/>
          </p:nvPr>
        </p:nvSpPr>
        <p:spPr/>
        <p:txBody>
          <a:bodyPr/>
          <a:lstStyle/>
          <a:p>
            <a:br>
              <a:rPr lang="en-US" altLang="en-US"/>
            </a:br>
            <a:r>
              <a:rPr lang="en-US" altLang="en-US" sz="4000" b="1"/>
              <a:t>How social &amp; cultural factors relate to health &amp; illness</a:t>
            </a:r>
            <a:br>
              <a:rPr lang="en-US" altLang="en-US" sz="6000"/>
            </a:br>
            <a:endParaRPr lang="en-US" altLang="en-US" sz="6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FB2EDF4C-B630-4D62-AB77-CB928FB05BE5}"/>
              </a:ext>
            </a:extLst>
          </p:cNvPr>
          <p:cNvSpPr>
            <a:spLocks noGrp="1"/>
          </p:cNvSpPr>
          <p:nvPr>
            <p:ph type="title"/>
          </p:nvPr>
        </p:nvSpPr>
        <p:spPr>
          <a:xfrm>
            <a:off x="152400" y="152400"/>
            <a:ext cx="8839200" cy="1066800"/>
          </a:xfrm>
        </p:spPr>
        <p:txBody>
          <a:bodyPr/>
          <a:lstStyle/>
          <a:p>
            <a:br>
              <a:rPr lang="en-US" altLang="en-US" sz="4000"/>
            </a:br>
            <a:r>
              <a:rPr lang="en-US" altLang="en-US" sz="4000" b="1"/>
              <a:t>Anthropological perspectives: Understanding health </a:t>
            </a:r>
            <a:br>
              <a:rPr lang="en-US" altLang="en-US" sz="4000"/>
            </a:br>
            <a:endParaRPr lang="en-US" altLang="en-US" sz="5400"/>
          </a:p>
        </p:txBody>
      </p:sp>
      <p:sp>
        <p:nvSpPr>
          <p:cNvPr id="25603" name="Content Placeholder 2">
            <a:extLst>
              <a:ext uri="{FF2B5EF4-FFF2-40B4-BE49-F238E27FC236}">
                <a16:creationId xmlns:a16="http://schemas.microsoft.com/office/drawing/2014/main" id="{4FCB88AA-F4DB-4796-836D-B82E23C92FB2}"/>
              </a:ext>
            </a:extLst>
          </p:cNvPr>
          <p:cNvSpPr>
            <a:spLocks noGrp="1"/>
          </p:cNvSpPr>
          <p:nvPr>
            <p:ph idx="1"/>
          </p:nvPr>
        </p:nvSpPr>
        <p:spPr>
          <a:xfrm>
            <a:off x="228600" y="1219200"/>
            <a:ext cx="8610600" cy="5257800"/>
          </a:xfrm>
        </p:spPr>
        <p:txBody>
          <a:bodyPr/>
          <a:lstStyle/>
          <a:p>
            <a:pPr>
              <a:buFont typeface="Arial" charset="0"/>
              <a:buChar char="•"/>
              <a:defRPr/>
            </a:pPr>
            <a:r>
              <a:rPr lang="en-US" sz="2800" dirty="0"/>
              <a:t>“Anthropology is the study of the whole human species in all its diversity”  </a:t>
            </a:r>
            <a:r>
              <a:rPr lang="en-US" sz="1600" dirty="0"/>
              <a:t>(Kiefer, </a:t>
            </a:r>
            <a:r>
              <a:rPr lang="en-US" sz="1600" i="1" dirty="0"/>
              <a:t>Doing Health Anthropology) </a:t>
            </a:r>
            <a:endParaRPr lang="en-US" sz="2800" i="1" dirty="0"/>
          </a:p>
          <a:p>
            <a:pPr>
              <a:buFont typeface="Arial" charset="0"/>
              <a:buChar char="•"/>
              <a:defRPr/>
            </a:pPr>
            <a:endParaRPr lang="en-US" sz="1100" dirty="0"/>
          </a:p>
          <a:p>
            <a:pPr>
              <a:buFont typeface="Arial" charset="0"/>
              <a:buChar char="•"/>
              <a:defRPr/>
            </a:pPr>
            <a:r>
              <a:rPr lang="en-US" sz="2800" dirty="0"/>
              <a:t>There are 3 key anthropological perspectives on health: </a:t>
            </a:r>
          </a:p>
          <a:p>
            <a:pPr>
              <a:buFont typeface="Arial" charset="0"/>
              <a:buNone/>
              <a:defRPr/>
            </a:pPr>
            <a:endParaRPr lang="en-US" sz="1200" dirty="0"/>
          </a:p>
          <a:p>
            <a:pPr marL="857250" lvl="1" indent="-457200">
              <a:buFont typeface="Calibri" pitchFamily="34" charset="0"/>
              <a:buAutoNum type="arabicPeriod"/>
              <a:defRPr/>
            </a:pPr>
            <a:r>
              <a:rPr lang="en-US" dirty="0"/>
              <a:t>Health Beliefs and Practices </a:t>
            </a:r>
          </a:p>
          <a:p>
            <a:pPr marL="857250" lvl="1" indent="-457200">
              <a:buFont typeface="Calibri" pitchFamily="34" charset="0"/>
              <a:buAutoNum type="arabicPeriod"/>
              <a:defRPr/>
            </a:pPr>
            <a:r>
              <a:rPr lang="en-US" dirty="0"/>
              <a:t>Critical Medical Anthropology </a:t>
            </a:r>
          </a:p>
          <a:p>
            <a:pPr marL="857250" lvl="1" indent="-457200">
              <a:buFont typeface="Calibri" pitchFamily="34" charset="0"/>
              <a:buAutoNum type="arabicPeriod"/>
              <a:defRPr/>
            </a:pPr>
            <a:r>
              <a:rPr lang="en-US" dirty="0"/>
              <a:t>Discourse Analysis </a:t>
            </a:r>
          </a:p>
          <a:p>
            <a:pPr>
              <a:buFont typeface="Arial" charset="0"/>
              <a:buNone/>
              <a:defRPr/>
            </a:pPr>
            <a:endParaRPr lang="en-US" sz="1050" dirty="0"/>
          </a:p>
          <a:p>
            <a:pPr algn="just">
              <a:buFont typeface="Arial" charset="0"/>
              <a:buChar char="•"/>
              <a:defRPr/>
            </a:pPr>
            <a:r>
              <a:rPr lang="en-US" sz="2800" dirty="0"/>
              <a:t>Medical Anthropology is a field social science devoted to investigating &amp; understanding health, illness and healing from the perspective of the Socio-cultural perspective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DB9A8147-310B-4FC3-8FCC-8C076E3329FA}"/>
              </a:ext>
            </a:extLst>
          </p:cNvPr>
          <p:cNvSpPr>
            <a:spLocks noGrp="1"/>
          </p:cNvSpPr>
          <p:nvPr>
            <p:ph type="title"/>
          </p:nvPr>
        </p:nvSpPr>
        <p:spPr>
          <a:xfrm>
            <a:off x="457200" y="274638"/>
            <a:ext cx="8229600" cy="639762"/>
          </a:xfrm>
        </p:spPr>
        <p:txBody>
          <a:bodyPr/>
          <a:lstStyle/>
          <a:p>
            <a:r>
              <a:rPr lang="en-US" altLang="en-US" sz="4000" b="1"/>
              <a:t>How culture influences health beliefs-</a:t>
            </a:r>
          </a:p>
        </p:txBody>
      </p:sp>
      <p:sp>
        <p:nvSpPr>
          <p:cNvPr id="23555" name="Content Placeholder 2">
            <a:extLst>
              <a:ext uri="{FF2B5EF4-FFF2-40B4-BE49-F238E27FC236}">
                <a16:creationId xmlns:a16="http://schemas.microsoft.com/office/drawing/2014/main" id="{639233AA-19D8-4055-97EF-AE7D5616B51B}"/>
              </a:ext>
            </a:extLst>
          </p:cNvPr>
          <p:cNvSpPr>
            <a:spLocks noGrp="1"/>
          </p:cNvSpPr>
          <p:nvPr>
            <p:ph idx="1"/>
          </p:nvPr>
        </p:nvSpPr>
        <p:spPr/>
        <p:txBody>
          <a:bodyPr/>
          <a:lstStyle/>
          <a:p>
            <a:r>
              <a:rPr lang="en-US" altLang="en-US" sz="2400"/>
              <a:t> literature- </a:t>
            </a:r>
            <a:r>
              <a:rPr lang="en-US" altLang="en-US" sz="2400">
                <a:hlinkClick r:id="rId2" action="ppaction://hlinkfile"/>
              </a:rPr>
              <a:t>How culture influences health beliefs.doc</a:t>
            </a:r>
            <a:endParaRPr lang="en-US" altLang="en-US" sz="2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853F26BE-1D96-49FE-8191-5C327A5924E2}"/>
              </a:ext>
            </a:extLst>
          </p:cNvPr>
          <p:cNvSpPr>
            <a:spLocks noGrp="1" noChangeArrowheads="1"/>
          </p:cNvSpPr>
          <p:nvPr>
            <p:ph type="title"/>
          </p:nvPr>
        </p:nvSpPr>
        <p:spPr>
          <a:xfrm>
            <a:off x="457200" y="228600"/>
            <a:ext cx="8153400" cy="762000"/>
          </a:xfrm>
        </p:spPr>
        <p:txBody>
          <a:bodyPr/>
          <a:lstStyle/>
          <a:p>
            <a:pPr eaLnBrk="1" hangingPunct="1"/>
            <a:r>
              <a:rPr lang="en-CA" altLang="en-US" sz="4000" b="1"/>
              <a:t>Sociological perspectives on health</a:t>
            </a:r>
          </a:p>
        </p:txBody>
      </p:sp>
      <p:sp>
        <p:nvSpPr>
          <p:cNvPr id="24579" name="Rectangle 3">
            <a:extLst>
              <a:ext uri="{FF2B5EF4-FFF2-40B4-BE49-F238E27FC236}">
                <a16:creationId xmlns:a16="http://schemas.microsoft.com/office/drawing/2014/main" id="{0012BAB3-974C-46E7-A737-F3AE1753E9A3}"/>
              </a:ext>
            </a:extLst>
          </p:cNvPr>
          <p:cNvSpPr>
            <a:spLocks noGrp="1" noChangeArrowheads="1"/>
          </p:cNvSpPr>
          <p:nvPr>
            <p:ph type="body" idx="1"/>
          </p:nvPr>
        </p:nvSpPr>
        <p:spPr>
          <a:xfrm>
            <a:off x="304800" y="1143000"/>
            <a:ext cx="8610600" cy="3733800"/>
          </a:xfrm>
        </p:spPr>
        <p:txBody>
          <a:bodyPr/>
          <a:lstStyle/>
          <a:p>
            <a:pPr eaLnBrk="1" hangingPunct="1"/>
            <a:r>
              <a:rPr lang="en-CA" altLang="en-US" sz="2800"/>
              <a:t>From a sociological/ social point of view, factors contribute to the evaluation of a person as ‘healthy’ or ‘sick’. </a:t>
            </a:r>
            <a:r>
              <a:rPr lang="en-CA" altLang="en-US" sz="2000"/>
              <a:t>(Schaefer &amp; Smith, 2004).</a:t>
            </a:r>
          </a:p>
          <a:p>
            <a:pPr eaLnBrk="1" hangingPunct="1">
              <a:buFont typeface="Arial" panose="020B0604020202020204" pitchFamily="34" charset="0"/>
              <a:buNone/>
            </a:pPr>
            <a:endParaRPr lang="en-CA" altLang="en-US" sz="1100"/>
          </a:p>
          <a:p>
            <a:pPr eaLnBrk="1" hangingPunct="1"/>
            <a:r>
              <a:rPr lang="en-CA" altLang="en-US" sz="2800"/>
              <a:t>Because health is relative, we can view it in a social context and consider how it varies in different situations or cultures.</a:t>
            </a:r>
          </a:p>
        </p:txBody>
      </p:sp>
      <p:graphicFrame>
        <p:nvGraphicFramePr>
          <p:cNvPr id="5148" name="Group 28">
            <a:extLst>
              <a:ext uri="{FF2B5EF4-FFF2-40B4-BE49-F238E27FC236}">
                <a16:creationId xmlns:a16="http://schemas.microsoft.com/office/drawing/2014/main" id="{26DB6A3F-F04D-4F2A-B7E2-B96BE04DA4C7}"/>
              </a:ext>
            </a:extLst>
          </p:cNvPr>
          <p:cNvGraphicFramePr>
            <a:graphicFrameLocks noGrp="1"/>
          </p:cNvGraphicFramePr>
          <p:nvPr/>
        </p:nvGraphicFramePr>
        <p:xfrm>
          <a:off x="990600" y="5105400"/>
          <a:ext cx="7162800" cy="1219200"/>
        </p:xfrm>
        <a:graphic>
          <a:graphicData uri="http://schemas.openxmlformats.org/drawingml/2006/table">
            <a:tbl>
              <a:tblPr/>
              <a:tblGrid>
                <a:gridCol w="3581400">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tblGrid>
              <a:tr h="6096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CA" sz="2400" b="1" i="0" u="none" strike="noStrike" cap="none" normalizeH="0" baseline="0" dirty="0">
                          <a:ln>
                            <a:noFill/>
                          </a:ln>
                          <a:solidFill>
                            <a:schemeClr val="tx1"/>
                          </a:solidFill>
                          <a:effectLst/>
                          <a:latin typeface="+mn-lt"/>
                        </a:rPr>
                        <a:t>Functionalist Approach</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CA" sz="2400" b="1" i="0" u="none" strike="noStrike" cap="none" normalizeH="0" baseline="0" dirty="0">
                          <a:ln>
                            <a:noFill/>
                          </a:ln>
                          <a:solidFill>
                            <a:schemeClr val="tx1"/>
                          </a:solidFill>
                          <a:effectLst/>
                          <a:latin typeface="+mn-lt"/>
                        </a:rPr>
                        <a:t>Inter actionist Approach</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6096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CA" sz="2400" b="1" i="0" u="none" strike="noStrike" cap="none" normalizeH="0" baseline="0" dirty="0">
                          <a:ln>
                            <a:noFill/>
                          </a:ln>
                          <a:solidFill>
                            <a:schemeClr val="tx1"/>
                          </a:solidFill>
                          <a:effectLst/>
                          <a:latin typeface="+mn-lt"/>
                        </a:rPr>
                        <a:t>Conflict Approach</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CA" sz="2400" b="1" i="0" u="none" strike="noStrike" cap="none" normalizeH="0" baseline="0" dirty="0">
                          <a:ln>
                            <a:noFill/>
                          </a:ln>
                          <a:solidFill>
                            <a:schemeClr val="tx1"/>
                          </a:solidFill>
                          <a:effectLst/>
                          <a:latin typeface="+mn-lt"/>
                        </a:rPr>
                        <a:t>Feminist Approaches</a:t>
                      </a: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5148"/>
                                        </p:tgtEl>
                                        <p:attrNameLst>
                                          <p:attrName>style.visibility</p:attrName>
                                        </p:attrNameLst>
                                      </p:cBhvr>
                                      <p:to>
                                        <p:strVal val="visible"/>
                                      </p:to>
                                    </p:set>
                                    <p:anim calcmode="lin" valueType="num">
                                      <p:cBhvr>
                                        <p:cTn id="7" dur="1000" fill="hold"/>
                                        <p:tgtEl>
                                          <p:spTgt spid="5148"/>
                                        </p:tgtEl>
                                        <p:attrNameLst>
                                          <p:attrName>ppt_w</p:attrName>
                                        </p:attrNameLst>
                                      </p:cBhvr>
                                      <p:tavLst>
                                        <p:tav tm="0">
                                          <p:val>
                                            <p:fltVal val="0"/>
                                          </p:val>
                                        </p:tav>
                                        <p:tav tm="100000">
                                          <p:val>
                                            <p:strVal val="#ppt_w"/>
                                          </p:val>
                                        </p:tav>
                                      </p:tavLst>
                                    </p:anim>
                                    <p:anim calcmode="lin" valueType="num">
                                      <p:cBhvr>
                                        <p:cTn id="8" dur="1000" fill="hold"/>
                                        <p:tgtEl>
                                          <p:spTgt spid="5148"/>
                                        </p:tgtEl>
                                        <p:attrNameLst>
                                          <p:attrName>ppt_h</p:attrName>
                                        </p:attrNameLst>
                                      </p:cBhvr>
                                      <p:tavLst>
                                        <p:tav tm="0">
                                          <p:val>
                                            <p:fltVal val="0"/>
                                          </p:val>
                                        </p:tav>
                                        <p:tav tm="100000">
                                          <p:val>
                                            <p:strVal val="#ppt_h"/>
                                          </p:val>
                                        </p:tav>
                                      </p:tavLst>
                                    </p:anim>
                                    <p:anim calcmode="lin" valueType="num">
                                      <p:cBhvr>
                                        <p:cTn id="9" dur="1000" fill="hold"/>
                                        <p:tgtEl>
                                          <p:spTgt spid="514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14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A95245-B40D-45D8-9C6E-B49C736DCFF3}"/>
              </a:ext>
            </a:extLst>
          </p:cNvPr>
          <p:cNvSpPr>
            <a:spLocks noGrp="1" noChangeArrowheads="1"/>
          </p:cNvSpPr>
          <p:nvPr>
            <p:ph type="title"/>
          </p:nvPr>
        </p:nvSpPr>
        <p:spPr>
          <a:xfrm>
            <a:off x="457200" y="228600"/>
            <a:ext cx="8162925" cy="701675"/>
          </a:xfrm>
        </p:spPr>
        <p:txBody>
          <a:bodyPr/>
          <a:lstStyle/>
          <a:p>
            <a:pPr eaLnBrk="1" hangingPunct="1">
              <a:defRPr/>
            </a:pPr>
            <a:r>
              <a:rPr lang="en-CA" sz="3600" b="1" dirty="0">
                <a:latin typeface="+mn-lt"/>
              </a:rPr>
              <a:t>Functionalist approach</a:t>
            </a:r>
          </a:p>
        </p:txBody>
      </p:sp>
      <p:sp>
        <p:nvSpPr>
          <p:cNvPr id="9219" name="Rectangle 3">
            <a:extLst>
              <a:ext uri="{FF2B5EF4-FFF2-40B4-BE49-F238E27FC236}">
                <a16:creationId xmlns:a16="http://schemas.microsoft.com/office/drawing/2014/main" id="{1B933BA8-519D-4333-B0F2-7C0F985DD0EE}"/>
              </a:ext>
            </a:extLst>
          </p:cNvPr>
          <p:cNvSpPr>
            <a:spLocks noGrp="1" noChangeArrowheads="1"/>
          </p:cNvSpPr>
          <p:nvPr>
            <p:ph type="body" idx="1"/>
          </p:nvPr>
        </p:nvSpPr>
        <p:spPr>
          <a:xfrm>
            <a:off x="381000" y="990600"/>
            <a:ext cx="8534400" cy="5638800"/>
          </a:xfrm>
        </p:spPr>
        <p:txBody>
          <a:bodyPr/>
          <a:lstStyle/>
          <a:p>
            <a:pPr eaLnBrk="1" hangingPunct="1">
              <a:lnSpc>
                <a:spcPct val="110000"/>
              </a:lnSpc>
            </a:pPr>
            <a:r>
              <a:rPr lang="en-CA" altLang="en-US" sz="2800"/>
              <a:t>Sickness requires </a:t>
            </a:r>
            <a:r>
              <a:rPr lang="en-CA" altLang="en-US" sz="2800" u="sng"/>
              <a:t>at least a temporary disruption </a:t>
            </a:r>
            <a:r>
              <a:rPr lang="en-CA" altLang="en-US" sz="2800"/>
              <a:t>in a person’s social interactions.</a:t>
            </a:r>
          </a:p>
          <a:p>
            <a:pPr eaLnBrk="1" hangingPunct="1">
              <a:lnSpc>
                <a:spcPct val="110000"/>
              </a:lnSpc>
            </a:pPr>
            <a:r>
              <a:rPr lang="en-CA" altLang="en-US" sz="2800"/>
              <a:t>The  sick  are expected to  try to get well (e.g., seek medical care) and return to their normal activities.</a:t>
            </a:r>
          </a:p>
          <a:p>
            <a:pPr eaLnBrk="1" hangingPunct="1">
              <a:lnSpc>
                <a:spcPct val="110000"/>
              </a:lnSpc>
            </a:pPr>
            <a:r>
              <a:rPr lang="en-CA" altLang="en-US" sz="2800"/>
              <a:t>Being sick must be controlled so that not too many people are released from their societal responsibilities at any one time.</a:t>
            </a:r>
          </a:p>
          <a:p>
            <a:pPr eaLnBrk="1" hangingPunct="1">
              <a:lnSpc>
                <a:spcPct val="110000"/>
              </a:lnSpc>
            </a:pPr>
            <a:r>
              <a:rPr lang="en-CA" altLang="en-US" sz="2800"/>
              <a:t>An overly broad definition of illness would disrupt the workings of a society.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box(in)">
                                      <p:cBhvr>
                                        <p:cTn id="7" dur="500"/>
                                        <p:tgtEl>
                                          <p:spTgt spid="9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 calcmode="lin" valueType="num">
                                      <p:cBhvr additive="base">
                                        <p:cTn id="12"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219">
                                            <p:txEl>
                                              <p:pRg st="1" end="1"/>
                                            </p:txEl>
                                          </p:spTgt>
                                        </p:tgtEl>
                                        <p:attrNameLst>
                                          <p:attrName>style.visibility</p:attrName>
                                        </p:attrNameLst>
                                      </p:cBhvr>
                                      <p:to>
                                        <p:strVal val="visible"/>
                                      </p:to>
                                    </p:set>
                                    <p:anim calcmode="lin" valueType="num">
                                      <p:cBhvr additive="base">
                                        <p:cTn id="18" dur="5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9219">
                                            <p:txEl>
                                              <p:pRg st="2" end="2"/>
                                            </p:txEl>
                                          </p:spTgt>
                                        </p:tgtEl>
                                        <p:attrNameLst>
                                          <p:attrName>style.visibility</p:attrName>
                                        </p:attrNameLst>
                                      </p:cBhvr>
                                      <p:to>
                                        <p:strVal val="visible"/>
                                      </p:to>
                                    </p:set>
                                    <p:anim calcmode="lin" valueType="num">
                                      <p:cBhvr additive="base">
                                        <p:cTn id="24"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9219">
                                            <p:txEl>
                                              <p:pRg st="3" end="3"/>
                                            </p:txEl>
                                          </p:spTgt>
                                        </p:tgtEl>
                                        <p:attrNameLst>
                                          <p:attrName>style.visibility</p:attrName>
                                        </p:attrNameLst>
                                      </p:cBhvr>
                                      <p:to>
                                        <p:strVal val="visible"/>
                                      </p:to>
                                    </p:set>
                                    <p:anim calcmode="lin" valueType="num">
                                      <p:cBhvr additive="base">
                                        <p:cTn id="30" dur="5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76CDE2B1-F05C-406B-BA9D-EA1FCB8A772F}"/>
              </a:ext>
            </a:extLst>
          </p:cNvPr>
          <p:cNvSpPr>
            <a:spLocks noGrp="1" noChangeArrowheads="1"/>
          </p:cNvSpPr>
          <p:nvPr>
            <p:ph type="title"/>
          </p:nvPr>
        </p:nvSpPr>
        <p:spPr>
          <a:xfrm>
            <a:off x="533400" y="228600"/>
            <a:ext cx="8162925" cy="762000"/>
          </a:xfrm>
        </p:spPr>
        <p:txBody>
          <a:bodyPr/>
          <a:lstStyle/>
          <a:p>
            <a:pPr eaLnBrk="1" hangingPunct="1"/>
            <a:r>
              <a:rPr lang="en-CA" altLang="en-US" sz="3600" b="1"/>
              <a:t>Morbidity rates and populations</a:t>
            </a:r>
          </a:p>
        </p:txBody>
      </p:sp>
      <p:sp>
        <p:nvSpPr>
          <p:cNvPr id="10243" name="Rectangle 3">
            <a:extLst>
              <a:ext uri="{FF2B5EF4-FFF2-40B4-BE49-F238E27FC236}">
                <a16:creationId xmlns:a16="http://schemas.microsoft.com/office/drawing/2014/main" id="{45A2EAEA-CC8D-4B58-BDBE-9FEE290706AC}"/>
              </a:ext>
            </a:extLst>
          </p:cNvPr>
          <p:cNvSpPr>
            <a:spLocks noGrp="1" noChangeArrowheads="1"/>
          </p:cNvSpPr>
          <p:nvPr>
            <p:ph type="body" idx="1"/>
          </p:nvPr>
        </p:nvSpPr>
        <p:spPr>
          <a:xfrm>
            <a:off x="381000" y="1295400"/>
            <a:ext cx="8415338" cy="4572000"/>
          </a:xfrm>
        </p:spPr>
        <p:txBody>
          <a:bodyPr/>
          <a:lstStyle/>
          <a:p>
            <a:pPr eaLnBrk="1" hangingPunct="1"/>
            <a:r>
              <a:rPr lang="en-CA" altLang="en-US" sz="2800"/>
              <a:t>Social scientist find morbidity rates useful because they reveal that a specific disease occurs more frequently among one segment of a population then another. </a:t>
            </a:r>
          </a:p>
          <a:p>
            <a:pPr eaLnBrk="1" hangingPunct="1"/>
            <a:endParaRPr lang="en-CA" altLang="en-US" sz="2400"/>
          </a:p>
          <a:p>
            <a:pPr eaLnBrk="1" hangingPunct="1">
              <a:buFont typeface="Arial" panose="020B0604020202020204" pitchFamily="34" charset="0"/>
              <a:buNone/>
            </a:pPr>
            <a:r>
              <a:rPr lang="en-CA" altLang="en-US" sz="2800" b="1"/>
              <a:t>Social Class</a:t>
            </a:r>
          </a:p>
          <a:p>
            <a:pPr eaLnBrk="1" hangingPunct="1"/>
            <a:r>
              <a:rPr lang="en-CA" altLang="en-US" sz="2800"/>
              <a:t>Clearly associated with differences in morbidity and mortality rates. Why is class linked to health ? Crowded living conditions, substandard housing, poor diet, stress, limited education, workplace, etc</a:t>
            </a:r>
          </a:p>
          <a:p>
            <a:pPr eaLnBrk="1" hangingPunct="1"/>
            <a:endParaRPr lang="en-CA" altLang="en-US" sz="2800">
              <a:latin typeface="Arial Narrow" panose="020B0606020202030204" pitchFamily="34" charset="0"/>
            </a:endParaRPr>
          </a:p>
          <a:p>
            <a:pPr eaLnBrk="1" hangingPunct="1"/>
            <a:endParaRPr lang="en-CA" altLang="en-US" sz="2800">
              <a:latin typeface="Arial Narrow" panose="020B0606020202030204" pitchFamily="34" charset="0"/>
            </a:endParaRPr>
          </a:p>
          <a:p>
            <a:pPr eaLnBrk="1" hangingPunct="1"/>
            <a:endParaRPr lang="en-CA" altLang="en-US" sz="2800">
              <a:latin typeface="Arial Narrow" panose="020B0606020202030204" pitchFamily="34" charset="0"/>
            </a:endParaRPr>
          </a:p>
          <a:p>
            <a:pPr eaLnBrk="1" hangingPunct="1">
              <a:buFont typeface="Wingdings" panose="05000000000000000000" pitchFamily="2" charset="2"/>
              <a:buNone/>
            </a:pPr>
            <a:endParaRPr lang="en-CA" altLang="en-US" sz="2800">
              <a:latin typeface="Arial Narrow" panose="020B0606020202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blinds(horizontal)">
                                      <p:cBhvr>
                                        <p:cTn id="7" dur="500"/>
                                        <p:tgtEl>
                                          <p:spTgt spid="102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 calcmode="lin" valueType="num">
                                      <p:cBhvr additive="base">
                                        <p:cTn id="12"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243">
                                            <p:txEl>
                                              <p:pRg st="2" end="2"/>
                                            </p:txEl>
                                          </p:spTgt>
                                        </p:tgtEl>
                                        <p:attrNameLst>
                                          <p:attrName>style.visibility</p:attrName>
                                        </p:attrNameLst>
                                      </p:cBhvr>
                                      <p:to>
                                        <p:strVal val="visible"/>
                                      </p:to>
                                    </p:set>
                                    <p:anim calcmode="lin" valueType="num">
                                      <p:cBhvr additive="base">
                                        <p:cTn id="18"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0243">
                                            <p:txEl>
                                              <p:pRg st="3" end="3"/>
                                            </p:txEl>
                                          </p:spTgt>
                                        </p:tgtEl>
                                        <p:attrNameLst>
                                          <p:attrName>style.visibility</p:attrName>
                                        </p:attrNameLst>
                                      </p:cBhvr>
                                      <p:to>
                                        <p:strVal val="visible"/>
                                      </p:to>
                                    </p:set>
                                    <p:anim calcmode="lin" valueType="num">
                                      <p:cBhvr additive="base">
                                        <p:cTn id="24" dur="5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02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D38F46AD-3872-4295-8BF9-5149E4E6A63A}"/>
              </a:ext>
            </a:extLst>
          </p:cNvPr>
          <p:cNvSpPr>
            <a:spLocks noGrp="1"/>
          </p:cNvSpPr>
          <p:nvPr>
            <p:ph type="title"/>
          </p:nvPr>
        </p:nvSpPr>
        <p:spPr>
          <a:xfrm>
            <a:off x="152400" y="274638"/>
            <a:ext cx="8763000" cy="1143000"/>
          </a:xfrm>
        </p:spPr>
        <p:txBody>
          <a:bodyPr/>
          <a:lstStyle/>
          <a:p>
            <a:br>
              <a:rPr lang="en-US" altLang="en-US" sz="4000" b="1"/>
            </a:br>
            <a:r>
              <a:rPr lang="en-US" altLang="en-US" sz="4000" b="1"/>
              <a:t>Importance of social &amp; cultural factors in healthcare </a:t>
            </a:r>
            <a:br>
              <a:rPr lang="en-US" altLang="en-US" sz="4000" b="1"/>
            </a:br>
            <a:endParaRPr lang="en-US" altLang="en-US" sz="4000"/>
          </a:p>
        </p:txBody>
      </p:sp>
      <p:sp>
        <p:nvSpPr>
          <p:cNvPr id="3" name="Rectangle 2">
            <a:extLst>
              <a:ext uri="{FF2B5EF4-FFF2-40B4-BE49-F238E27FC236}">
                <a16:creationId xmlns:a16="http://schemas.microsoft.com/office/drawing/2014/main" id="{CA3450BC-671D-4225-93E8-40FAE9908930}"/>
              </a:ext>
            </a:extLst>
          </p:cNvPr>
          <p:cNvSpPr/>
          <p:nvPr/>
        </p:nvSpPr>
        <p:spPr>
          <a:xfrm>
            <a:off x="457200" y="1447800"/>
            <a:ext cx="8382000" cy="5262563"/>
          </a:xfrm>
          <a:prstGeom prst="rect">
            <a:avLst/>
          </a:prstGeom>
        </p:spPr>
        <p:txBody>
          <a:bodyPr>
            <a:spAutoFit/>
          </a:bodyPr>
          <a:lstStyle/>
          <a:p>
            <a:pPr marL="457200" indent="-457200" eaLnBrk="1" hangingPunct="1">
              <a:buFont typeface="Wingdings" pitchFamily="2" charset="2"/>
              <a:buChar char="§"/>
              <a:defRPr/>
            </a:pPr>
            <a:r>
              <a:rPr lang="en-US" sz="2800" dirty="0">
                <a:latin typeface="+mn-lt"/>
                <a:cs typeface="Arial" charset="0"/>
              </a:rPr>
              <a:t>The ways people think about health and illness </a:t>
            </a:r>
          </a:p>
          <a:p>
            <a:pPr marL="457200" indent="-457200" eaLnBrk="1" hangingPunct="1">
              <a:buFont typeface="Wingdings" pitchFamily="2" charset="2"/>
              <a:buChar char="§"/>
              <a:defRPr/>
            </a:pPr>
            <a:endParaRPr lang="en-US" sz="2800" dirty="0">
              <a:latin typeface="+mn-lt"/>
              <a:cs typeface="Arial" charset="0"/>
            </a:endParaRPr>
          </a:p>
          <a:p>
            <a:pPr marL="457200" indent="-457200" eaLnBrk="1" hangingPunct="1">
              <a:buFont typeface="Wingdings" pitchFamily="2" charset="2"/>
              <a:buChar char="§"/>
              <a:defRPr/>
            </a:pPr>
            <a:r>
              <a:rPr lang="en-US" sz="2800" dirty="0">
                <a:latin typeface="+mn-lt"/>
                <a:cs typeface="Arial" charset="0"/>
              </a:rPr>
              <a:t>How and when they will report / tell about the problems</a:t>
            </a:r>
          </a:p>
          <a:p>
            <a:pPr marL="457200" indent="-457200" eaLnBrk="1" hangingPunct="1">
              <a:buFont typeface="Wingdings" pitchFamily="2" charset="2"/>
              <a:buChar char="§"/>
              <a:defRPr/>
            </a:pPr>
            <a:endParaRPr lang="en-US" sz="2800" dirty="0">
              <a:latin typeface="+mn-lt"/>
              <a:cs typeface="Arial" charset="0"/>
            </a:endParaRPr>
          </a:p>
          <a:p>
            <a:pPr marL="457200" indent="-457200" eaLnBrk="1" hangingPunct="1">
              <a:buFont typeface="Wingdings" pitchFamily="2" charset="2"/>
              <a:buChar char="§"/>
              <a:defRPr/>
            </a:pPr>
            <a:r>
              <a:rPr lang="en-US" sz="2800" dirty="0">
                <a:latin typeface="+mn-lt"/>
                <a:cs typeface="Arial" charset="0"/>
              </a:rPr>
              <a:t>Individual behaviors and habits that influence health </a:t>
            </a:r>
          </a:p>
          <a:p>
            <a:pPr marL="457200" indent="-457200" eaLnBrk="1" hangingPunct="1">
              <a:buFont typeface="Wingdings" pitchFamily="2" charset="2"/>
              <a:buChar char="§"/>
              <a:defRPr/>
            </a:pPr>
            <a:endParaRPr lang="en-US" sz="2800" dirty="0">
              <a:latin typeface="+mn-lt"/>
              <a:cs typeface="Arial" charset="0"/>
            </a:endParaRPr>
          </a:p>
          <a:p>
            <a:pPr marL="457200" indent="-457200" eaLnBrk="1" hangingPunct="1">
              <a:buFont typeface="Wingdings" pitchFamily="2" charset="2"/>
              <a:buChar char="§"/>
              <a:defRPr/>
            </a:pPr>
            <a:r>
              <a:rPr lang="en-US" sz="2800" dirty="0">
                <a:latin typeface="+mn-lt"/>
                <a:cs typeface="Arial" charset="0"/>
              </a:rPr>
              <a:t>How you and your actions are perceived by the community where you work </a:t>
            </a:r>
          </a:p>
          <a:p>
            <a:pPr marL="457200" indent="-457200" eaLnBrk="1" hangingPunct="1">
              <a:buFont typeface="Wingdings" pitchFamily="2" charset="2"/>
              <a:buChar char="§"/>
              <a:defRPr/>
            </a:pPr>
            <a:endParaRPr lang="en-US" sz="2800" dirty="0">
              <a:latin typeface="+mn-lt"/>
              <a:cs typeface="Arial" charset="0"/>
            </a:endParaRPr>
          </a:p>
          <a:p>
            <a:pPr marL="457200" indent="-457200" eaLnBrk="1" hangingPunct="1">
              <a:buFont typeface="Wingdings" pitchFamily="2" charset="2"/>
              <a:buChar char="§"/>
              <a:defRPr/>
            </a:pPr>
            <a:r>
              <a:rPr lang="en-US" sz="2800" dirty="0">
                <a:latin typeface="+mn-lt"/>
                <a:cs typeface="Arial" charset="0"/>
              </a:rPr>
              <a:t>How culture interacts with environment, economy, and politics to affect health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box(in)">
                                      <p:cBhvr>
                                        <p:cTn id="7" dur="5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67A05073-4D7C-4E7B-9373-E21E64E77A34}"/>
              </a:ext>
            </a:extLst>
          </p:cNvPr>
          <p:cNvSpPr>
            <a:spLocks noGrp="1"/>
          </p:cNvSpPr>
          <p:nvPr>
            <p:ph type="title"/>
          </p:nvPr>
        </p:nvSpPr>
        <p:spPr>
          <a:xfrm>
            <a:off x="457200" y="274638"/>
            <a:ext cx="8229600" cy="639762"/>
          </a:xfrm>
        </p:spPr>
        <p:txBody>
          <a:bodyPr/>
          <a:lstStyle/>
          <a:p>
            <a:r>
              <a:rPr lang="en-US" altLang="en-US" sz="4000" b="1"/>
              <a:t>The social view of health</a:t>
            </a:r>
          </a:p>
        </p:txBody>
      </p:sp>
      <p:sp>
        <p:nvSpPr>
          <p:cNvPr id="13315" name="Content Placeholder 2">
            <a:extLst>
              <a:ext uri="{FF2B5EF4-FFF2-40B4-BE49-F238E27FC236}">
                <a16:creationId xmlns:a16="http://schemas.microsoft.com/office/drawing/2014/main" id="{34429F74-90A1-4E83-A993-D6C82DAE078B}"/>
              </a:ext>
            </a:extLst>
          </p:cNvPr>
          <p:cNvSpPr>
            <a:spLocks noGrp="1"/>
          </p:cNvSpPr>
          <p:nvPr>
            <p:ph idx="1"/>
          </p:nvPr>
        </p:nvSpPr>
        <p:spPr>
          <a:xfrm>
            <a:off x="152400" y="1295400"/>
            <a:ext cx="8839200" cy="4830763"/>
          </a:xfrm>
        </p:spPr>
        <p:txBody>
          <a:bodyPr/>
          <a:lstStyle/>
          <a:p>
            <a:pPr>
              <a:lnSpc>
                <a:spcPct val="90000"/>
              </a:lnSpc>
            </a:pPr>
            <a:r>
              <a:rPr lang="en-US" altLang="en-US" sz="2800"/>
              <a:t>What is the major health problem of a society</a:t>
            </a:r>
          </a:p>
          <a:p>
            <a:pPr>
              <a:lnSpc>
                <a:spcPct val="90000"/>
              </a:lnSpc>
              <a:buFont typeface="Arial" panose="020B0604020202020204" pitchFamily="34" charset="0"/>
              <a:buNone/>
            </a:pPr>
            <a:endParaRPr lang="en-US" altLang="en-US" sz="2800"/>
          </a:p>
          <a:p>
            <a:pPr>
              <a:lnSpc>
                <a:spcPct val="90000"/>
              </a:lnSpc>
            </a:pPr>
            <a:r>
              <a:rPr lang="en-US" altLang="en-US" sz="2800"/>
              <a:t>How does society handle sickness?</a:t>
            </a:r>
          </a:p>
          <a:p>
            <a:pPr>
              <a:lnSpc>
                <a:spcPct val="90000"/>
              </a:lnSpc>
              <a:buFont typeface="Arial" panose="020B0604020202020204" pitchFamily="34" charset="0"/>
              <a:buNone/>
            </a:pPr>
            <a:endParaRPr lang="en-US" altLang="en-US" sz="2800"/>
          </a:p>
          <a:p>
            <a:pPr>
              <a:lnSpc>
                <a:spcPct val="90000"/>
              </a:lnSpc>
            </a:pPr>
            <a:r>
              <a:rPr lang="en-US" altLang="en-US" sz="2800"/>
              <a:t>Who decides when someone is ill &amp; when they are well?</a:t>
            </a:r>
          </a:p>
          <a:p>
            <a:pPr>
              <a:lnSpc>
                <a:spcPct val="90000"/>
              </a:lnSpc>
              <a:buFont typeface="Arial" panose="020B0604020202020204" pitchFamily="34" charset="0"/>
              <a:buNone/>
            </a:pPr>
            <a:endParaRPr lang="en-US" altLang="en-US" sz="2800"/>
          </a:p>
          <a:p>
            <a:pPr>
              <a:lnSpc>
                <a:spcPct val="90000"/>
              </a:lnSpc>
            </a:pPr>
            <a:r>
              <a:rPr lang="en-US" altLang="en-US" sz="2800"/>
              <a:t>How does health vary over different social groups?</a:t>
            </a:r>
          </a:p>
          <a:p>
            <a:pPr>
              <a:lnSpc>
                <a:spcPct val="90000"/>
              </a:lnSpc>
              <a:buFont typeface="Arial" panose="020B0604020202020204" pitchFamily="34" charset="0"/>
              <a:buNone/>
            </a:pPr>
            <a:endParaRPr lang="en-US" altLang="en-US" sz="2800"/>
          </a:p>
          <a:p>
            <a:pPr>
              <a:lnSpc>
                <a:spcPct val="90000"/>
              </a:lnSpc>
            </a:pPr>
            <a:r>
              <a:rPr lang="en-US" altLang="en-US" sz="2800"/>
              <a:t>Sociologists do not believe that a purely objective view of illness can be achieved because illness is social as well as biological</a:t>
            </a:r>
          </a:p>
          <a:p>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box(in)">
                                      <p:cBhvr>
                                        <p:cTn id="7" dur="500"/>
                                        <p:tgtEl>
                                          <p:spTgt spid="133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 calcmode="lin" valueType="num">
                                      <p:cBhvr additive="base">
                                        <p:cTn id="12"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3315">
                                            <p:txEl>
                                              <p:pRg st="2" end="2"/>
                                            </p:txEl>
                                          </p:spTgt>
                                        </p:tgtEl>
                                        <p:attrNameLst>
                                          <p:attrName>style.visibility</p:attrName>
                                        </p:attrNameLst>
                                      </p:cBhvr>
                                      <p:to>
                                        <p:strVal val="visible"/>
                                      </p:to>
                                    </p:set>
                                    <p:anim calcmode="lin" valueType="num">
                                      <p:cBhvr additive="base">
                                        <p:cTn id="18"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3315">
                                            <p:txEl>
                                              <p:pRg st="4" end="4"/>
                                            </p:txEl>
                                          </p:spTgt>
                                        </p:tgtEl>
                                        <p:attrNameLst>
                                          <p:attrName>style.visibility</p:attrName>
                                        </p:attrNameLst>
                                      </p:cBhvr>
                                      <p:to>
                                        <p:strVal val="visible"/>
                                      </p:to>
                                    </p:set>
                                    <p:anim calcmode="lin" valueType="num">
                                      <p:cBhvr additive="base">
                                        <p:cTn id="24" dur="5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33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315">
                                            <p:txEl>
                                              <p:pRg st="6" end="6"/>
                                            </p:txEl>
                                          </p:spTgt>
                                        </p:tgtEl>
                                        <p:attrNameLst>
                                          <p:attrName>style.visibility</p:attrName>
                                        </p:attrNameLst>
                                      </p:cBhvr>
                                      <p:to>
                                        <p:strVal val="visible"/>
                                      </p:to>
                                    </p:set>
                                    <p:anim calcmode="lin" valueType="num">
                                      <p:cBhvr additive="base">
                                        <p:cTn id="30" dur="500" fill="hold"/>
                                        <p:tgtEl>
                                          <p:spTgt spid="13315">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331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3315">
                                            <p:txEl>
                                              <p:pRg st="8" end="8"/>
                                            </p:txEl>
                                          </p:spTgt>
                                        </p:tgtEl>
                                        <p:attrNameLst>
                                          <p:attrName>style.visibility</p:attrName>
                                        </p:attrNameLst>
                                      </p:cBhvr>
                                      <p:to>
                                        <p:strVal val="visible"/>
                                      </p:to>
                                    </p:set>
                                    <p:anim calcmode="lin" valueType="num">
                                      <p:cBhvr additive="base">
                                        <p:cTn id="36" dur="500" fill="hold"/>
                                        <p:tgtEl>
                                          <p:spTgt spid="13315">
                                            <p:txEl>
                                              <p:pRg st="8" end="8"/>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331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B6D6C299-EEEC-446D-B698-DBA5C0A83CF5}"/>
              </a:ext>
            </a:extLst>
          </p:cNvPr>
          <p:cNvSpPr>
            <a:spLocks noGrp="1"/>
          </p:cNvSpPr>
          <p:nvPr>
            <p:ph type="title"/>
          </p:nvPr>
        </p:nvSpPr>
        <p:spPr>
          <a:xfrm>
            <a:off x="457200" y="381000"/>
            <a:ext cx="8229600" cy="1066800"/>
          </a:xfrm>
        </p:spPr>
        <p:txBody>
          <a:bodyPr/>
          <a:lstStyle/>
          <a:p>
            <a:br>
              <a:rPr lang="en-US" altLang="en-US" sz="4000" b="1"/>
            </a:br>
            <a:r>
              <a:rPr lang="en-US" altLang="en-US" sz="4000" b="1"/>
              <a:t>How to maintain good health: Social &amp; cultural point of view</a:t>
            </a:r>
            <a:br>
              <a:rPr lang="en-US" altLang="en-US" sz="5400" b="1"/>
            </a:br>
            <a:endParaRPr lang="en-US" altLang="en-US" sz="5400"/>
          </a:p>
        </p:txBody>
      </p:sp>
      <p:sp>
        <p:nvSpPr>
          <p:cNvPr id="29699" name="Content Placeholder 2">
            <a:extLst>
              <a:ext uri="{FF2B5EF4-FFF2-40B4-BE49-F238E27FC236}">
                <a16:creationId xmlns:a16="http://schemas.microsoft.com/office/drawing/2014/main" id="{C350C690-6E09-4BE6-8B87-2F088DEA6CA9}"/>
              </a:ext>
            </a:extLst>
          </p:cNvPr>
          <p:cNvSpPr>
            <a:spLocks noGrp="1"/>
          </p:cNvSpPr>
          <p:nvPr>
            <p:ph idx="1"/>
          </p:nvPr>
        </p:nvSpPr>
        <p:spPr>
          <a:xfrm>
            <a:off x="457200" y="2286000"/>
            <a:ext cx="8229600" cy="3810000"/>
          </a:xfrm>
        </p:spPr>
        <p:txBody>
          <a:bodyPr/>
          <a:lstStyle/>
          <a:p>
            <a:r>
              <a:rPr lang="en-US" altLang="en-US" sz="2800"/>
              <a:t>Please mention the way that how can we address those challenges or maintain good health </a:t>
            </a:r>
            <a:r>
              <a:rPr lang="en-US" altLang="en-US" sz="2400"/>
              <a:t>(public health point of view)</a:t>
            </a:r>
            <a:endParaRPr lang="en-US" altLang="en-US" sz="2800"/>
          </a:p>
          <a:p>
            <a:br>
              <a:rPr lang="en-US" altLang="en-US" sz="3600"/>
            </a:br>
            <a:endParaRPr lang="en-US" altLang="en-US" sz="36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BA144F5E-3D72-46CC-AFFB-20FCAC591DC4}"/>
              </a:ext>
            </a:extLst>
          </p:cNvPr>
          <p:cNvSpPr>
            <a:spLocks noGrp="1"/>
          </p:cNvSpPr>
          <p:nvPr>
            <p:ph type="title"/>
          </p:nvPr>
        </p:nvSpPr>
        <p:spPr>
          <a:xfrm>
            <a:off x="457200" y="274638"/>
            <a:ext cx="8229600" cy="715962"/>
          </a:xfrm>
        </p:spPr>
        <p:txBody>
          <a:bodyPr/>
          <a:lstStyle/>
          <a:p>
            <a:br>
              <a:rPr lang="en-US" altLang="en-US" sz="3200" b="1"/>
            </a:br>
            <a:r>
              <a:rPr lang="en-US" altLang="en-US" sz="3200" b="1"/>
              <a:t>Culturally sensitivity to ask a health problem</a:t>
            </a:r>
            <a:br>
              <a:rPr lang="en-US" altLang="en-US" b="1">
                <a:solidFill>
                  <a:srgbClr val="99FF66"/>
                </a:solidFill>
              </a:rPr>
            </a:br>
            <a:endParaRPr lang="en-US" altLang="en-US"/>
          </a:p>
        </p:txBody>
      </p:sp>
      <p:sp>
        <p:nvSpPr>
          <p:cNvPr id="30723" name="Content Placeholder 2">
            <a:extLst>
              <a:ext uri="{FF2B5EF4-FFF2-40B4-BE49-F238E27FC236}">
                <a16:creationId xmlns:a16="http://schemas.microsoft.com/office/drawing/2014/main" id="{DC35B4B1-B348-40EB-B8E6-184B8CF403CF}"/>
              </a:ext>
            </a:extLst>
          </p:cNvPr>
          <p:cNvSpPr>
            <a:spLocks noGrp="1"/>
          </p:cNvSpPr>
          <p:nvPr>
            <p:ph idx="1"/>
          </p:nvPr>
        </p:nvSpPr>
        <p:spPr/>
        <p:txBody>
          <a:bodyPr/>
          <a:lstStyle/>
          <a:p>
            <a:r>
              <a:rPr lang="en-US" altLang="en-US" sz="2400"/>
              <a:t>Please name some diseases or health problems that culturally difficult to ask and tell about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1AD37D93-9544-472B-B84F-034E6996F7DC}"/>
              </a:ext>
            </a:extLst>
          </p:cNvPr>
          <p:cNvSpPr>
            <a:spLocks noGrp="1"/>
          </p:cNvSpPr>
          <p:nvPr>
            <p:ph type="title"/>
          </p:nvPr>
        </p:nvSpPr>
        <p:spPr>
          <a:xfrm>
            <a:off x="14288" y="152400"/>
            <a:ext cx="8991600" cy="1219200"/>
          </a:xfrm>
        </p:spPr>
        <p:txBody>
          <a:bodyPr/>
          <a:lstStyle/>
          <a:p>
            <a:r>
              <a:rPr lang="en-US" altLang="en-US" sz="4000" b="1"/>
              <a:t>Why Social &amp; behavioral is important in PH </a:t>
            </a:r>
          </a:p>
        </p:txBody>
      </p:sp>
      <p:sp>
        <p:nvSpPr>
          <p:cNvPr id="4099" name="Content Placeholder 2">
            <a:extLst>
              <a:ext uri="{FF2B5EF4-FFF2-40B4-BE49-F238E27FC236}">
                <a16:creationId xmlns:a16="http://schemas.microsoft.com/office/drawing/2014/main" id="{03B14DAB-57B4-4986-8C0B-484D80EB9A54}"/>
              </a:ext>
            </a:extLst>
          </p:cNvPr>
          <p:cNvSpPr>
            <a:spLocks noGrp="1"/>
          </p:cNvSpPr>
          <p:nvPr>
            <p:ph idx="1"/>
          </p:nvPr>
        </p:nvSpPr>
        <p:spPr>
          <a:xfrm>
            <a:off x="304800" y="1600200"/>
            <a:ext cx="8534400" cy="2971800"/>
          </a:xfrm>
        </p:spPr>
        <p:txBody>
          <a:bodyPr/>
          <a:lstStyle/>
          <a:p>
            <a:r>
              <a:rPr lang="en-US" altLang="en-US" sz="2800"/>
              <a:t>To prevent disease is the key role of PH programs. In developing and implementing prevention programs the  </a:t>
            </a:r>
            <a:r>
              <a:rPr lang="en-US" altLang="en-US" sz="2800" b="1"/>
              <a:t>environmental &amp; social factors </a:t>
            </a:r>
            <a:r>
              <a:rPr lang="en-US" altLang="en-US" sz="2800"/>
              <a:t>are increasingly recognized as important components, depending on many reasons</a:t>
            </a:r>
          </a:p>
          <a:p>
            <a:endParaRPr lang="en-US" altLang="en-US" sz="28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B6F45FA6-FCCF-410A-8FA2-67A1682C5F49}"/>
              </a:ext>
            </a:extLst>
          </p:cNvPr>
          <p:cNvSpPr>
            <a:spLocks noGrp="1"/>
          </p:cNvSpPr>
          <p:nvPr>
            <p:ph type="title"/>
          </p:nvPr>
        </p:nvSpPr>
        <p:spPr>
          <a:xfrm>
            <a:off x="457200" y="274638"/>
            <a:ext cx="8229600" cy="639762"/>
          </a:xfrm>
        </p:spPr>
        <p:txBody>
          <a:bodyPr/>
          <a:lstStyle/>
          <a:p>
            <a:r>
              <a:rPr lang="en-US" altLang="en-US" sz="3200" b="1"/>
              <a:t>Study materials</a:t>
            </a:r>
          </a:p>
        </p:txBody>
      </p:sp>
      <p:sp>
        <p:nvSpPr>
          <p:cNvPr id="29699" name="Content Placeholder 2">
            <a:extLst>
              <a:ext uri="{FF2B5EF4-FFF2-40B4-BE49-F238E27FC236}">
                <a16:creationId xmlns:a16="http://schemas.microsoft.com/office/drawing/2014/main" id="{4ED91135-4E42-403A-A804-DE32FD5F279F}"/>
              </a:ext>
            </a:extLst>
          </p:cNvPr>
          <p:cNvSpPr>
            <a:spLocks noGrp="1"/>
          </p:cNvSpPr>
          <p:nvPr>
            <p:ph idx="1"/>
          </p:nvPr>
        </p:nvSpPr>
        <p:spPr>
          <a:xfrm>
            <a:off x="152400" y="1371600"/>
            <a:ext cx="8763000" cy="4754563"/>
          </a:xfrm>
        </p:spPr>
        <p:txBody>
          <a:bodyPr/>
          <a:lstStyle/>
          <a:p>
            <a:pPr marL="457200" indent="-457200">
              <a:buFont typeface="Wingdings" pitchFamily="2" charset="2"/>
              <a:buChar char="§"/>
              <a:defRPr/>
            </a:pPr>
            <a:r>
              <a:rPr lang="en-US" sz="1800" i="1" dirty="0"/>
              <a:t>Book: Health behavior and health education-Theory, Research and Practice: </a:t>
            </a:r>
            <a:r>
              <a:rPr lang="en-US" sz="1600" i="1" dirty="0"/>
              <a:t>4th Edition, Karen </a:t>
            </a:r>
            <a:r>
              <a:rPr lang="en-US" sz="1600" i="1" dirty="0" err="1"/>
              <a:t>Glanz</a:t>
            </a:r>
            <a:r>
              <a:rPr lang="en-US" sz="1600" i="1" dirty="0"/>
              <a:t>, Barbara K. </a:t>
            </a:r>
            <a:r>
              <a:rPr lang="en-US" sz="1600" i="1" dirty="0" err="1"/>
              <a:t>Rimer</a:t>
            </a:r>
            <a:r>
              <a:rPr lang="en-US" sz="1600" i="1" dirty="0"/>
              <a:t>, K. </a:t>
            </a:r>
            <a:r>
              <a:rPr lang="en-US" sz="1600" i="1" dirty="0" err="1"/>
              <a:t>Viswanath</a:t>
            </a:r>
            <a:r>
              <a:rPr lang="en-US" sz="1600" i="1" dirty="0"/>
              <a:t>, Editors-Foreword by C. Tracy Orleans</a:t>
            </a:r>
          </a:p>
          <a:p>
            <a:pPr marL="457200" indent="-457200">
              <a:buFont typeface="Arial" panose="020B0604020202020204" pitchFamily="34" charset="0"/>
              <a:buNone/>
              <a:defRPr/>
            </a:pPr>
            <a:endParaRPr lang="en-US" sz="1000" i="1" dirty="0"/>
          </a:p>
          <a:p>
            <a:pPr marL="457200" indent="-457200">
              <a:buFont typeface="Wingdings" pitchFamily="2" charset="2"/>
              <a:buChar char="§"/>
              <a:defRPr/>
            </a:pPr>
            <a:r>
              <a:rPr lang="en-US" sz="1800" i="1" dirty="0"/>
              <a:t>Article: The Effect of </a:t>
            </a:r>
            <a:r>
              <a:rPr lang="en-US" sz="1800" i="1" dirty="0" err="1"/>
              <a:t>Handwashing</a:t>
            </a:r>
            <a:r>
              <a:rPr lang="en-US" sz="1800" i="1" dirty="0"/>
              <a:t> at Recommended Times with Water Alone and With Soap on Child Diarrhea in Rural Bangladesh: An Observational Study</a:t>
            </a:r>
            <a:r>
              <a:rPr lang="en-US" sz="2000" i="1" dirty="0"/>
              <a:t>. - </a:t>
            </a:r>
            <a:r>
              <a:rPr lang="en-US" sz="1600" i="1" dirty="0"/>
              <a:t>Stephen P. Luby </a:t>
            </a:r>
            <a:r>
              <a:rPr lang="en-US" sz="1600" i="1" dirty="0" err="1"/>
              <a:t>etl</a:t>
            </a:r>
            <a:r>
              <a:rPr lang="en-US" sz="1600" i="1" dirty="0"/>
              <a:t>. </a:t>
            </a:r>
            <a:r>
              <a:rPr lang="en-US" sz="1600" i="1" dirty="0" err="1"/>
              <a:t>PLoS</a:t>
            </a:r>
            <a:r>
              <a:rPr lang="en-US" sz="1600" i="1" dirty="0"/>
              <a:t> Medicine,  www.plosmedicine.org 1 June 2011 | Volume 8 | Issue 6 </a:t>
            </a:r>
          </a:p>
          <a:p>
            <a:pPr marL="457200" indent="-457200">
              <a:buFont typeface="Arial" panose="020B0604020202020204" pitchFamily="34" charset="0"/>
              <a:buNone/>
              <a:defRPr/>
            </a:pPr>
            <a:endParaRPr lang="en-US" sz="1000" i="1" dirty="0"/>
          </a:p>
          <a:p>
            <a:pPr>
              <a:buFont typeface="Wingdings" pitchFamily="2" charset="2"/>
              <a:buChar char="§"/>
              <a:defRPr/>
            </a:pPr>
            <a:r>
              <a:rPr lang="en-US" sz="1800" i="1" dirty="0"/>
              <a:t>The relationship between socioeconomic status and health – </a:t>
            </a:r>
            <a:r>
              <a:rPr lang="en-US" sz="1400" i="1" dirty="0"/>
              <a:t>Jonathan S Feinstein, Yale University , National bureau of  Economic Research </a:t>
            </a:r>
          </a:p>
          <a:p>
            <a:pPr>
              <a:buFont typeface="Arial" panose="020B0604020202020204" pitchFamily="34" charset="0"/>
              <a:buNone/>
              <a:defRPr/>
            </a:pPr>
            <a:endParaRPr lang="en-US" sz="1800" i="1" dirty="0"/>
          </a:p>
          <a:p>
            <a:pPr>
              <a:buFont typeface="Wingdings" pitchFamily="2" charset="2"/>
              <a:buChar char="§"/>
              <a:defRPr/>
            </a:pPr>
            <a:r>
              <a:rPr lang="en-US" sz="1800" i="1" dirty="0"/>
              <a:t>How culture influences health beliefs- </a:t>
            </a:r>
            <a:r>
              <a:rPr lang="en-US" sz="1400" i="1" dirty="0"/>
              <a:t>Feature  writing </a:t>
            </a:r>
          </a:p>
          <a:p>
            <a:pPr>
              <a:buFont typeface="Wingdings" pitchFamily="2" charset="2"/>
              <a:buChar char="§"/>
              <a:defRPr/>
            </a:pPr>
            <a:endParaRPr lang="en-US" sz="1400" i="1" dirty="0"/>
          </a:p>
          <a:p>
            <a:pPr>
              <a:buFont typeface="Wingdings" pitchFamily="2" charset="2"/>
              <a:buChar char="§"/>
              <a:defRPr/>
            </a:pPr>
            <a:r>
              <a:rPr lang="en-US" sz="1800" i="1" dirty="0"/>
              <a:t>Book chapter: Social condition as Fundamental causes of Disease- </a:t>
            </a:r>
            <a:r>
              <a:rPr lang="en-US" sz="1400" i="1" dirty="0"/>
              <a:t>BG Link and  J Phelan, Journal of Health and Social Behavior, Vol-35, 2010 </a:t>
            </a:r>
          </a:p>
          <a:p>
            <a:pPr>
              <a:buFont typeface="Arial" panose="020B0604020202020204" pitchFamily="34" charset="0"/>
              <a:buNone/>
              <a:defRPr/>
            </a:pPr>
            <a:endParaRPr lang="en-US" sz="2400" i="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id="{FEA69FEB-C136-4D07-ABFC-E6F37501FA46}"/>
              </a:ext>
            </a:extLst>
          </p:cNvPr>
          <p:cNvSpPr>
            <a:spLocks noGrp="1"/>
          </p:cNvSpPr>
          <p:nvPr>
            <p:ph idx="1"/>
          </p:nvPr>
        </p:nvSpPr>
        <p:spPr>
          <a:xfrm>
            <a:off x="457200" y="1143000"/>
            <a:ext cx="8229600" cy="4572000"/>
          </a:xfrm>
        </p:spPr>
        <p:txBody>
          <a:bodyPr/>
          <a:lstStyle/>
          <a:p>
            <a:pPr algn="ctr"/>
            <a:r>
              <a:rPr lang="en-US" altLang="en-US" sz="4000"/>
              <a:t>Discussion !</a:t>
            </a:r>
          </a:p>
          <a:p>
            <a:pPr algn="ctr">
              <a:buFont typeface="Arial" panose="020B0604020202020204" pitchFamily="34" charset="0"/>
              <a:buNone/>
            </a:pPr>
            <a:endParaRPr lang="en-US" altLang="en-US" sz="4000"/>
          </a:p>
          <a:p>
            <a:pPr algn="ctr"/>
            <a:r>
              <a:rPr lang="en-US" altLang="en-US" sz="4000"/>
              <a:t>Questions?</a:t>
            </a:r>
          </a:p>
        </p:txBody>
      </p:sp>
      <p:sp>
        <p:nvSpPr>
          <p:cNvPr id="18435" name="Title 1">
            <a:extLst>
              <a:ext uri="{FF2B5EF4-FFF2-40B4-BE49-F238E27FC236}">
                <a16:creationId xmlns:a16="http://schemas.microsoft.com/office/drawing/2014/main" id="{24155BCF-723B-4E7C-95F5-F2CAA2804B04}"/>
              </a:ext>
            </a:extLst>
          </p:cNvPr>
          <p:cNvSpPr>
            <a:spLocks noGrp="1"/>
          </p:cNvSpPr>
          <p:nvPr>
            <p:ph type="title"/>
          </p:nvPr>
        </p:nvSpPr>
        <p:spPr>
          <a:xfrm>
            <a:off x="609600" y="4419600"/>
            <a:ext cx="8229600" cy="1143000"/>
          </a:xfrm>
        </p:spPr>
        <p:txBody>
          <a:bodyPr/>
          <a:lstStyle/>
          <a:p>
            <a:r>
              <a:rPr lang="en-US" altLang="en-US" sz="5400"/>
              <a:t>Thanks!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box(in)">
                                      <p:cBhvr>
                                        <p:cTn id="7" dur="500"/>
                                        <p:tgtEl>
                                          <p:spTgt spid="1843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8434">
                                            <p:txEl>
                                              <p:pRg st="2" end="2"/>
                                            </p:txEl>
                                          </p:spTgt>
                                        </p:tgtEl>
                                        <p:attrNameLst>
                                          <p:attrName>style.visibility</p:attrName>
                                        </p:attrNameLst>
                                      </p:cBhvr>
                                      <p:to>
                                        <p:strVal val="visible"/>
                                      </p:to>
                                    </p:set>
                                    <p:animEffect transition="in" filter="box(in)">
                                      <p:cBhvr>
                                        <p:cTn id="12" dur="500"/>
                                        <p:tgtEl>
                                          <p:spTgt spid="1843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8435"/>
                                        </p:tgtEl>
                                        <p:attrNameLst>
                                          <p:attrName>style.visibility</p:attrName>
                                        </p:attrNameLst>
                                      </p:cBhvr>
                                      <p:to>
                                        <p:strVal val="visible"/>
                                      </p:to>
                                    </p:set>
                                    <p:animEffect transition="in" filter="box(in)">
                                      <p:cBhvr>
                                        <p:cTn id="17" dur="500"/>
                                        <p:tgtEl>
                                          <p:spTgt spid="184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P spid="1843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7CAD12A8-063A-4114-A201-AA19520FF2F1}"/>
              </a:ext>
            </a:extLst>
          </p:cNvPr>
          <p:cNvSpPr>
            <a:spLocks noGrp="1"/>
          </p:cNvSpPr>
          <p:nvPr>
            <p:ph type="title"/>
          </p:nvPr>
        </p:nvSpPr>
        <p:spPr>
          <a:xfrm>
            <a:off x="457200" y="152400"/>
            <a:ext cx="8229600" cy="609600"/>
          </a:xfrm>
        </p:spPr>
        <p:txBody>
          <a:bodyPr/>
          <a:lstStyle/>
          <a:p>
            <a:br>
              <a:rPr lang="en-US" altLang="en-US" sz="4000"/>
            </a:br>
            <a:r>
              <a:rPr lang="en-US" altLang="en-US" sz="4000" b="1"/>
              <a:t>Difficulties in changing behavior  </a:t>
            </a:r>
            <a:br>
              <a:rPr lang="en-US" altLang="en-US" sz="4000"/>
            </a:br>
            <a:endParaRPr lang="en-US" altLang="en-US" sz="4000"/>
          </a:p>
        </p:txBody>
      </p:sp>
      <p:sp>
        <p:nvSpPr>
          <p:cNvPr id="5123" name="Content Placeholder 2">
            <a:extLst>
              <a:ext uri="{FF2B5EF4-FFF2-40B4-BE49-F238E27FC236}">
                <a16:creationId xmlns:a16="http://schemas.microsoft.com/office/drawing/2014/main" id="{5A5AB17A-4FA0-4560-8183-933F0E85CA6C}"/>
              </a:ext>
            </a:extLst>
          </p:cNvPr>
          <p:cNvSpPr>
            <a:spLocks noGrp="1"/>
          </p:cNvSpPr>
          <p:nvPr>
            <p:ph idx="1"/>
          </p:nvPr>
        </p:nvSpPr>
        <p:spPr>
          <a:xfrm>
            <a:off x="304800" y="990600"/>
            <a:ext cx="8610600" cy="5135563"/>
          </a:xfrm>
        </p:spPr>
        <p:txBody>
          <a:bodyPr/>
          <a:lstStyle/>
          <a:p>
            <a:r>
              <a:rPr lang="en-US" altLang="en-US" sz="2800"/>
              <a:t>To prevent disease we increasingly ask people </a:t>
            </a:r>
            <a:r>
              <a:rPr lang="en-US" altLang="en-US" sz="2800" u="sng"/>
              <a:t>to begin things that they have not done previously</a:t>
            </a:r>
            <a:r>
              <a:rPr lang="en-US" altLang="en-US" sz="2800"/>
              <a:t>, </a:t>
            </a:r>
            <a:r>
              <a:rPr lang="en-US" altLang="en-US" sz="2800" u="sng"/>
              <a:t>to stop doing things that they have been doing for years</a:t>
            </a:r>
            <a:r>
              <a:rPr lang="en-US" altLang="en-US" sz="2800"/>
              <a:t> and </a:t>
            </a:r>
            <a:r>
              <a:rPr lang="en-US" altLang="en-US" sz="2800" u="sng"/>
              <a:t>to do more of some things and less of others</a:t>
            </a:r>
            <a:r>
              <a:rPr lang="en-US" altLang="en-US" sz="2800"/>
              <a:t> . </a:t>
            </a:r>
          </a:p>
          <a:p>
            <a:endParaRPr lang="en-US" altLang="en-US" sz="2800"/>
          </a:p>
          <a:p>
            <a:r>
              <a:rPr lang="en-US" altLang="en-US" sz="2800" b="1"/>
              <a:t>Pattern of disease rates: </a:t>
            </a:r>
            <a:r>
              <a:rPr lang="en-US" altLang="en-US" sz="2800"/>
              <a:t>In</a:t>
            </a:r>
            <a:r>
              <a:rPr lang="en-US" altLang="en-US" sz="2800" b="1"/>
              <a:t> s</a:t>
            </a:r>
            <a:r>
              <a:rPr lang="en-US" altLang="en-US" sz="2800"/>
              <a:t>ome groups, individuals often come and go over time. If groups have different rates over time, </a:t>
            </a:r>
            <a:r>
              <a:rPr lang="en-US" altLang="en-US" sz="2800" u="sng"/>
              <a:t>there may be something promotes </a:t>
            </a:r>
            <a:r>
              <a:rPr lang="en-US" altLang="en-US" sz="2800"/>
              <a:t>or </a:t>
            </a:r>
            <a:r>
              <a:rPr lang="en-US" altLang="en-US" sz="2800" u="sng"/>
              <a:t>discourages disease </a:t>
            </a:r>
            <a:r>
              <a:rPr lang="en-US" altLang="en-US" sz="2800"/>
              <a:t>among individuals in those groups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C3ABE635-6276-4557-9838-944F4B0B9746}"/>
              </a:ext>
            </a:extLst>
          </p:cNvPr>
          <p:cNvSpPr>
            <a:spLocks noGrp="1"/>
          </p:cNvSpPr>
          <p:nvPr>
            <p:ph type="title"/>
          </p:nvPr>
        </p:nvSpPr>
        <p:spPr>
          <a:xfrm>
            <a:off x="457200" y="228600"/>
            <a:ext cx="8229600" cy="1096963"/>
          </a:xfrm>
        </p:spPr>
        <p:txBody>
          <a:bodyPr/>
          <a:lstStyle/>
          <a:p>
            <a:r>
              <a:rPr lang="en-US" altLang="en-US" sz="4000" b="1"/>
              <a:t>Important factors affecting diseases (NCD) </a:t>
            </a:r>
          </a:p>
        </p:txBody>
      </p:sp>
      <p:sp>
        <p:nvSpPr>
          <p:cNvPr id="6147" name="Content Placeholder 2">
            <a:extLst>
              <a:ext uri="{FF2B5EF4-FFF2-40B4-BE49-F238E27FC236}">
                <a16:creationId xmlns:a16="http://schemas.microsoft.com/office/drawing/2014/main" id="{DA5B0856-3D89-48D5-BBAE-AE1163485957}"/>
              </a:ext>
            </a:extLst>
          </p:cNvPr>
          <p:cNvSpPr>
            <a:spLocks noGrp="1"/>
          </p:cNvSpPr>
          <p:nvPr>
            <p:ph idx="1"/>
          </p:nvPr>
        </p:nvSpPr>
        <p:spPr>
          <a:xfrm>
            <a:off x="152400" y="1371600"/>
            <a:ext cx="8991600" cy="4906963"/>
          </a:xfrm>
        </p:spPr>
        <p:txBody>
          <a:bodyPr/>
          <a:lstStyle/>
          <a:p>
            <a:r>
              <a:rPr lang="en-US" altLang="en-US" sz="2800"/>
              <a:t>There are three important factors, through which the environment affects the incidence, severity &amp; persistence of non-infectious diseases :  </a:t>
            </a:r>
          </a:p>
          <a:p>
            <a:pPr lvl="1">
              <a:lnSpc>
                <a:spcPct val="200000"/>
              </a:lnSpc>
            </a:pPr>
            <a:r>
              <a:rPr lang="en-US" altLang="en-US"/>
              <a:t>Socio-economic status</a:t>
            </a:r>
          </a:p>
          <a:p>
            <a:pPr lvl="1">
              <a:lnSpc>
                <a:spcPct val="200000"/>
              </a:lnSpc>
            </a:pPr>
            <a:r>
              <a:rPr lang="en-US" altLang="en-US"/>
              <a:t>Marital status</a:t>
            </a:r>
          </a:p>
          <a:p>
            <a:pPr lvl="1">
              <a:lnSpc>
                <a:spcPct val="200000"/>
              </a:lnSpc>
            </a:pPr>
            <a:r>
              <a:rPr lang="en-US" altLang="en-US"/>
              <a:t>Gender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184DE05-D3FB-49C8-BB74-30E53A23DA46}"/>
              </a:ext>
            </a:extLst>
          </p:cNvPr>
          <p:cNvSpPr>
            <a:spLocks noGrp="1" noChangeArrowheads="1"/>
          </p:cNvSpPr>
          <p:nvPr>
            <p:ph type="title"/>
          </p:nvPr>
        </p:nvSpPr>
        <p:spPr>
          <a:xfrm>
            <a:off x="457200" y="304800"/>
            <a:ext cx="8229600" cy="533400"/>
          </a:xfrm>
        </p:spPr>
        <p:txBody>
          <a:bodyPr/>
          <a:lstStyle/>
          <a:p>
            <a:r>
              <a:rPr lang="en-US" altLang="en-US" sz="4000" b="1"/>
              <a:t>Socioeconomic status (SES)</a:t>
            </a:r>
          </a:p>
        </p:txBody>
      </p:sp>
      <p:sp>
        <p:nvSpPr>
          <p:cNvPr id="7171" name="Rectangle 3">
            <a:extLst>
              <a:ext uri="{FF2B5EF4-FFF2-40B4-BE49-F238E27FC236}">
                <a16:creationId xmlns:a16="http://schemas.microsoft.com/office/drawing/2014/main" id="{C6D95A3C-07A2-4E79-B4F0-0F8BB861A98D}"/>
              </a:ext>
            </a:extLst>
          </p:cNvPr>
          <p:cNvSpPr>
            <a:spLocks noGrp="1" noChangeArrowheads="1"/>
          </p:cNvSpPr>
          <p:nvPr>
            <p:ph idx="1"/>
          </p:nvPr>
        </p:nvSpPr>
        <p:spPr>
          <a:xfrm>
            <a:off x="250825" y="1143000"/>
            <a:ext cx="8740775" cy="5153025"/>
          </a:xfrm>
        </p:spPr>
        <p:txBody>
          <a:bodyPr/>
          <a:lstStyle/>
          <a:p>
            <a:r>
              <a:rPr lang="en-US" altLang="en-US" sz="2800"/>
              <a:t>A dependable finding  from the early century, is that people in the </a:t>
            </a:r>
            <a:r>
              <a:rPr lang="en-US" altLang="en-US" sz="2800" b="1"/>
              <a:t>lowest socioeconomic groups have the highest rates of morbidity and mortality</a:t>
            </a:r>
            <a:r>
              <a:rPr lang="en-US" altLang="en-US" sz="2800"/>
              <a:t>, whether the socioeconomic status was studied in relation to </a:t>
            </a:r>
            <a:r>
              <a:rPr lang="en-US" altLang="en-US" sz="2800" u="sng"/>
              <a:t>education</a:t>
            </a:r>
            <a:r>
              <a:rPr lang="en-US" altLang="en-US" sz="2800"/>
              <a:t>, </a:t>
            </a:r>
            <a:r>
              <a:rPr lang="en-US" altLang="en-US" sz="2800" u="sng"/>
              <a:t>income</a:t>
            </a:r>
            <a:r>
              <a:rPr lang="en-US" altLang="en-US" sz="2800"/>
              <a:t>, or </a:t>
            </a:r>
            <a:r>
              <a:rPr lang="en-US" altLang="en-US" sz="2800" u="sng"/>
              <a:t>occupation</a:t>
            </a:r>
            <a:r>
              <a:rPr lang="en-US" altLang="en-US" sz="2800"/>
              <a:t>: the lower the level the higher the death and morbidity rate</a:t>
            </a:r>
          </a:p>
          <a:p>
            <a:endParaRPr lang="en-US" altLang="en-US" sz="2800"/>
          </a:p>
          <a:p>
            <a:r>
              <a:rPr lang="en-US" altLang="en-US" sz="2800"/>
              <a:t>Example: Many studies have documented that the Blacks' low SES as a partial causes for poor health outcomes in comparison to Whites in USA.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79FCB67-35B0-45BA-89C2-41ABB09F355E}"/>
              </a:ext>
            </a:extLst>
          </p:cNvPr>
          <p:cNvSpPr>
            <a:spLocks noGrp="1" noChangeArrowheads="1"/>
          </p:cNvSpPr>
          <p:nvPr>
            <p:ph type="title"/>
          </p:nvPr>
        </p:nvSpPr>
        <p:spPr>
          <a:xfrm>
            <a:off x="457200" y="274638"/>
            <a:ext cx="8229600" cy="639762"/>
          </a:xfrm>
        </p:spPr>
        <p:txBody>
          <a:bodyPr/>
          <a:lstStyle/>
          <a:p>
            <a:r>
              <a:rPr lang="en-US" altLang="en-US" sz="3600" b="1"/>
              <a:t>Marital status</a:t>
            </a:r>
          </a:p>
        </p:txBody>
      </p:sp>
      <p:sp>
        <p:nvSpPr>
          <p:cNvPr id="8195" name="Rectangle 3">
            <a:extLst>
              <a:ext uri="{FF2B5EF4-FFF2-40B4-BE49-F238E27FC236}">
                <a16:creationId xmlns:a16="http://schemas.microsoft.com/office/drawing/2014/main" id="{B8A16881-EB86-4A09-A7A9-7443F41CB0D1}"/>
              </a:ext>
            </a:extLst>
          </p:cNvPr>
          <p:cNvSpPr>
            <a:spLocks noGrp="1" noChangeArrowheads="1"/>
          </p:cNvSpPr>
          <p:nvPr>
            <p:ph idx="1"/>
          </p:nvPr>
        </p:nvSpPr>
        <p:spPr>
          <a:xfrm>
            <a:off x="0" y="838200"/>
            <a:ext cx="8839200" cy="5638800"/>
          </a:xfrm>
        </p:spPr>
        <p:txBody>
          <a:bodyPr/>
          <a:lstStyle/>
          <a:p>
            <a:r>
              <a:rPr lang="en-US" altLang="en-US" sz="2800"/>
              <a:t>It has been known for many years that people </a:t>
            </a:r>
            <a:r>
              <a:rPr lang="en-US" altLang="en-US" sz="2800" u="sng"/>
              <a:t>who are not married</a:t>
            </a:r>
            <a:r>
              <a:rPr lang="en-US" altLang="en-US" sz="2800"/>
              <a:t>-whether single, separated , widowed or </a:t>
            </a:r>
            <a:r>
              <a:rPr lang="en-US" altLang="en-US" sz="2800" u="sng"/>
              <a:t>divorced-have higher mortality rates </a:t>
            </a:r>
            <a:r>
              <a:rPr lang="en-US" altLang="en-US" sz="2800"/>
              <a:t>than married people. </a:t>
            </a:r>
          </a:p>
          <a:p>
            <a:r>
              <a:rPr lang="en-US" altLang="en-US" sz="2800"/>
              <a:t>In general, married people are more likely to engage in positive and less likely to engage in negative health behaviors than widowed, divorced, or single people.</a:t>
            </a:r>
          </a:p>
          <a:p>
            <a:r>
              <a:rPr lang="en-US" altLang="en-US" sz="2800"/>
              <a:t>Marital status is also causes some diseases.             Example: A recent study of Japanese aged 40–69 found a risk of all-cause mortality among single men and women was </a:t>
            </a:r>
            <a:r>
              <a:rPr lang="en-US" altLang="en-US" sz="2800" b="1"/>
              <a:t>twice</a:t>
            </a:r>
            <a:r>
              <a:rPr lang="en-US" altLang="en-US" sz="2800"/>
              <a:t> higher than their married counterparts.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B8D49A9-D4AB-4A8D-A95B-3C040DE2C729}"/>
              </a:ext>
            </a:extLst>
          </p:cNvPr>
          <p:cNvSpPr>
            <a:spLocks noGrp="1" noChangeArrowheads="1"/>
          </p:cNvSpPr>
          <p:nvPr>
            <p:ph type="title"/>
          </p:nvPr>
        </p:nvSpPr>
        <p:spPr>
          <a:xfrm>
            <a:off x="457200" y="228600"/>
            <a:ext cx="8229600" cy="1020763"/>
          </a:xfrm>
        </p:spPr>
        <p:txBody>
          <a:bodyPr/>
          <a:lstStyle/>
          <a:p>
            <a:r>
              <a:rPr lang="en-US" altLang="en-US" sz="3600" b="1"/>
              <a:t>Gender</a:t>
            </a:r>
          </a:p>
        </p:txBody>
      </p:sp>
      <p:sp>
        <p:nvSpPr>
          <p:cNvPr id="9219" name="Rectangle 3">
            <a:extLst>
              <a:ext uri="{FF2B5EF4-FFF2-40B4-BE49-F238E27FC236}">
                <a16:creationId xmlns:a16="http://schemas.microsoft.com/office/drawing/2014/main" id="{F47E26C5-66BC-4551-95F0-5DF6E935E1C4}"/>
              </a:ext>
            </a:extLst>
          </p:cNvPr>
          <p:cNvSpPr>
            <a:spLocks noGrp="1" noChangeArrowheads="1"/>
          </p:cNvSpPr>
          <p:nvPr>
            <p:ph idx="1"/>
          </p:nvPr>
        </p:nvSpPr>
        <p:spPr>
          <a:xfrm>
            <a:off x="304800" y="1219200"/>
            <a:ext cx="8305800" cy="5638800"/>
          </a:xfrm>
        </p:spPr>
        <p:txBody>
          <a:bodyPr/>
          <a:lstStyle/>
          <a:p>
            <a:r>
              <a:rPr lang="en-US" altLang="en-US" sz="2800"/>
              <a:t>Gender issues is the most important factors for health and disease. It is almost in every society where </a:t>
            </a:r>
            <a:r>
              <a:rPr lang="en-US" altLang="en-US" sz="2800" u="sng"/>
              <a:t>men have higher mortality rates than women</a:t>
            </a:r>
            <a:r>
              <a:rPr lang="en-US" altLang="en-US" sz="2800"/>
              <a:t>. Behavior-related fatalities are still most common causes of death for men and are still much higher in men than in women. </a:t>
            </a:r>
            <a:r>
              <a:rPr lang="en-US" altLang="en-US" sz="2800" u="sng"/>
              <a:t>For example</a:t>
            </a:r>
            <a:r>
              <a:rPr lang="en-US" altLang="en-US" sz="2800"/>
              <a:t>: Men are more than four times to die as likely as women in car accidents. </a:t>
            </a:r>
          </a:p>
          <a:p>
            <a:r>
              <a:rPr lang="en-US" altLang="en-US" sz="2800"/>
              <a:t>But women suffer many more times than men from diseases</a:t>
            </a:r>
          </a:p>
          <a:p>
            <a:r>
              <a:rPr lang="en-US" altLang="en-US" sz="2800"/>
              <a:t>This excess of male deaths occurs at every age and for every major cause for which comparison is possible.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1D97E140-F2DE-4F35-B940-146DD0985318}"/>
              </a:ext>
            </a:extLst>
          </p:cNvPr>
          <p:cNvSpPr>
            <a:spLocks noGrp="1" noChangeArrowheads="1"/>
          </p:cNvSpPr>
          <p:nvPr>
            <p:ph type="title"/>
          </p:nvPr>
        </p:nvSpPr>
        <p:spPr>
          <a:xfrm>
            <a:off x="381000" y="274638"/>
            <a:ext cx="8534400" cy="1143000"/>
          </a:xfrm>
        </p:spPr>
        <p:txBody>
          <a:bodyPr>
            <a:normAutofit fontScale="90000"/>
          </a:bodyPr>
          <a:lstStyle/>
          <a:p>
            <a:pPr>
              <a:defRPr/>
            </a:pPr>
            <a:r>
              <a:rPr lang="en-US" sz="4000" b="1" dirty="0"/>
              <a:t>Another social factors affecting disease incidence</a:t>
            </a:r>
          </a:p>
        </p:txBody>
      </p:sp>
      <p:sp>
        <p:nvSpPr>
          <p:cNvPr id="15363" name="Rectangle 3">
            <a:extLst>
              <a:ext uri="{FF2B5EF4-FFF2-40B4-BE49-F238E27FC236}">
                <a16:creationId xmlns:a16="http://schemas.microsoft.com/office/drawing/2014/main" id="{CA08EABD-ACDD-43DE-B70B-464B069D237B}"/>
              </a:ext>
            </a:extLst>
          </p:cNvPr>
          <p:cNvSpPr>
            <a:spLocks noGrp="1" noChangeArrowheads="1"/>
          </p:cNvSpPr>
          <p:nvPr>
            <p:ph idx="1"/>
          </p:nvPr>
        </p:nvSpPr>
        <p:spPr>
          <a:xfrm>
            <a:off x="228600" y="1447800"/>
            <a:ext cx="8534400" cy="5410200"/>
          </a:xfrm>
        </p:spPr>
        <p:txBody>
          <a:bodyPr/>
          <a:lstStyle/>
          <a:p>
            <a:pPr marL="609600" indent="-609600">
              <a:buFont typeface="Arial" charset="0"/>
              <a:buChar char="•"/>
              <a:defRPr/>
            </a:pPr>
            <a:r>
              <a:rPr lang="en-US" sz="2800" b="1" dirty="0"/>
              <a:t>Life events:  </a:t>
            </a:r>
          </a:p>
          <a:p>
            <a:pPr marL="609600" indent="-609600">
              <a:buFont typeface="Wingdings" pitchFamily="2" charset="2"/>
              <a:buChar char="ü"/>
              <a:defRPr/>
            </a:pPr>
            <a:r>
              <a:rPr lang="en-US" sz="2800" dirty="0"/>
              <a:t>life events like stress can  lead increase the rate of illness. The relationship between stress and illness is complex. </a:t>
            </a:r>
          </a:p>
          <a:p>
            <a:pPr marL="609600" indent="-609600">
              <a:buFont typeface="Wingdings" pitchFamily="2" charset="2"/>
              <a:buChar char="ü"/>
              <a:defRPr/>
            </a:pPr>
            <a:r>
              <a:rPr lang="en-US" sz="2800" dirty="0"/>
              <a:t>The susceptibility to stress varies from person to person. The factors that influence to the stress are </a:t>
            </a:r>
            <a:r>
              <a:rPr lang="en-US" sz="2800" u="sng" dirty="0"/>
              <a:t>genetic vulnerability</a:t>
            </a:r>
            <a:r>
              <a:rPr lang="en-US" sz="2800" dirty="0"/>
              <a:t>, </a:t>
            </a:r>
            <a:r>
              <a:rPr lang="en-US" sz="2800" u="sng" dirty="0"/>
              <a:t>coping style</a:t>
            </a:r>
            <a:r>
              <a:rPr lang="en-US" sz="2800" dirty="0"/>
              <a:t>, </a:t>
            </a:r>
            <a:r>
              <a:rPr lang="en-US" sz="2800" u="sng" dirty="0"/>
              <a:t>type of personality </a:t>
            </a:r>
            <a:r>
              <a:rPr lang="en-US" sz="2800" dirty="0"/>
              <a:t>and </a:t>
            </a:r>
            <a:r>
              <a:rPr lang="en-US" sz="2800" u="sng" dirty="0"/>
              <a:t>social support</a:t>
            </a:r>
            <a:r>
              <a:rPr lang="en-US" sz="2800" dirty="0"/>
              <a:t>.</a:t>
            </a:r>
          </a:p>
          <a:p>
            <a:pPr marL="609600" indent="-609600">
              <a:buFont typeface="Arial" charset="0"/>
              <a:buChar char="•"/>
              <a:defRPr/>
            </a:pPr>
            <a:r>
              <a:rPr lang="en-US" sz="2800" dirty="0"/>
              <a:t>  </a:t>
            </a:r>
            <a:r>
              <a:rPr lang="en-US" sz="2800" b="1" dirty="0"/>
              <a:t>Behavior factors affecting Health:</a:t>
            </a:r>
            <a:r>
              <a:rPr lang="en-US" sz="2800" dirty="0"/>
              <a:t> </a:t>
            </a:r>
          </a:p>
          <a:p>
            <a:pPr marL="514350" indent="-514350" algn="ctr">
              <a:buFontTx/>
              <a:buAutoNum type="arabicPeriod"/>
              <a:defRPr/>
            </a:pPr>
            <a:r>
              <a:rPr lang="en-US" sz="2800" dirty="0"/>
              <a:t>Smoking </a:t>
            </a:r>
          </a:p>
          <a:p>
            <a:pPr marL="514350" indent="-514350" algn="ctr">
              <a:buFontTx/>
              <a:buAutoNum type="arabicPeriod"/>
              <a:defRPr/>
            </a:pPr>
            <a:r>
              <a:rPr lang="en-US" sz="2800" dirty="0"/>
              <a:t>Alcohol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2858</TotalTime>
  <Words>2186</Words>
  <Application>Microsoft Office PowerPoint</Application>
  <PresentationFormat>On-screen Show (4:3)</PresentationFormat>
  <Paragraphs>197</Paragraphs>
  <Slides>31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Wingdings</vt:lpstr>
      <vt:lpstr>Arial Narrow</vt:lpstr>
      <vt:lpstr>Office Theme</vt:lpstr>
      <vt:lpstr> Social and Cultural Aspect of Health  </vt:lpstr>
      <vt:lpstr>PowerPoint Presentation</vt:lpstr>
      <vt:lpstr>Why Social &amp; behavioral is important in PH </vt:lpstr>
      <vt:lpstr> Difficulties in changing behavior   </vt:lpstr>
      <vt:lpstr>Important factors affecting diseases (NCD) </vt:lpstr>
      <vt:lpstr>Socioeconomic status (SES)</vt:lpstr>
      <vt:lpstr>Marital status</vt:lpstr>
      <vt:lpstr>Gender</vt:lpstr>
      <vt:lpstr>Another social factors affecting disease incidence</vt:lpstr>
      <vt:lpstr>Definition </vt:lpstr>
      <vt:lpstr>Key  factors/Determinants of Health</vt:lpstr>
      <vt:lpstr> Social factors influence human life and health </vt:lpstr>
      <vt:lpstr>Importance of Social &amp; Cultural Factors in Healthcare </vt:lpstr>
      <vt:lpstr>Social determinants of health</vt:lpstr>
      <vt:lpstr>Social determinants of health</vt:lpstr>
      <vt:lpstr>Culture</vt:lpstr>
      <vt:lpstr> How social &amp; cultural factors relate to health &amp; illness </vt:lpstr>
      <vt:lpstr> How social &amp; cultural factors relate to health &amp; illness </vt:lpstr>
      <vt:lpstr> How social &amp; cultural factors relate to health &amp; illness </vt:lpstr>
      <vt:lpstr> How social &amp; cultural factors relate to health &amp; illness </vt:lpstr>
      <vt:lpstr> Anthropological perspectives: Understanding health  </vt:lpstr>
      <vt:lpstr>How culture influences health beliefs-</vt:lpstr>
      <vt:lpstr>Sociological perspectives on health</vt:lpstr>
      <vt:lpstr>Functionalist approach</vt:lpstr>
      <vt:lpstr>Morbidity rates and populations</vt:lpstr>
      <vt:lpstr> Importance of social &amp; cultural factors in healthcare  </vt:lpstr>
      <vt:lpstr>The social view of health</vt:lpstr>
      <vt:lpstr> How to maintain good health: Social &amp; cultural point of view </vt:lpstr>
      <vt:lpstr> Culturally sensitivity to ask a health problem </vt:lpstr>
      <vt:lpstr>Study materials</vt:lpstr>
      <vt:lpstr>Thanks!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Social and Behavioral Aspects of Public Health   Course Code: MPH-423  Teaching Hour: 3 credit hours</dc:title>
  <dc:creator>Dostogirharun</dc:creator>
  <cp:lastModifiedBy>AHMK BakiBillah</cp:lastModifiedBy>
  <cp:revision>175</cp:revision>
  <cp:lastPrinted>2020-01-31T05:20:14Z</cp:lastPrinted>
  <dcterms:created xsi:type="dcterms:W3CDTF">2014-09-26T04:26:00Z</dcterms:created>
  <dcterms:modified xsi:type="dcterms:W3CDTF">2021-10-22T08:46:40Z</dcterms:modified>
</cp:coreProperties>
</file>