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429511" y="3509771"/>
            <a:ext cx="3038856" cy="82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63675" y="3550158"/>
            <a:ext cx="2971800" cy="1905"/>
          </a:xfrm>
          <a:custGeom>
            <a:avLst/>
            <a:gdLst/>
            <a:ahLst/>
            <a:cxnLst/>
            <a:rect l="l" t="t" r="r" b="b"/>
            <a:pathLst>
              <a:path w="2971800" h="1904">
                <a:moveTo>
                  <a:pt x="0" y="0"/>
                </a:moveTo>
                <a:lnTo>
                  <a:pt x="2971800" y="1524"/>
                </a:lnTo>
              </a:path>
            </a:pathLst>
          </a:custGeom>
          <a:ln w="12700">
            <a:solidFill>
              <a:srgbClr val="E9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675632" y="3509771"/>
            <a:ext cx="3038856" cy="82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708525" y="3550158"/>
            <a:ext cx="2971800" cy="1905"/>
          </a:xfrm>
          <a:custGeom>
            <a:avLst/>
            <a:gdLst/>
            <a:ahLst/>
            <a:cxnLst/>
            <a:rect l="l" t="t" r="r" b="b"/>
            <a:pathLst>
              <a:path w="2971800" h="1904">
                <a:moveTo>
                  <a:pt x="0" y="0"/>
                </a:moveTo>
                <a:lnTo>
                  <a:pt x="2971800" y="1524"/>
                </a:lnTo>
              </a:path>
            </a:pathLst>
          </a:custGeom>
          <a:ln w="12700">
            <a:solidFill>
              <a:srgbClr val="E9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88179" y="3473196"/>
            <a:ext cx="150875" cy="150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605528" y="3544823"/>
            <a:ext cx="67055" cy="670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521327" y="3507232"/>
            <a:ext cx="83820" cy="838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75485" y="2038934"/>
            <a:ext cx="5193029" cy="145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94103" y="2000834"/>
            <a:ext cx="5955792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752600" y="914400"/>
            <a:ext cx="6400800" cy="1748812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R="5080" indent="15240" algn="ctr">
              <a:lnSpc>
                <a:spcPct val="80000"/>
              </a:lnSpc>
              <a:spcBef>
                <a:spcPts val="965"/>
              </a:spcBef>
            </a:pPr>
            <a:r>
              <a:rPr sz="4400" spc="75" dirty="0">
                <a:latin typeface="Arial Rounded MT Bold" pitchFamily="34" charset="0"/>
              </a:rPr>
              <a:t>SOCIAL  </a:t>
            </a:r>
            <a:r>
              <a:rPr sz="4400" spc="85" dirty="0">
                <a:latin typeface="Arial Rounded MT Bold" pitchFamily="34" charset="0"/>
              </a:rPr>
              <a:t>RESPONSIBILITIES </a:t>
            </a:r>
            <a:r>
              <a:rPr sz="4400" spc="45">
                <a:latin typeface="Arial Rounded MT Bold" pitchFamily="34" charset="0"/>
              </a:rPr>
              <a:t>OF  </a:t>
            </a:r>
            <a:r>
              <a:rPr lang="en-US" sz="4400" spc="70" dirty="0" smtClean="0">
                <a:latin typeface="Arial Rounded MT Bold" pitchFamily="34" charset="0"/>
              </a:rPr>
              <a:t>BUSINESS</a:t>
            </a:r>
            <a:endParaRPr sz="4400" spc="70" dirty="0">
              <a:latin typeface="Arial Rounded MT Bold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0" y="4590669"/>
            <a:ext cx="6185788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 err="1" smtClean="0">
                <a:latin typeface="Constantia"/>
                <a:cs typeface="Constantia"/>
              </a:rPr>
              <a:t>Dewan</a:t>
            </a:r>
            <a:r>
              <a:rPr lang="en-US" sz="2800" b="1" dirty="0" smtClean="0">
                <a:latin typeface="Constantia"/>
                <a:cs typeface="Constantia"/>
              </a:rPr>
              <a:t> </a:t>
            </a:r>
            <a:r>
              <a:rPr lang="en-US" sz="2800" b="1" dirty="0" err="1" smtClean="0">
                <a:latin typeface="Constantia"/>
                <a:cs typeface="Constantia"/>
              </a:rPr>
              <a:t>Golam</a:t>
            </a:r>
            <a:r>
              <a:rPr lang="en-US" sz="2800" b="1" dirty="0" smtClean="0">
                <a:latin typeface="Constantia"/>
                <a:cs typeface="Constantia"/>
              </a:rPr>
              <a:t> </a:t>
            </a:r>
            <a:r>
              <a:rPr lang="en-US" sz="2800" b="1" dirty="0" err="1" smtClean="0">
                <a:latin typeface="Constantia"/>
                <a:cs typeface="Constantia"/>
              </a:rPr>
              <a:t>Yazdani</a:t>
            </a:r>
            <a:r>
              <a:rPr lang="en-US" sz="2800" b="1" dirty="0" smtClean="0">
                <a:latin typeface="Constantia"/>
                <a:cs typeface="Constantia"/>
              </a:rPr>
              <a:t> </a:t>
            </a:r>
            <a:r>
              <a:rPr lang="en-US" sz="2800" b="1" dirty="0" err="1" smtClean="0">
                <a:latin typeface="Constantia"/>
                <a:cs typeface="Constantia"/>
              </a:rPr>
              <a:t>Showrav</a:t>
            </a:r>
            <a:endParaRPr lang="en-US" sz="2800" b="1" dirty="0" smtClean="0">
              <a:latin typeface="Constantia"/>
              <a:cs typeface="Constanti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 smtClean="0">
                <a:latin typeface="Constantia"/>
                <a:cs typeface="Constantia"/>
              </a:rPr>
              <a:t>Assistant Professor</a:t>
            </a:r>
            <a:endParaRPr sz="2800" b="1">
              <a:latin typeface="Constantia"/>
              <a:cs typeface="Constant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3810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CHAPTER-4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2268702"/>
            <a:ext cx="5617845" cy="232114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Payment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of </a:t>
            </a:r>
            <a:r>
              <a:rPr sz="2600" spc="-4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Taxes, </a:t>
            </a: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Custom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Duties</a:t>
            </a:r>
            <a:r>
              <a:rPr sz="2600" spc="-40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etc.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Adibe </a:t>
            </a: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by </a:t>
            </a: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the</a:t>
            </a:r>
            <a:r>
              <a:rPr sz="2600" spc="-229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Laws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Observe the</a:t>
            </a:r>
            <a:r>
              <a:rPr sz="2600" spc="-19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Policies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Maintain </a:t>
            </a: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Law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&amp;</a:t>
            </a:r>
            <a:r>
              <a:rPr sz="2600" spc="-10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Security</a:t>
            </a:r>
            <a:endParaRPr sz="2600">
              <a:latin typeface="Arial Rounded MT Bold" pitchFamily="34" charset="0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0450" y="1176147"/>
            <a:ext cx="4738966" cy="367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755" y="934211"/>
            <a:ext cx="5330952" cy="728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2070015"/>
            <a:ext cx="6087745" cy="18440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Employment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Welfare</a:t>
            </a:r>
            <a:r>
              <a:rPr sz="2600" spc="-9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Services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Maintaining Pollution </a:t>
            </a:r>
            <a:r>
              <a:rPr sz="2600" spc="-2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Free</a:t>
            </a:r>
            <a:r>
              <a:rPr sz="2600" spc="-16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Environment</a:t>
            </a:r>
            <a:endParaRPr sz="2600">
              <a:latin typeface="Arial Rounded MT Bold" pitchFamily="34" charset="0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0450" y="1328547"/>
            <a:ext cx="3547198" cy="4757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 Rounded MT Bold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4755" y="1086611"/>
            <a:ext cx="4140708" cy="728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268702"/>
            <a:ext cx="7938134" cy="2398092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800" spc="-3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Fair</a:t>
            </a:r>
            <a:r>
              <a:rPr sz="2800" spc="-114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Competition</a:t>
            </a:r>
            <a:endParaRPr sz="2800">
              <a:latin typeface="Arial Rounded MT Bold" pitchFamily="34" charset="0"/>
              <a:cs typeface="Constantia"/>
            </a:endParaRPr>
          </a:p>
          <a:p>
            <a:pPr marL="287020" marR="770890" indent="-274955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8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Cooperation for </a:t>
            </a:r>
            <a:r>
              <a:rPr sz="28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Sharing </a:t>
            </a:r>
            <a:r>
              <a:rPr sz="28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of </a:t>
            </a:r>
            <a:r>
              <a:rPr sz="28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Scarce Resources</a:t>
            </a:r>
            <a:r>
              <a:rPr sz="2800" spc="-37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8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and  </a:t>
            </a:r>
            <a:r>
              <a:rPr sz="28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Facilities</a:t>
            </a:r>
            <a:endParaRPr sz="2800">
              <a:latin typeface="Arial Rounded MT Bold" pitchFamily="34" charset="0"/>
              <a:cs typeface="Constantia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8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Collaboration for </a:t>
            </a:r>
            <a:r>
              <a:rPr sz="28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Maximization </a:t>
            </a:r>
            <a:r>
              <a:rPr sz="28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Business</a:t>
            </a:r>
            <a:r>
              <a:rPr sz="2800" spc="-3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Efficiency</a:t>
            </a:r>
            <a:endParaRPr sz="2800">
              <a:latin typeface="Arial Rounded MT Bold" pitchFamily="34" charset="0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1850" y="1252347"/>
            <a:ext cx="2974809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67963" y="1269491"/>
            <a:ext cx="2167382" cy="3479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6155" y="1010411"/>
            <a:ext cx="3555492" cy="728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59479" y="1010411"/>
            <a:ext cx="737615" cy="7284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14928" y="1010411"/>
            <a:ext cx="2616707" cy="7284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62000"/>
            <a:ext cx="44532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575">
              <a:lnSpc>
                <a:spcPct val="100000"/>
              </a:lnSpc>
              <a:spcBef>
                <a:spcPts val="95"/>
              </a:spcBef>
            </a:pPr>
            <a:r>
              <a:rPr sz="4000" spc="-50" dirty="0"/>
              <a:t>WHAT </a:t>
            </a:r>
            <a:r>
              <a:rPr sz="4000" spc="-5" dirty="0"/>
              <a:t>IS SOCIAL  </a:t>
            </a:r>
            <a:r>
              <a:rPr sz="4000" spc="-10" dirty="0"/>
              <a:t>RESPON</a:t>
            </a:r>
            <a:r>
              <a:rPr sz="4000" spc="5" dirty="0"/>
              <a:t>S</a:t>
            </a:r>
            <a:r>
              <a:rPr sz="4000" spc="-5" dirty="0"/>
              <a:t>IBILI</a:t>
            </a:r>
            <a:r>
              <a:rPr sz="4000" spc="114" dirty="0"/>
              <a:t>T</a:t>
            </a:r>
            <a:r>
              <a:rPr sz="4000" spc="-10" dirty="0"/>
              <a:t>Y?</a:t>
            </a:r>
            <a:endParaRPr sz="4000"/>
          </a:p>
        </p:txBody>
      </p:sp>
      <p:sp>
        <p:nvSpPr>
          <p:cNvPr id="3" name="TextBox 2"/>
          <p:cNvSpPr txBox="1"/>
          <p:nvPr/>
        </p:nvSpPr>
        <p:spPr>
          <a:xfrm>
            <a:off x="990600" y="2819400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Arial Rounded MT Bold" pitchFamily="34" charset="0"/>
              </a:rPr>
              <a:t>The awareness that business activities have an impact on society and the consideration of that impact by firms in decision making.</a:t>
            </a:r>
          </a:p>
          <a:p>
            <a:pPr algn="just"/>
            <a:r>
              <a:rPr lang="en-US" sz="2800" dirty="0" smtClean="0">
                <a:latin typeface="Arial Rounded MT Bold" pitchFamily="34" charset="0"/>
              </a:rPr>
              <a:t>It is also called CSR (Corporate Social Responsibility)</a:t>
            </a:r>
            <a:endParaRPr lang="en-US" sz="2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3790" marR="5080" indent="-109601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MODERN </a:t>
            </a:r>
            <a:r>
              <a:rPr spc="-20" dirty="0"/>
              <a:t>VIEW </a:t>
            </a:r>
            <a:r>
              <a:rPr dirty="0"/>
              <a:t>OF</a:t>
            </a:r>
            <a:r>
              <a:rPr spc="-175" dirty="0"/>
              <a:t> </a:t>
            </a:r>
            <a:r>
              <a:rPr spc="-10" dirty="0"/>
              <a:t>SOCIAL  </a:t>
            </a:r>
            <a:r>
              <a:rPr spc="-5" dirty="0"/>
              <a:t>RESPONSIBILITES</a:t>
            </a:r>
          </a:p>
        </p:txBody>
      </p:sp>
      <p:sp>
        <p:nvSpPr>
          <p:cNvPr id="3" name="object 3"/>
          <p:cNvSpPr/>
          <p:nvPr/>
        </p:nvSpPr>
        <p:spPr>
          <a:xfrm>
            <a:off x="591908" y="815086"/>
            <a:ext cx="82753" cy="1002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7075" y="524255"/>
            <a:ext cx="850391" cy="8031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6041" y="622757"/>
            <a:ext cx="600964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Arial Rounded MT Bold" pitchFamily="34" charset="0"/>
              </a:rPr>
              <a:t>SOCIAL RESPONSIBILITIES </a:t>
            </a:r>
            <a:r>
              <a:rPr sz="2800" dirty="0">
                <a:latin typeface="Arial Rounded MT Bold" pitchFamily="34" charset="0"/>
              </a:rPr>
              <a:t>OF</a:t>
            </a:r>
            <a:r>
              <a:rPr sz="2800" spc="-35" dirty="0">
                <a:latin typeface="Arial Rounded MT Bold" pitchFamily="34" charset="0"/>
              </a:rPr>
              <a:t> </a:t>
            </a:r>
            <a:r>
              <a:rPr sz="2800" spc="-10" dirty="0">
                <a:latin typeface="Arial Rounded MT Bold" pitchFamily="34" charset="0"/>
              </a:rPr>
              <a:t>BUSINESS</a:t>
            </a:r>
            <a:endParaRPr sz="2800">
              <a:latin typeface="Arial Rounded MT Bold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41775" y="2121153"/>
            <a:ext cx="195453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Towards</a:t>
            </a:r>
            <a:r>
              <a:rPr sz="2000" spc="-14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Employees</a:t>
            </a:r>
            <a:endParaRPr sz="2000">
              <a:latin typeface="Arial Rounded MT Bold" pitchFamily="34" charset="0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85229" y="2121153"/>
            <a:ext cx="190817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Towards</a:t>
            </a:r>
            <a:r>
              <a:rPr sz="2000" spc="-18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customers</a:t>
            </a:r>
            <a:endParaRPr sz="2000">
              <a:latin typeface="Arial Rounded MT Bold" pitchFamily="34" charset="0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2044572"/>
            <a:ext cx="1763395" cy="11523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899"/>
              </a:lnSpc>
              <a:spcBef>
                <a:spcPts val="100"/>
              </a:spcBef>
            </a:pPr>
            <a:r>
              <a:rPr sz="2000" spc="-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Towards</a:t>
            </a:r>
            <a:r>
              <a:rPr sz="2000" spc="-14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Owners/  Shareholders</a:t>
            </a:r>
            <a:endParaRPr sz="2000">
              <a:latin typeface="Arial Rounded MT Bold" pitchFamily="34" charset="0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4270629"/>
            <a:ext cx="213233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Towards</a:t>
            </a:r>
            <a:r>
              <a:rPr sz="2000" spc="-114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Government</a:t>
            </a:r>
            <a:endParaRPr sz="2000">
              <a:latin typeface="Arial Rounded MT Bold" pitchFamily="34" charset="0"/>
              <a:cs typeface="Constant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05198" y="4270629"/>
            <a:ext cx="160655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Towards</a:t>
            </a:r>
            <a:r>
              <a:rPr sz="2000" spc="-12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Society</a:t>
            </a:r>
            <a:endParaRPr sz="2000">
              <a:latin typeface="Arial Rounded MT Bold" pitchFamily="34" charset="0"/>
              <a:cs typeface="Constant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83477" y="4270629"/>
            <a:ext cx="231711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Towards</a:t>
            </a:r>
            <a:r>
              <a:rPr sz="2000" spc="-12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Inter-Business</a:t>
            </a:r>
            <a:endParaRPr sz="2000">
              <a:latin typeface="Arial Rounded MT Bold" pitchFamily="34" charset="0"/>
              <a:cs typeface="Constant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400" y="1447800"/>
            <a:ext cx="6934200" cy="1905"/>
          </a:xfrm>
          <a:custGeom>
            <a:avLst/>
            <a:gdLst/>
            <a:ahLst/>
            <a:cxnLst/>
            <a:rect l="l" t="t" r="r" b="b"/>
            <a:pathLst>
              <a:path w="6934200" h="1905">
                <a:moveTo>
                  <a:pt x="0" y="0"/>
                </a:moveTo>
                <a:lnTo>
                  <a:pt x="6934200" y="1650"/>
                </a:lnTo>
              </a:path>
            </a:pathLst>
          </a:custGeom>
          <a:ln w="12700">
            <a:solidFill>
              <a:srgbClr val="A4B592"/>
            </a:solidFill>
          </a:ln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42638" y="1067561"/>
            <a:ext cx="1905" cy="381000"/>
          </a:xfrm>
          <a:custGeom>
            <a:avLst/>
            <a:gdLst/>
            <a:ahLst/>
            <a:cxnLst/>
            <a:rect l="l" t="t" r="r" b="b"/>
            <a:pathLst>
              <a:path w="1904" h="381000">
                <a:moveTo>
                  <a:pt x="1524" y="0"/>
                </a:moveTo>
                <a:lnTo>
                  <a:pt x="0" y="381000"/>
                </a:lnTo>
              </a:path>
            </a:pathLst>
          </a:custGeom>
          <a:ln w="12700">
            <a:solidFill>
              <a:srgbClr val="A4B592"/>
            </a:solidFill>
          </a:ln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62114" y="1448561"/>
            <a:ext cx="103505" cy="685800"/>
          </a:xfrm>
          <a:custGeom>
            <a:avLst/>
            <a:gdLst/>
            <a:ahLst/>
            <a:cxnLst/>
            <a:rect l="l" t="t" r="r" b="b"/>
            <a:pathLst>
              <a:path w="103505" h="685800">
                <a:moveTo>
                  <a:pt x="7099" y="589661"/>
                </a:moveTo>
                <a:lnTo>
                  <a:pt x="1028" y="593216"/>
                </a:lnTo>
                <a:lnTo>
                  <a:pt x="0" y="597153"/>
                </a:lnTo>
                <a:lnTo>
                  <a:pt x="1826" y="600328"/>
                </a:lnTo>
                <a:lnTo>
                  <a:pt x="51485" y="685800"/>
                </a:lnTo>
                <a:lnTo>
                  <a:pt x="58861" y="673226"/>
                </a:lnTo>
                <a:lnTo>
                  <a:pt x="45173" y="673226"/>
                </a:lnTo>
                <a:lnTo>
                  <a:pt x="45228" y="649739"/>
                </a:lnTo>
                <a:lnTo>
                  <a:pt x="10985" y="590676"/>
                </a:lnTo>
                <a:lnTo>
                  <a:pt x="7099" y="589661"/>
                </a:lnTo>
                <a:close/>
              </a:path>
              <a:path w="103505" h="685800">
                <a:moveTo>
                  <a:pt x="45228" y="649739"/>
                </a:moveTo>
                <a:lnTo>
                  <a:pt x="45173" y="673226"/>
                </a:lnTo>
                <a:lnTo>
                  <a:pt x="57873" y="673226"/>
                </a:lnTo>
                <a:lnTo>
                  <a:pt x="57881" y="670051"/>
                </a:lnTo>
                <a:lnTo>
                  <a:pt x="46037" y="670051"/>
                </a:lnTo>
                <a:lnTo>
                  <a:pt x="51554" y="660645"/>
                </a:lnTo>
                <a:lnTo>
                  <a:pt x="45228" y="649739"/>
                </a:lnTo>
                <a:close/>
              </a:path>
              <a:path w="103505" h="685800">
                <a:moveTo>
                  <a:pt x="96329" y="589914"/>
                </a:moveTo>
                <a:lnTo>
                  <a:pt x="92443" y="590930"/>
                </a:lnTo>
                <a:lnTo>
                  <a:pt x="57951" y="649739"/>
                </a:lnTo>
                <a:lnTo>
                  <a:pt x="57873" y="673226"/>
                </a:lnTo>
                <a:lnTo>
                  <a:pt x="58861" y="673226"/>
                </a:lnTo>
                <a:lnTo>
                  <a:pt x="101702" y="600201"/>
                </a:lnTo>
                <a:lnTo>
                  <a:pt x="103403" y="597408"/>
                </a:lnTo>
                <a:lnTo>
                  <a:pt x="102387" y="593471"/>
                </a:lnTo>
                <a:lnTo>
                  <a:pt x="96329" y="589914"/>
                </a:lnTo>
                <a:close/>
              </a:path>
              <a:path w="103505" h="685800">
                <a:moveTo>
                  <a:pt x="51554" y="660645"/>
                </a:moveTo>
                <a:lnTo>
                  <a:pt x="46037" y="670051"/>
                </a:lnTo>
                <a:lnTo>
                  <a:pt x="57010" y="670051"/>
                </a:lnTo>
                <a:lnTo>
                  <a:pt x="51554" y="660645"/>
                </a:lnTo>
                <a:close/>
              </a:path>
              <a:path w="103505" h="685800">
                <a:moveTo>
                  <a:pt x="57927" y="649779"/>
                </a:moveTo>
                <a:lnTo>
                  <a:pt x="51554" y="660645"/>
                </a:lnTo>
                <a:lnTo>
                  <a:pt x="57010" y="670051"/>
                </a:lnTo>
                <a:lnTo>
                  <a:pt x="57881" y="670051"/>
                </a:lnTo>
                <a:lnTo>
                  <a:pt x="57927" y="649779"/>
                </a:lnTo>
                <a:close/>
              </a:path>
              <a:path w="103505" h="685800">
                <a:moveTo>
                  <a:pt x="59423" y="0"/>
                </a:moveTo>
                <a:lnTo>
                  <a:pt x="46736" y="0"/>
                </a:lnTo>
                <a:lnTo>
                  <a:pt x="45367" y="589661"/>
                </a:lnTo>
                <a:lnTo>
                  <a:pt x="45251" y="649779"/>
                </a:lnTo>
                <a:lnTo>
                  <a:pt x="51554" y="660645"/>
                </a:lnTo>
                <a:lnTo>
                  <a:pt x="57927" y="649779"/>
                </a:lnTo>
                <a:lnTo>
                  <a:pt x="59423" y="0"/>
                </a:lnTo>
                <a:close/>
              </a:path>
            </a:pathLst>
          </a:custGeom>
          <a:solidFill>
            <a:srgbClr val="A4B592"/>
          </a:solid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824476" y="1448561"/>
            <a:ext cx="103505" cy="685800"/>
          </a:xfrm>
          <a:custGeom>
            <a:avLst/>
            <a:gdLst/>
            <a:ahLst/>
            <a:cxnLst/>
            <a:rect l="l" t="t" r="r" b="b"/>
            <a:pathLst>
              <a:path w="103504" h="685800">
                <a:moveTo>
                  <a:pt x="7112" y="589661"/>
                </a:moveTo>
                <a:lnTo>
                  <a:pt x="1015" y="593216"/>
                </a:lnTo>
                <a:lnTo>
                  <a:pt x="0" y="597153"/>
                </a:lnTo>
                <a:lnTo>
                  <a:pt x="51562" y="685800"/>
                </a:lnTo>
                <a:lnTo>
                  <a:pt x="58922" y="673226"/>
                </a:lnTo>
                <a:lnTo>
                  <a:pt x="45212" y="673226"/>
                </a:lnTo>
                <a:lnTo>
                  <a:pt x="45265" y="649751"/>
                </a:lnTo>
                <a:lnTo>
                  <a:pt x="11049" y="590676"/>
                </a:lnTo>
                <a:lnTo>
                  <a:pt x="7112" y="589661"/>
                </a:lnTo>
                <a:close/>
              </a:path>
              <a:path w="103504" h="685800">
                <a:moveTo>
                  <a:pt x="45265" y="649751"/>
                </a:moveTo>
                <a:lnTo>
                  <a:pt x="45212" y="673226"/>
                </a:lnTo>
                <a:lnTo>
                  <a:pt x="57912" y="673226"/>
                </a:lnTo>
                <a:lnTo>
                  <a:pt x="57919" y="670051"/>
                </a:lnTo>
                <a:lnTo>
                  <a:pt x="46100" y="670051"/>
                </a:lnTo>
                <a:lnTo>
                  <a:pt x="51593" y="660677"/>
                </a:lnTo>
                <a:lnTo>
                  <a:pt x="45265" y="649751"/>
                </a:lnTo>
                <a:close/>
              </a:path>
              <a:path w="103504" h="685800">
                <a:moveTo>
                  <a:pt x="96393" y="589914"/>
                </a:moveTo>
                <a:lnTo>
                  <a:pt x="92456" y="590930"/>
                </a:lnTo>
                <a:lnTo>
                  <a:pt x="57994" y="649751"/>
                </a:lnTo>
                <a:lnTo>
                  <a:pt x="57912" y="673226"/>
                </a:lnTo>
                <a:lnTo>
                  <a:pt x="58922" y="673226"/>
                </a:lnTo>
                <a:lnTo>
                  <a:pt x="101600" y="600328"/>
                </a:lnTo>
                <a:lnTo>
                  <a:pt x="103377" y="597408"/>
                </a:lnTo>
                <a:lnTo>
                  <a:pt x="102362" y="593471"/>
                </a:lnTo>
                <a:lnTo>
                  <a:pt x="99440" y="591692"/>
                </a:lnTo>
                <a:lnTo>
                  <a:pt x="96393" y="589914"/>
                </a:lnTo>
                <a:close/>
              </a:path>
              <a:path w="103504" h="685800">
                <a:moveTo>
                  <a:pt x="51593" y="660677"/>
                </a:moveTo>
                <a:lnTo>
                  <a:pt x="46100" y="670051"/>
                </a:lnTo>
                <a:lnTo>
                  <a:pt x="57023" y="670051"/>
                </a:lnTo>
                <a:lnTo>
                  <a:pt x="51593" y="660677"/>
                </a:lnTo>
                <a:close/>
              </a:path>
              <a:path w="103504" h="685800">
                <a:moveTo>
                  <a:pt x="57965" y="649801"/>
                </a:moveTo>
                <a:lnTo>
                  <a:pt x="51593" y="660677"/>
                </a:lnTo>
                <a:lnTo>
                  <a:pt x="57023" y="670051"/>
                </a:lnTo>
                <a:lnTo>
                  <a:pt x="57919" y="670051"/>
                </a:lnTo>
                <a:lnTo>
                  <a:pt x="57965" y="649801"/>
                </a:lnTo>
                <a:close/>
              </a:path>
              <a:path w="103504" h="685800">
                <a:moveTo>
                  <a:pt x="59436" y="0"/>
                </a:moveTo>
                <a:lnTo>
                  <a:pt x="46736" y="0"/>
                </a:lnTo>
                <a:lnTo>
                  <a:pt x="45401" y="589661"/>
                </a:lnTo>
                <a:lnTo>
                  <a:pt x="45294" y="649801"/>
                </a:lnTo>
                <a:lnTo>
                  <a:pt x="51593" y="660677"/>
                </a:lnTo>
                <a:lnTo>
                  <a:pt x="57965" y="649801"/>
                </a:lnTo>
                <a:lnTo>
                  <a:pt x="59436" y="0"/>
                </a:lnTo>
                <a:close/>
              </a:path>
            </a:pathLst>
          </a:custGeom>
          <a:solidFill>
            <a:srgbClr val="A4B592"/>
          </a:solid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797038" y="1447800"/>
            <a:ext cx="103505" cy="685800"/>
          </a:xfrm>
          <a:custGeom>
            <a:avLst/>
            <a:gdLst/>
            <a:ahLst/>
            <a:cxnLst/>
            <a:rect l="l" t="t" r="r" b="b"/>
            <a:pathLst>
              <a:path w="103504" h="685800">
                <a:moveTo>
                  <a:pt x="7111" y="589661"/>
                </a:moveTo>
                <a:lnTo>
                  <a:pt x="4063" y="591438"/>
                </a:lnTo>
                <a:lnTo>
                  <a:pt x="1142" y="593216"/>
                </a:lnTo>
                <a:lnTo>
                  <a:pt x="0" y="597026"/>
                </a:lnTo>
                <a:lnTo>
                  <a:pt x="51561" y="685800"/>
                </a:lnTo>
                <a:lnTo>
                  <a:pt x="58941" y="673226"/>
                </a:lnTo>
                <a:lnTo>
                  <a:pt x="45211" y="673226"/>
                </a:lnTo>
                <a:lnTo>
                  <a:pt x="45265" y="649751"/>
                </a:lnTo>
                <a:lnTo>
                  <a:pt x="11048" y="590676"/>
                </a:lnTo>
                <a:lnTo>
                  <a:pt x="7111" y="589661"/>
                </a:lnTo>
                <a:close/>
              </a:path>
              <a:path w="103504" h="685800">
                <a:moveTo>
                  <a:pt x="45265" y="649751"/>
                </a:moveTo>
                <a:lnTo>
                  <a:pt x="45211" y="673226"/>
                </a:lnTo>
                <a:lnTo>
                  <a:pt x="57911" y="673226"/>
                </a:lnTo>
                <a:lnTo>
                  <a:pt x="57919" y="670051"/>
                </a:lnTo>
                <a:lnTo>
                  <a:pt x="46100" y="670051"/>
                </a:lnTo>
                <a:lnTo>
                  <a:pt x="51593" y="660677"/>
                </a:lnTo>
                <a:lnTo>
                  <a:pt x="45265" y="649751"/>
                </a:lnTo>
                <a:close/>
              </a:path>
              <a:path w="103504" h="685800">
                <a:moveTo>
                  <a:pt x="96392" y="589914"/>
                </a:moveTo>
                <a:lnTo>
                  <a:pt x="92455" y="590930"/>
                </a:lnTo>
                <a:lnTo>
                  <a:pt x="57994" y="649751"/>
                </a:lnTo>
                <a:lnTo>
                  <a:pt x="57911" y="673226"/>
                </a:lnTo>
                <a:lnTo>
                  <a:pt x="58941" y="673226"/>
                </a:lnTo>
                <a:lnTo>
                  <a:pt x="103504" y="597280"/>
                </a:lnTo>
                <a:lnTo>
                  <a:pt x="102488" y="593471"/>
                </a:lnTo>
                <a:lnTo>
                  <a:pt x="96392" y="589914"/>
                </a:lnTo>
                <a:close/>
              </a:path>
              <a:path w="103504" h="685800">
                <a:moveTo>
                  <a:pt x="51593" y="660677"/>
                </a:moveTo>
                <a:lnTo>
                  <a:pt x="46100" y="670051"/>
                </a:lnTo>
                <a:lnTo>
                  <a:pt x="57022" y="670051"/>
                </a:lnTo>
                <a:lnTo>
                  <a:pt x="51593" y="660677"/>
                </a:lnTo>
                <a:close/>
              </a:path>
              <a:path w="103504" h="685800">
                <a:moveTo>
                  <a:pt x="57965" y="649801"/>
                </a:moveTo>
                <a:lnTo>
                  <a:pt x="51593" y="660677"/>
                </a:lnTo>
                <a:lnTo>
                  <a:pt x="57022" y="670051"/>
                </a:lnTo>
                <a:lnTo>
                  <a:pt x="57919" y="670051"/>
                </a:lnTo>
                <a:lnTo>
                  <a:pt x="57965" y="649801"/>
                </a:lnTo>
                <a:close/>
              </a:path>
              <a:path w="103504" h="685800">
                <a:moveTo>
                  <a:pt x="59435" y="0"/>
                </a:moveTo>
                <a:lnTo>
                  <a:pt x="46735" y="0"/>
                </a:lnTo>
                <a:lnTo>
                  <a:pt x="45401" y="589661"/>
                </a:lnTo>
                <a:lnTo>
                  <a:pt x="45294" y="649801"/>
                </a:lnTo>
                <a:lnTo>
                  <a:pt x="51593" y="660677"/>
                </a:lnTo>
                <a:lnTo>
                  <a:pt x="57965" y="649801"/>
                </a:lnTo>
                <a:lnTo>
                  <a:pt x="59435" y="0"/>
                </a:lnTo>
                <a:close/>
              </a:path>
            </a:pathLst>
          </a:custGeom>
          <a:solidFill>
            <a:srgbClr val="A4B592"/>
          </a:solid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14400" y="3505200"/>
            <a:ext cx="6934200" cy="1905"/>
          </a:xfrm>
          <a:custGeom>
            <a:avLst/>
            <a:gdLst/>
            <a:ahLst/>
            <a:cxnLst/>
            <a:rect l="l" t="t" r="r" b="b"/>
            <a:pathLst>
              <a:path w="6934200" h="1904">
                <a:moveTo>
                  <a:pt x="0" y="0"/>
                </a:moveTo>
                <a:lnTo>
                  <a:pt x="6934200" y="1650"/>
                </a:lnTo>
              </a:path>
            </a:pathLst>
          </a:custGeom>
          <a:ln w="12700">
            <a:solidFill>
              <a:srgbClr val="A4B592"/>
            </a:solidFill>
          </a:ln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71038" y="1448561"/>
            <a:ext cx="1905" cy="2057400"/>
          </a:xfrm>
          <a:custGeom>
            <a:avLst/>
            <a:gdLst/>
            <a:ahLst/>
            <a:cxnLst/>
            <a:rect l="l" t="t" r="r" b="b"/>
            <a:pathLst>
              <a:path w="1905" h="2057400">
                <a:moveTo>
                  <a:pt x="1524" y="0"/>
                </a:moveTo>
                <a:lnTo>
                  <a:pt x="0" y="2057400"/>
                </a:lnTo>
              </a:path>
            </a:pathLst>
          </a:custGeom>
          <a:ln w="12700">
            <a:solidFill>
              <a:srgbClr val="A4B592"/>
            </a:solidFill>
          </a:ln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2114" y="3505961"/>
            <a:ext cx="103505" cy="685800"/>
          </a:xfrm>
          <a:custGeom>
            <a:avLst/>
            <a:gdLst/>
            <a:ahLst/>
            <a:cxnLst/>
            <a:rect l="l" t="t" r="r" b="b"/>
            <a:pathLst>
              <a:path w="103505" h="685800">
                <a:moveTo>
                  <a:pt x="7099" y="589661"/>
                </a:moveTo>
                <a:lnTo>
                  <a:pt x="1028" y="593217"/>
                </a:lnTo>
                <a:lnTo>
                  <a:pt x="0" y="597154"/>
                </a:lnTo>
                <a:lnTo>
                  <a:pt x="1826" y="600329"/>
                </a:lnTo>
                <a:lnTo>
                  <a:pt x="51485" y="685800"/>
                </a:lnTo>
                <a:lnTo>
                  <a:pt x="58861" y="673226"/>
                </a:lnTo>
                <a:lnTo>
                  <a:pt x="45173" y="673226"/>
                </a:lnTo>
                <a:lnTo>
                  <a:pt x="45228" y="649739"/>
                </a:lnTo>
                <a:lnTo>
                  <a:pt x="10985" y="590676"/>
                </a:lnTo>
                <a:lnTo>
                  <a:pt x="7099" y="589661"/>
                </a:lnTo>
                <a:close/>
              </a:path>
              <a:path w="103505" h="685800">
                <a:moveTo>
                  <a:pt x="45228" y="649739"/>
                </a:moveTo>
                <a:lnTo>
                  <a:pt x="45173" y="673226"/>
                </a:lnTo>
                <a:lnTo>
                  <a:pt x="57873" y="673226"/>
                </a:lnTo>
                <a:lnTo>
                  <a:pt x="57881" y="670051"/>
                </a:lnTo>
                <a:lnTo>
                  <a:pt x="46037" y="670051"/>
                </a:lnTo>
                <a:lnTo>
                  <a:pt x="51554" y="660645"/>
                </a:lnTo>
                <a:lnTo>
                  <a:pt x="45228" y="649739"/>
                </a:lnTo>
                <a:close/>
              </a:path>
              <a:path w="103505" h="685800">
                <a:moveTo>
                  <a:pt x="96329" y="589914"/>
                </a:moveTo>
                <a:lnTo>
                  <a:pt x="92443" y="590931"/>
                </a:lnTo>
                <a:lnTo>
                  <a:pt x="57951" y="649739"/>
                </a:lnTo>
                <a:lnTo>
                  <a:pt x="57873" y="673226"/>
                </a:lnTo>
                <a:lnTo>
                  <a:pt x="58861" y="673226"/>
                </a:lnTo>
                <a:lnTo>
                  <a:pt x="101702" y="600201"/>
                </a:lnTo>
                <a:lnTo>
                  <a:pt x="103403" y="597407"/>
                </a:lnTo>
                <a:lnTo>
                  <a:pt x="102387" y="593470"/>
                </a:lnTo>
                <a:lnTo>
                  <a:pt x="96329" y="589914"/>
                </a:lnTo>
                <a:close/>
              </a:path>
              <a:path w="103505" h="685800">
                <a:moveTo>
                  <a:pt x="51554" y="660645"/>
                </a:moveTo>
                <a:lnTo>
                  <a:pt x="46037" y="670051"/>
                </a:lnTo>
                <a:lnTo>
                  <a:pt x="57010" y="670051"/>
                </a:lnTo>
                <a:lnTo>
                  <a:pt x="51554" y="660645"/>
                </a:lnTo>
                <a:close/>
              </a:path>
              <a:path w="103505" h="685800">
                <a:moveTo>
                  <a:pt x="57927" y="649779"/>
                </a:moveTo>
                <a:lnTo>
                  <a:pt x="51554" y="660645"/>
                </a:lnTo>
                <a:lnTo>
                  <a:pt x="57010" y="670051"/>
                </a:lnTo>
                <a:lnTo>
                  <a:pt x="57881" y="670051"/>
                </a:lnTo>
                <a:lnTo>
                  <a:pt x="57927" y="649779"/>
                </a:lnTo>
                <a:close/>
              </a:path>
              <a:path w="103505" h="685800">
                <a:moveTo>
                  <a:pt x="59423" y="0"/>
                </a:moveTo>
                <a:lnTo>
                  <a:pt x="46736" y="0"/>
                </a:lnTo>
                <a:lnTo>
                  <a:pt x="45367" y="589661"/>
                </a:lnTo>
                <a:lnTo>
                  <a:pt x="45251" y="649779"/>
                </a:lnTo>
                <a:lnTo>
                  <a:pt x="51554" y="660645"/>
                </a:lnTo>
                <a:lnTo>
                  <a:pt x="57927" y="649779"/>
                </a:lnTo>
                <a:lnTo>
                  <a:pt x="59423" y="0"/>
                </a:lnTo>
                <a:close/>
              </a:path>
            </a:pathLst>
          </a:custGeom>
          <a:solidFill>
            <a:srgbClr val="A4B592"/>
          </a:solid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19676" y="3505961"/>
            <a:ext cx="103505" cy="685800"/>
          </a:xfrm>
          <a:custGeom>
            <a:avLst/>
            <a:gdLst/>
            <a:ahLst/>
            <a:cxnLst/>
            <a:rect l="l" t="t" r="r" b="b"/>
            <a:pathLst>
              <a:path w="103504" h="685800">
                <a:moveTo>
                  <a:pt x="7112" y="589661"/>
                </a:moveTo>
                <a:lnTo>
                  <a:pt x="1015" y="593217"/>
                </a:lnTo>
                <a:lnTo>
                  <a:pt x="0" y="597154"/>
                </a:lnTo>
                <a:lnTo>
                  <a:pt x="51562" y="685800"/>
                </a:lnTo>
                <a:lnTo>
                  <a:pt x="58922" y="673226"/>
                </a:lnTo>
                <a:lnTo>
                  <a:pt x="45212" y="673226"/>
                </a:lnTo>
                <a:lnTo>
                  <a:pt x="45265" y="649751"/>
                </a:lnTo>
                <a:lnTo>
                  <a:pt x="11049" y="590676"/>
                </a:lnTo>
                <a:lnTo>
                  <a:pt x="7112" y="589661"/>
                </a:lnTo>
                <a:close/>
              </a:path>
              <a:path w="103504" h="685800">
                <a:moveTo>
                  <a:pt x="45265" y="649751"/>
                </a:moveTo>
                <a:lnTo>
                  <a:pt x="45212" y="673226"/>
                </a:lnTo>
                <a:lnTo>
                  <a:pt x="57912" y="673226"/>
                </a:lnTo>
                <a:lnTo>
                  <a:pt x="57919" y="670051"/>
                </a:lnTo>
                <a:lnTo>
                  <a:pt x="46100" y="670051"/>
                </a:lnTo>
                <a:lnTo>
                  <a:pt x="51593" y="660677"/>
                </a:lnTo>
                <a:lnTo>
                  <a:pt x="45265" y="649751"/>
                </a:lnTo>
                <a:close/>
              </a:path>
              <a:path w="103504" h="685800">
                <a:moveTo>
                  <a:pt x="96393" y="589914"/>
                </a:moveTo>
                <a:lnTo>
                  <a:pt x="92456" y="590931"/>
                </a:lnTo>
                <a:lnTo>
                  <a:pt x="57994" y="649751"/>
                </a:lnTo>
                <a:lnTo>
                  <a:pt x="57912" y="673226"/>
                </a:lnTo>
                <a:lnTo>
                  <a:pt x="58922" y="673226"/>
                </a:lnTo>
                <a:lnTo>
                  <a:pt x="101600" y="600329"/>
                </a:lnTo>
                <a:lnTo>
                  <a:pt x="103377" y="597407"/>
                </a:lnTo>
                <a:lnTo>
                  <a:pt x="102362" y="593470"/>
                </a:lnTo>
                <a:lnTo>
                  <a:pt x="99440" y="591693"/>
                </a:lnTo>
                <a:lnTo>
                  <a:pt x="96393" y="589914"/>
                </a:lnTo>
                <a:close/>
              </a:path>
              <a:path w="103504" h="685800">
                <a:moveTo>
                  <a:pt x="51593" y="660677"/>
                </a:moveTo>
                <a:lnTo>
                  <a:pt x="46100" y="670051"/>
                </a:lnTo>
                <a:lnTo>
                  <a:pt x="57023" y="670051"/>
                </a:lnTo>
                <a:lnTo>
                  <a:pt x="51593" y="660677"/>
                </a:lnTo>
                <a:close/>
              </a:path>
              <a:path w="103504" h="685800">
                <a:moveTo>
                  <a:pt x="57965" y="649801"/>
                </a:moveTo>
                <a:lnTo>
                  <a:pt x="51593" y="660677"/>
                </a:lnTo>
                <a:lnTo>
                  <a:pt x="57023" y="670051"/>
                </a:lnTo>
                <a:lnTo>
                  <a:pt x="57919" y="670051"/>
                </a:lnTo>
                <a:lnTo>
                  <a:pt x="57965" y="649801"/>
                </a:lnTo>
                <a:close/>
              </a:path>
              <a:path w="103504" h="685800">
                <a:moveTo>
                  <a:pt x="59436" y="0"/>
                </a:moveTo>
                <a:lnTo>
                  <a:pt x="46736" y="0"/>
                </a:lnTo>
                <a:lnTo>
                  <a:pt x="45401" y="589661"/>
                </a:lnTo>
                <a:lnTo>
                  <a:pt x="45294" y="649801"/>
                </a:lnTo>
                <a:lnTo>
                  <a:pt x="51593" y="660677"/>
                </a:lnTo>
                <a:lnTo>
                  <a:pt x="57965" y="649801"/>
                </a:lnTo>
                <a:lnTo>
                  <a:pt x="59436" y="0"/>
                </a:lnTo>
                <a:close/>
              </a:path>
            </a:pathLst>
          </a:custGeom>
          <a:solidFill>
            <a:srgbClr val="A4B592"/>
          </a:solid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96276" y="3505961"/>
            <a:ext cx="103505" cy="685800"/>
          </a:xfrm>
          <a:custGeom>
            <a:avLst/>
            <a:gdLst/>
            <a:ahLst/>
            <a:cxnLst/>
            <a:rect l="l" t="t" r="r" b="b"/>
            <a:pathLst>
              <a:path w="103504" h="685800">
                <a:moveTo>
                  <a:pt x="7112" y="589661"/>
                </a:moveTo>
                <a:lnTo>
                  <a:pt x="1016" y="593217"/>
                </a:lnTo>
                <a:lnTo>
                  <a:pt x="0" y="597154"/>
                </a:lnTo>
                <a:lnTo>
                  <a:pt x="51562" y="685800"/>
                </a:lnTo>
                <a:lnTo>
                  <a:pt x="58922" y="673226"/>
                </a:lnTo>
                <a:lnTo>
                  <a:pt x="45212" y="673226"/>
                </a:lnTo>
                <a:lnTo>
                  <a:pt x="45265" y="649751"/>
                </a:lnTo>
                <a:lnTo>
                  <a:pt x="11049" y="590676"/>
                </a:lnTo>
                <a:lnTo>
                  <a:pt x="7112" y="589661"/>
                </a:lnTo>
                <a:close/>
              </a:path>
              <a:path w="103504" h="685800">
                <a:moveTo>
                  <a:pt x="45265" y="649751"/>
                </a:moveTo>
                <a:lnTo>
                  <a:pt x="45212" y="673226"/>
                </a:lnTo>
                <a:lnTo>
                  <a:pt x="57912" y="673226"/>
                </a:lnTo>
                <a:lnTo>
                  <a:pt x="57919" y="670051"/>
                </a:lnTo>
                <a:lnTo>
                  <a:pt x="46100" y="670051"/>
                </a:lnTo>
                <a:lnTo>
                  <a:pt x="51593" y="660677"/>
                </a:lnTo>
                <a:lnTo>
                  <a:pt x="45265" y="649751"/>
                </a:lnTo>
                <a:close/>
              </a:path>
              <a:path w="103504" h="685800">
                <a:moveTo>
                  <a:pt x="96393" y="589914"/>
                </a:moveTo>
                <a:lnTo>
                  <a:pt x="92455" y="590931"/>
                </a:lnTo>
                <a:lnTo>
                  <a:pt x="57994" y="649751"/>
                </a:lnTo>
                <a:lnTo>
                  <a:pt x="57912" y="673226"/>
                </a:lnTo>
                <a:lnTo>
                  <a:pt x="58922" y="673226"/>
                </a:lnTo>
                <a:lnTo>
                  <a:pt x="101600" y="600329"/>
                </a:lnTo>
                <a:lnTo>
                  <a:pt x="103377" y="597407"/>
                </a:lnTo>
                <a:lnTo>
                  <a:pt x="102362" y="593470"/>
                </a:lnTo>
                <a:lnTo>
                  <a:pt x="99441" y="591693"/>
                </a:lnTo>
                <a:lnTo>
                  <a:pt x="96393" y="589914"/>
                </a:lnTo>
                <a:close/>
              </a:path>
              <a:path w="103504" h="685800">
                <a:moveTo>
                  <a:pt x="51593" y="660677"/>
                </a:moveTo>
                <a:lnTo>
                  <a:pt x="46100" y="670051"/>
                </a:lnTo>
                <a:lnTo>
                  <a:pt x="57023" y="670051"/>
                </a:lnTo>
                <a:lnTo>
                  <a:pt x="51593" y="660677"/>
                </a:lnTo>
                <a:close/>
              </a:path>
              <a:path w="103504" h="685800">
                <a:moveTo>
                  <a:pt x="57965" y="649801"/>
                </a:moveTo>
                <a:lnTo>
                  <a:pt x="51593" y="660677"/>
                </a:lnTo>
                <a:lnTo>
                  <a:pt x="57023" y="670051"/>
                </a:lnTo>
                <a:lnTo>
                  <a:pt x="57919" y="670051"/>
                </a:lnTo>
                <a:lnTo>
                  <a:pt x="57965" y="649801"/>
                </a:lnTo>
                <a:close/>
              </a:path>
              <a:path w="103504" h="685800">
                <a:moveTo>
                  <a:pt x="59435" y="0"/>
                </a:moveTo>
                <a:lnTo>
                  <a:pt x="46735" y="0"/>
                </a:lnTo>
                <a:lnTo>
                  <a:pt x="45401" y="589661"/>
                </a:lnTo>
                <a:lnTo>
                  <a:pt x="45294" y="649801"/>
                </a:lnTo>
                <a:lnTo>
                  <a:pt x="51593" y="660677"/>
                </a:lnTo>
                <a:lnTo>
                  <a:pt x="57965" y="649801"/>
                </a:lnTo>
                <a:lnTo>
                  <a:pt x="59435" y="0"/>
                </a:lnTo>
                <a:close/>
              </a:path>
            </a:pathLst>
          </a:custGeom>
          <a:solidFill>
            <a:srgbClr val="A4B592"/>
          </a:solidFill>
        </p:spPr>
        <p:txBody>
          <a:bodyPr wrap="square" lIns="0" tIns="0" rIns="0" bIns="0" rtlCol="0"/>
          <a:lstStyle/>
          <a:p>
            <a:endParaRPr sz="200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394" y="2527528"/>
            <a:ext cx="4554220" cy="319831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3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Fair</a:t>
            </a:r>
            <a:r>
              <a:rPr sz="2600" spc="-114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Dividend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Solvent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and Efficient</a:t>
            </a:r>
            <a:r>
              <a:rPr sz="2600" spc="-25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Business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Optimum </a:t>
            </a:r>
            <a:r>
              <a:rPr sz="2600" spc="-2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Use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of</a:t>
            </a:r>
            <a:r>
              <a:rPr sz="2600" spc="-18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Resources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Planned</a:t>
            </a:r>
            <a:r>
              <a:rPr sz="2600" spc="-2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Growth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Effective</a:t>
            </a:r>
            <a:r>
              <a:rPr sz="2600" spc="-1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Communication</a:t>
            </a:r>
            <a:endParaRPr sz="2600">
              <a:latin typeface="Arial Rounded MT Bold" pitchFamily="34" charset="0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1850" y="1252347"/>
            <a:ext cx="6750646" cy="4118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 Rounded MT Bold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155" y="1010411"/>
            <a:ext cx="7342632" cy="728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2268702"/>
            <a:ext cx="5815965" cy="2798202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Meaningful</a:t>
            </a:r>
            <a:r>
              <a:rPr sz="2600" spc="-7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5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Work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Job</a:t>
            </a:r>
            <a:r>
              <a:rPr sz="2600" spc="-9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Satisfaction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3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Fair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Salaries &amp;</a:t>
            </a:r>
            <a:r>
              <a:rPr sz="2600" spc="-15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Benefits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Best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Quality of </a:t>
            </a:r>
            <a:r>
              <a:rPr sz="2600" spc="-5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Work</a:t>
            </a:r>
            <a:r>
              <a:rPr sz="2600" spc="-3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life</a:t>
            </a:r>
            <a:endParaRPr sz="2600">
              <a:latin typeface="Arial Rounded MT Bold" pitchFamily="34" charset="0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Succession </a:t>
            </a:r>
            <a:r>
              <a:rPr sz="2600" spc="-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Planning </a:t>
            </a:r>
            <a:r>
              <a:rPr sz="260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and</a:t>
            </a:r>
            <a:r>
              <a:rPr sz="2600" spc="-175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Arial Rounded MT Bold" pitchFamily="34" charset="0"/>
                <a:cs typeface="Constantia"/>
              </a:rPr>
              <a:t>Development</a:t>
            </a:r>
            <a:endParaRPr sz="2600">
              <a:latin typeface="Arial Rounded MT Bold" pitchFamily="34" charset="0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0450" y="1252347"/>
            <a:ext cx="4344250" cy="4757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755" y="1010411"/>
            <a:ext cx="4937760" cy="728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62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Responsibility to Employees </a:t>
            </a:r>
            <a:endParaRPr lang="en-US" sz="3600" b="1" dirty="0" smtClean="0"/>
          </a:p>
          <a:p>
            <a:pPr algn="just"/>
            <a:r>
              <a:rPr lang="en-US" sz="3600" dirty="0" smtClean="0"/>
              <a:t>Businesses </a:t>
            </a:r>
            <a:r>
              <a:rPr lang="en-US" sz="3600" dirty="0"/>
              <a:t>have a social responsibility to create jobs. They are expected to provide employees with safe working conditions, equal treatment, and fair pay</a:t>
            </a:r>
            <a:r>
              <a:rPr lang="en-US" sz="3600" dirty="0" smtClean="0"/>
              <a:t>.</a:t>
            </a:r>
          </a:p>
          <a:p>
            <a:pPr algn="just"/>
            <a:r>
              <a:rPr lang="en-US" sz="3600" dirty="0"/>
              <a:t>The Equal Pay Act (passed in 1964) requires that men and women be paid the same wages for doing equal work. </a:t>
            </a:r>
          </a:p>
        </p:txBody>
      </p:sp>
    </p:spTree>
    <p:extLst>
      <p:ext uri="{BB962C8B-B14F-4D97-AF65-F5344CB8AC3E}">
        <p14:creationId xmlns:p14="http://schemas.microsoft.com/office/powerpoint/2010/main" val="289892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2268702"/>
            <a:ext cx="4980305" cy="19157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30" dirty="0">
                <a:solidFill>
                  <a:srgbClr val="FFFFFF"/>
                </a:solidFill>
                <a:latin typeface="Constantia"/>
                <a:cs typeface="Constantia"/>
              </a:rPr>
              <a:t>Fair</a:t>
            </a:r>
            <a:r>
              <a:rPr sz="2600" spc="-11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Constantia"/>
                <a:cs typeface="Constantia"/>
              </a:rPr>
              <a:t>Price</a:t>
            </a:r>
            <a:endParaRPr sz="2600">
              <a:latin typeface="Constantia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Superior</a:t>
            </a:r>
            <a:r>
              <a:rPr sz="2600" spc="-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Service</a:t>
            </a:r>
            <a:endParaRPr sz="2600">
              <a:latin typeface="Constantia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Superior </a:t>
            </a:r>
            <a:r>
              <a:rPr sz="2600" spc="-5" dirty="0">
                <a:solidFill>
                  <a:srgbClr val="FFFFFF"/>
                </a:solidFill>
                <a:latin typeface="Constantia"/>
                <a:cs typeface="Constantia"/>
              </a:rPr>
              <a:t>Product</a:t>
            </a:r>
            <a:r>
              <a:rPr sz="2600" spc="-2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Design</a:t>
            </a:r>
            <a:endParaRPr sz="2600">
              <a:latin typeface="Constantia"/>
              <a:cs typeface="Constant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Quick and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complete</a:t>
            </a:r>
            <a:r>
              <a:rPr sz="2600" spc="-3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onstantia"/>
                <a:cs typeface="Constantia"/>
              </a:rPr>
              <a:t>Information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0450" y="1252347"/>
            <a:ext cx="4336630" cy="367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755" y="1010411"/>
            <a:ext cx="4928616" cy="728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95400"/>
            <a:ext cx="8305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Responsibility to Customers</a:t>
            </a:r>
          </a:p>
          <a:p>
            <a:r>
              <a:rPr lang="en-US" sz="4000" dirty="0"/>
              <a:t>Fair competition between </a:t>
            </a:r>
            <a:r>
              <a:rPr lang="en-US" sz="4000" dirty="0" smtClean="0"/>
              <a:t>businesses is </a:t>
            </a:r>
            <a:r>
              <a:rPr lang="en-US" sz="4000" dirty="0"/>
              <a:t>healthy for the marketplace, </a:t>
            </a:r>
            <a:r>
              <a:rPr lang="en-US" sz="4000" dirty="0" smtClean="0"/>
              <a:t>but some companies </a:t>
            </a:r>
            <a:r>
              <a:rPr lang="en-US" sz="4000" dirty="0"/>
              <a:t>don’t always </a:t>
            </a:r>
            <a:r>
              <a:rPr lang="en-US" sz="4000" dirty="0" smtClean="0"/>
              <a:t>play reasonably</a:t>
            </a:r>
            <a:r>
              <a:rPr lang="en-US" sz="4000" dirty="0"/>
              <a:t>. </a:t>
            </a:r>
            <a:endParaRPr lang="en-US" sz="40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9162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230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Rounded MT Bold</vt:lpstr>
      <vt:lpstr>Calibri</vt:lpstr>
      <vt:lpstr>Constantia</vt:lpstr>
      <vt:lpstr>Wingdings 2</vt:lpstr>
      <vt:lpstr>Office Theme</vt:lpstr>
      <vt:lpstr>SOCIAL  RESPONSIBILITIES OF  BUSINESS</vt:lpstr>
      <vt:lpstr>WHAT IS SOCIAL  RESPONSIBILITY?</vt:lpstr>
      <vt:lpstr>MODERN VIEW OF SOCIAL  RESPONSIBILITES</vt:lpstr>
      <vt:lpstr>SOCIAL RESPONSIBILITIES OF BUSINESS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 RESPONSIBILITIES OF  BUSINESS</dc:title>
  <cp:lastModifiedBy>SHOWRAV</cp:lastModifiedBy>
  <cp:revision>3</cp:revision>
  <dcterms:created xsi:type="dcterms:W3CDTF">2020-06-28T15:00:03Z</dcterms:created>
  <dcterms:modified xsi:type="dcterms:W3CDTF">2021-02-23T05:29:27Z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2012-09-03T00:00:00Z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2020-06-28T00:00:00Z</vt:filetime>
  </property>
</Properties>
</file>