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9" r:id="rId3"/>
    <p:sldId id="280" r:id="rId4"/>
    <p:sldId id="281" r:id="rId5"/>
    <p:sldId id="293" r:id="rId6"/>
    <p:sldId id="292" r:id="rId7"/>
    <p:sldId id="282" r:id="rId8"/>
    <p:sldId id="283" r:id="rId9"/>
    <p:sldId id="284" r:id="rId10"/>
    <p:sldId id="285" r:id="rId11"/>
    <p:sldId id="286" r:id="rId12"/>
    <p:sldId id="287" r:id="rId13"/>
    <p:sldId id="288" r:id="rId14"/>
    <p:sldId id="289" r:id="rId15"/>
    <p:sldId id="290" r:id="rId16"/>
    <p:sldId id="291" r:id="rId17"/>
    <p:sldId id="294" r:id="rId18"/>
    <p:sldId id="295"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2567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58953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6480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3985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2">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3">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4">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5">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479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4760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0099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15236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041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4282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69247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3BDB4-AB6C-4E05-8625-F0A27DB7FE65}" type="datetimeFigureOut">
              <a:rPr lang="en-US" smtClean="0"/>
              <a:t>3/22/2020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9210819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smtClean="0"/>
          </a:p>
          <a:p>
            <a:pPr marL="0" indent="0" algn="ctr">
              <a:buNone/>
            </a:pPr>
            <a:r>
              <a:rPr lang="en-US" sz="8800" b="1" dirty="0" smtClean="0"/>
              <a:t>Transfer of Property Act, 1882</a:t>
            </a:r>
            <a:endParaRPr lang="en-US" sz="8800" b="1" dirty="0"/>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47500" lnSpcReduction="20000"/>
          </a:bodyPr>
          <a:lstStyle/>
          <a:p>
            <a:pPr marL="0" indent="0" algn="ctr">
              <a:buNone/>
            </a:pPr>
            <a:r>
              <a:rPr lang="en-US" sz="6700" b="1" u="sng" dirty="0"/>
              <a:t>Duties of Seller </a:t>
            </a:r>
            <a:r>
              <a:rPr lang="en-US" sz="6700" b="1" u="sng" dirty="0" smtClean="0"/>
              <a:t>Before Sale</a:t>
            </a:r>
            <a:endParaRPr lang="en-US" sz="6700" b="1" u="sng" dirty="0"/>
          </a:p>
          <a:p>
            <a:pPr marL="0" indent="0">
              <a:buNone/>
            </a:pPr>
            <a:r>
              <a:rPr lang="en-US" sz="6000" b="1" dirty="0" smtClean="0"/>
              <a:t>1. The </a:t>
            </a:r>
            <a:r>
              <a:rPr lang="en-US" sz="6000" b="1" dirty="0"/>
              <a:t>seller is bound to disclose all the material </a:t>
            </a:r>
            <a:r>
              <a:rPr lang="en-US" sz="6000" b="1" dirty="0" smtClean="0"/>
              <a:t>defects </a:t>
            </a:r>
            <a:r>
              <a:rPr lang="en-US" sz="6000" b="1" dirty="0"/>
              <a:t>to the buyer of the property which the buyer is not aware of and cannot find in ordinary course of action.</a:t>
            </a:r>
          </a:p>
          <a:p>
            <a:pPr marL="0" indent="0">
              <a:buNone/>
            </a:pPr>
            <a:r>
              <a:rPr lang="en-US" sz="6000" b="1" dirty="0" smtClean="0"/>
              <a:t>2. The </a:t>
            </a:r>
            <a:r>
              <a:rPr lang="en-US" sz="6000" b="1" dirty="0"/>
              <a:t>seller is bound to produce all documents relating to property to the buyer if he ask for those documents which are in the possession or power of seller.</a:t>
            </a:r>
          </a:p>
          <a:p>
            <a:pPr marL="0" indent="0">
              <a:buNone/>
            </a:pPr>
            <a:r>
              <a:rPr lang="en-US" sz="6000" b="1" dirty="0" smtClean="0"/>
              <a:t>3. The </a:t>
            </a:r>
            <a:r>
              <a:rPr lang="en-US" sz="6000" b="1" dirty="0"/>
              <a:t>seller is bound to give answer of all the question to the best of his knowledge which are put before him by the buyer in respect to property,</a:t>
            </a:r>
          </a:p>
          <a:p>
            <a:pPr marL="0" indent="0">
              <a:buNone/>
            </a:pPr>
            <a:r>
              <a:rPr lang="en-US" sz="6000" b="1" dirty="0" smtClean="0"/>
              <a:t>4. The </a:t>
            </a:r>
            <a:r>
              <a:rPr lang="en-US" sz="6000" b="1" dirty="0"/>
              <a:t>seller is bound between the date of the contract of sale and the delivery of the property, to take as much care of the property and all documents of title relating thereto, which are in his possession as an owner of ordinary prudence would take of such property and documents.</a:t>
            </a:r>
          </a:p>
          <a:p>
            <a:pPr marL="0" indent="0">
              <a:buNone/>
            </a:pPr>
            <a:r>
              <a:rPr lang="en-US" sz="6000" b="1" dirty="0" smtClean="0"/>
              <a:t>5. The </a:t>
            </a:r>
            <a:r>
              <a:rPr lang="en-US" sz="6000" b="1" dirty="0"/>
              <a:t>seller is bound to pay all the charges and rent, dues or government fees up to the date of sale.</a:t>
            </a:r>
            <a:endParaRPr lang="en-US" sz="6000" b="1" dirty="0"/>
          </a:p>
          <a:p>
            <a:pPr marL="0" indent="0">
              <a:buNone/>
            </a:pPr>
            <a:endParaRPr lang="en-US" dirty="0"/>
          </a:p>
        </p:txBody>
      </p:sp>
    </p:spTree>
    <p:extLst>
      <p:ext uri="{BB962C8B-B14F-4D97-AF65-F5344CB8AC3E}">
        <p14:creationId xmlns:p14="http://schemas.microsoft.com/office/powerpoint/2010/main" val="3317656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47500" lnSpcReduction="20000"/>
          </a:bodyPr>
          <a:lstStyle/>
          <a:p>
            <a:pPr marL="0" indent="0" algn="ctr">
              <a:buNone/>
            </a:pPr>
            <a:r>
              <a:rPr lang="en-US" sz="6000" b="1" u="sng" dirty="0"/>
              <a:t>Duties of Seller </a:t>
            </a:r>
            <a:r>
              <a:rPr lang="en-US" sz="6000" b="1" u="sng" dirty="0" smtClean="0"/>
              <a:t>Before Sale</a:t>
            </a:r>
            <a:endParaRPr lang="en-US" sz="6000" b="1" u="sng" dirty="0"/>
          </a:p>
          <a:p>
            <a:pPr marL="0" indent="0">
              <a:buNone/>
            </a:pPr>
            <a:r>
              <a:rPr lang="en-US" sz="6000" b="1" dirty="0" smtClean="0"/>
              <a:t>1. The </a:t>
            </a:r>
            <a:r>
              <a:rPr lang="en-US" sz="6000" b="1" dirty="0"/>
              <a:t>seller is bound to disclose all the material </a:t>
            </a:r>
            <a:r>
              <a:rPr lang="en-US" sz="6000" b="1" dirty="0" err="1"/>
              <a:t>defacts</a:t>
            </a:r>
            <a:r>
              <a:rPr lang="en-US" sz="6000" b="1" dirty="0"/>
              <a:t> to the buyer of the property which the buyer is not aware of and cannot find in ordinary course of action.</a:t>
            </a:r>
          </a:p>
          <a:p>
            <a:pPr marL="0" indent="0">
              <a:buNone/>
            </a:pPr>
            <a:r>
              <a:rPr lang="en-US" sz="6000" b="1" dirty="0" smtClean="0"/>
              <a:t>2. The </a:t>
            </a:r>
            <a:r>
              <a:rPr lang="en-US" sz="6000" b="1" dirty="0"/>
              <a:t>seller is bound to produce all documents relating to property to the buyer if he ask for those documents which are in the possession or power of seller.</a:t>
            </a:r>
          </a:p>
          <a:p>
            <a:pPr marL="0" indent="0">
              <a:buNone/>
            </a:pPr>
            <a:r>
              <a:rPr lang="en-US" sz="6000" b="1" dirty="0" smtClean="0"/>
              <a:t>3. The </a:t>
            </a:r>
            <a:r>
              <a:rPr lang="en-US" sz="6000" b="1" dirty="0"/>
              <a:t>seller is bound to give answer of all the question to the best of his knowledge which are put before him by the buyer in respect to property,</a:t>
            </a:r>
          </a:p>
          <a:p>
            <a:pPr marL="0" indent="0">
              <a:buNone/>
            </a:pPr>
            <a:r>
              <a:rPr lang="en-US" sz="6000" b="1" dirty="0" smtClean="0"/>
              <a:t>4. The </a:t>
            </a:r>
            <a:r>
              <a:rPr lang="en-US" sz="6000" b="1" dirty="0"/>
              <a:t>seller is bound between the date of the contract of sale and the delivery of the property, to take as much care of the property and all documents of title relating thereto, which are in his possession as an owner of ordinary prudence would take of such property and documents.</a:t>
            </a:r>
          </a:p>
          <a:p>
            <a:pPr marL="0" indent="0">
              <a:buNone/>
            </a:pPr>
            <a:r>
              <a:rPr lang="en-US" sz="6000" b="1" dirty="0" smtClean="0"/>
              <a:t>5. The </a:t>
            </a:r>
            <a:r>
              <a:rPr lang="en-US" sz="6000" b="1" dirty="0"/>
              <a:t>seller is bound to pay all the charges and rent, dues or government fees up to the date of sale.</a:t>
            </a:r>
            <a:endParaRPr lang="en-US" dirty="0"/>
          </a:p>
        </p:txBody>
      </p:sp>
    </p:spTree>
    <p:extLst>
      <p:ext uri="{BB962C8B-B14F-4D97-AF65-F5344CB8AC3E}">
        <p14:creationId xmlns:p14="http://schemas.microsoft.com/office/powerpoint/2010/main" val="530981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62500" lnSpcReduction="20000"/>
          </a:bodyPr>
          <a:lstStyle/>
          <a:p>
            <a:pPr marL="0" indent="0">
              <a:buNone/>
            </a:pPr>
            <a:r>
              <a:rPr lang="en-US" sz="6000" b="1" dirty="0"/>
              <a:t> </a:t>
            </a:r>
            <a:r>
              <a:rPr lang="en-US" sz="6000" b="1" dirty="0" smtClean="0"/>
              <a:t>               </a:t>
            </a:r>
            <a:r>
              <a:rPr lang="en-US" sz="6400" b="1" dirty="0" smtClean="0"/>
              <a:t>  </a:t>
            </a:r>
            <a:r>
              <a:rPr lang="en-US" sz="7000" b="1" u="sng" dirty="0" smtClean="0"/>
              <a:t>Seller’s </a:t>
            </a:r>
            <a:r>
              <a:rPr lang="en-US" sz="7000" b="1" u="sng" dirty="0"/>
              <a:t>Rights before </a:t>
            </a:r>
            <a:r>
              <a:rPr lang="en-US" sz="7000" b="1" u="sng" dirty="0" smtClean="0"/>
              <a:t>Sale</a:t>
            </a:r>
            <a:r>
              <a:rPr lang="en-US" sz="6000" b="1" u="sng" dirty="0" smtClean="0"/>
              <a:t/>
            </a:r>
            <a:br>
              <a:rPr lang="en-US" sz="6000" b="1" u="sng" dirty="0" smtClean="0"/>
            </a:br>
            <a:endParaRPr lang="en-US" sz="6000" b="1" u="sng" dirty="0"/>
          </a:p>
          <a:p>
            <a:pPr marL="0" indent="0">
              <a:buNone/>
            </a:pPr>
            <a:r>
              <a:rPr lang="en-US" sz="6000" b="1" dirty="0"/>
              <a:t>Section 55 (4) (a) - Seller has right to receive all the rents and profits out of property.</a:t>
            </a:r>
          </a:p>
          <a:p>
            <a:pPr marL="0" indent="0">
              <a:buNone/>
            </a:pPr>
            <a:r>
              <a:rPr lang="en-US" sz="6000" b="1" dirty="0" smtClean="0"/>
              <a:t>                      </a:t>
            </a:r>
            <a:br>
              <a:rPr lang="en-US" sz="6000" b="1" dirty="0" smtClean="0"/>
            </a:br>
            <a:r>
              <a:rPr lang="en-US" sz="6000" b="1" dirty="0" smtClean="0"/>
              <a:t>                     </a:t>
            </a:r>
            <a:r>
              <a:rPr lang="en-US" sz="7000" b="1" u="sng" dirty="0" smtClean="0"/>
              <a:t>Seller’s </a:t>
            </a:r>
            <a:r>
              <a:rPr lang="en-US" sz="7000" b="1" u="sng" dirty="0"/>
              <a:t>right after </a:t>
            </a:r>
            <a:r>
              <a:rPr lang="en-US" sz="7000" b="1" u="sng" dirty="0" smtClean="0"/>
              <a:t>sale</a:t>
            </a:r>
            <a:r>
              <a:rPr lang="en-US" sz="6000" b="1" u="sng" dirty="0" smtClean="0"/>
              <a:t/>
            </a:r>
            <a:br>
              <a:rPr lang="en-US" sz="6000" b="1" u="sng" dirty="0" smtClean="0"/>
            </a:br>
            <a:endParaRPr lang="en-US" sz="6000" b="1" u="sng" dirty="0"/>
          </a:p>
          <a:p>
            <a:pPr marL="0" indent="0">
              <a:buNone/>
            </a:pPr>
            <a:r>
              <a:rPr lang="en-US" sz="6000" b="1" dirty="0"/>
              <a:t>Seller has the right to Lien or charge on the property , if any amount is unpaid by the seller. According to Section 55(4) (b) if price remains unpaid, the seller cannot refuse delivery of possession for can claim back the possession if already given to buyer, but he (seller) is given a right to recover unpaid purchase money from and out of the property.</a:t>
            </a:r>
            <a:endParaRPr lang="en-US" sz="6000" b="1" dirty="0"/>
          </a:p>
          <a:p>
            <a:pPr marL="0" indent="0">
              <a:buNone/>
            </a:pPr>
            <a:endParaRPr lang="en-US" dirty="0"/>
          </a:p>
        </p:txBody>
      </p:sp>
    </p:spTree>
    <p:extLst>
      <p:ext uri="{BB962C8B-B14F-4D97-AF65-F5344CB8AC3E}">
        <p14:creationId xmlns:p14="http://schemas.microsoft.com/office/powerpoint/2010/main" val="2307559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8800" b="1" dirty="0" smtClean="0"/>
          </a:p>
          <a:p>
            <a:pPr marL="0" indent="0" algn="ctr">
              <a:buNone/>
            </a:pPr>
            <a:r>
              <a:rPr lang="en-US" sz="8800" b="1" dirty="0" smtClean="0"/>
              <a:t>Competency </a:t>
            </a:r>
            <a:r>
              <a:rPr lang="en-US" sz="8800" b="1" dirty="0"/>
              <a:t>of Transferor</a:t>
            </a:r>
            <a:endParaRPr lang="en-US" sz="8800" b="1" dirty="0" smtClean="0"/>
          </a:p>
        </p:txBody>
      </p:sp>
    </p:spTree>
    <p:extLst>
      <p:ext uri="{BB962C8B-B14F-4D97-AF65-F5344CB8AC3E}">
        <p14:creationId xmlns:p14="http://schemas.microsoft.com/office/powerpoint/2010/main" val="3496914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3200" b="1" dirty="0" smtClean="0"/>
              <a:t>1. The </a:t>
            </a:r>
            <a:r>
              <a:rPr lang="en-US" sz="3200" b="1" dirty="0"/>
              <a:t>transferor or the seller must be a person who is competent to enter into a contract on the date of sale (Section 7 of the Act</a:t>
            </a:r>
            <a:r>
              <a:rPr lang="en-US" sz="3200" b="1" dirty="0" smtClean="0"/>
              <a:t>) </a:t>
            </a:r>
          </a:p>
          <a:p>
            <a:pPr marL="0" indent="0">
              <a:buNone/>
            </a:pPr>
            <a:endParaRPr lang="en-US" sz="3200" b="1" dirty="0" smtClean="0"/>
          </a:p>
          <a:p>
            <a:pPr marL="0" indent="0">
              <a:buNone/>
            </a:pPr>
            <a:r>
              <a:rPr lang="en-US" sz="3200" b="1" dirty="0" smtClean="0"/>
              <a:t>2. He must </a:t>
            </a:r>
            <a:r>
              <a:rPr lang="en-US" sz="3200" b="1" dirty="0"/>
              <a:t>be a major (completed 18 years of age) and of sound mind and should not be legally </a:t>
            </a:r>
            <a:r>
              <a:rPr lang="en-US" sz="3200" b="1" dirty="0" smtClean="0"/>
              <a:t>disqualified</a:t>
            </a:r>
            <a:r>
              <a:rPr lang="en-US" sz="3200" b="1" dirty="0"/>
              <a:t> </a:t>
            </a:r>
            <a:r>
              <a:rPr lang="en-US" sz="3200" b="1" dirty="0" smtClean="0"/>
              <a:t>to transfer property</a:t>
            </a:r>
          </a:p>
          <a:p>
            <a:pPr marL="0" indent="0">
              <a:buNone/>
            </a:pPr>
            <a:endParaRPr lang="en-US" sz="3200" b="1" dirty="0" smtClean="0"/>
          </a:p>
          <a:p>
            <a:pPr marL="0" indent="0">
              <a:buNone/>
            </a:pPr>
            <a:r>
              <a:rPr lang="en-US" sz="3200" b="1" dirty="0"/>
              <a:t>3. Incompetency imposed under law or a statute is called statutory incompetency. When a person is declared as an insolvent, his </a:t>
            </a:r>
            <a:r>
              <a:rPr lang="en-US" sz="3200" b="1" dirty="0" smtClean="0"/>
              <a:t>property vests </a:t>
            </a:r>
            <a:r>
              <a:rPr lang="en-US" sz="3200" b="1" dirty="0"/>
              <a:t>in the o􀃞</a:t>
            </a:r>
            <a:r>
              <a:rPr lang="en-US" sz="3200" b="1" dirty="0" err="1"/>
              <a:t>cial</a:t>
            </a:r>
            <a:r>
              <a:rPr lang="en-US" sz="3200" b="1" dirty="0"/>
              <a:t> receiver and he is incompetent to transfer the same. Similarly, a judgment debtor is not capable sell his property </a:t>
            </a:r>
            <a:r>
              <a:rPr lang="en-US" sz="3200" b="1" dirty="0" smtClean="0"/>
              <a:t>that is </a:t>
            </a:r>
            <a:r>
              <a:rPr lang="en-US" sz="3200" b="1" dirty="0"/>
              <a:t>to be sold in execution under the order of the court. The property cannot be sold when it is under the management of the Court </a:t>
            </a:r>
            <a:r>
              <a:rPr lang="en-US" sz="3200" b="1" dirty="0" smtClean="0"/>
              <a:t>of Wards</a:t>
            </a:r>
            <a:r>
              <a:rPr lang="en-US" sz="3200" b="1" dirty="0"/>
              <a:t>.</a:t>
            </a:r>
            <a:endParaRPr lang="en-US" sz="3200" b="1" dirty="0" smtClean="0"/>
          </a:p>
        </p:txBody>
      </p:sp>
    </p:spTree>
    <p:extLst>
      <p:ext uri="{BB962C8B-B14F-4D97-AF65-F5344CB8AC3E}">
        <p14:creationId xmlns:p14="http://schemas.microsoft.com/office/powerpoint/2010/main" val="2534260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9246" y="231821"/>
            <a:ext cx="11230378" cy="6362162"/>
          </a:xfrm>
        </p:spPr>
        <p:txBody>
          <a:bodyPr>
            <a:normAutofit lnSpcReduction="10000"/>
          </a:bodyPr>
          <a:lstStyle/>
          <a:p>
            <a:pPr marL="0" indent="0">
              <a:buNone/>
            </a:pPr>
            <a:r>
              <a:rPr lang="en-US" sz="6000" b="1" dirty="0" smtClean="0"/>
              <a:t>                    Case Laws</a:t>
            </a:r>
          </a:p>
          <a:p>
            <a:pPr marL="0" indent="0">
              <a:buNone/>
            </a:pPr>
            <a:r>
              <a:rPr lang="en-US" sz="3600" b="1" dirty="0" smtClean="0"/>
              <a:t>1. In </a:t>
            </a:r>
            <a:r>
              <a:rPr lang="en-US" sz="3600" b="1" i="1" dirty="0" err="1"/>
              <a:t>Biswanath</a:t>
            </a:r>
            <a:r>
              <a:rPr lang="en-US" sz="3600" b="1" i="1" dirty="0"/>
              <a:t> </a:t>
            </a:r>
            <a:r>
              <a:rPr lang="en-US" sz="3600" b="1" i="1" dirty="0" err="1"/>
              <a:t>Sahu</a:t>
            </a:r>
            <a:r>
              <a:rPr lang="en-US" sz="3600" b="1" i="1" dirty="0"/>
              <a:t> v. </a:t>
            </a:r>
            <a:r>
              <a:rPr lang="en-US" sz="3600" b="1" i="1" dirty="0" err="1"/>
              <a:t>Tribeni</a:t>
            </a:r>
            <a:r>
              <a:rPr lang="en-US" sz="3600" b="1" i="1" dirty="0"/>
              <a:t> Mohan</a:t>
            </a:r>
            <a:r>
              <a:rPr lang="en-US" sz="3600" b="1" dirty="0"/>
              <a:t>, AIR 2003 </a:t>
            </a:r>
            <a:r>
              <a:rPr lang="en-US" sz="3600" b="1" dirty="0" err="1"/>
              <a:t>Ori</a:t>
            </a:r>
            <a:r>
              <a:rPr lang="en-US" sz="3600" b="1" dirty="0"/>
              <a:t> 189 case, the Court held that the transferor should either be the owner of </a:t>
            </a:r>
            <a:r>
              <a:rPr lang="en-US" sz="3600" b="1" dirty="0" smtClean="0"/>
              <a:t>the property </a:t>
            </a:r>
            <a:r>
              <a:rPr lang="en-US" sz="3600" b="1" dirty="0"/>
              <a:t>or should have an authority </a:t>
            </a:r>
            <a:r>
              <a:rPr lang="en-US" sz="3600" b="1" dirty="0" smtClean="0"/>
              <a:t>to dispose </a:t>
            </a:r>
            <a:r>
              <a:rPr lang="en-US" sz="3600" b="1" dirty="0"/>
              <a:t>of it. For example, the Karta of joint family property is authorized to transfer the </a:t>
            </a:r>
            <a:r>
              <a:rPr lang="en-US" sz="3600" b="1" dirty="0" smtClean="0"/>
              <a:t>property under </a:t>
            </a:r>
            <a:r>
              <a:rPr lang="en-US" sz="3600" b="1" dirty="0"/>
              <a:t>certain </a:t>
            </a:r>
            <a:r>
              <a:rPr lang="en-US" sz="3600" b="1" dirty="0" smtClean="0"/>
              <a:t>specific circumstances.</a:t>
            </a:r>
          </a:p>
          <a:p>
            <a:pPr marL="0" indent="0">
              <a:buNone/>
            </a:pPr>
            <a:r>
              <a:rPr lang="en-US" sz="3600" b="1" dirty="0"/>
              <a:t/>
            </a:r>
            <a:br>
              <a:rPr lang="en-US" sz="3600" b="1" dirty="0"/>
            </a:br>
            <a:r>
              <a:rPr lang="en-US" sz="3600" b="1" dirty="0"/>
              <a:t>2. In </a:t>
            </a:r>
            <a:r>
              <a:rPr lang="en-US" sz="3600" b="1" i="1" dirty="0" err="1"/>
              <a:t>Sarup</a:t>
            </a:r>
            <a:r>
              <a:rPr lang="en-US" sz="3600" b="1" i="1" dirty="0"/>
              <a:t> Chand v. </a:t>
            </a:r>
            <a:r>
              <a:rPr lang="en-US" sz="3600" b="1" i="1" dirty="0" err="1"/>
              <a:t>Surjit</a:t>
            </a:r>
            <a:r>
              <a:rPr lang="en-US" sz="3600" b="1" i="1" dirty="0"/>
              <a:t> Kaur</a:t>
            </a:r>
            <a:r>
              <a:rPr lang="en-US" sz="3600" b="1" dirty="0"/>
              <a:t>, AIR 2002 P &amp; H 54 case, the court held that the guardian of the property of a minor is empowered to </a:t>
            </a:r>
            <a:r>
              <a:rPr lang="en-US" sz="3600" b="1" dirty="0" smtClean="0"/>
              <a:t>sell it </a:t>
            </a:r>
            <a:r>
              <a:rPr lang="en-US" sz="3600" b="1" dirty="0"/>
              <a:t>with the permission of the court, and without such permission, the sale would be invalid.</a:t>
            </a:r>
            <a:endParaRPr lang="en-US" sz="3600" b="1" dirty="0"/>
          </a:p>
        </p:txBody>
      </p:sp>
    </p:spTree>
    <p:extLst>
      <p:ext uri="{BB962C8B-B14F-4D97-AF65-F5344CB8AC3E}">
        <p14:creationId xmlns:p14="http://schemas.microsoft.com/office/powerpoint/2010/main" val="1977617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r>
              <a:rPr lang="en-US" sz="3200" b="1" dirty="0"/>
              <a:t>3. </a:t>
            </a:r>
            <a:r>
              <a:rPr lang="en-US" sz="3200" b="1" dirty="0" err="1"/>
              <a:t>Lakhwinder</a:t>
            </a:r>
            <a:r>
              <a:rPr lang="en-US" sz="3200" b="1" dirty="0"/>
              <a:t> Singh v. </a:t>
            </a:r>
            <a:r>
              <a:rPr lang="en-US" sz="3200" b="1" dirty="0" err="1"/>
              <a:t>Paramjit</a:t>
            </a:r>
            <a:r>
              <a:rPr lang="en-US" sz="3200" b="1" dirty="0"/>
              <a:t> Kaur, AIR 2004 P &amp; H 6 case, the Court held that an agent having a power of attorney to sell </a:t>
            </a:r>
            <a:r>
              <a:rPr lang="en-US" sz="3200" b="1" dirty="0" smtClean="0"/>
              <a:t>the property </a:t>
            </a:r>
            <a:r>
              <a:rPr lang="en-US" sz="3200" b="1" dirty="0"/>
              <a:t>can also sell it without being the owner of the property. Where the sale is executed after getting </a:t>
            </a:r>
            <a:r>
              <a:rPr lang="en-US" sz="3200" b="1" dirty="0" smtClean="0"/>
              <a:t>a general </a:t>
            </a:r>
            <a:r>
              <a:rPr lang="en-US" sz="3200" b="1" dirty="0"/>
              <a:t>power of </a:t>
            </a:r>
            <a:r>
              <a:rPr lang="en-US" sz="3200" b="1" dirty="0" smtClean="0"/>
              <a:t>attorney; without </a:t>
            </a:r>
            <a:r>
              <a:rPr lang="en-US" sz="3200" b="1" dirty="0"/>
              <a:t>obtaining the requisite permission of the court, the sale deed is invalid and would not confer any title on the transferee.</a:t>
            </a:r>
            <a:endParaRPr lang="en-US" sz="3200" b="1" dirty="0"/>
          </a:p>
          <a:p>
            <a:pPr marL="0" indent="0">
              <a:buNone/>
            </a:pPr>
            <a:endParaRPr lang="en-US" dirty="0" smtClean="0"/>
          </a:p>
          <a:p>
            <a:pPr marL="0" indent="0">
              <a:buNone/>
            </a:pPr>
            <a:r>
              <a:rPr lang="en-US" sz="3200" b="1" dirty="0" smtClean="0"/>
              <a:t>4. </a:t>
            </a:r>
            <a:r>
              <a:rPr lang="en-US" sz="3200" b="1" i="1" dirty="0" smtClean="0"/>
              <a:t>Ram </a:t>
            </a:r>
            <a:r>
              <a:rPr lang="en-US" sz="3200" b="1" i="1" dirty="0" err="1"/>
              <a:t>Jiwan</a:t>
            </a:r>
            <a:r>
              <a:rPr lang="en-US" sz="3200" b="1" i="1" dirty="0"/>
              <a:t> </a:t>
            </a:r>
            <a:r>
              <a:rPr lang="en-US" sz="3200" b="1" i="1" dirty="0" err="1"/>
              <a:t>Rai</a:t>
            </a:r>
            <a:r>
              <a:rPr lang="en-US" sz="3200" b="1" i="1" dirty="0"/>
              <a:t> v. </a:t>
            </a:r>
            <a:r>
              <a:rPr lang="en-US" sz="3200" b="1" i="1" dirty="0" err="1"/>
              <a:t>Deoki</a:t>
            </a:r>
            <a:r>
              <a:rPr lang="en-US" sz="3200" b="1" i="1" dirty="0"/>
              <a:t> </a:t>
            </a:r>
            <a:r>
              <a:rPr lang="en-US" sz="3200" b="1" i="1" dirty="0" err="1"/>
              <a:t>Nandan</a:t>
            </a:r>
            <a:r>
              <a:rPr lang="en-US" sz="3200" b="1" i="1" dirty="0"/>
              <a:t> </a:t>
            </a:r>
            <a:r>
              <a:rPr lang="en-US" sz="3200" b="1" dirty="0" err="1"/>
              <a:t>Rai</a:t>
            </a:r>
            <a:r>
              <a:rPr lang="en-US" sz="3200" b="1" dirty="0"/>
              <a:t>, AIR 2005 Pat 23 case, the Court held that a minor is a competent transferee in a transaction of </a:t>
            </a:r>
            <a:r>
              <a:rPr lang="en-US" sz="3200" b="1" dirty="0" smtClean="0"/>
              <a:t>a sale</a:t>
            </a:r>
            <a:r>
              <a:rPr lang="en-US" sz="3200" b="1" dirty="0"/>
              <a:t>. Similarly, a mortgage or a lease can be executed in </a:t>
            </a:r>
            <a:r>
              <a:rPr lang="en-US" sz="3200" b="1" dirty="0" err="1"/>
              <a:t>favour</a:t>
            </a:r>
            <a:r>
              <a:rPr lang="en-US" sz="3200" b="1" dirty="0"/>
              <a:t> of a minor, but a minor cannot take a lease in his </a:t>
            </a:r>
            <a:r>
              <a:rPr lang="en-US" sz="3200" b="1" dirty="0" smtClean="0"/>
              <a:t>favor, </a:t>
            </a:r>
            <a:r>
              <a:rPr lang="en-US" sz="3200" b="1" dirty="0"/>
              <a:t>as a lease has to </a:t>
            </a:r>
            <a:r>
              <a:rPr lang="en-US" sz="3200" b="1" dirty="0" smtClean="0"/>
              <a:t>be executed </a:t>
            </a:r>
            <a:r>
              <a:rPr lang="en-US" sz="3200" b="1" dirty="0"/>
              <a:t>by both the parties. A lease in </a:t>
            </a:r>
            <a:r>
              <a:rPr lang="en-US" sz="3200" b="1" dirty="0" smtClean="0"/>
              <a:t>favor </a:t>
            </a:r>
            <a:r>
              <a:rPr lang="en-US" sz="3200" b="1" dirty="0"/>
              <a:t>of a minor is, therefore, void.</a:t>
            </a:r>
            <a:endParaRPr lang="en-US" sz="3200" b="1" dirty="0"/>
          </a:p>
        </p:txBody>
      </p:sp>
    </p:spTree>
    <p:extLst>
      <p:ext uri="{BB962C8B-B14F-4D97-AF65-F5344CB8AC3E}">
        <p14:creationId xmlns:p14="http://schemas.microsoft.com/office/powerpoint/2010/main" val="4267838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smtClean="0"/>
          </a:p>
          <a:p>
            <a:pPr marL="0" indent="0">
              <a:buNone/>
            </a:pPr>
            <a:r>
              <a:rPr lang="en-US" sz="3600" b="1" dirty="0" smtClean="0"/>
              <a:t>In </a:t>
            </a:r>
            <a:r>
              <a:rPr lang="en-US" sz="3600" b="1" i="1" dirty="0"/>
              <a:t>RL Pinto v FF </a:t>
            </a:r>
            <a:r>
              <a:rPr lang="en-US" sz="3600" b="1" i="1" dirty="0" err="1"/>
              <a:t>Menezes</a:t>
            </a:r>
            <a:r>
              <a:rPr lang="en-US" sz="3600" b="1" i="1" dirty="0"/>
              <a:t> </a:t>
            </a:r>
            <a:r>
              <a:rPr lang="en-US" sz="3600" b="1" dirty="0"/>
              <a:t>AIR 2001 Kant 141 case, the Court held that the primary duty of the seller is to convey a good title to the </a:t>
            </a:r>
            <a:r>
              <a:rPr lang="en-US" sz="3600" b="1" dirty="0" smtClean="0"/>
              <a:t>buyer and </a:t>
            </a:r>
            <a:r>
              <a:rPr lang="en-US" sz="3600" b="1" dirty="0"/>
              <a:t>therefore, he is bound to disclose a defect in the title if any.</a:t>
            </a:r>
            <a:endParaRPr lang="en-US" sz="3600" b="1" dirty="0"/>
          </a:p>
          <a:p>
            <a:pPr marL="0" indent="0">
              <a:buNone/>
            </a:pPr>
            <a:endParaRPr lang="en-US" dirty="0" smtClean="0"/>
          </a:p>
          <a:p>
            <a:pPr marL="0" indent="0">
              <a:buNone/>
            </a:pPr>
            <a:r>
              <a:rPr lang="en-US" sz="3600" b="1" dirty="0"/>
              <a:t>In </a:t>
            </a:r>
            <a:r>
              <a:rPr lang="en-US" sz="3600" b="1" i="1" dirty="0" err="1"/>
              <a:t>Ratanlal</a:t>
            </a:r>
            <a:r>
              <a:rPr lang="en-US" sz="3600" b="1" i="1" dirty="0"/>
              <a:t> v </a:t>
            </a:r>
            <a:r>
              <a:rPr lang="en-US" sz="3600" b="1" i="1" dirty="0" err="1"/>
              <a:t>Nanabhai</a:t>
            </a:r>
            <a:r>
              <a:rPr lang="en-US" sz="3600" b="1" i="1" dirty="0"/>
              <a:t> </a:t>
            </a:r>
            <a:r>
              <a:rPr lang="en-US" sz="3600" b="1" dirty="0"/>
              <a:t>AIR 1926 </a:t>
            </a:r>
            <a:r>
              <a:rPr lang="en-US" sz="3600" b="1" dirty="0" err="1"/>
              <a:t>Bom</a:t>
            </a:r>
            <a:r>
              <a:rPr lang="en-US" sz="3600" b="1" dirty="0"/>
              <a:t> 175 case, the Court held that the onus of showing a failure to disclose a defect in the title is on </a:t>
            </a:r>
            <a:r>
              <a:rPr lang="en-US" sz="3600" b="1" dirty="0" smtClean="0"/>
              <a:t>the buyer.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7837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buNone/>
            </a:pPr>
            <a:endParaRPr lang="en-US" sz="3600" b="1" dirty="0" smtClean="0"/>
          </a:p>
          <a:p>
            <a:pPr marL="0" indent="0">
              <a:buNone/>
            </a:pPr>
            <a:endParaRPr lang="en-US" sz="3600" b="1" dirty="0"/>
          </a:p>
          <a:p>
            <a:pPr marL="0" indent="0">
              <a:buNone/>
            </a:pPr>
            <a:endParaRPr lang="en-US" sz="3600" b="1" dirty="0" smtClean="0"/>
          </a:p>
          <a:p>
            <a:pPr marL="0" indent="0">
              <a:buNone/>
            </a:pPr>
            <a:r>
              <a:rPr lang="en-US" sz="3600" b="1" dirty="0" smtClean="0"/>
              <a:t>In </a:t>
            </a:r>
            <a:r>
              <a:rPr lang="en-US" sz="3600" b="1" i="1" dirty="0" err="1"/>
              <a:t>Nathu</a:t>
            </a:r>
            <a:r>
              <a:rPr lang="en-US" sz="3600" b="1" i="1" dirty="0"/>
              <a:t> Khan v. </a:t>
            </a:r>
            <a:r>
              <a:rPr lang="en-US" sz="3600" b="1" i="1" dirty="0" err="1"/>
              <a:t>Buxto</a:t>
            </a:r>
            <a:r>
              <a:rPr lang="en-US" sz="3600" b="1" i="1" dirty="0"/>
              <a:t> </a:t>
            </a:r>
            <a:r>
              <a:rPr lang="en-US" sz="3600" b="1" i="1" dirty="0" err="1"/>
              <a:t>Nath</a:t>
            </a:r>
            <a:r>
              <a:rPr lang="en-US" sz="3600" b="1" dirty="0"/>
              <a:t>, AIR 1922 PC 176 case, the Court held that where the seller does not pay the outgoings and the </a:t>
            </a:r>
            <a:r>
              <a:rPr lang="en-US" sz="3600" b="1" dirty="0" smtClean="0"/>
              <a:t>buyer subsequently </a:t>
            </a:r>
            <a:r>
              <a:rPr lang="en-US" sz="3600" b="1" dirty="0"/>
              <a:t>pays them, then the buyer becomes entitled to reimbursement by the seller</a:t>
            </a:r>
            <a:r>
              <a:rPr lang="en-US" sz="3600" b="1" dirty="0" smtClean="0"/>
              <a:t>.</a:t>
            </a:r>
          </a:p>
          <a:p>
            <a:pPr marL="0" indent="0">
              <a:buNone/>
            </a:pPr>
            <a:endParaRPr lang="en-US" sz="3600" b="1" dirty="0"/>
          </a:p>
          <a:p>
            <a:pPr marL="0" indent="0">
              <a:buNone/>
            </a:pPr>
            <a:endParaRPr lang="en-US" sz="3600" b="1" dirty="0"/>
          </a:p>
          <a:p>
            <a:pPr marL="0" indent="0">
              <a:buNone/>
            </a:pPr>
            <a:endParaRPr lang="en-US" dirty="0"/>
          </a:p>
        </p:txBody>
      </p:sp>
    </p:spTree>
    <p:extLst>
      <p:ext uri="{BB962C8B-B14F-4D97-AF65-F5344CB8AC3E}">
        <p14:creationId xmlns:p14="http://schemas.microsoft.com/office/powerpoint/2010/main" val="3900182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smtClean="0"/>
          </a:p>
          <a:p>
            <a:pPr marL="0" indent="0" algn="ctr">
              <a:buNone/>
            </a:pPr>
            <a:endParaRPr lang="en-US" sz="6000" b="1" dirty="0"/>
          </a:p>
          <a:p>
            <a:pPr marL="0" indent="0" algn="ctr">
              <a:buNone/>
            </a:pPr>
            <a:r>
              <a:rPr lang="en-US" sz="6000" b="1" dirty="0" smtClean="0"/>
              <a:t>Sale of Immoveable Property</a:t>
            </a:r>
          </a:p>
          <a:p>
            <a:pPr marL="0" indent="0" algn="ctr">
              <a:buNone/>
            </a:pPr>
            <a:r>
              <a:rPr lang="en-US" sz="6000" b="1" dirty="0" smtClean="0"/>
              <a:t>(Section 54-57)</a:t>
            </a:r>
            <a:endParaRPr lang="en-US" sz="6000" b="1" dirty="0"/>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smtClean="0"/>
              <a:t>                                   </a:t>
            </a:r>
            <a:r>
              <a:rPr lang="en-US" sz="4400" b="1" u="sng" dirty="0" smtClean="0"/>
              <a:t>Definition</a:t>
            </a:r>
          </a:p>
          <a:p>
            <a:pPr marL="0" indent="0">
              <a:buNone/>
            </a:pPr>
            <a:endParaRPr lang="en-US" sz="4400" b="1" dirty="0"/>
          </a:p>
          <a:p>
            <a:pPr marL="0" indent="0">
              <a:buNone/>
            </a:pPr>
            <a:r>
              <a:rPr lang="en-US" sz="4400" b="1" dirty="0" smtClean="0"/>
              <a:t>According </a:t>
            </a:r>
            <a:r>
              <a:rPr lang="en-US" sz="4400" b="1" dirty="0"/>
              <a:t>to section 54 of Transfer of Property Act 1882 sale is defined </a:t>
            </a:r>
            <a:r>
              <a:rPr lang="en-US" sz="4400" b="1" dirty="0" smtClean="0"/>
              <a:t>as:</a:t>
            </a:r>
            <a:endParaRPr lang="en-US" sz="4400" b="1" dirty="0"/>
          </a:p>
          <a:p>
            <a:pPr marL="0" indent="0">
              <a:buNone/>
            </a:pPr>
            <a:r>
              <a:rPr lang="en-US" sz="4400" b="1" dirty="0" smtClean="0"/>
              <a:t>"</a:t>
            </a:r>
            <a:r>
              <a:rPr lang="en-US" sz="4400" b="1" dirty="0"/>
              <a:t>Sale" is a transfer of ownership in exchange for a price paid or promised or part-paid and part- promise.” </a:t>
            </a:r>
            <a:endParaRPr lang="en-US" sz="4400" b="1" dirty="0" smtClean="0"/>
          </a:p>
          <a:p>
            <a:pPr marL="0" indent="0">
              <a:buNone/>
            </a:pPr>
            <a:endParaRPr lang="en-US" sz="4400" b="1" dirty="0"/>
          </a:p>
          <a:p>
            <a:pPr marL="0" indent="0">
              <a:buNone/>
            </a:pPr>
            <a:endParaRPr lang="en-US" dirty="0"/>
          </a:p>
        </p:txBody>
      </p:sp>
    </p:spTree>
    <p:extLst>
      <p:ext uri="{BB962C8B-B14F-4D97-AF65-F5344CB8AC3E}">
        <p14:creationId xmlns:p14="http://schemas.microsoft.com/office/powerpoint/2010/main" val="3240796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lgn="ctr">
              <a:buNone/>
            </a:pPr>
            <a:r>
              <a:rPr lang="en-US" sz="6000" b="1" u="sng" dirty="0" smtClean="0"/>
              <a:t>Sale how made</a:t>
            </a:r>
            <a:endParaRPr lang="en-US" sz="6000" b="1" u="sng" dirty="0"/>
          </a:p>
          <a:p>
            <a:pPr marL="0" indent="0">
              <a:buNone/>
            </a:pPr>
            <a:endParaRPr lang="en-US" dirty="0" smtClean="0"/>
          </a:p>
          <a:p>
            <a:pPr marL="0" indent="0">
              <a:buNone/>
            </a:pPr>
            <a:r>
              <a:rPr lang="en-US" sz="3600" dirty="0"/>
              <a:t>According to Section </a:t>
            </a:r>
            <a:r>
              <a:rPr lang="en-US" sz="3600" dirty="0" smtClean="0"/>
              <a:t>54, sale </a:t>
            </a:r>
            <a:r>
              <a:rPr lang="en-US" sz="3600" dirty="0"/>
              <a:t>can be made in 2 ways</a:t>
            </a:r>
            <a:r>
              <a:rPr lang="en-US" sz="3600" dirty="0" smtClean="0"/>
              <a:t>:</a:t>
            </a:r>
          </a:p>
          <a:p>
            <a:pPr marL="0" indent="0">
              <a:buNone/>
            </a:pPr>
            <a:r>
              <a:rPr lang="en-US" sz="3600" dirty="0"/>
              <a:t>1. </a:t>
            </a:r>
            <a:r>
              <a:rPr lang="en-US" sz="3600" dirty="0" smtClean="0"/>
              <a:t>In case of Tangible </a:t>
            </a:r>
            <a:r>
              <a:rPr lang="en-US" sz="3600" dirty="0"/>
              <a:t>Immovable </a:t>
            </a:r>
            <a:r>
              <a:rPr lang="en-US" sz="3600" dirty="0" smtClean="0"/>
              <a:t>Property or other intangible things sale </a:t>
            </a:r>
            <a:r>
              <a:rPr lang="en-US" sz="3600" dirty="0"/>
              <a:t>can be made </a:t>
            </a:r>
            <a:r>
              <a:rPr lang="en-US" sz="3600" dirty="0" smtClean="0"/>
              <a:t>only by a registered instrument.</a:t>
            </a:r>
          </a:p>
          <a:p>
            <a:pPr marL="0" indent="0">
              <a:buNone/>
            </a:pPr>
            <a:r>
              <a:rPr lang="en-US" sz="3600" dirty="0" smtClean="0"/>
              <a:t>2. Delivery of Tangible </a:t>
            </a:r>
            <a:r>
              <a:rPr lang="en-US" sz="3600" dirty="0" smtClean="0"/>
              <a:t>Moveable Property takes place when possession of property transfers from the buyer to seller or </a:t>
            </a:r>
            <a:r>
              <a:rPr lang="en-US" sz="3600" dirty="0"/>
              <a:t>such person as he directs.</a:t>
            </a:r>
            <a:endParaRPr lang="en-US" sz="3600" dirty="0"/>
          </a:p>
        </p:txBody>
      </p:sp>
    </p:spTree>
    <p:extLst>
      <p:ext uri="{BB962C8B-B14F-4D97-AF65-F5344CB8AC3E}">
        <p14:creationId xmlns:p14="http://schemas.microsoft.com/office/powerpoint/2010/main" val="406198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Autofit/>
          </a:bodyPr>
          <a:lstStyle/>
          <a:p>
            <a:pPr marL="0" indent="0">
              <a:buNone/>
            </a:pPr>
            <a:r>
              <a:rPr lang="en-US" b="1" dirty="0"/>
              <a:t>In </a:t>
            </a:r>
            <a:r>
              <a:rPr lang="en-US" b="1" i="1" dirty="0" err="1"/>
              <a:t>Munnalal</a:t>
            </a:r>
            <a:r>
              <a:rPr lang="en-US" b="1" i="1" dirty="0"/>
              <a:t> v. </a:t>
            </a:r>
            <a:r>
              <a:rPr lang="en-US" b="1" i="1" dirty="0" err="1"/>
              <a:t>Armaram</a:t>
            </a:r>
            <a:r>
              <a:rPr lang="en-US" b="1" dirty="0"/>
              <a:t>, AIR 2008 (NOC) 843 (MP) case, the Court opined that generally speaking, in a sale, the three requirements of </a:t>
            </a:r>
            <a:r>
              <a:rPr lang="en-US" b="1" dirty="0" smtClean="0"/>
              <a:t>law are </a:t>
            </a:r>
            <a:r>
              <a:rPr lang="en-US" b="1" dirty="0"/>
              <a:t>that transfer of property by sale must take place with the help of a validly executed sale deed, by the transferor in writing, is </a:t>
            </a:r>
            <a:r>
              <a:rPr lang="en-US" b="1" dirty="0" smtClean="0"/>
              <a:t>properly attested</a:t>
            </a:r>
            <a:r>
              <a:rPr lang="en-US" b="1" dirty="0"/>
              <a:t>, and registered. Unless all the three conditions are complied with, no right passes from the seller to the buyer i.e. there is no sale </a:t>
            </a:r>
            <a:r>
              <a:rPr lang="en-US" b="1" dirty="0" smtClean="0"/>
              <a:t>of immovable </a:t>
            </a:r>
            <a:r>
              <a:rPr lang="en-US" b="1" dirty="0"/>
              <a:t>property</a:t>
            </a:r>
            <a:r>
              <a:rPr lang="en-US" b="1" dirty="0" smtClean="0"/>
              <a:t>.</a:t>
            </a:r>
          </a:p>
          <a:p>
            <a:pPr marL="0" indent="0">
              <a:buNone/>
            </a:pPr>
            <a:endParaRPr lang="en-US" b="1" dirty="0"/>
          </a:p>
          <a:p>
            <a:pPr marL="0" indent="0">
              <a:buNone/>
            </a:pPr>
            <a:r>
              <a:rPr lang="en-US" b="1" dirty="0"/>
              <a:t>In </a:t>
            </a:r>
            <a:r>
              <a:rPr lang="en-US" b="1" i="1" dirty="0" err="1"/>
              <a:t>Kameshwar</a:t>
            </a:r>
            <a:r>
              <a:rPr lang="en-US" b="1" i="1" dirty="0"/>
              <a:t> </a:t>
            </a:r>
            <a:r>
              <a:rPr lang="en-US" b="1" i="1" dirty="0" err="1"/>
              <a:t>Choudhary</a:t>
            </a:r>
            <a:r>
              <a:rPr lang="en-US" b="1" i="1" dirty="0"/>
              <a:t> </a:t>
            </a:r>
            <a:r>
              <a:rPr lang="en-US" b="1" dirty="0"/>
              <a:t>v. State of Bihar, AIR 1998 Pat 141 case, the Court held that once registration takes place, </a:t>
            </a:r>
            <a:r>
              <a:rPr lang="en-US" b="1" dirty="0" smtClean="0"/>
              <a:t>the-ownership passes </a:t>
            </a:r>
            <a:r>
              <a:rPr lang="en-US" b="1" dirty="0"/>
              <a:t>with </a:t>
            </a:r>
            <a:r>
              <a:rPr lang="en-US" b="1" dirty="0" err="1" smtClean="0"/>
              <a:t>effectt</a:t>
            </a:r>
            <a:r>
              <a:rPr lang="en-US" b="1" dirty="0" smtClean="0"/>
              <a:t> </a:t>
            </a:r>
            <a:r>
              <a:rPr lang="en-US" b="1" dirty="0"/>
              <a:t>from the date of the execution of the sale deed unless there is an intention of the parties to the contrary</a:t>
            </a:r>
            <a:r>
              <a:rPr lang="en-US" b="1" dirty="0" smtClean="0"/>
              <a:t>.</a:t>
            </a:r>
          </a:p>
          <a:p>
            <a:pPr marL="0" indent="0">
              <a:buNone/>
            </a:pPr>
            <a:endParaRPr lang="en-US" b="1" dirty="0"/>
          </a:p>
          <a:p>
            <a:pPr marL="0" indent="0">
              <a:buNone/>
            </a:pPr>
            <a:r>
              <a:rPr lang="en-US" b="1" dirty="0"/>
              <a:t>In </a:t>
            </a:r>
            <a:r>
              <a:rPr lang="en-US" b="1" i="1" dirty="0" err="1"/>
              <a:t>Chander</a:t>
            </a:r>
            <a:r>
              <a:rPr lang="en-US" b="1" i="1" dirty="0"/>
              <a:t> Singh v. </a:t>
            </a:r>
            <a:r>
              <a:rPr lang="en-US" b="1" i="1" dirty="0" err="1"/>
              <a:t>Jamuna</a:t>
            </a:r>
            <a:r>
              <a:rPr lang="en-US" b="1" i="1" dirty="0"/>
              <a:t> Prasad</a:t>
            </a:r>
            <a:r>
              <a:rPr lang="en-US" b="1" dirty="0"/>
              <a:t>, AIR 1958 Pat 193 case, a subsequently registered deed will not </a:t>
            </a:r>
            <a:r>
              <a:rPr lang="en-US" b="1" dirty="0" smtClean="0"/>
              <a:t>affect </a:t>
            </a:r>
            <a:r>
              <a:rPr lang="en-US" b="1" dirty="0"/>
              <a:t>a former executed sale </a:t>
            </a:r>
            <a:r>
              <a:rPr lang="en-US" b="1" dirty="0" smtClean="0"/>
              <a:t>deed, though </a:t>
            </a:r>
            <a:r>
              <a:rPr lang="en-US" b="1" dirty="0"/>
              <a:t>registered later.</a:t>
            </a:r>
            <a:endParaRPr lang="en-US" b="1" dirty="0"/>
          </a:p>
        </p:txBody>
      </p:sp>
    </p:spTree>
    <p:extLst>
      <p:ext uri="{BB962C8B-B14F-4D97-AF65-F5344CB8AC3E}">
        <p14:creationId xmlns:p14="http://schemas.microsoft.com/office/powerpoint/2010/main" val="1184611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r>
              <a:rPr lang="en-US" sz="3200" b="1" dirty="0"/>
              <a:t>In </a:t>
            </a:r>
            <a:r>
              <a:rPr lang="en-US" sz="3200" b="1" dirty="0" err="1"/>
              <a:t>Bishnudeo</a:t>
            </a:r>
            <a:r>
              <a:rPr lang="en-US" sz="3200" b="1" dirty="0"/>
              <a:t> </a:t>
            </a:r>
            <a:r>
              <a:rPr lang="en-US" sz="3200" b="1" dirty="0" err="1"/>
              <a:t>Narain</a:t>
            </a:r>
            <a:r>
              <a:rPr lang="en-US" sz="3200" b="1" dirty="0"/>
              <a:t> </a:t>
            </a:r>
            <a:r>
              <a:rPr lang="en-US" sz="3200" b="1" dirty="0" err="1"/>
              <a:t>Rai</a:t>
            </a:r>
            <a:r>
              <a:rPr lang="en-US" sz="3200" b="1" dirty="0"/>
              <a:t> v. </a:t>
            </a:r>
            <a:r>
              <a:rPr lang="en-US" sz="3200" b="1" dirty="0" err="1"/>
              <a:t>Anmol</a:t>
            </a:r>
            <a:r>
              <a:rPr lang="en-US" sz="3200" b="1" dirty="0"/>
              <a:t> Devi, AIR 1998 SC 3006 case, the Court held that if the intention of parties to pass the ownership </a:t>
            </a:r>
            <a:r>
              <a:rPr lang="en-US" sz="3200" b="1" dirty="0" smtClean="0"/>
              <a:t>is ambiguous </a:t>
            </a:r>
            <a:r>
              <a:rPr lang="en-US" sz="3200" b="1" dirty="0"/>
              <a:t>in the document, then extraneous evidence is admissible for clarity</a:t>
            </a:r>
            <a:r>
              <a:rPr lang="en-US" sz="3200" b="1" dirty="0" smtClean="0"/>
              <a:t>.</a:t>
            </a:r>
          </a:p>
          <a:p>
            <a:pPr marL="0" indent="0">
              <a:buNone/>
            </a:pPr>
            <a:endParaRPr lang="en-US" sz="3200" b="1" dirty="0"/>
          </a:p>
          <a:p>
            <a:pPr marL="0" indent="0">
              <a:buNone/>
            </a:pPr>
            <a:r>
              <a:rPr lang="en-US" sz="3200" b="1" dirty="0" err="1"/>
              <a:t>Ponayya</a:t>
            </a:r>
            <a:r>
              <a:rPr lang="en-US" sz="3200" b="1" dirty="0"/>
              <a:t> </a:t>
            </a:r>
            <a:r>
              <a:rPr lang="en-US" sz="3200" b="1" dirty="0" err="1"/>
              <a:t>Goundan</a:t>
            </a:r>
            <a:r>
              <a:rPr lang="en-US" sz="3200" b="1" dirty="0"/>
              <a:t> v. </a:t>
            </a:r>
            <a:r>
              <a:rPr lang="en-US" sz="3200" b="1" dirty="0" err="1"/>
              <a:t>Muttu</a:t>
            </a:r>
            <a:r>
              <a:rPr lang="en-US" sz="3200" b="1" dirty="0"/>
              <a:t>, (1894) ILR 17 Mad 146 case, the Court held that if the intention was that transfer of ownership is to </a:t>
            </a:r>
            <a:r>
              <a:rPr lang="en-US" sz="3200" b="1" dirty="0" smtClean="0"/>
              <a:t>take place </a:t>
            </a:r>
            <a:r>
              <a:rPr lang="en-US" sz="3200" b="1" dirty="0"/>
              <a:t>on the registration, the ownership in the property passes on such registration even though the possession has not been delivered</a:t>
            </a:r>
            <a:r>
              <a:rPr lang="en-US" sz="3200" b="1" dirty="0" smtClean="0"/>
              <a:t>.</a:t>
            </a:r>
          </a:p>
          <a:p>
            <a:pPr marL="0" indent="0">
              <a:buNone/>
            </a:pPr>
            <a:endParaRPr lang="en-US" sz="3200" b="1" dirty="0"/>
          </a:p>
          <a:p>
            <a:pPr marL="0" indent="0">
              <a:buNone/>
            </a:pPr>
            <a:r>
              <a:rPr lang="en-US" sz="3200" b="1" dirty="0"/>
              <a:t>Abdul </a:t>
            </a:r>
            <a:r>
              <a:rPr lang="en-US" sz="3200" b="1" dirty="0" err="1"/>
              <a:t>Alim</a:t>
            </a:r>
            <a:r>
              <a:rPr lang="en-US" sz="3200" b="1" dirty="0"/>
              <a:t> v. Abdul </a:t>
            </a:r>
            <a:r>
              <a:rPr lang="en-US" sz="3200" b="1" dirty="0" err="1"/>
              <a:t>Sattar</a:t>
            </a:r>
            <a:r>
              <a:rPr lang="en-US" sz="3200" b="1" dirty="0"/>
              <a:t>, AIR 1936 Cal 130 case, the Court held that an unregistered sale deed can be used as evidence as to the</a:t>
            </a:r>
          </a:p>
          <a:p>
            <a:pPr marL="0" indent="0">
              <a:buNone/>
            </a:pPr>
            <a:r>
              <a:rPr lang="en-US" sz="3200" b="1" dirty="0"/>
              <a:t>character of possession of the property.</a:t>
            </a:r>
            <a:endParaRPr lang="en-US" sz="3200" b="1" dirty="0"/>
          </a:p>
          <a:p>
            <a:pPr marL="0" indent="0">
              <a:buNone/>
            </a:pPr>
            <a:endParaRPr lang="en-US" dirty="0"/>
          </a:p>
        </p:txBody>
      </p:sp>
    </p:spTree>
    <p:extLst>
      <p:ext uri="{BB962C8B-B14F-4D97-AF65-F5344CB8AC3E}">
        <p14:creationId xmlns:p14="http://schemas.microsoft.com/office/powerpoint/2010/main" val="1046659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9246" y="206063"/>
            <a:ext cx="11230378" cy="6362162"/>
          </a:xfrm>
        </p:spPr>
        <p:txBody>
          <a:bodyPr>
            <a:normAutofit/>
          </a:bodyPr>
          <a:lstStyle/>
          <a:p>
            <a:pPr marL="0" indent="0" algn="ctr">
              <a:buNone/>
            </a:pPr>
            <a:r>
              <a:rPr lang="en-US" sz="4400" b="1" u="sng" dirty="0"/>
              <a:t>What is Contract of Sale </a:t>
            </a:r>
            <a:r>
              <a:rPr lang="en-US" sz="4400" b="1" u="sng" dirty="0" smtClean="0"/>
              <a:t>?</a:t>
            </a:r>
          </a:p>
          <a:p>
            <a:pPr marL="0" indent="0">
              <a:buNone/>
            </a:pPr>
            <a:endParaRPr lang="en-US" sz="3200" b="1" dirty="0"/>
          </a:p>
          <a:p>
            <a:pPr marL="0" indent="0">
              <a:buNone/>
            </a:pPr>
            <a:r>
              <a:rPr lang="en-US" sz="4000" b="1" dirty="0"/>
              <a:t>A contract for the sale of immovable property is a contract that a sale of such property shall take place on terms settled between the parties. It does not, of itself, create any interest in or charge on such property</a:t>
            </a:r>
            <a:endParaRPr lang="en-US" sz="4000" b="1" dirty="0"/>
          </a:p>
        </p:txBody>
      </p:sp>
    </p:spTree>
    <p:extLst>
      <p:ext uri="{BB962C8B-B14F-4D97-AF65-F5344CB8AC3E}">
        <p14:creationId xmlns:p14="http://schemas.microsoft.com/office/powerpoint/2010/main" val="4165511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buNone/>
            </a:pPr>
            <a:endParaRPr lang="en-US" sz="6000" b="1" dirty="0" smtClean="0"/>
          </a:p>
          <a:p>
            <a:pPr marL="0" indent="0">
              <a:buNone/>
            </a:pPr>
            <a:endParaRPr lang="en-US" sz="6000" b="1" dirty="0"/>
          </a:p>
          <a:p>
            <a:pPr marL="0" indent="0" algn="ctr">
              <a:buNone/>
            </a:pPr>
            <a:r>
              <a:rPr lang="en-US" sz="6600" b="1" dirty="0" smtClean="0"/>
              <a:t>What </a:t>
            </a:r>
            <a:r>
              <a:rPr lang="en-US" sz="6600" b="1" dirty="0"/>
              <a:t>are the rights and duties of Seller ?</a:t>
            </a:r>
            <a:endParaRPr lang="en-US" sz="6600" b="1" dirty="0"/>
          </a:p>
          <a:p>
            <a:pPr marL="0" indent="0" algn="ctr">
              <a:buNone/>
            </a:pPr>
            <a:r>
              <a:rPr lang="en-US" sz="4800" b="1" dirty="0" smtClean="0"/>
              <a:t>(Section 55)</a:t>
            </a:r>
            <a:endParaRPr lang="en-US" sz="4800" b="1" dirty="0"/>
          </a:p>
        </p:txBody>
      </p:sp>
    </p:spTree>
    <p:extLst>
      <p:ext uri="{BB962C8B-B14F-4D97-AF65-F5344CB8AC3E}">
        <p14:creationId xmlns:p14="http://schemas.microsoft.com/office/powerpoint/2010/main" val="2750476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66671" y="218942"/>
            <a:ext cx="11230378" cy="6362162"/>
          </a:xfrm>
        </p:spPr>
        <p:txBody>
          <a:bodyPr/>
          <a:lstStyle/>
          <a:p>
            <a:pPr marL="0" indent="0">
              <a:buNone/>
            </a:pPr>
            <a:endParaRPr lang="en-US" sz="4000" b="1" dirty="0" smtClean="0"/>
          </a:p>
          <a:p>
            <a:pPr marL="0" indent="0">
              <a:buNone/>
            </a:pPr>
            <a:endParaRPr lang="en-US" sz="4000" b="1" dirty="0"/>
          </a:p>
          <a:p>
            <a:pPr marL="0" indent="0">
              <a:buNone/>
            </a:pPr>
            <a:r>
              <a:rPr lang="en-US" sz="4400" b="1" dirty="0" smtClean="0"/>
              <a:t>The </a:t>
            </a:r>
            <a:r>
              <a:rPr lang="en-US" sz="4400" b="1" dirty="0"/>
              <a:t>rights and duties of seller are subject to the contract. In the absence of any contract to the contrary, the rights and duties of seller and buyer are governed by section 55, Transfer of Property Act.</a:t>
            </a:r>
            <a:endParaRPr lang="en-US" sz="4400" b="1" dirty="0"/>
          </a:p>
          <a:p>
            <a:pPr marL="0" indent="0">
              <a:buNone/>
            </a:pPr>
            <a:endParaRPr lang="en-US" dirty="0"/>
          </a:p>
        </p:txBody>
      </p:sp>
    </p:spTree>
    <p:extLst>
      <p:ext uri="{BB962C8B-B14F-4D97-AF65-F5344CB8AC3E}">
        <p14:creationId xmlns:p14="http://schemas.microsoft.com/office/powerpoint/2010/main" val="255178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Agri_2</Template>
  <TotalTime>91</TotalTime>
  <Words>1396</Words>
  <Application>Microsoft Office PowerPoint</Application>
  <PresentationFormat>Widescreen</PresentationFormat>
  <Paragraphs>74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Arif Mahmud</cp:lastModifiedBy>
  <cp:revision>9</cp:revision>
  <dcterms:created xsi:type="dcterms:W3CDTF">2020-03-22T14:28:22Z</dcterms:created>
  <dcterms:modified xsi:type="dcterms:W3CDTF">2020-03-22T16:23:41Z</dcterms:modified>
</cp:coreProperties>
</file>