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1"/>
  </p:notesMasterIdLst>
  <p:sldIdLst>
    <p:sldId id="308" r:id="rId2"/>
    <p:sldId id="348" r:id="rId3"/>
    <p:sldId id="351" r:id="rId4"/>
    <p:sldId id="352" r:id="rId5"/>
    <p:sldId id="353" r:id="rId6"/>
    <p:sldId id="309" r:id="rId7"/>
    <p:sldId id="310" r:id="rId8"/>
    <p:sldId id="257" r:id="rId9"/>
    <p:sldId id="349" r:id="rId10"/>
    <p:sldId id="258" r:id="rId11"/>
    <p:sldId id="339" r:id="rId12"/>
    <p:sldId id="259" r:id="rId13"/>
    <p:sldId id="312" r:id="rId14"/>
    <p:sldId id="350" r:id="rId15"/>
    <p:sldId id="313" r:id="rId16"/>
    <p:sldId id="328" r:id="rId17"/>
    <p:sldId id="340" r:id="rId18"/>
    <p:sldId id="317" r:id="rId19"/>
    <p:sldId id="318"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Black" panose="00000A00000000000000" pitchFamily="2" charset="0"/>
      <p:bold r:id="rId30"/>
      <p:boldItalic r:id="rId31"/>
    </p:embeddedFont>
    <p:embeddedFont>
      <p:font typeface="Montserrat ExtraBold" panose="00000900000000000000" pitchFamily="2" charset="0"/>
      <p:bold r:id="rId32"/>
      <p:boldItalic r:id="rId33"/>
    </p:embeddedFont>
    <p:embeddedFont>
      <p:font typeface="Montserrat Medium" panose="00000600000000000000" pitchFamily="2" charset="0"/>
      <p:regular r:id="rId34"/>
      <p:italic r:id="rId35"/>
    </p:embeddedFont>
    <p:embeddedFont>
      <p:font typeface="Montserrat SemiBold" panose="00000700000000000000" pitchFamily="2" charset="0"/>
      <p:regular r:id="rId36"/>
      <p:bold r:id="rId37"/>
      <p:italic r:id="rId38"/>
      <p:boldItalic r:id="rId39"/>
    </p:embeddedFont>
    <p:embeddedFont>
      <p:font typeface="Roboto" panose="02000000000000000000" pitchFamily="2" charset="0"/>
      <p:regular r:id="rId40"/>
      <p:bold r:id="rId41"/>
      <p:italic r:id="rId42"/>
      <p:boldItalic r:id="rId43"/>
    </p:embeddedFont>
    <p:embeddedFont>
      <p:font typeface="Roboto Black" panose="02000000000000000000" pitchFamily="2" charset="0"/>
      <p:bold r:id="rId44"/>
      <p:boldItalic r:id="rId45"/>
    </p:embeddedFont>
    <p:embeddedFont>
      <p:font typeface="Roboto Medium"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84"/>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92439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469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325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790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CUSTOM_6_2_2">
    <p:bg>
      <p:bgPr>
        <a:solidFill>
          <a:schemeClr val="lt1"/>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722625" y="448056"/>
            <a:ext cx="385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164" name="Google Shape;164;p27"/>
          <p:cNvSpPr txBox="1">
            <a:spLocks noGrp="1"/>
          </p:cNvSpPr>
          <p:nvPr>
            <p:ph type="subTitle" idx="1"/>
          </p:nvPr>
        </p:nvSpPr>
        <p:spPr>
          <a:xfrm>
            <a:off x="50241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5" name="Google Shape;165;p27"/>
          <p:cNvSpPr txBox="1">
            <a:spLocks noGrp="1"/>
          </p:cNvSpPr>
          <p:nvPr>
            <p:ph type="subTitle" idx="2"/>
          </p:nvPr>
        </p:nvSpPr>
        <p:spPr>
          <a:xfrm>
            <a:off x="7132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6" name="Google Shape;166;p27"/>
          <p:cNvSpPr txBox="1">
            <a:spLocks noGrp="1"/>
          </p:cNvSpPr>
          <p:nvPr>
            <p:ph type="subTitle" idx="3"/>
          </p:nvPr>
        </p:nvSpPr>
        <p:spPr>
          <a:xfrm>
            <a:off x="722625" y="1435725"/>
            <a:ext cx="1607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7" name="Google Shape;167;p27"/>
          <p:cNvSpPr txBox="1">
            <a:spLocks noGrp="1"/>
          </p:cNvSpPr>
          <p:nvPr>
            <p:ph type="subTitle" idx="4"/>
          </p:nvPr>
        </p:nvSpPr>
        <p:spPr>
          <a:xfrm>
            <a:off x="5021300" y="1437510"/>
            <a:ext cx="16074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8" name="Google Shape;168;p27"/>
          <p:cNvSpPr/>
          <p:nvPr/>
        </p:nvSpPr>
        <p:spPr>
          <a:xfrm rot="10800000">
            <a:off x="4044350" y="-1700"/>
            <a:ext cx="5112900" cy="5149800"/>
          </a:xfrm>
          <a:prstGeom prst="homePlate">
            <a:avLst>
              <a:gd name="adj" fmla="val 16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44009" y="1817955"/>
            <a:ext cx="6655982" cy="1380000"/>
          </a:xfrm>
        </p:spPr>
        <p:txBody>
          <a:bodyPr/>
          <a:lstStyle/>
          <a:p>
            <a:pPr algn="ctr"/>
            <a:r>
              <a:rPr lang="en-US" sz="4800" dirty="0">
                <a:solidFill>
                  <a:schemeClr val="tx1"/>
                </a:solidFill>
              </a:rPr>
              <a:t>Sales responsibilities and preparation</a:t>
            </a:r>
          </a:p>
        </p:txBody>
      </p:sp>
      <p:sp>
        <p:nvSpPr>
          <p:cNvPr id="6" name="TextBox 5">
            <a:extLst>
              <a:ext uri="{FF2B5EF4-FFF2-40B4-BE49-F238E27FC236}">
                <a16:creationId xmlns:a16="http://schemas.microsoft.com/office/drawing/2014/main"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7</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2741258" y="79024"/>
            <a:ext cx="3342984" cy="583410"/>
          </a:xfrm>
          <a:prstGeom prst="rect">
            <a:avLst/>
          </a:prstGeom>
          <a:solidFill>
            <a:srgbClr val="33CCFF"/>
          </a:solidFill>
        </p:spPr>
        <p:txBody>
          <a:bodyPr spcFirstLastPara="1" wrap="square" lIns="91425" tIns="91425" rIns="91425" bIns="91425" anchor="ctr" anchorCtr="0">
            <a:noAutofit/>
          </a:bodyPr>
          <a:lstStyle/>
          <a:p>
            <a:pPr lvl="0" algn="ctr">
              <a:buClr>
                <a:schemeClr val="dk1"/>
              </a:buClr>
              <a:buSzPts val="1100"/>
            </a:pPr>
            <a:r>
              <a:rPr lang="en-US" sz="2800" dirty="0"/>
              <a:t>Self-management</a:t>
            </a:r>
            <a:endParaRPr sz="2800" dirty="0"/>
          </a:p>
        </p:txBody>
      </p:sp>
      <p:sp>
        <p:nvSpPr>
          <p:cNvPr id="350" name="Google Shape;350;p33"/>
          <p:cNvSpPr txBox="1">
            <a:spLocks noGrp="1"/>
          </p:cNvSpPr>
          <p:nvPr>
            <p:ph type="subTitle" idx="1"/>
          </p:nvPr>
        </p:nvSpPr>
        <p:spPr>
          <a:xfrm>
            <a:off x="421240" y="662434"/>
            <a:ext cx="8527551" cy="1125269"/>
          </a:xfrm>
          <a:prstGeom prst="rect">
            <a:avLst/>
          </a:prstGeom>
        </p:spPr>
        <p:txBody>
          <a:bodyPr spcFirstLastPara="1" wrap="square" lIns="91425" tIns="91425" rIns="91425" bIns="91425" anchor="ctr" anchorCtr="0">
            <a:noAutofit/>
          </a:bodyPr>
          <a:lstStyle/>
          <a:p>
            <a:pPr marL="0" lvl="0" indent="0" algn="l">
              <a:lnSpc>
                <a:spcPct val="150000"/>
              </a:lnSpc>
              <a:buSzPts val="1100"/>
            </a:pPr>
            <a:r>
              <a:rPr lang="en-US" sz="1200" dirty="0"/>
              <a:t>A salesperson may have to organize their own call plan, which involves dividing territory into sections to be covered day by day and deciding the best route to follow between calls. Often it makes sense to divide a territory into segments radiating outwards, with the salesperson’s home at the center.</a:t>
            </a:r>
            <a:endParaRPr sz="12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3074" name="Picture 2" descr="How to Improve Your Self-Management Skills: The Definitive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4235"/>
            <a:ext cx="9144000" cy="3129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55783E77-7395-43FB-B8F0-19B0FE490A7D}"/>
              </a:ext>
            </a:extLst>
          </p:cNvPr>
          <p:cNvSpPr/>
          <p:nvPr/>
        </p:nvSpPr>
        <p:spPr>
          <a:xfrm>
            <a:off x="297713" y="267195"/>
            <a:ext cx="4099626" cy="89378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Roboto" panose="020B0604020202020204" charset="0"/>
                <a:ea typeface="Roboto" panose="020B0604020202020204" charset="0"/>
              </a:rPr>
              <a:t>Providing service</a:t>
            </a:r>
          </a:p>
        </p:txBody>
      </p:sp>
      <p:sp>
        <p:nvSpPr>
          <p:cNvPr id="3" name="TextBox 2">
            <a:extLst>
              <a:ext uri="{FF2B5EF4-FFF2-40B4-BE49-F238E27FC236}">
                <a16:creationId xmlns:a16="http://schemas.microsoft.com/office/drawing/2014/main" id="{580ACE14-8FD3-43BB-9FE3-0B81FB2D16F0}"/>
              </a:ext>
            </a:extLst>
          </p:cNvPr>
          <p:cNvSpPr txBox="1"/>
          <p:nvPr/>
        </p:nvSpPr>
        <p:spPr>
          <a:xfrm>
            <a:off x="231731" y="1353321"/>
            <a:ext cx="4556026" cy="1477328"/>
          </a:xfrm>
          <a:prstGeom prst="rect">
            <a:avLst/>
          </a:prstGeom>
          <a:noFill/>
        </p:spPr>
        <p:txBody>
          <a:bodyPr wrap="square" rtlCol="0">
            <a:spAutoFit/>
          </a:bodyPr>
          <a:lstStyle/>
          <a:p>
            <a:pPr algn="ctr">
              <a:lnSpc>
                <a:spcPct val="150000"/>
              </a:lnSpc>
            </a:pPr>
            <a:r>
              <a:rPr lang="en-US" sz="1200" dirty="0">
                <a:latin typeface="Roboto" panose="020B0604020202020204" charset="0"/>
                <a:ea typeface="Roboto" panose="020B0604020202020204" charset="0"/>
              </a:rPr>
              <a:t>Salespeople are in an excellent position to provide a ‘consultancy’ service to their customers. Since they meet many customers each year, they become familiar with solutions to common problems. Thus an industrial salesperson may be able to advise customers on improving productivity or cutting costs</a:t>
            </a:r>
            <a:endParaRPr lang="en-US" sz="1200" b="1" dirty="0">
              <a:solidFill>
                <a:schemeClr val="tx1"/>
              </a:solidFill>
              <a:latin typeface="Roboto" panose="020B0604020202020204" charset="0"/>
              <a:ea typeface="Roboto" panose="020B0604020202020204" charset="0"/>
              <a:cs typeface="Calibri" panose="020F0502020204030204" pitchFamily="34" charset="0"/>
            </a:endParaRPr>
          </a:p>
        </p:txBody>
      </p:sp>
      <p:sp>
        <p:nvSpPr>
          <p:cNvPr id="5" name="TextBox 4">
            <a:extLst>
              <a:ext uri="{FF2B5EF4-FFF2-40B4-BE49-F238E27FC236}">
                <a16:creationId xmlns:a16="http://schemas.microsoft.com/office/drawing/2014/main" id="{580ACE14-8FD3-43BB-9FE3-0B81FB2D16F0}"/>
              </a:ext>
            </a:extLst>
          </p:cNvPr>
          <p:cNvSpPr txBox="1"/>
          <p:nvPr/>
        </p:nvSpPr>
        <p:spPr>
          <a:xfrm>
            <a:off x="186298" y="3022990"/>
            <a:ext cx="4556026" cy="891847"/>
          </a:xfrm>
          <a:prstGeom prst="rect">
            <a:avLst/>
          </a:prstGeom>
          <a:noFill/>
        </p:spPr>
        <p:txBody>
          <a:bodyPr wrap="square" rtlCol="0">
            <a:spAutoFit/>
          </a:bodyPr>
          <a:lstStyle/>
          <a:p>
            <a:pPr algn="ctr">
              <a:lnSpc>
                <a:spcPct val="150000"/>
              </a:lnSpc>
            </a:pPr>
            <a:r>
              <a:rPr lang="en-US" sz="1200" dirty="0">
                <a:latin typeface="Roboto" panose="020B0604020202020204" charset="0"/>
                <a:ea typeface="Roboto" panose="020B0604020202020204" charset="0"/>
              </a:rPr>
              <a:t>computer salespeople may offer to conduct an analysis of customer requirements and produce a written report in order to complete a sale</a:t>
            </a:r>
            <a:endParaRPr lang="en-US" sz="1200" b="1"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4098" name="Picture 2" descr="Technical Support Center Customer Service Internet Business Technology  Concept Stock Photo - Image of availability, internet: 123053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197" y="1160980"/>
            <a:ext cx="4106416" cy="257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5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682105" y="452156"/>
            <a:ext cx="3396735" cy="683185"/>
          </a:xfrm>
          <a:prstGeom prst="rect">
            <a:avLst/>
          </a:prstGeom>
          <a:solidFill>
            <a:srgbClr val="33CCFF"/>
          </a:solidFill>
        </p:spPr>
        <p:txBody>
          <a:bodyPr spcFirstLastPara="1" wrap="square" lIns="91425" tIns="91425" rIns="91425" bIns="91425" anchor="ctr" anchorCtr="0">
            <a:noAutofit/>
          </a:bodyPr>
          <a:lstStyle/>
          <a:p>
            <a:pPr marL="0" lvl="0" indent="0" algn="ctr">
              <a:lnSpc>
                <a:spcPct val="100000"/>
              </a:lnSpc>
              <a:buSzPts val="1100"/>
              <a:buNone/>
            </a:pPr>
            <a:r>
              <a:rPr lang="en-US" sz="2000" b="1" dirty="0"/>
              <a:t>Relationship management</a:t>
            </a:r>
            <a:endParaRPr sz="2000" b="1" dirty="0"/>
          </a:p>
        </p:txBody>
      </p:sp>
      <p:sp>
        <p:nvSpPr>
          <p:cNvPr id="802" name="Google Shape;802;p34"/>
          <p:cNvSpPr txBox="1">
            <a:spLocks noGrp="1"/>
          </p:cNvSpPr>
          <p:nvPr>
            <p:ph type="title" idx="4294967295"/>
          </p:nvPr>
        </p:nvSpPr>
        <p:spPr>
          <a:xfrm>
            <a:off x="682105" y="1135341"/>
            <a:ext cx="3396735" cy="2835667"/>
          </a:xfrm>
          <a:prstGeom prst="rect">
            <a:avLst/>
          </a:prstGeom>
        </p:spPr>
        <p:txBody>
          <a:bodyPr spcFirstLastPara="1" wrap="square" lIns="91425" tIns="91425" rIns="91425" bIns="91425" anchor="ctr" anchorCtr="0">
            <a:noAutofit/>
          </a:bodyPr>
          <a:lstStyle/>
          <a:p>
            <a:pPr lvl="0" algn="ctr">
              <a:lnSpc>
                <a:spcPct val="150000"/>
              </a:lnSpc>
            </a:pPr>
            <a:r>
              <a:rPr lang="en-US" sz="1200" b="0" dirty="0"/>
              <a:t>Another key responsibility for salespeople is relationship management. There is, however, another set of relationships that a salesperson must master in today’s complex selling environment: that between the salesperson and other people in their company who are vital to ensure a smooth sales process and efficient delivery and service of the product</a:t>
            </a:r>
            <a:endParaRPr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5" name="Google Shape;801;p34"/>
          <p:cNvSpPr txBox="1">
            <a:spLocks/>
          </p:cNvSpPr>
          <p:nvPr/>
        </p:nvSpPr>
        <p:spPr>
          <a:xfrm>
            <a:off x="4952145" y="452156"/>
            <a:ext cx="3667874" cy="683185"/>
          </a:xfrm>
          <a:prstGeom prst="rect">
            <a:avLst/>
          </a:pr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ctr">
              <a:lnSpc>
                <a:spcPct val="100000"/>
              </a:lnSpc>
              <a:buSzPts val="1100"/>
              <a:buNone/>
            </a:pPr>
            <a:r>
              <a:rPr lang="en-US" sz="2000" b="1" dirty="0"/>
              <a:t>Implementing sales and marketing strategies</a:t>
            </a:r>
          </a:p>
        </p:txBody>
      </p:sp>
      <p:sp>
        <p:nvSpPr>
          <p:cNvPr id="6" name="Google Shape;802;p34"/>
          <p:cNvSpPr txBox="1">
            <a:spLocks/>
          </p:cNvSpPr>
          <p:nvPr/>
        </p:nvSpPr>
        <p:spPr>
          <a:xfrm>
            <a:off x="4654193" y="1135341"/>
            <a:ext cx="4089115" cy="37243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Roboto"/>
              <a:buNone/>
              <a:defRPr sz="2800" b="1" i="0" u="none" strike="noStrike" cap="none">
                <a:solidFill>
                  <a:schemeClr val="dk1"/>
                </a:solidFill>
                <a:latin typeface="Roboto"/>
                <a:ea typeface="Roboto"/>
                <a:cs typeface="Roboto"/>
                <a:sym typeface="Roboto"/>
              </a:defRPr>
            </a:lvl9pPr>
          </a:lstStyle>
          <a:p>
            <a:pPr algn="ctr">
              <a:lnSpc>
                <a:spcPct val="150000"/>
              </a:lnSpc>
            </a:pPr>
            <a:r>
              <a:rPr lang="en-US" sz="1200" b="0" dirty="0"/>
              <a:t>The Salesforce is also charged with the responsibility of implementing sales and marketing strategies designed by management. Misunderstandings regarding strategy can have grave implications. For example, the credibility of a premium price and high-quality position in the marketplace can be seriously undermined by a Salesforce too eager to give large price discounts. The solution might be to decide discount structure at managerial level based on the price sensitivity of various market segments. The </a:t>
            </a:r>
            <a:r>
              <a:rPr lang="en-US" sz="1200" b="0" dirty="0" err="1"/>
              <a:t>salesforce</a:t>
            </a:r>
            <a:r>
              <a:rPr lang="en-US" sz="1200" b="0" dirty="0"/>
              <a:t> would then be told the degree to which price could be discounted for each class of customer.</a:t>
            </a:r>
            <a:endParaRPr lang="en-US" sz="12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ard 5">
            <a:extLst>
              <a:ext uri="{FF2B5EF4-FFF2-40B4-BE49-F238E27FC236}">
                <a16:creationId xmlns:a16="http://schemas.microsoft.com/office/drawing/2014/main" id="{013C2A77-EDC5-474C-978A-4357773025DA}"/>
              </a:ext>
            </a:extLst>
          </p:cNvPr>
          <p:cNvSpPr/>
          <p:nvPr/>
        </p:nvSpPr>
        <p:spPr>
          <a:xfrm>
            <a:off x="0" y="1284270"/>
            <a:ext cx="4986669" cy="3195263"/>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FF88C54-0D03-4D44-B1DD-92C6B5902875}"/>
              </a:ext>
            </a:extLst>
          </p:cNvPr>
          <p:cNvSpPr txBox="1"/>
          <p:nvPr/>
        </p:nvSpPr>
        <p:spPr>
          <a:xfrm>
            <a:off x="750014" y="442986"/>
            <a:ext cx="4130212" cy="646331"/>
          </a:xfrm>
          <a:prstGeom prst="rect">
            <a:avLst/>
          </a:prstGeom>
          <a:noFill/>
        </p:spPr>
        <p:txBody>
          <a:bodyPr wrap="square" rtlCol="0">
            <a:spAutoFit/>
          </a:bodyPr>
          <a:lstStyle/>
          <a:p>
            <a:pPr algn="ctr"/>
            <a:r>
              <a:rPr lang="en-US" sz="3600" b="1" dirty="0"/>
              <a:t>Preparation</a:t>
            </a:r>
            <a:endParaRPr lang="en-US" sz="36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92E3067-1CBC-435E-BB8D-5FD447982AFD}"/>
              </a:ext>
            </a:extLst>
          </p:cNvPr>
          <p:cNvSpPr txBox="1"/>
          <p:nvPr/>
        </p:nvSpPr>
        <p:spPr>
          <a:xfrm>
            <a:off x="0" y="2065106"/>
            <a:ext cx="4986669" cy="2031325"/>
          </a:xfrm>
          <a:prstGeom prst="rect">
            <a:avLst/>
          </a:prstGeom>
          <a:noFill/>
        </p:spPr>
        <p:txBody>
          <a:bodyPr wrap="square" rtlCol="0">
            <a:spAutoFit/>
          </a:bodyPr>
          <a:lstStyle/>
          <a:p>
            <a:pPr algn="ctr">
              <a:lnSpc>
                <a:spcPct val="150000"/>
              </a:lnSpc>
            </a:pPr>
            <a:r>
              <a:rPr lang="en-US" sz="1200" dirty="0">
                <a:latin typeface="Roboto" panose="020B0604020202020204" charset="0"/>
                <a:ea typeface="Roboto" panose="020B0604020202020204" charset="0"/>
              </a:rPr>
              <a:t>The ability to think on one’s feet is of great benefit to salespeople, since they will be required to modify their sales presentation to suit the particular needs and problems of their various customers and to respond quickly to unusual objections and awkward questions. However, there is much to be gained by careful preparation of the selling task. Some customers will have similar problems; some questions and objections will be raised repeatedly. </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5122" name="Picture 2" descr="Sivaprasad (Siva): Sales Secret (57): Your preparation for your sales call  impresses your customer; PREPARE WELL."/>
          <p:cNvPicPr>
            <a:picLocks noChangeAspect="1" noChangeArrowheads="1"/>
          </p:cNvPicPr>
          <p:nvPr/>
        </p:nvPicPr>
        <p:blipFill rotWithShape="1">
          <a:blip r:embed="rId2">
            <a:extLst>
              <a:ext uri="{28A0092B-C50C-407E-A947-70E740481C1C}">
                <a14:useLocalDpi xmlns:a14="http://schemas.microsoft.com/office/drawing/2010/main" val="0"/>
              </a:ext>
            </a:extLst>
          </a:blip>
          <a:srcRect l="1232" t="9603" r="1675" b="8669"/>
          <a:stretch/>
        </p:blipFill>
        <p:spPr bwMode="auto">
          <a:xfrm rot="5400000">
            <a:off x="5033356" y="1408539"/>
            <a:ext cx="4943829" cy="241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3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72" y="2041764"/>
            <a:ext cx="4003488" cy="1102128"/>
          </a:xfrm>
        </p:spPr>
        <p:txBody>
          <a:bodyPr/>
          <a:lstStyle/>
          <a:p>
            <a:r>
              <a:rPr lang="en-US" sz="2400" dirty="0"/>
              <a:t>Preparation for pure selling and sales negotiations</a:t>
            </a:r>
          </a:p>
        </p:txBody>
      </p:sp>
      <p:sp>
        <p:nvSpPr>
          <p:cNvPr id="3" name="Subtitle 2"/>
          <p:cNvSpPr>
            <a:spLocks noGrp="1"/>
          </p:cNvSpPr>
          <p:nvPr>
            <p:ph type="subTitle" idx="1"/>
          </p:nvPr>
        </p:nvSpPr>
        <p:spPr>
          <a:xfrm>
            <a:off x="5024125" y="1674047"/>
            <a:ext cx="3406500" cy="2065746"/>
          </a:xfrm>
        </p:spPr>
        <p:txBody>
          <a:bodyPr/>
          <a:lstStyle/>
          <a:p>
            <a:pPr>
              <a:lnSpc>
                <a:spcPct val="150000"/>
              </a:lnSpc>
            </a:pPr>
            <a:r>
              <a:rPr lang="en-US" b="1" dirty="0">
                <a:latin typeface="Roboto" panose="020B0604020202020204" charset="0"/>
                <a:ea typeface="Roboto" panose="020B0604020202020204" charset="0"/>
              </a:rPr>
              <a:t>Product knowledge and benefits</a:t>
            </a:r>
          </a:p>
          <a:p>
            <a:pPr>
              <a:lnSpc>
                <a:spcPct val="150000"/>
              </a:lnSpc>
            </a:pPr>
            <a:r>
              <a:rPr lang="en-US" b="1" dirty="0">
                <a:latin typeface="Roboto" panose="020B0604020202020204" charset="0"/>
                <a:ea typeface="Roboto" panose="020B0604020202020204" charset="0"/>
              </a:rPr>
              <a:t>Knowledge of competitors’ products and their benefits</a:t>
            </a:r>
          </a:p>
          <a:p>
            <a:pPr>
              <a:lnSpc>
                <a:spcPct val="150000"/>
              </a:lnSpc>
            </a:pPr>
            <a:r>
              <a:rPr lang="en-US" b="1" dirty="0">
                <a:latin typeface="Roboto" panose="020B0604020202020204" charset="0"/>
                <a:ea typeface="Roboto" panose="020B0604020202020204" charset="0"/>
              </a:rPr>
              <a:t>Sales presentation planning</a:t>
            </a:r>
          </a:p>
          <a:p>
            <a:pPr>
              <a:lnSpc>
                <a:spcPct val="150000"/>
              </a:lnSpc>
            </a:pPr>
            <a:r>
              <a:rPr lang="en-US" b="1" dirty="0">
                <a:latin typeface="Roboto" panose="020B0604020202020204" charset="0"/>
                <a:ea typeface="Roboto" panose="020B0604020202020204" charset="0"/>
              </a:rPr>
              <a:t>Setting sales objectives</a:t>
            </a:r>
          </a:p>
          <a:p>
            <a:pPr>
              <a:lnSpc>
                <a:spcPct val="150000"/>
              </a:lnSpc>
            </a:pPr>
            <a:r>
              <a:rPr lang="en-US" b="1" dirty="0">
                <a:latin typeface="Roboto" panose="020B0604020202020204" charset="0"/>
                <a:ea typeface="Roboto" panose="020B0604020202020204" charset="0"/>
              </a:rPr>
              <a:t>Understanding buyer behavior</a:t>
            </a:r>
          </a:p>
          <a:p>
            <a:pPr marL="114300" indent="0">
              <a:buNone/>
            </a:pPr>
            <a:endParaRPr lang="en-US" dirty="0"/>
          </a:p>
        </p:txBody>
      </p:sp>
    </p:spTree>
    <p:extLst>
      <p:ext uri="{BB962C8B-B14F-4D97-AF65-F5344CB8AC3E}">
        <p14:creationId xmlns:p14="http://schemas.microsoft.com/office/powerpoint/2010/main" val="399668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AB6A66-BFF0-4211-9F97-B353F6491808}"/>
              </a:ext>
            </a:extLst>
          </p:cNvPr>
          <p:cNvSpPr/>
          <p:nvPr/>
        </p:nvSpPr>
        <p:spPr>
          <a:xfrm>
            <a:off x="4284324" y="1056968"/>
            <a:ext cx="4376791" cy="3597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The number of options available to each party</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The quantity and quality of information held by each party</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Need recognition and satisfaction.</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The pressures on the parties.</a:t>
            </a:r>
            <a:endParaRPr lang="en-US" b="1" dirty="0">
              <a:solidFill>
                <a:schemeClr val="tx1"/>
              </a:solidFill>
              <a:latin typeface="Roboto" panose="020B0604020202020204" charset="0"/>
              <a:ea typeface="Roboto" panose="020B0604020202020204" charset="0"/>
              <a:cs typeface="Calibri" panose="020F0502020204030204" pitchFamily="34" charset="0"/>
            </a:endParaRPr>
          </a:p>
        </p:txBody>
      </p:sp>
      <p:sp>
        <p:nvSpPr>
          <p:cNvPr id="2" name="TextBox 1">
            <a:extLst>
              <a:ext uri="{FF2B5EF4-FFF2-40B4-BE49-F238E27FC236}">
                <a16:creationId xmlns:a16="http://schemas.microsoft.com/office/drawing/2014/main" id="{D5B3C5DF-FCEA-40AD-B6E3-0C020AC9ED1A}"/>
              </a:ext>
            </a:extLst>
          </p:cNvPr>
          <p:cNvSpPr txBox="1"/>
          <p:nvPr/>
        </p:nvSpPr>
        <p:spPr>
          <a:xfrm>
            <a:off x="861237" y="404037"/>
            <a:ext cx="2137144" cy="41467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4E76909-CA3B-4691-9A69-D249D7E2E8B6}"/>
              </a:ext>
            </a:extLst>
          </p:cNvPr>
          <p:cNvSpPr txBox="1"/>
          <p:nvPr/>
        </p:nvSpPr>
        <p:spPr>
          <a:xfrm>
            <a:off x="1846420" y="0"/>
            <a:ext cx="6372905" cy="523220"/>
          </a:xfrm>
          <a:prstGeom prst="rect">
            <a:avLst/>
          </a:prstGeom>
          <a:noFill/>
        </p:spPr>
        <p:txBody>
          <a:bodyPr wrap="square" rtlCol="0">
            <a:spAutoFit/>
          </a:bodyPr>
          <a:lstStyle/>
          <a:p>
            <a:pPr algn="ctr"/>
            <a:r>
              <a:rPr lang="en-US" sz="2800" b="1" dirty="0">
                <a:latin typeface="Roboto" panose="020B0604020202020204" charset="0"/>
                <a:ea typeface="Roboto" panose="020B0604020202020204" charset="0"/>
              </a:rPr>
              <a:t>Preparation for sales negotiations</a:t>
            </a:r>
          </a:p>
        </p:txBody>
      </p:sp>
      <p:sp>
        <p:nvSpPr>
          <p:cNvPr id="4" name="TextBox 3"/>
          <p:cNvSpPr txBox="1"/>
          <p:nvPr/>
        </p:nvSpPr>
        <p:spPr>
          <a:xfrm>
            <a:off x="616449" y="1962364"/>
            <a:ext cx="2907587" cy="707886"/>
          </a:xfrm>
          <a:prstGeom prst="rect">
            <a:avLst/>
          </a:prstGeom>
          <a:noFill/>
        </p:spPr>
        <p:txBody>
          <a:bodyPr wrap="square" rtlCol="0">
            <a:spAutoFit/>
          </a:bodyPr>
          <a:lstStyle/>
          <a:p>
            <a:r>
              <a:rPr lang="en-US" sz="2000" b="1" dirty="0">
                <a:latin typeface="Roboto" panose="020B0604020202020204" charset="0"/>
                <a:ea typeface="Roboto" panose="020B0604020202020204" charset="0"/>
              </a:rPr>
              <a:t>Assessment of the balance of power</a:t>
            </a:r>
          </a:p>
        </p:txBody>
      </p:sp>
    </p:spTree>
    <p:extLst>
      <p:ext uri="{BB962C8B-B14F-4D97-AF65-F5344CB8AC3E}">
        <p14:creationId xmlns:p14="http://schemas.microsoft.com/office/powerpoint/2010/main" val="45132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3618E-8433-47DB-BD4B-C6A88369029C}"/>
              </a:ext>
            </a:extLst>
          </p:cNvPr>
          <p:cNvSpPr txBox="1"/>
          <p:nvPr/>
        </p:nvSpPr>
        <p:spPr>
          <a:xfrm>
            <a:off x="345556" y="191610"/>
            <a:ext cx="3640817" cy="830997"/>
          </a:xfrm>
          <a:prstGeom prst="rect">
            <a:avLst/>
          </a:prstGeom>
          <a:noFill/>
        </p:spPr>
        <p:txBody>
          <a:bodyPr wrap="square" rtlCol="0">
            <a:spAutoFit/>
          </a:bodyPr>
          <a:lstStyle/>
          <a:p>
            <a:r>
              <a:rPr lang="en-US" sz="2400" b="1" dirty="0">
                <a:latin typeface="Roboto" panose="020B0604020202020204" charset="0"/>
                <a:ea typeface="Roboto" panose="020B0604020202020204" charset="0"/>
              </a:rPr>
              <a:t>Determination of negotiating objectives</a:t>
            </a:r>
          </a:p>
        </p:txBody>
      </p:sp>
      <p:sp>
        <p:nvSpPr>
          <p:cNvPr id="8" name="TextBox 7">
            <a:extLst>
              <a:ext uri="{FF2B5EF4-FFF2-40B4-BE49-F238E27FC236}">
                <a16:creationId xmlns:a16="http://schemas.microsoft.com/office/drawing/2014/main" id="{DDB6A895-DB55-437C-B982-B0F8F6EE02FA}"/>
              </a:ext>
            </a:extLst>
          </p:cNvPr>
          <p:cNvSpPr txBox="1"/>
          <p:nvPr/>
        </p:nvSpPr>
        <p:spPr>
          <a:xfrm>
            <a:off x="4483116" y="1668370"/>
            <a:ext cx="4465675" cy="16722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Roboto" panose="020B0604020202020204" charset="0"/>
                <a:ea typeface="Roboto" panose="020B0604020202020204" charset="0"/>
              </a:rPr>
              <a:t>‘Would like’ objectives. These are the maximum a negotiator can reasonably expect to get; for example, the highest price a seller feels they can realistically obtain. This determines the opening positions of buyers and sellers.</a:t>
            </a:r>
            <a:endParaRPr lang="en-US" b="1" dirty="0">
              <a:latin typeface="Roboto" panose="020B0604020202020204" charset="0"/>
              <a:ea typeface="Roboto" panose="020B0604020202020204" charset="0"/>
            </a:endParaRPr>
          </a:p>
        </p:txBody>
      </p:sp>
      <p:sp>
        <p:nvSpPr>
          <p:cNvPr id="3" name="TextBox 2">
            <a:extLst>
              <a:ext uri="{FF2B5EF4-FFF2-40B4-BE49-F238E27FC236}">
                <a16:creationId xmlns:a16="http://schemas.microsoft.com/office/drawing/2014/main" id="{CFE013C4-5BF0-491F-8E00-9D769FCF5808}"/>
              </a:ext>
            </a:extLst>
          </p:cNvPr>
          <p:cNvSpPr txBox="1"/>
          <p:nvPr/>
        </p:nvSpPr>
        <p:spPr>
          <a:xfrm>
            <a:off x="242815" y="1668370"/>
            <a:ext cx="3630542" cy="2031325"/>
          </a:xfrm>
          <a:prstGeom prst="rect">
            <a:avLst/>
          </a:prstGeom>
          <a:noFill/>
        </p:spPr>
        <p:txBody>
          <a:bodyPr wrap="square" rtlCol="0">
            <a:spAutoFit/>
          </a:bodyPr>
          <a:lstStyle/>
          <a:p>
            <a:pPr marL="342900" indent="-342900">
              <a:lnSpc>
                <a:spcPct val="150000"/>
              </a:lnSpc>
              <a:buFont typeface="+mj-lt"/>
              <a:buAutoNum type="arabicPeriod"/>
            </a:pPr>
            <a:r>
              <a:rPr lang="en-US" dirty="0">
                <a:latin typeface="Roboto" panose="020B0604020202020204" charset="0"/>
                <a:ea typeface="Roboto" panose="020B0604020202020204" charset="0"/>
              </a:rPr>
              <a:t>‘Must have’ objectives. The ‘must have’ objectives define a bargainer’s minimum requirements; for example, the minimum price at which a seller is willing to trade. This determines the negotiating breakpoint</a:t>
            </a:r>
          </a:p>
        </p:txBody>
      </p:sp>
    </p:spTree>
    <p:extLst>
      <p:ext uri="{BB962C8B-B14F-4D97-AF65-F5344CB8AC3E}">
        <p14:creationId xmlns:p14="http://schemas.microsoft.com/office/powerpoint/2010/main" val="127863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5B95F-49DC-434E-86A1-7AEECD96D4A6}"/>
              </a:ext>
            </a:extLst>
          </p:cNvPr>
          <p:cNvSpPr txBox="1"/>
          <p:nvPr/>
        </p:nvSpPr>
        <p:spPr>
          <a:xfrm>
            <a:off x="2508596" y="184935"/>
            <a:ext cx="4013791" cy="523220"/>
          </a:xfrm>
          <a:prstGeom prst="rect">
            <a:avLst/>
          </a:prstGeom>
          <a:solidFill>
            <a:schemeClr val="accent1"/>
          </a:solidFill>
        </p:spPr>
        <p:txBody>
          <a:bodyPr wrap="square" rtlCol="0">
            <a:spAutoFit/>
          </a:bodyPr>
          <a:lstStyle/>
          <a:p>
            <a:pPr algn="ctr"/>
            <a:r>
              <a:rPr lang="en-US" sz="2800" b="1" dirty="0">
                <a:latin typeface="Roboto" panose="020B0604020202020204" charset="0"/>
                <a:ea typeface="Roboto" panose="020B0604020202020204" charset="0"/>
              </a:rPr>
              <a:t>A negotiating scenario</a:t>
            </a:r>
            <a:endParaRPr lang="en-US" sz="2800" b="1" dirty="0">
              <a:solidFill>
                <a:schemeClr val="tx1"/>
              </a:solidFill>
              <a:latin typeface="Roboto" panose="020B0604020202020204" charset="0"/>
              <a:ea typeface="Roboto" panose="020B0604020202020204" charset="0"/>
            </a:endParaRPr>
          </a:p>
        </p:txBody>
      </p:sp>
      <p:pic>
        <p:nvPicPr>
          <p:cNvPr id="4" name="Picture 3"/>
          <p:cNvPicPr>
            <a:picLocks noChangeAspect="1"/>
          </p:cNvPicPr>
          <p:nvPr/>
        </p:nvPicPr>
        <p:blipFill>
          <a:blip r:embed="rId2"/>
          <a:stretch>
            <a:fillRect/>
          </a:stretch>
        </p:blipFill>
        <p:spPr>
          <a:xfrm>
            <a:off x="0" y="915256"/>
            <a:ext cx="9144000" cy="3848100"/>
          </a:xfrm>
          <a:prstGeom prst="rect">
            <a:avLst/>
          </a:prstGeom>
        </p:spPr>
      </p:pic>
    </p:spTree>
    <p:extLst>
      <p:ext uri="{BB962C8B-B14F-4D97-AF65-F5344CB8AC3E}">
        <p14:creationId xmlns:p14="http://schemas.microsoft.com/office/powerpoint/2010/main" val="379901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0CCA66-1288-4AB1-90F7-0F46ACA0C90E}"/>
              </a:ext>
            </a:extLst>
          </p:cNvPr>
          <p:cNvSpPr txBox="1"/>
          <p:nvPr/>
        </p:nvSpPr>
        <p:spPr>
          <a:xfrm>
            <a:off x="494959" y="418275"/>
            <a:ext cx="3300861" cy="461665"/>
          </a:xfrm>
          <a:prstGeom prst="rect">
            <a:avLst/>
          </a:prstGeom>
          <a:solidFill>
            <a:srgbClr val="00B0F0"/>
          </a:solidFill>
        </p:spPr>
        <p:txBody>
          <a:bodyPr wrap="square" rtlCol="0">
            <a:spAutoFit/>
          </a:bodyPr>
          <a:lstStyle/>
          <a:p>
            <a:pPr algn="ctr"/>
            <a:r>
              <a:rPr lang="en-US" sz="2400" b="1" dirty="0">
                <a:latin typeface="Roboto" panose="020B0604020202020204" charset="0"/>
                <a:ea typeface="Roboto" panose="020B0604020202020204" charset="0"/>
              </a:rPr>
              <a:t>Concession analysis</a:t>
            </a:r>
          </a:p>
        </p:txBody>
      </p:sp>
      <p:sp>
        <p:nvSpPr>
          <p:cNvPr id="3" name="TextBox 2">
            <a:extLst>
              <a:ext uri="{FF2B5EF4-FFF2-40B4-BE49-F238E27FC236}">
                <a16:creationId xmlns:a16="http://schemas.microsoft.com/office/drawing/2014/main" id="{80454E8C-B8BF-43D9-9FD8-5E8FE6C766E3}"/>
              </a:ext>
            </a:extLst>
          </p:cNvPr>
          <p:cNvSpPr txBox="1"/>
          <p:nvPr/>
        </p:nvSpPr>
        <p:spPr>
          <a:xfrm>
            <a:off x="233541" y="1265188"/>
            <a:ext cx="3562279" cy="2649266"/>
          </a:xfrm>
          <a:prstGeom prst="rect">
            <a:avLst/>
          </a:prstGeom>
          <a:noFill/>
        </p:spPr>
        <p:txBody>
          <a:bodyPr wrap="square" rtlCol="0">
            <a:spAutoFit/>
          </a:bodyPr>
          <a:lstStyle/>
          <a:p>
            <a:pPr algn="ctr">
              <a:lnSpc>
                <a:spcPct val="150000"/>
              </a:lnSpc>
            </a:pPr>
            <a:r>
              <a:rPr lang="en-US" sz="1200" dirty="0">
                <a:latin typeface="Roboto" panose="020B0604020202020204" charset="0"/>
                <a:ea typeface="Roboto" panose="020B0604020202020204" charset="0"/>
              </a:rPr>
              <a:t>Since negotiation implies movement in order to achieve agreement, it is likely that concessions will be made by at least one party during the bargaining process. Preparation can aid negotiators by analyzing the kinds of concession that might be offered to the other side. The key to this concession analysis is to value concessions the seller might be prepared to make through the eyes of the buyer</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sp>
        <p:nvSpPr>
          <p:cNvPr id="4" name="AutoShape 4" descr="Connect Nigeria">
            <a:extLst>
              <a:ext uri="{FF2B5EF4-FFF2-40B4-BE49-F238E27FC236}">
                <a16:creationId xmlns:a16="http://schemas.microsoft.com/office/drawing/2014/main" id="{30F2E4ED-B2BD-4AE8-92CC-42FFF992FAD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Connect Nigeria">
            <a:extLst>
              <a:ext uri="{FF2B5EF4-FFF2-40B4-BE49-F238E27FC236}">
                <a16:creationId xmlns:a16="http://schemas.microsoft.com/office/drawing/2014/main" id="{390E91EC-09DE-419C-BB02-B26985C0F90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724400" y="0"/>
            <a:ext cx="4419601"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Price; </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Timing of delivery; </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The product – its specification, optional extras; </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The price – e.g. Works price, price at the buyer’s factory gate, installation price, in-service price; </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Payment – on dispatch, on receipt, in working order, credit terms; </a:t>
            </a:r>
          </a:p>
          <a:p>
            <a:pPr marL="285750" indent="-285750">
              <a:lnSpc>
                <a:spcPct val="150000"/>
              </a:lnSpc>
              <a:buFont typeface="Arial" panose="020B0604020202020204" pitchFamily="34" charset="0"/>
              <a:buChar char="•"/>
            </a:pPr>
            <a:r>
              <a:rPr lang="en-US" b="1" dirty="0">
                <a:solidFill>
                  <a:schemeClr val="tx1"/>
                </a:solidFill>
                <a:latin typeface="Roboto" panose="020B0604020202020204" charset="0"/>
                <a:ea typeface="Roboto" panose="020B0604020202020204" charset="0"/>
              </a:rPr>
              <a:t>Trade-in terms, e.g. Cars.</a:t>
            </a:r>
          </a:p>
        </p:txBody>
      </p:sp>
    </p:spTree>
    <p:extLst>
      <p:ext uri="{BB962C8B-B14F-4D97-AF65-F5344CB8AC3E}">
        <p14:creationId xmlns:p14="http://schemas.microsoft.com/office/powerpoint/2010/main" val="70223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1E0CA-9406-44BF-AC11-18F60A040E6F}"/>
              </a:ext>
            </a:extLst>
          </p:cNvPr>
          <p:cNvSpPr txBox="1"/>
          <p:nvPr/>
        </p:nvSpPr>
        <p:spPr>
          <a:xfrm>
            <a:off x="409354" y="469951"/>
            <a:ext cx="3268794" cy="523220"/>
          </a:xfrm>
          <a:prstGeom prst="rect">
            <a:avLst/>
          </a:prstGeom>
          <a:solidFill>
            <a:schemeClr val="accent3">
              <a:lumMod val="40000"/>
              <a:lumOff val="60000"/>
            </a:schemeClr>
          </a:solidFill>
        </p:spPr>
        <p:txBody>
          <a:bodyPr wrap="square" rtlCol="0">
            <a:spAutoFit/>
          </a:bodyPr>
          <a:lstStyle/>
          <a:p>
            <a:pPr algn="ctr"/>
            <a:r>
              <a:rPr lang="en-US" sz="2800" b="1" dirty="0">
                <a:latin typeface="Roboto" panose="020B0604020202020204" charset="0"/>
                <a:ea typeface="Roboto" panose="020B0604020202020204" charset="0"/>
              </a:rPr>
              <a:t>Proposal analysis</a:t>
            </a:r>
          </a:p>
        </p:txBody>
      </p:sp>
      <p:sp>
        <p:nvSpPr>
          <p:cNvPr id="3" name="TextBox 2">
            <a:extLst>
              <a:ext uri="{FF2B5EF4-FFF2-40B4-BE49-F238E27FC236}">
                <a16:creationId xmlns:a16="http://schemas.microsoft.com/office/drawing/2014/main" id="{6C0FF398-CE1B-44D8-A37B-E78C3A285F0A}"/>
              </a:ext>
            </a:extLst>
          </p:cNvPr>
          <p:cNvSpPr txBox="1"/>
          <p:nvPr/>
        </p:nvSpPr>
        <p:spPr>
          <a:xfrm>
            <a:off x="162774" y="1771620"/>
            <a:ext cx="4758070" cy="1723549"/>
          </a:xfrm>
          <a:prstGeom prst="rect">
            <a:avLst/>
          </a:prstGeom>
          <a:noFill/>
        </p:spPr>
        <p:txBody>
          <a:bodyPr wrap="square" rtlCol="0">
            <a:spAutoFit/>
          </a:bodyPr>
          <a:lstStyle/>
          <a:p>
            <a:pPr algn="just">
              <a:lnSpc>
                <a:spcPct val="150000"/>
              </a:lnSpc>
            </a:pPr>
            <a:r>
              <a:rPr lang="en-US" sz="1200" dirty="0">
                <a:latin typeface="Roboto" panose="020B0604020202020204" charset="0"/>
                <a:ea typeface="Roboto" panose="020B0604020202020204" charset="0"/>
              </a:rPr>
              <a:t>A further sensible activity during the preparation stage is to estimate the proposals and demands the buyer is likely to make during the course of negotiation, and the seller’s reaction to them. This is analogous to the anticipation of objections in pure selling – it helps when quick decisions have to be made in the heat of the negotiation.</a:t>
            </a:r>
            <a:endParaRPr lang="en-US" sz="1200"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6148" name="Picture 4" descr="Analysis, data, proposal, research, summarize icon - Download on Iconf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565" y="300717"/>
            <a:ext cx="3631241" cy="444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9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02103" y="177897"/>
            <a:ext cx="3986373" cy="572700"/>
          </a:xfrm>
          <a:solidFill>
            <a:srgbClr val="00B0F0"/>
          </a:solidFill>
        </p:spPr>
        <p:txBody>
          <a:bodyPr/>
          <a:lstStyle/>
          <a:p>
            <a:r>
              <a:rPr lang="en-US" dirty="0"/>
              <a:t>Complaint handling</a:t>
            </a:r>
          </a:p>
        </p:txBody>
      </p:sp>
      <p:sp>
        <p:nvSpPr>
          <p:cNvPr id="4" name="Subtitle 3"/>
          <p:cNvSpPr>
            <a:spLocks noGrp="1"/>
          </p:cNvSpPr>
          <p:nvPr>
            <p:ph type="subTitle" idx="1"/>
          </p:nvPr>
        </p:nvSpPr>
        <p:spPr>
          <a:xfrm>
            <a:off x="120319" y="750597"/>
            <a:ext cx="8849020" cy="1263138"/>
          </a:xfrm>
        </p:spPr>
        <p:txBody>
          <a:bodyPr/>
          <a:lstStyle/>
          <a:p>
            <a:pPr marL="114300" indent="0">
              <a:lnSpc>
                <a:spcPct val="150000"/>
              </a:lnSpc>
              <a:buNone/>
            </a:pPr>
            <a:r>
              <a:rPr lang="en-US" sz="1200" dirty="0"/>
              <a:t>The term complaint handling describes the handling of customer complaints within a company. Criticism is supposed to be evaluated in a way that is systematic and orderly, and used to create a positive impact. It is also supposed to resolve the issue that prompted the customer’s criticism. The goal of complaint management is to strengthen customer loyalty as well as quality assurance.</a:t>
            </a:r>
          </a:p>
        </p:txBody>
      </p:sp>
      <p:pic>
        <p:nvPicPr>
          <p:cNvPr id="1030" name="Picture 6" descr="4 Ways Complaint Software Improves Your Customer Service | i-S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3735"/>
            <a:ext cx="9144000" cy="312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2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9839" y="102741"/>
            <a:ext cx="3488075" cy="523220"/>
          </a:xfrm>
          <a:prstGeom prst="rect">
            <a:avLst/>
          </a:prstGeom>
          <a:solidFill>
            <a:srgbClr val="33CCFF"/>
          </a:solidFill>
        </p:spPr>
        <p:txBody>
          <a:bodyPr wrap="square" rtlCol="0">
            <a:spAutoFit/>
          </a:bodyPr>
          <a:lstStyle/>
          <a:p>
            <a:pPr algn="ctr"/>
            <a:r>
              <a:rPr lang="en-US" sz="2800" b="1" dirty="0">
                <a:latin typeface="Roboto" panose="020B0604020202020204" charset="0"/>
                <a:ea typeface="Roboto" panose="020B0604020202020204" charset="0"/>
              </a:rPr>
              <a:t>Diversion </a:t>
            </a:r>
          </a:p>
        </p:txBody>
      </p:sp>
      <p:sp>
        <p:nvSpPr>
          <p:cNvPr id="4" name="TextBox 3"/>
          <p:cNvSpPr txBox="1"/>
          <p:nvPr/>
        </p:nvSpPr>
        <p:spPr>
          <a:xfrm>
            <a:off x="410965" y="852093"/>
            <a:ext cx="8270697" cy="1061829"/>
          </a:xfrm>
          <a:prstGeom prst="rect">
            <a:avLst/>
          </a:prstGeom>
          <a:noFill/>
        </p:spPr>
        <p:txBody>
          <a:bodyPr wrap="square" rtlCol="0">
            <a:spAutoFit/>
          </a:bodyPr>
          <a:lstStyle/>
          <a:p>
            <a:pPr>
              <a:lnSpc>
                <a:spcPct val="150000"/>
              </a:lnSpc>
            </a:pPr>
            <a:r>
              <a:rPr lang="en-US" dirty="0">
                <a:latin typeface="Roboto" panose="020B0604020202020204" charset="0"/>
                <a:ea typeface="Roboto" panose="020B0604020202020204" charset="0"/>
              </a:rPr>
              <a:t>An effective method of gaining an account in the face of entrenched competition is the diversion. The aim is to distract a rival into concentrating its efforts on defending one account (and therefore neglecting another).</a:t>
            </a:r>
          </a:p>
        </p:txBody>
      </p:sp>
      <p:pic>
        <p:nvPicPr>
          <p:cNvPr id="7170" name="Picture 2" descr="The Leaders' Corner: Negotiation -- an increasingly necessary sk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0054"/>
            <a:ext cx="9144000" cy="300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5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33" y="996594"/>
            <a:ext cx="3051425" cy="523220"/>
          </a:xfrm>
          <a:prstGeom prst="rect">
            <a:avLst/>
          </a:prstGeom>
          <a:solidFill>
            <a:srgbClr val="33CCFF"/>
          </a:solidFill>
        </p:spPr>
        <p:txBody>
          <a:bodyPr wrap="square" rtlCol="0">
            <a:spAutoFit/>
          </a:bodyPr>
          <a:lstStyle/>
          <a:p>
            <a:pPr algn="ctr"/>
            <a:r>
              <a:rPr lang="en-US" sz="2800" b="1" dirty="0">
                <a:latin typeface="Roboto" panose="020B0604020202020204" charset="0"/>
                <a:ea typeface="Roboto" panose="020B0604020202020204" charset="0"/>
              </a:rPr>
              <a:t>Sales Cycle</a:t>
            </a:r>
          </a:p>
        </p:txBody>
      </p:sp>
      <p:sp>
        <p:nvSpPr>
          <p:cNvPr id="3" name="TextBox 2"/>
          <p:cNvSpPr txBox="1"/>
          <p:nvPr/>
        </p:nvSpPr>
        <p:spPr>
          <a:xfrm>
            <a:off x="226033" y="1806908"/>
            <a:ext cx="3554857" cy="2308324"/>
          </a:xfrm>
          <a:prstGeom prst="rect">
            <a:avLst/>
          </a:prstGeom>
          <a:noFill/>
        </p:spPr>
        <p:txBody>
          <a:bodyPr wrap="square" rtlCol="0">
            <a:spAutoFit/>
          </a:bodyPr>
          <a:lstStyle/>
          <a:p>
            <a:pPr>
              <a:lnSpc>
                <a:spcPct val="150000"/>
              </a:lnSpc>
            </a:pPr>
            <a:r>
              <a:rPr lang="en-US" sz="1200" dirty="0">
                <a:latin typeface="Roboto" panose="020B0604020202020204" charset="0"/>
                <a:ea typeface="Roboto" panose="020B0604020202020204" charset="0"/>
              </a:rPr>
              <a:t>The term “sales cycle” describes all the sales process steps, starting from the first customer contact to closing the deal and follow-ups. Simply put, it’s a potential client’s journey from recognizing they need a product to making a purchase. And since the sales process is a journey for a prospect, it’s a roadmap for a salesperson.</a:t>
            </a:r>
          </a:p>
        </p:txBody>
      </p:sp>
      <p:pic>
        <p:nvPicPr>
          <p:cNvPr id="8194" name="Picture 2" descr="Sales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890" y="-60473"/>
            <a:ext cx="5363110" cy="520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5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1352" y="184936"/>
            <a:ext cx="3051425" cy="523220"/>
          </a:xfrm>
          <a:prstGeom prst="rect">
            <a:avLst/>
          </a:prstGeom>
          <a:solidFill>
            <a:schemeClr val="accent1"/>
          </a:solidFill>
        </p:spPr>
        <p:txBody>
          <a:bodyPr wrap="square" rtlCol="0">
            <a:spAutoFit/>
          </a:bodyPr>
          <a:lstStyle/>
          <a:p>
            <a:pPr algn="ctr"/>
            <a:r>
              <a:rPr lang="en-US" sz="2800" b="1" dirty="0">
                <a:latin typeface="Roboto" panose="020B0604020202020204" charset="0"/>
                <a:ea typeface="Roboto" panose="020B0604020202020204" charset="0"/>
              </a:rPr>
              <a:t>Sales negotiation</a:t>
            </a:r>
          </a:p>
        </p:txBody>
      </p:sp>
      <p:sp>
        <p:nvSpPr>
          <p:cNvPr id="3" name="Rounded Rectangle 2"/>
          <p:cNvSpPr/>
          <p:nvPr/>
        </p:nvSpPr>
        <p:spPr>
          <a:xfrm>
            <a:off x="71919" y="1222623"/>
            <a:ext cx="4315145" cy="3503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Roboto" panose="020B0604020202020204" charset="0"/>
                <a:ea typeface="Roboto" panose="020B0604020202020204" charset="0"/>
              </a:rPr>
              <a:t>A sales negotiation is a discussion between a buyer and a seller to make a sales deal. These negotiations allow sellers to address a buyer's concerns about a purchase by reestablishing the value of the product or service and making compromises</a:t>
            </a:r>
          </a:p>
        </p:txBody>
      </p:sp>
      <p:pic>
        <p:nvPicPr>
          <p:cNvPr id="9222" name="Picture 6" descr="78,824 Negotiation Photos - Free &amp; Royalty-Free Stock Phot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150" y="1222624"/>
            <a:ext cx="4477300" cy="350348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3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2155751" y="75240"/>
            <a:ext cx="4625164" cy="461665"/>
          </a:xfrm>
          <a:prstGeom prst="rect">
            <a:avLst/>
          </a:prstGeom>
          <a:solidFill>
            <a:srgbClr val="00B0F0"/>
          </a:solidFill>
        </p:spPr>
        <p:txBody>
          <a:bodyPr wrap="square" rtlCol="0">
            <a:spAutoFit/>
          </a:bodyPr>
          <a:lstStyle/>
          <a:p>
            <a:pPr algn="ctr"/>
            <a:r>
              <a:rPr lang="en-US" sz="2400" b="1" dirty="0">
                <a:latin typeface="Roboto" panose="020B0604020202020204" charset="0"/>
                <a:ea typeface="Roboto" panose="020B0604020202020204" charset="0"/>
              </a:rPr>
              <a:t>Sales responsibilities</a:t>
            </a:r>
          </a:p>
        </p:txBody>
      </p:sp>
      <p:sp>
        <p:nvSpPr>
          <p:cNvPr id="2" name="TextBox 1">
            <a:extLst>
              <a:ext uri="{FF2B5EF4-FFF2-40B4-BE49-F238E27FC236}">
                <a16:creationId xmlns:a16="http://schemas.microsoft.com/office/drawing/2014/main" id="{455E887B-A51E-48A9-9B1B-EADCC591B9BE}"/>
              </a:ext>
            </a:extLst>
          </p:cNvPr>
          <p:cNvSpPr txBox="1"/>
          <p:nvPr/>
        </p:nvSpPr>
        <p:spPr>
          <a:xfrm>
            <a:off x="533109" y="647722"/>
            <a:ext cx="8250865" cy="1028423"/>
          </a:xfrm>
          <a:prstGeom prst="rect">
            <a:avLst/>
          </a:prstGeom>
          <a:noFill/>
        </p:spPr>
        <p:txBody>
          <a:bodyPr wrap="square" rtlCol="0">
            <a:spAutoFit/>
          </a:bodyPr>
          <a:lstStyle/>
          <a:p>
            <a:pPr algn="just">
              <a:lnSpc>
                <a:spcPct val="150000"/>
              </a:lnSpc>
            </a:pPr>
            <a:r>
              <a:rPr lang="en-US" dirty="0">
                <a:latin typeface="Roboto" panose="020B0604020202020204" charset="0"/>
                <a:ea typeface="Roboto" panose="020B0604020202020204" charset="0"/>
                <a:cs typeface="Calibri" panose="020F0502020204030204" pitchFamily="34" charset="0"/>
              </a:rPr>
              <a:t>The primary responsibility of a salesperson is to conclude a sale successfully. This task will involve the identification of customer needs, presentation and demonstration, negotiation, handling objections and closing the sale</a:t>
            </a:r>
            <a:endParaRPr lang="en-US" dirty="0">
              <a:solidFill>
                <a:schemeClr val="tx1"/>
              </a:solidFill>
              <a:latin typeface="Roboto" panose="020B0604020202020204" charset="0"/>
              <a:ea typeface="Roboto" panose="020B060402020202020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845942" y="1554613"/>
            <a:ext cx="6371353" cy="3588888"/>
          </a:xfrm>
          <a:prstGeom prst="rect">
            <a:avLst/>
          </a:prstGeom>
        </p:spPr>
      </p:pic>
      <p:sp>
        <p:nvSpPr>
          <p:cNvPr id="5" name="TextBox 4"/>
          <p:cNvSpPr txBox="1"/>
          <p:nvPr/>
        </p:nvSpPr>
        <p:spPr>
          <a:xfrm>
            <a:off x="533109" y="2532660"/>
            <a:ext cx="2239767" cy="584775"/>
          </a:xfrm>
          <a:prstGeom prst="rect">
            <a:avLst/>
          </a:prstGeom>
          <a:noFill/>
        </p:spPr>
        <p:txBody>
          <a:bodyPr wrap="square" rtlCol="0">
            <a:spAutoFit/>
          </a:bodyPr>
          <a:lstStyle/>
          <a:p>
            <a:pPr algn="ctr"/>
            <a:r>
              <a:rPr lang="en-US" sz="1600" b="1" dirty="0">
                <a:latin typeface="Roboto" panose="020B0604020202020204" charset="0"/>
                <a:ea typeface="Roboto" panose="020B0604020202020204" charset="0"/>
                <a:cs typeface="Calibri" panose="020F0502020204030204" pitchFamily="34" charset="0"/>
              </a:rPr>
              <a:t>Key responsibilities of salespeople</a:t>
            </a:r>
          </a:p>
        </p:txBody>
      </p:sp>
    </p:spTree>
    <p:extLst>
      <p:ext uri="{BB962C8B-B14F-4D97-AF65-F5344CB8AC3E}">
        <p14:creationId xmlns:p14="http://schemas.microsoft.com/office/powerpoint/2010/main" val="87194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3AAF9-0CCA-4A69-83F0-663340CEBAA5}"/>
              </a:ext>
            </a:extLst>
          </p:cNvPr>
          <p:cNvSpPr txBox="1"/>
          <p:nvPr/>
        </p:nvSpPr>
        <p:spPr>
          <a:xfrm>
            <a:off x="4880344" y="1221072"/>
            <a:ext cx="4060976" cy="2677656"/>
          </a:xfrm>
          <a:prstGeom prst="rect">
            <a:avLst/>
          </a:prstGeom>
          <a:noFill/>
        </p:spPr>
        <p:txBody>
          <a:bodyPr wrap="square" rtlCol="0">
            <a:spAutoFit/>
          </a:bodyPr>
          <a:lstStyle/>
          <a:p>
            <a:pPr algn="ctr">
              <a:lnSpc>
                <a:spcPct val="150000"/>
              </a:lnSpc>
            </a:pPr>
            <a:r>
              <a:rPr lang="en-US" dirty="0">
                <a:latin typeface="Roboto" panose="020B0604020202020204" charset="0"/>
                <a:ea typeface="Roboto" panose="020B0604020202020204" charset="0"/>
                <a:cs typeface="Calibri" panose="020F0502020204030204" pitchFamily="34" charset="0"/>
              </a:rPr>
              <a:t>Prospecting is the searching for and calling upon customers who, hitherto, have not purchased from the company. This activity is not of uniform importance across all branches of selling. It is obviously far more important in industrial selling than retail selling</a:t>
            </a:r>
          </a:p>
          <a:p>
            <a:pPr algn="ctr">
              <a:lnSpc>
                <a:spcPct val="150000"/>
              </a:lnSpc>
            </a:pPr>
            <a:r>
              <a:rPr lang="en-US" dirty="0">
                <a:latin typeface="Roboto" panose="020B0604020202020204" charset="0"/>
                <a:ea typeface="Roboto" panose="020B0604020202020204" charset="0"/>
                <a:cs typeface="Calibri" panose="020F0502020204030204" pitchFamily="34" charset="0"/>
              </a:rPr>
              <a:t>For example, a salesperson of office equipment may call upon many new potential customers,</a:t>
            </a:r>
            <a:endParaRPr lang="en-US" i="0" dirty="0">
              <a:solidFill>
                <a:schemeClr val="tx1"/>
              </a:solidFill>
              <a:effectLst/>
              <a:latin typeface="Roboto" panose="020B0604020202020204" charset="0"/>
              <a:ea typeface="Roboto" panose="020B0604020202020204" charset="0"/>
              <a:cs typeface="Calibri" panose="020F0502020204030204" pitchFamily="34" charset="0"/>
            </a:endParaRPr>
          </a:p>
        </p:txBody>
      </p:sp>
      <p:sp>
        <p:nvSpPr>
          <p:cNvPr id="3" name="TextBox 2">
            <a:extLst>
              <a:ext uri="{FF2B5EF4-FFF2-40B4-BE49-F238E27FC236}">
                <a16:creationId xmlns:a16="http://schemas.microsoft.com/office/drawing/2014/main" id="{228F364D-74E6-4591-88D2-F35BEE38DD35}"/>
              </a:ext>
            </a:extLst>
          </p:cNvPr>
          <p:cNvSpPr txBox="1"/>
          <p:nvPr/>
        </p:nvSpPr>
        <p:spPr>
          <a:xfrm>
            <a:off x="5390468" y="358841"/>
            <a:ext cx="3221665" cy="646331"/>
          </a:xfrm>
          <a:prstGeom prst="rect">
            <a:avLst/>
          </a:prstGeom>
          <a:solidFill>
            <a:schemeClr val="accent2"/>
          </a:solidFill>
        </p:spPr>
        <p:txBody>
          <a:bodyPr wrap="square" rtlCol="0">
            <a:spAutoFit/>
          </a:bodyPr>
          <a:lstStyle/>
          <a:p>
            <a:pPr algn="ctr"/>
            <a:r>
              <a:rPr lang="en-US" sz="3600" b="1" dirty="0">
                <a:latin typeface="Roboto" panose="020B0604020202020204" charset="0"/>
                <a:ea typeface="Roboto" panose="020B0604020202020204" charset="0"/>
              </a:rPr>
              <a:t>Prospecting</a:t>
            </a:r>
          </a:p>
        </p:txBody>
      </p:sp>
      <p:pic>
        <p:nvPicPr>
          <p:cNvPr id="5" name="Picture 2" descr="Lead Generation Strategies - Prospecting for Quality L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8034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66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AutoShape 6" descr="Successful Cold Calling Tips &amp; Examples - MTD Sales Training">
            <a:extLst>
              <a:ext uri="{FF2B5EF4-FFF2-40B4-BE49-F238E27FC236}">
                <a16:creationId xmlns:a16="http://schemas.microsoft.com/office/drawing/2014/main" id="{0C773174-BDE0-4DBD-B473-8F8920449D8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Subtitle 12"/>
          <p:cNvSpPr>
            <a:spLocks noGrp="1"/>
          </p:cNvSpPr>
          <p:nvPr>
            <p:ph type="subTitle" idx="1"/>
          </p:nvPr>
        </p:nvSpPr>
        <p:spPr>
          <a:xfrm>
            <a:off x="4993302" y="1367850"/>
            <a:ext cx="3750006" cy="3017400"/>
          </a:xfrm>
        </p:spPr>
        <p:txBody>
          <a:bodyPr/>
          <a:lstStyle/>
          <a:p>
            <a:pPr>
              <a:lnSpc>
                <a:spcPct val="150000"/>
              </a:lnSpc>
            </a:pPr>
            <a:r>
              <a:rPr lang="en-US" sz="1800" b="1" dirty="0"/>
              <a:t>Existing customers</a:t>
            </a:r>
          </a:p>
          <a:p>
            <a:pPr>
              <a:lnSpc>
                <a:spcPct val="150000"/>
              </a:lnSpc>
            </a:pPr>
            <a:r>
              <a:rPr lang="en-US" sz="1800" b="1" dirty="0"/>
              <a:t>Trade directories</a:t>
            </a:r>
          </a:p>
          <a:p>
            <a:pPr>
              <a:lnSpc>
                <a:spcPct val="150000"/>
              </a:lnSpc>
            </a:pPr>
            <a:r>
              <a:rPr lang="en-US" sz="1800" b="1" dirty="0"/>
              <a:t>Enquiries.</a:t>
            </a:r>
          </a:p>
          <a:p>
            <a:pPr>
              <a:lnSpc>
                <a:spcPct val="150000"/>
              </a:lnSpc>
            </a:pPr>
            <a:r>
              <a:rPr lang="en-US" sz="1800" b="1" dirty="0"/>
              <a:t>The press and the internet</a:t>
            </a:r>
          </a:p>
          <a:p>
            <a:pPr>
              <a:lnSpc>
                <a:spcPct val="150000"/>
              </a:lnSpc>
            </a:pPr>
            <a:r>
              <a:rPr lang="en-US" sz="1800" b="1" dirty="0"/>
              <a:t>Cold canvassing/cold calling</a:t>
            </a:r>
          </a:p>
          <a:p>
            <a:pPr marL="114300" indent="0">
              <a:buNone/>
            </a:pPr>
            <a:endParaRPr lang="en-US" dirty="0"/>
          </a:p>
        </p:txBody>
      </p:sp>
      <p:sp>
        <p:nvSpPr>
          <p:cNvPr id="17" name="TextBox 16"/>
          <p:cNvSpPr txBox="1"/>
          <p:nvPr/>
        </p:nvSpPr>
        <p:spPr>
          <a:xfrm>
            <a:off x="832207" y="1746607"/>
            <a:ext cx="2661006" cy="954107"/>
          </a:xfrm>
          <a:prstGeom prst="rect">
            <a:avLst/>
          </a:prstGeom>
          <a:noFill/>
        </p:spPr>
        <p:txBody>
          <a:bodyPr wrap="square" rtlCol="0">
            <a:spAutoFit/>
          </a:bodyPr>
          <a:lstStyle/>
          <a:p>
            <a:r>
              <a:rPr lang="en-US" sz="2800" b="1" dirty="0">
                <a:latin typeface="Roboto" panose="020B0604020202020204" charset="0"/>
                <a:ea typeface="Roboto" panose="020B0604020202020204" charset="0"/>
              </a:rPr>
              <a:t>Sources of prospects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17" y="1169249"/>
            <a:ext cx="3068539" cy="844485"/>
          </a:xfrm>
        </p:spPr>
        <p:txBody>
          <a:bodyPr/>
          <a:lstStyle/>
          <a:p>
            <a:pPr algn="ctr"/>
            <a:r>
              <a:rPr lang="en-US" sz="2000" dirty="0"/>
              <a:t>Database and knowledge management</a:t>
            </a:r>
          </a:p>
        </p:txBody>
      </p:sp>
      <p:sp>
        <p:nvSpPr>
          <p:cNvPr id="3" name="Subtitle 2"/>
          <p:cNvSpPr>
            <a:spLocks noGrp="1"/>
          </p:cNvSpPr>
          <p:nvPr>
            <p:ph type="subTitle" idx="1"/>
          </p:nvPr>
        </p:nvSpPr>
        <p:spPr>
          <a:xfrm>
            <a:off x="4715899" y="827615"/>
            <a:ext cx="4263713" cy="3538901"/>
          </a:xfrm>
        </p:spPr>
        <p:txBody>
          <a:bodyPr/>
          <a:lstStyle/>
          <a:p>
            <a:pPr>
              <a:lnSpc>
                <a:spcPct val="150000"/>
              </a:lnSpc>
            </a:pPr>
            <a:r>
              <a:rPr lang="en-US" dirty="0"/>
              <a:t>Name and address of company</a:t>
            </a:r>
          </a:p>
          <a:p>
            <a:pPr>
              <a:lnSpc>
                <a:spcPct val="150000"/>
              </a:lnSpc>
            </a:pPr>
            <a:r>
              <a:rPr lang="en-US" dirty="0"/>
              <a:t>Name and position of contact(s)</a:t>
            </a:r>
          </a:p>
          <a:p>
            <a:pPr>
              <a:lnSpc>
                <a:spcPct val="150000"/>
              </a:lnSpc>
            </a:pPr>
            <a:r>
              <a:rPr lang="en-US" dirty="0"/>
              <a:t>Nature of business; </a:t>
            </a:r>
          </a:p>
          <a:p>
            <a:pPr>
              <a:lnSpc>
                <a:spcPct val="150000"/>
              </a:lnSpc>
            </a:pPr>
            <a:r>
              <a:rPr lang="en-US" dirty="0"/>
              <a:t>Date and time of interview; </a:t>
            </a:r>
          </a:p>
          <a:p>
            <a:pPr>
              <a:lnSpc>
                <a:spcPct val="150000"/>
              </a:lnSpc>
            </a:pPr>
            <a:r>
              <a:rPr lang="en-US" dirty="0"/>
              <a:t>Assessment of potential;</a:t>
            </a:r>
          </a:p>
          <a:p>
            <a:pPr>
              <a:lnSpc>
                <a:spcPct val="150000"/>
              </a:lnSpc>
            </a:pPr>
            <a:r>
              <a:rPr lang="en-US" dirty="0"/>
              <a:t>Buyer needs, problems and buying habits; </a:t>
            </a:r>
          </a:p>
          <a:p>
            <a:pPr>
              <a:lnSpc>
                <a:spcPct val="150000"/>
              </a:lnSpc>
            </a:pPr>
            <a:r>
              <a:rPr lang="en-US" dirty="0"/>
              <a:t>Past sales with dates; </a:t>
            </a:r>
          </a:p>
          <a:p>
            <a:pPr>
              <a:lnSpc>
                <a:spcPct val="150000"/>
              </a:lnSpc>
            </a:pPr>
            <a:r>
              <a:rPr lang="en-US" dirty="0"/>
              <a:t>Problems/opportunities encountered;  </a:t>
            </a:r>
          </a:p>
          <a:p>
            <a:pPr>
              <a:lnSpc>
                <a:spcPct val="150000"/>
              </a:lnSpc>
            </a:pPr>
            <a:r>
              <a:rPr lang="en-US" dirty="0"/>
              <a:t>Future actions on the part of salesperson (and buyer).</a:t>
            </a:r>
          </a:p>
        </p:txBody>
      </p:sp>
      <p:sp>
        <p:nvSpPr>
          <p:cNvPr id="8" name="TextBox 7"/>
          <p:cNvSpPr txBox="1"/>
          <p:nvPr/>
        </p:nvSpPr>
        <p:spPr>
          <a:xfrm>
            <a:off x="345900" y="2013734"/>
            <a:ext cx="3349375" cy="1446550"/>
          </a:xfrm>
          <a:prstGeom prst="rect">
            <a:avLst/>
          </a:prstGeom>
          <a:noFill/>
        </p:spPr>
        <p:txBody>
          <a:bodyPr wrap="square" rtlCol="0">
            <a:spAutoFit/>
          </a:bodyPr>
          <a:lstStyle/>
          <a:p>
            <a:pPr algn="ctr">
              <a:lnSpc>
                <a:spcPct val="150000"/>
              </a:lnSpc>
            </a:pPr>
            <a:r>
              <a:rPr lang="en-US" sz="1200" dirty="0">
                <a:latin typeface="Roboto" panose="020B0604020202020204" charset="0"/>
                <a:ea typeface="Roboto" panose="020B0604020202020204" charset="0"/>
              </a:rPr>
              <a:t>Databases and customer knowledge are not just essential for prospecting. A systematic approach to customer record-keeping is also to be recommended to all repeat-call salespeople</a:t>
            </a:r>
          </a:p>
        </p:txBody>
      </p:sp>
    </p:spTree>
    <p:extLst>
      <p:ext uri="{BB962C8B-B14F-4D97-AF65-F5344CB8AC3E}">
        <p14:creationId xmlns:p14="http://schemas.microsoft.com/office/powerpoint/2010/main" val="2728386940"/>
      </p:ext>
    </p:extLst>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1152</Words>
  <Application>Microsoft Office PowerPoint</Application>
  <PresentationFormat>On-screen Show (16:9)</PresentationFormat>
  <Paragraphs>70</Paragraphs>
  <Slides>19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Roboto Medium</vt:lpstr>
      <vt:lpstr>Roboto</vt:lpstr>
      <vt:lpstr>Montserrat ExtraBold</vt:lpstr>
      <vt:lpstr>Montserrat Medium</vt:lpstr>
      <vt:lpstr>Calibri</vt:lpstr>
      <vt:lpstr>Roboto Black</vt:lpstr>
      <vt:lpstr>Montserrat Black</vt:lpstr>
      <vt:lpstr>Montserrat</vt:lpstr>
      <vt:lpstr>Montserrat SemiBold</vt:lpstr>
      <vt:lpstr>Digital Marketing Proposal by Slidesgo</vt:lpstr>
      <vt:lpstr>Sales responsibilities and preparation</vt:lpstr>
      <vt:lpstr>Complaint handling</vt:lpstr>
      <vt:lpstr>PowerPoint Presentation</vt:lpstr>
      <vt:lpstr>PowerPoint Presentation</vt:lpstr>
      <vt:lpstr>PowerPoint Presentation</vt:lpstr>
      <vt:lpstr>PowerPoint Presentation</vt:lpstr>
      <vt:lpstr>PowerPoint Presentation</vt:lpstr>
      <vt:lpstr>PowerPoint Presentation</vt:lpstr>
      <vt:lpstr>Database and knowledge management</vt:lpstr>
      <vt:lpstr>Self-management</vt:lpstr>
      <vt:lpstr>PowerPoint Presentation</vt:lpstr>
      <vt:lpstr>Another key responsibility for salespeople is relationship management. There is, however, another set of relationships that a salesperson must master in today’s complex selling environment: that between the salesperson and other people in their company who are vital to ensure a smooth sales process and efficient delivery and service of the product</vt:lpstr>
      <vt:lpstr>PowerPoint Presentation</vt:lpstr>
      <vt:lpstr>Preparation for pure selling and sales negotiations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48</cp:revision>
  <dcterms:modified xsi:type="dcterms:W3CDTF">2022-08-17T09:11:37Z</dcterms:modified>
</cp:coreProperties>
</file>