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nknown Us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1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83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145730" name="Straight Connector 31"/>
            <p:cNvCxnSpPr>
              <a:cxnSpLocks/>
            </p:cNvCxnSpPr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31" name="Straight Connector 20"/>
            <p:cNvCxnSpPr>
              <a:cxnSpLocks/>
            </p:cNvCxnSpPr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8589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0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1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2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3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4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5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6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597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48598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48684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104868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104868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4864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</a:lvl2pPr>
            <a:lvl3pPr marL="914400" indent="0">
              <a:buFontTx/>
              <a:buNone/>
            </a:lvl3pPr>
            <a:lvl4pPr marL="1371600" indent="0">
              <a:buFontTx/>
              <a:buNone/>
            </a:lvl4pPr>
            <a:lvl5pPr marL="1828800" indent="0">
              <a:buFontTx/>
              <a:buNone/>
            </a:lvl5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1048645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104864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10486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48649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048650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48679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104868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104868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48636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</a:lvl2pPr>
            <a:lvl3pPr marL="914400" indent="0">
              <a:buFontTx/>
              <a:buNone/>
            </a:lvl3pPr>
            <a:lvl4pPr marL="1371600" indent="0">
              <a:buFontTx/>
              <a:buNone/>
            </a:lvl4pPr>
            <a:lvl5pPr marL="1828800" indent="0">
              <a:buFontTx/>
              <a:buNone/>
            </a:lvl5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1048637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10486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10486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48641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048642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4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48695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</a:lvl2pPr>
            <a:lvl3pPr marL="914400" indent="0">
              <a:buFontTx/>
              <a:buNone/>
            </a:lvl3pPr>
            <a:lvl4pPr marL="1371600" indent="0">
              <a:buFontTx/>
              <a:buNone/>
            </a:lvl4pPr>
            <a:lvl5pPr marL="1828800" indent="0">
              <a:buFontTx/>
              <a:buNone/>
            </a:lvl5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1048696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10486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10486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4865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04865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104866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6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4870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0487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10487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7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4860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0486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10486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4866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104866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10486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48689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048690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0486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10486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48668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1048669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04867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1048671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04867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104867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7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4863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104863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104867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7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0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48701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048702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104870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104870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70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4865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048653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104865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104865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145728" name="Straight Connector 19"/>
            <p:cNvCxnSpPr>
              <a:cxnSpLocks/>
            </p:cNvCxnSpPr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29" name="Straight Connector 20"/>
            <p:cNvCxnSpPr>
              <a:cxnSpLocks/>
            </p:cNvCxnSpPr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8576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7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8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9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0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1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2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3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584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48585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048586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t>7/1/2020</a:t>
            </a:fld>
            <a:endParaRPr lang="en-US" dirty="0"/>
          </a:p>
        </p:txBody>
      </p:sp>
      <p:sp>
        <p:nvSpPr>
          <p:cNvPr id="104858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4858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ctrTitle"/>
          </p:nvPr>
        </p:nvSpPr>
        <p:spPr>
          <a:xfrm>
            <a:off x="1298097" y="1898670"/>
            <a:ext cx="6591638" cy="2029340"/>
          </a:xfrm>
        </p:spPr>
        <p:txBody>
          <a:bodyPr/>
          <a:lstStyle/>
          <a:p>
            <a:r>
              <a:rPr lang="en-GB"/>
              <a:t>Conditional Sentence</a:t>
            </a:r>
            <a:endParaRPr lang="en-US"/>
          </a:p>
        </p:txBody>
      </p:sp>
      <p:sp>
        <p:nvSpPr>
          <p:cNvPr id="104860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8131002" cy="1320800"/>
          </a:xfrm>
        </p:spPr>
        <p:txBody>
          <a:bodyPr/>
          <a:lstStyle/>
          <a:p>
            <a:r>
              <a:rPr lang="en-GB" dirty="0"/>
              <a:t>Third </a:t>
            </a:r>
            <a:r>
              <a:rPr lang="en-GB" dirty="0" smtClean="0"/>
              <a:t>Conditional </a:t>
            </a:r>
            <a:r>
              <a:rPr lang="en-GB" dirty="0"/>
              <a:t>Sentence </a:t>
            </a:r>
            <a:endParaRPr lang="en-US" dirty="0"/>
          </a:p>
        </p:txBody>
      </p:sp>
      <p:sp>
        <p:nvSpPr>
          <p:cNvPr id="1048626" name="Content Placeholder 2"/>
          <p:cNvSpPr>
            <a:spLocks noGrp="1"/>
          </p:cNvSpPr>
          <p:nvPr>
            <p:ph idx="1"/>
          </p:nvPr>
        </p:nvSpPr>
        <p:spPr>
          <a:xfrm>
            <a:off x="677334" y="1535907"/>
            <a:ext cx="9076266" cy="456009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        If Clause                                                 Main Clause</a:t>
            </a:r>
          </a:p>
          <a:p>
            <a:r>
              <a:rPr lang="en-GB" dirty="0"/>
              <a:t>If + Past perfect tense                            Perfect Conditional </a:t>
            </a:r>
          </a:p>
          <a:p>
            <a:r>
              <a:rPr lang="en-GB" dirty="0"/>
              <a:t>If + Subject + had + V3+ Object       Subject+ would have + V3 + Object</a:t>
            </a:r>
          </a:p>
          <a:p>
            <a:r>
              <a:rPr lang="en-GB" dirty="0"/>
              <a:t>Example:</a:t>
            </a:r>
          </a:p>
          <a:p>
            <a:pPr>
              <a:buFont typeface="+mj-lt"/>
              <a:buAutoNum type="arabicPeriod"/>
            </a:pPr>
            <a:r>
              <a:rPr lang="en-GB" dirty="0"/>
              <a:t>If you had studied harder, you would have passed.</a:t>
            </a:r>
          </a:p>
          <a:p>
            <a:pPr>
              <a:buFont typeface="+mj-lt"/>
              <a:buAutoNum type="arabicPeriod"/>
            </a:pPr>
            <a:r>
              <a:rPr lang="en-GB" dirty="0"/>
              <a:t>If I had rained,  you would have gotten wet.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It refers to a time is in the past and “ a situation </a:t>
            </a:r>
            <a:r>
              <a:rPr lang="en-GB" i="1" dirty="0"/>
              <a:t>That is Contrary to reality”. </a:t>
            </a:r>
          </a:p>
          <a:p>
            <a:r>
              <a:rPr lang="en-GB" i="1" dirty="0"/>
              <a:t>It  refers to an Unreal past Conditional its probable past result . </a:t>
            </a:r>
          </a:p>
          <a:p>
            <a:r>
              <a:rPr lang="en-GB" i="1" dirty="0"/>
              <a:t>The if Clause uses the past perfect and the Perfect Conditional.  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1524000" y="609600"/>
            <a:ext cx="7750002" cy="1320800"/>
          </a:xfrm>
        </p:spPr>
        <p:txBody>
          <a:bodyPr/>
          <a:lstStyle/>
          <a:p>
            <a:r>
              <a:rPr lang="en-GB" dirty="0"/>
              <a:t>Activity On Third Clause</a:t>
            </a:r>
            <a:br>
              <a:rPr lang="en-GB" dirty="0"/>
            </a:br>
            <a:endParaRPr lang="en-US" dirty="0"/>
          </a:p>
        </p:txBody>
      </p:sp>
      <p:sp>
        <p:nvSpPr>
          <p:cNvPr id="10486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GB"/>
              <a:t>If the weather ............. (to be )nice,  they .......... (to play) Football. </a:t>
            </a:r>
          </a:p>
          <a:p>
            <a:pPr>
              <a:buFont typeface="+mj-lt"/>
              <a:buAutoNum type="arabicPeriod"/>
            </a:pPr>
            <a:endParaRPr lang="en-GB"/>
          </a:p>
          <a:p>
            <a:pPr>
              <a:buFont typeface="+mj-lt"/>
              <a:buAutoNum type="arabicPeriod"/>
            </a:pPr>
            <a:r>
              <a:rPr lang="en-GB"/>
              <a:t>If we.........  (to go)  to a good restaurant,  we......... (to leave) a better dinner. </a:t>
            </a:r>
          </a:p>
          <a:p>
            <a:pPr>
              <a:buFont typeface="+mj-lt"/>
              <a:buAutoNum type="arabicPeriod"/>
            </a:pPr>
            <a:r>
              <a:rPr lang="en-GB"/>
              <a:t>If I.......</a:t>
            </a:r>
          </a:p>
          <a:p>
            <a:pPr>
              <a:buFont typeface="+mj-lt"/>
              <a:buAutoNum type="arabicPeriod"/>
            </a:pPr>
            <a:endParaRPr lang="en-GB"/>
          </a:p>
          <a:p>
            <a:pPr>
              <a:buFont typeface="+mj-lt"/>
              <a:buAutoNum type="arabicPeriod"/>
            </a:pPr>
            <a:r>
              <a:rPr lang="en-GB"/>
              <a:t>...  (to be) Well, I............  (to go) to your Party. 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7" name="Title 1048716"/>
          <p:cNvSpPr>
            <a:spLocks noGrp="1"/>
          </p:cNvSpPr>
          <p:nvPr>
            <p:ph type="ctrTitle"/>
          </p:nvPr>
        </p:nvSpPr>
        <p:spPr>
          <a:xfrm>
            <a:off x="3429000" y="838200"/>
            <a:ext cx="5404736" cy="1646302"/>
          </a:xfrm>
        </p:spPr>
        <p:txBody>
          <a:bodyPr/>
          <a:lstStyle/>
          <a:p>
            <a:pPr algn="l"/>
            <a:r>
              <a:rPr lang="en-US" dirty="0"/>
              <a:t>Thank You</a:t>
            </a:r>
            <a:endParaRPr lang="en-GB" dirty="0"/>
          </a:p>
        </p:txBody>
      </p:sp>
      <p:sp>
        <p:nvSpPr>
          <p:cNvPr id="1048718" name="Subtitle 104871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Conditional Sentence</a:t>
            </a:r>
            <a:br>
              <a:rPr lang="en-GB"/>
            </a:br>
            <a:endParaRPr lang="en-US"/>
          </a:p>
        </p:txBody>
      </p:sp>
      <p:sp>
        <p:nvSpPr>
          <p:cNvPr id="1048610" name="Content Placeholder 2"/>
          <p:cNvSpPr>
            <a:spLocks noGrp="1"/>
          </p:cNvSpPr>
          <p:nvPr>
            <p:ph idx="1"/>
          </p:nvPr>
        </p:nvSpPr>
        <p:spPr>
          <a:xfrm>
            <a:off x="677334" y="1833563"/>
            <a:ext cx="8942916" cy="4207799"/>
          </a:xfrm>
        </p:spPr>
        <p:txBody>
          <a:bodyPr/>
          <a:lstStyle/>
          <a:p>
            <a:pPr marL="0" indent="0">
              <a:buNone/>
            </a:pPr>
            <a:r>
              <a:rPr lang="en-GB"/>
              <a:t>     </a:t>
            </a:r>
            <a:r>
              <a:rPr lang="en-GB">
                <a:solidFill>
                  <a:schemeClr val="accent5"/>
                </a:solidFill>
              </a:rPr>
              <a:t>Conditinal Sentence are statements discissing knows factors or hypothetical situationsand their Consequence. </a:t>
            </a:r>
          </a:p>
          <a:p>
            <a:pPr marL="0" indent="0">
              <a:buNone/>
            </a:pPr>
            <a:endParaRPr lang="en-GB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GB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GB">
                <a:solidFill>
                  <a:schemeClr val="accent5"/>
                </a:solidFill>
              </a:rPr>
              <a:t> Conditinal Sentence Contains, </a:t>
            </a:r>
          </a:p>
          <a:p>
            <a:pPr marL="0" indent="0">
              <a:buNone/>
            </a:pPr>
            <a:r>
              <a:rPr lang="en-GB">
                <a:solidFill>
                  <a:schemeClr val="accent5"/>
                </a:solidFill>
              </a:rPr>
              <a:t>    - A Conditional Clause( often referred to as If Clause)</a:t>
            </a:r>
          </a:p>
          <a:p>
            <a:pPr marL="0" indent="0">
              <a:buNone/>
            </a:pPr>
            <a:r>
              <a:rPr lang="en-GB">
                <a:solidFill>
                  <a:schemeClr val="accent5"/>
                </a:solidFill>
              </a:rPr>
              <a:t>    - The Consequence   ( Main Clause/ Principal Clause)</a:t>
            </a:r>
          </a:p>
          <a:p>
            <a:pPr marL="0" indent="0">
              <a:buNone/>
            </a:pPr>
            <a:endParaRPr lang="en-GB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GB">
                <a:solidFill>
                  <a:schemeClr val="accent5"/>
                </a:solidFill>
              </a:rPr>
              <a:t>Example</a:t>
            </a:r>
          </a:p>
          <a:p>
            <a:r>
              <a:rPr lang="en-GB">
                <a:solidFill>
                  <a:schemeClr val="accent5"/>
                </a:solidFill>
              </a:rPr>
              <a:t>I would travel around the world  if I won the lottery.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Types of Conditional Sentence</a:t>
            </a:r>
            <a:endParaRPr lang="en-US"/>
          </a:p>
        </p:txBody>
      </p:sp>
      <p:sp>
        <p:nvSpPr>
          <p:cNvPr id="104861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>
                <a:solidFill>
                  <a:schemeClr val="accent5"/>
                </a:solidFill>
              </a:rPr>
              <a:t> There are Four types of Conditional Sentence. </a:t>
            </a:r>
          </a:p>
          <a:p>
            <a:pPr marL="0" indent="0">
              <a:buNone/>
            </a:pPr>
            <a:endParaRPr lang="en-GB">
              <a:solidFill>
                <a:schemeClr val="accent5"/>
              </a:solidFill>
            </a:endParaRPr>
          </a:p>
          <a:p>
            <a:r>
              <a:rPr lang="en-GB">
                <a:solidFill>
                  <a:schemeClr val="accent5"/>
                </a:solidFill>
              </a:rPr>
              <a:t>Zero Conditional</a:t>
            </a:r>
          </a:p>
          <a:p>
            <a:r>
              <a:rPr lang="en-GB">
                <a:solidFill>
                  <a:schemeClr val="accent5"/>
                </a:solidFill>
              </a:rPr>
              <a:t>First Conditional</a:t>
            </a:r>
          </a:p>
          <a:p>
            <a:r>
              <a:rPr lang="en-GB">
                <a:solidFill>
                  <a:schemeClr val="accent5"/>
                </a:solidFill>
              </a:rPr>
              <a:t>Second Conditional</a:t>
            </a:r>
          </a:p>
          <a:p>
            <a:r>
              <a:rPr lang="en-GB">
                <a:solidFill>
                  <a:schemeClr val="accent5"/>
                </a:solidFill>
              </a:rPr>
              <a:t>Third Conditional   </a:t>
            </a:r>
            <a:endParaRPr lang="en-US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Zero Conditional</a:t>
            </a:r>
            <a:endParaRPr lang="en-US"/>
          </a:p>
        </p:txBody>
      </p:sp>
      <p:sp>
        <p:nvSpPr>
          <p:cNvPr id="1048614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accent5"/>
                </a:solidFill>
              </a:rPr>
              <a:t>  If Clause                                            Main Clause </a:t>
            </a:r>
          </a:p>
          <a:p>
            <a:r>
              <a:rPr lang="en-GB" dirty="0">
                <a:solidFill>
                  <a:schemeClr val="accent5"/>
                </a:solidFill>
              </a:rPr>
              <a:t>If + Simple present tense              Simple </a:t>
            </a:r>
            <a:r>
              <a:rPr lang="en-GB" dirty="0" err="1">
                <a:solidFill>
                  <a:schemeClr val="accent5"/>
                </a:solidFill>
              </a:rPr>
              <a:t>Prensent</a:t>
            </a:r>
            <a:r>
              <a:rPr lang="en-GB" dirty="0">
                <a:solidFill>
                  <a:schemeClr val="accent5"/>
                </a:solidFill>
              </a:rPr>
              <a:t> tense </a:t>
            </a:r>
          </a:p>
          <a:p>
            <a:r>
              <a:rPr lang="en-GB" dirty="0">
                <a:solidFill>
                  <a:schemeClr val="accent5"/>
                </a:solidFill>
              </a:rPr>
              <a:t>If + Subject+ Verb+ object            subject + verb + object  </a:t>
            </a:r>
          </a:p>
          <a:p>
            <a:endParaRPr lang="en-GB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accent5"/>
                </a:solidFill>
              </a:rPr>
              <a:t>Example</a:t>
            </a:r>
          </a:p>
          <a:p>
            <a:r>
              <a:rPr lang="en-GB" dirty="0">
                <a:solidFill>
                  <a:schemeClr val="accent5"/>
                </a:solidFill>
              </a:rPr>
              <a:t>If  I heat ice it </a:t>
            </a:r>
            <a:r>
              <a:rPr lang="en-GB" dirty="0" smtClean="0">
                <a:solidFill>
                  <a:schemeClr val="accent5"/>
                </a:solidFill>
              </a:rPr>
              <a:t>melts.</a:t>
            </a:r>
            <a:endParaRPr lang="en-GB" dirty="0">
              <a:solidFill>
                <a:schemeClr val="accent5"/>
              </a:solidFill>
            </a:endParaRPr>
          </a:p>
          <a:p>
            <a:r>
              <a:rPr lang="en-GB" dirty="0">
                <a:solidFill>
                  <a:schemeClr val="accent5"/>
                </a:solidFill>
              </a:rPr>
              <a:t>If it rains the grass gets wet.</a:t>
            </a:r>
          </a:p>
          <a:p>
            <a:pPr marL="0" indent="0">
              <a:buNone/>
            </a:pPr>
            <a:endParaRPr lang="en-GB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Zero Conditional</a:t>
            </a:r>
            <a:endParaRPr lang="en-US"/>
          </a:p>
        </p:txBody>
      </p:sp>
      <p:sp>
        <p:nvSpPr>
          <p:cNvPr id="104861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Time being referred to is now or always and the </a:t>
            </a:r>
            <a:r>
              <a:rPr lang="en-GB" i="1">
                <a:solidFill>
                  <a:schemeClr val="accent2"/>
                </a:solidFill>
              </a:rPr>
              <a:t>SITUATION is Real and Possible. </a:t>
            </a:r>
          </a:p>
          <a:p>
            <a:r>
              <a:rPr lang="en-GB" i="1">
                <a:solidFill>
                  <a:schemeClr val="accent2"/>
                </a:solidFill>
              </a:rPr>
              <a:t> </a:t>
            </a:r>
            <a:r>
              <a:rPr lang="en-GB" i="1">
                <a:solidFill>
                  <a:schemeClr val="tx1"/>
                </a:solidFill>
              </a:rPr>
              <a:t>Often used to refer to general truths</a:t>
            </a:r>
          </a:p>
          <a:p>
            <a:endParaRPr lang="en-GB" i="1">
              <a:solidFill>
                <a:schemeClr val="tx1"/>
              </a:solidFill>
            </a:endParaRPr>
          </a:p>
          <a:p>
            <a:r>
              <a:rPr lang="en-GB" i="1">
                <a:solidFill>
                  <a:schemeClr val="tx1"/>
                </a:solidFill>
              </a:rPr>
              <a:t>The tense in both parts is the simple present</a:t>
            </a:r>
          </a:p>
          <a:p>
            <a:pPr marL="0" indent="0">
              <a:buNone/>
            </a:pPr>
            <a:endParaRPr lang="en-GB" i="1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i="1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i="1">
                <a:solidFill>
                  <a:schemeClr val="tx1"/>
                </a:solidFill>
              </a:rPr>
              <a:t> 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First Conditional Sentence </a:t>
            </a:r>
            <a:endParaRPr lang="en-US"/>
          </a:p>
        </p:txBody>
      </p:sp>
      <p:sp>
        <p:nvSpPr>
          <p:cNvPr id="1048618" name="Content Placeholder 2"/>
          <p:cNvSpPr>
            <a:spLocks noGrp="1"/>
          </p:cNvSpPr>
          <p:nvPr>
            <p:ph idx="1"/>
          </p:nvPr>
        </p:nvSpPr>
        <p:spPr>
          <a:xfrm>
            <a:off x="677334" y="1333500"/>
            <a:ext cx="9145322" cy="531018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    </a:t>
            </a:r>
            <a:r>
              <a:rPr lang="en-GB" dirty="0">
                <a:solidFill>
                  <a:schemeClr val="accent5"/>
                </a:solidFill>
              </a:rPr>
              <a:t>If Clause                                             Main Clause</a:t>
            </a:r>
          </a:p>
          <a:p>
            <a:r>
              <a:rPr lang="en-GB" dirty="0">
                <a:solidFill>
                  <a:schemeClr val="accent5"/>
                </a:solidFill>
              </a:rPr>
              <a:t>If + Simple present                           Simple  Future</a:t>
            </a:r>
          </a:p>
          <a:p>
            <a:r>
              <a:rPr lang="en-GB" dirty="0">
                <a:solidFill>
                  <a:schemeClr val="accent5"/>
                </a:solidFill>
              </a:rPr>
              <a:t>If + Subject + verb + object         subject + will+ present from of verb + object </a:t>
            </a:r>
          </a:p>
          <a:p>
            <a:r>
              <a:rPr lang="en-GB" dirty="0">
                <a:solidFill>
                  <a:schemeClr val="accent5"/>
                </a:solidFill>
              </a:rPr>
              <a:t>Example</a:t>
            </a:r>
          </a:p>
          <a:p>
            <a:r>
              <a:rPr lang="en-GB" b="1" dirty="0">
                <a:solidFill>
                  <a:schemeClr val="accent5"/>
                </a:solidFill>
              </a:rPr>
              <a:t>If you don’t hurry                    you will miss the train.</a:t>
            </a:r>
          </a:p>
          <a:p>
            <a:r>
              <a:rPr lang="en-GB" b="1" dirty="0">
                <a:solidFill>
                  <a:schemeClr val="accent5"/>
                </a:solidFill>
              </a:rPr>
              <a:t>If rains today                            you will get wet.</a:t>
            </a:r>
          </a:p>
          <a:p>
            <a:endParaRPr lang="en-GB" b="1" dirty="0">
              <a:solidFill>
                <a:schemeClr val="accent5"/>
              </a:solidFill>
            </a:endParaRPr>
          </a:p>
          <a:p>
            <a:endParaRPr lang="en-GB" b="1" dirty="0">
              <a:solidFill>
                <a:schemeClr val="accent5"/>
              </a:solidFill>
            </a:endParaRPr>
          </a:p>
          <a:p>
            <a:pPr>
              <a:buFont typeface="+mj-lt"/>
              <a:buAutoNum type="arabicPeriod"/>
            </a:pPr>
            <a:r>
              <a:rPr lang="en-GB" b="1" dirty="0">
                <a:solidFill>
                  <a:schemeClr val="accent5"/>
                </a:solidFill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>It refers to the Present or Future where the “ </a:t>
            </a:r>
            <a:r>
              <a:rPr lang="en-GB" b="1" dirty="0">
                <a:solidFill>
                  <a:schemeClr val="accent5"/>
                </a:solidFill>
              </a:rPr>
              <a:t>Situation is Real”</a:t>
            </a:r>
          </a:p>
          <a:p>
            <a:pPr>
              <a:buFont typeface="+mj-lt"/>
              <a:buAutoNum type="arabicPeriod"/>
            </a:pPr>
            <a:r>
              <a:rPr lang="en-GB" b="1" dirty="0">
                <a:solidFill>
                  <a:schemeClr val="accent5"/>
                </a:solidFill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>It refers to a possible Condition and its </a:t>
            </a:r>
            <a:r>
              <a:rPr lang="en-GB" b="1" dirty="0" smtClean="0">
                <a:solidFill>
                  <a:schemeClr val="tx1"/>
                </a:solidFill>
              </a:rPr>
              <a:t>probable </a:t>
            </a:r>
            <a:r>
              <a:rPr lang="en-GB" b="1" dirty="0">
                <a:solidFill>
                  <a:schemeClr val="tx1"/>
                </a:solidFill>
              </a:rPr>
              <a:t>Result.</a:t>
            </a:r>
          </a:p>
          <a:p>
            <a:pPr>
              <a:buFont typeface="+mj-lt"/>
              <a:buAutoNum type="arabicPeriod"/>
            </a:pPr>
            <a:r>
              <a:rPr lang="en-GB" b="1" dirty="0">
                <a:solidFill>
                  <a:schemeClr val="tx1"/>
                </a:solidFill>
              </a:rPr>
              <a:t>The If clause is in the Simple Present and the Main Clause is in the simple future.</a:t>
            </a:r>
            <a:r>
              <a:rPr lang="en-GB" b="1" dirty="0">
                <a:solidFill>
                  <a:schemeClr val="accent5"/>
                </a:solidFill>
              </a:rPr>
              <a:t>       </a:t>
            </a:r>
            <a:endParaRPr lang="en-GB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Activity On First Conditional </a:t>
            </a:r>
            <a:endParaRPr lang="en-US"/>
          </a:p>
        </p:txBody>
      </p:sp>
      <p:sp>
        <p:nvSpPr>
          <p:cNvPr id="1048620" name="Content Placeholder 2"/>
          <p:cNvSpPr>
            <a:spLocks noGrp="1"/>
          </p:cNvSpPr>
          <p:nvPr>
            <p:ph idx="1"/>
          </p:nvPr>
        </p:nvSpPr>
        <p:spPr>
          <a:xfrm>
            <a:off x="1194326" y="2160589"/>
            <a:ext cx="8079676" cy="367285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GB"/>
              <a:t> If I  .........  (to study),  I will ....... (to pass) the exams.</a:t>
            </a:r>
          </a:p>
          <a:p>
            <a:pPr>
              <a:buFont typeface="+mj-lt"/>
              <a:buAutoNum type="arabicPeriod"/>
            </a:pPr>
            <a:endParaRPr lang="en-GB"/>
          </a:p>
          <a:p>
            <a:pPr>
              <a:buFont typeface="+mj-lt"/>
              <a:buAutoNum type="arabicPeriod"/>
            </a:pPr>
            <a:r>
              <a:rPr lang="en-GB"/>
              <a:t>If the sun ..........  ( to shine), We .......... (to walk) into town.</a:t>
            </a:r>
          </a:p>
          <a:p>
            <a:pPr>
              <a:buFont typeface="+mj-lt"/>
              <a:buAutoNum type="arabicPeriod"/>
            </a:pPr>
            <a:endParaRPr lang="en-GB"/>
          </a:p>
          <a:p>
            <a:pPr>
              <a:buFont typeface="+mj-lt"/>
              <a:buAutoNum type="arabicPeriod"/>
            </a:pPr>
            <a:r>
              <a:rPr lang="en-GB"/>
              <a:t>If he ............  (to have) a temperature,  he ..........  To see the doctor 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Second Conditional Sentence</a:t>
            </a:r>
            <a:endParaRPr lang="en-US"/>
          </a:p>
        </p:txBody>
      </p:sp>
      <p:sp>
        <p:nvSpPr>
          <p:cNvPr id="1048622" name="Content Placeholder 2"/>
          <p:cNvSpPr>
            <a:spLocks noGrp="1"/>
          </p:cNvSpPr>
          <p:nvPr>
            <p:ph idx="1"/>
          </p:nvPr>
        </p:nvSpPr>
        <p:spPr>
          <a:xfrm>
            <a:off x="492787" y="1524000"/>
            <a:ext cx="10520494" cy="48768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             If Clause                                                     Main Clause</a:t>
            </a:r>
          </a:p>
          <a:p>
            <a:r>
              <a:rPr lang="en-GB" dirty="0"/>
              <a:t>  If + Simple Past                                           Present Conditional</a:t>
            </a:r>
          </a:p>
          <a:p>
            <a:r>
              <a:rPr lang="en-GB" dirty="0"/>
              <a:t>If + Subject + past form of </a:t>
            </a:r>
            <a:r>
              <a:rPr lang="en-GB" dirty="0" smtClean="0"/>
              <a:t>verb + object         </a:t>
            </a:r>
            <a:r>
              <a:rPr lang="en-GB" dirty="0"/>
              <a:t>Subject+ Would+ present form of </a:t>
            </a:r>
          </a:p>
          <a:p>
            <a:r>
              <a:rPr lang="en-GB" dirty="0"/>
              <a:t>                                                                     Verb+ Object</a:t>
            </a:r>
          </a:p>
          <a:p>
            <a:pPr marL="0" indent="0">
              <a:buNone/>
            </a:pPr>
            <a:r>
              <a:rPr lang="en-GB" dirty="0"/>
              <a:t>Example:</a:t>
            </a:r>
          </a:p>
          <a:p>
            <a:pPr>
              <a:buAutoNum type="arabicPeriod"/>
            </a:pPr>
            <a:r>
              <a:rPr lang="en-GB" dirty="0"/>
              <a:t>If you went there, you would have love the scene.</a:t>
            </a:r>
          </a:p>
          <a:p>
            <a:pPr>
              <a:buAutoNum type="arabicPeriod"/>
            </a:pPr>
            <a:r>
              <a:rPr lang="en-GB" dirty="0"/>
              <a:t>If rained,  you would get wet.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Refers to  time that is now or any time, and a “</a:t>
            </a:r>
            <a:r>
              <a:rPr lang="en-GB" i="1" dirty="0">
                <a:solidFill>
                  <a:schemeClr val="accent5"/>
                </a:solidFill>
              </a:rPr>
              <a:t>Situation that is Unreal”</a:t>
            </a:r>
          </a:p>
          <a:p>
            <a:r>
              <a:rPr lang="en-GB" i="1" dirty="0">
                <a:solidFill>
                  <a:schemeClr val="tx1"/>
                </a:solidFill>
              </a:rPr>
              <a:t>It </a:t>
            </a:r>
            <a:r>
              <a:rPr lang="en-GB" b="1" i="1" dirty="0">
                <a:solidFill>
                  <a:schemeClr val="tx1"/>
                </a:solidFill>
              </a:rPr>
              <a:t>refers to a hypothetical condition and its probable result. </a:t>
            </a:r>
          </a:p>
          <a:p>
            <a:r>
              <a:rPr lang="en-GB" b="1" i="1" dirty="0">
                <a:solidFill>
                  <a:schemeClr val="tx1"/>
                </a:solidFill>
              </a:rPr>
              <a:t>The if Clause uses the Simple past and the main clause uses present Conditional.     </a:t>
            </a:r>
            <a:r>
              <a:rPr lang="en-GB" i="1" dirty="0">
                <a:solidFill>
                  <a:schemeClr val="accent5"/>
                </a:solidFill>
              </a:rPr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>
          <a:xfrm>
            <a:off x="677333" y="816638"/>
            <a:ext cx="8263293" cy="1320800"/>
          </a:xfrm>
        </p:spPr>
        <p:txBody>
          <a:bodyPr/>
          <a:lstStyle/>
          <a:p>
            <a:r>
              <a:rPr lang="en-GB" dirty="0" smtClean="0"/>
              <a:t>     Activity </a:t>
            </a:r>
            <a:r>
              <a:rPr lang="en-GB" dirty="0"/>
              <a:t>on Second Conditional  </a:t>
            </a:r>
            <a:endParaRPr lang="en-US" dirty="0"/>
          </a:p>
        </p:txBody>
      </p:sp>
      <p:sp>
        <p:nvSpPr>
          <p:cNvPr id="104862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GB"/>
              <a:t>If I ............. (to come) home earlier,  I  .......... (to prepare) dinner.</a:t>
            </a:r>
          </a:p>
          <a:p>
            <a:pPr>
              <a:buFont typeface="+mj-lt"/>
              <a:buAutoNum type="arabicPeriod"/>
            </a:pPr>
            <a:endParaRPr lang="en-GB"/>
          </a:p>
          <a:p>
            <a:pPr>
              <a:buFont typeface="+mj-lt"/>
              <a:buAutoNum type="arabicPeriod"/>
            </a:pPr>
            <a:r>
              <a:rPr lang="en-GB"/>
              <a:t>If we  ......... (to live) in Rome, Francesco  .......... (to visit) us. </a:t>
            </a:r>
          </a:p>
          <a:p>
            <a:pPr>
              <a:buFont typeface="+mj-lt"/>
              <a:buAutoNum type="arabicPeriod"/>
            </a:pPr>
            <a:endParaRPr lang="en-GB"/>
          </a:p>
          <a:p>
            <a:pPr>
              <a:buFont typeface="+mj-lt"/>
              <a:buAutoNum type="arabicPeriod"/>
            </a:pPr>
            <a:r>
              <a:rPr lang="en-GB"/>
              <a:t>If Tim and Tom ..........  (to be) older, they .......... (to play) in our hockey team.  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641</Words>
  <Application>Microsoft Office PowerPoint</Application>
  <PresentationFormat>Widescreen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Facet</vt:lpstr>
      <vt:lpstr>Conditional Sentence</vt:lpstr>
      <vt:lpstr>Conditional Sentence </vt:lpstr>
      <vt:lpstr>Types of Conditional Sentence</vt:lpstr>
      <vt:lpstr>Zero Conditional</vt:lpstr>
      <vt:lpstr>Zero Conditional</vt:lpstr>
      <vt:lpstr>First Conditional Sentence </vt:lpstr>
      <vt:lpstr>Activity On First Conditional </vt:lpstr>
      <vt:lpstr>Second Conditional Sentence</vt:lpstr>
      <vt:lpstr>     Activity on Second Conditional  </vt:lpstr>
      <vt:lpstr>Third Conditional Sentence </vt:lpstr>
      <vt:lpstr>Activity On Third Clause 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Sentence</dc:title>
  <dc:creator>SM-G610F</dc:creator>
  <cp:lastModifiedBy>admin</cp:lastModifiedBy>
  <cp:revision>4</cp:revision>
  <dcterms:created xsi:type="dcterms:W3CDTF">2020-07-01T05:16:36Z</dcterms:created>
  <dcterms:modified xsi:type="dcterms:W3CDTF">2020-07-01T07:55:16Z</dcterms:modified>
</cp:coreProperties>
</file>