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312" r:id="rId2"/>
    <p:sldId id="331" r:id="rId3"/>
    <p:sldId id="332" r:id="rId4"/>
    <p:sldId id="333" r:id="rId5"/>
    <p:sldId id="343" r:id="rId6"/>
    <p:sldId id="351" r:id="rId7"/>
    <p:sldId id="352" r:id="rId8"/>
    <p:sldId id="344" r:id="rId9"/>
    <p:sldId id="337" r:id="rId10"/>
    <p:sldId id="334" r:id="rId11"/>
    <p:sldId id="335" r:id="rId12"/>
    <p:sldId id="336" r:id="rId13"/>
    <p:sldId id="339" r:id="rId14"/>
    <p:sldId id="338" r:id="rId15"/>
    <p:sldId id="377" r:id="rId16"/>
    <p:sldId id="347" r:id="rId17"/>
    <p:sldId id="340" r:id="rId18"/>
    <p:sldId id="378" r:id="rId19"/>
    <p:sldId id="342" r:id="rId20"/>
    <p:sldId id="350" r:id="rId21"/>
    <p:sldId id="346" r:id="rId22"/>
    <p:sldId id="341" r:id="rId23"/>
    <p:sldId id="348" r:id="rId24"/>
    <p:sldId id="345" r:id="rId25"/>
    <p:sldId id="349" r:id="rId26"/>
    <p:sldId id="374" r:id="rId27"/>
  </p:sldIdLst>
  <p:sldSz cx="9906000" cy="6858000" type="A4"/>
  <p:notesSz cx="6858000" cy="9144000"/>
  <p:defaultTextStyle>
    <a:defPPr>
      <a:defRPr lang="en-US"/>
    </a:defPPr>
    <a:lvl1pPr marL="0" algn="l" defTabSz="95785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926" algn="l" defTabSz="95785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851" algn="l" defTabSz="95785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777" algn="l" defTabSz="95785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703" algn="l" defTabSz="95785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629" algn="l" defTabSz="95785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554" algn="l" defTabSz="95785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2480" algn="l" defTabSz="95785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1406" algn="l" defTabSz="95785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>
          <p15:clr>
            <a:srgbClr val="A4A3A4"/>
          </p15:clr>
        </p15:guide>
        <p15:guide id="2" pos="4608">
          <p15:clr>
            <a:srgbClr val="A4A3A4"/>
          </p15:clr>
        </p15:guide>
        <p15:guide id="3" orient="horz" pos="2160">
          <p15:clr>
            <a:srgbClr val="A4A3A4"/>
          </p15:clr>
        </p15:guide>
        <p15:guide id="4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03" autoAdjust="0"/>
    <p:restoredTop sz="94660"/>
  </p:normalViewPr>
  <p:slideViewPr>
    <p:cSldViewPr>
      <p:cViewPr varScale="1">
        <p:scale>
          <a:sx n="74" d="100"/>
          <a:sy n="74" d="100"/>
        </p:scale>
        <p:origin x="1068" y="72"/>
      </p:cViewPr>
      <p:guideLst>
        <p:guide orient="horz" pos="2592"/>
        <p:guide pos="4608"/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GAA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4575A5-7687-49C3-AD02-09625C72408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9BDF7D-2C45-4AB4-8CBF-96A590AD93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99194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GAA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F6B94-F02A-403D-9F1A-A9B3FDF65A20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BD67C0-05AC-48E8-B7EA-CF861DF7C8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829009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5785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78926" algn="l" defTabSz="95785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57851" algn="l" defTabSz="95785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36777" algn="l" defTabSz="95785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915703" algn="l" defTabSz="95785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94629" algn="l" defTabSz="95785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73554" algn="l" defTabSz="95785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352480" algn="l" defTabSz="95785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831406" algn="l" defTabSz="95785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D67C0-05AC-48E8-B7EA-CF861DF7C861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dirty="0" smtClean="0"/>
              <a:t>GAA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9334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D67C0-05AC-48E8-B7EA-CF861DF7C86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GAA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5095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D67C0-05AC-48E8-B7EA-CF861DF7C86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GAA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8273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D67C0-05AC-48E8-B7EA-CF861DF7C86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GAA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2769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D67C0-05AC-48E8-B7EA-CF861DF7C86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GAA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5553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D67C0-05AC-48E8-B7EA-CF861DF7C861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GAA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4707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D67C0-05AC-48E8-B7EA-CF861DF7C861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GAA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8809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D67C0-05AC-48E8-B7EA-CF861DF7C861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GAA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1592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D67C0-05AC-48E8-B7EA-CF861DF7C861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GAA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52779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D67C0-05AC-48E8-B7EA-CF861DF7C861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GAA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2945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D67C0-05AC-48E8-B7EA-CF861DF7C861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GAA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096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D67C0-05AC-48E8-B7EA-CF861DF7C86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GAA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6020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D67C0-05AC-48E8-B7EA-CF861DF7C861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GAA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56272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D67C0-05AC-48E8-B7EA-CF861DF7C861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GAA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46662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D67C0-05AC-48E8-B7EA-CF861DF7C861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GAA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32586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D67C0-05AC-48E8-B7EA-CF861DF7C861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GAA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79061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D67C0-05AC-48E8-B7EA-CF861DF7C861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GAA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92538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D67C0-05AC-48E8-B7EA-CF861DF7C861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GAA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85575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D67C0-05AC-48E8-B7EA-CF861DF7C861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GAA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6793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D67C0-05AC-48E8-B7EA-CF861DF7C86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GAA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001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D67C0-05AC-48E8-B7EA-CF861DF7C86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GAA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3173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D67C0-05AC-48E8-B7EA-CF861DF7C86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GAA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003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D67C0-05AC-48E8-B7EA-CF861DF7C86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GAA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6515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D67C0-05AC-48E8-B7EA-CF861DF7C86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GAA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1032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D67C0-05AC-48E8-B7EA-CF861DF7C86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GAA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7228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D67C0-05AC-48E8-B7EA-CF861DF7C86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GAA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145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7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6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5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47987-B214-43E4-BE5C-96AA90356CF3}" type="datetime1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D7E48-7850-43D2-9E96-9B8B0451AF6D}" type="datetime1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E6B41-E1C7-4981-AE8B-2D27434D9402}" type="datetime1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89F47-45E1-4A32-BF0B-49905C2D61C4}" type="datetime1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2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5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3677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70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6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55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4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40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F0310-9F7A-4214-834D-6CAD0EC692F7}" type="datetime1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7515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0"/>
            <a:ext cx="437515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D1BA0-A900-4A85-9F7A-60E5375E533D}" type="datetime1">
              <a:rPr lang="en-US" smtClean="0"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26" indent="0">
              <a:buNone/>
              <a:defRPr sz="2100" b="1"/>
            </a:lvl2pPr>
            <a:lvl3pPr marL="957851" indent="0">
              <a:buNone/>
              <a:defRPr sz="1900" b="1"/>
            </a:lvl3pPr>
            <a:lvl4pPr marL="1436777" indent="0">
              <a:buNone/>
              <a:defRPr sz="1700" b="1"/>
            </a:lvl4pPr>
            <a:lvl5pPr marL="1915703" indent="0">
              <a:buNone/>
              <a:defRPr sz="1700" b="1"/>
            </a:lvl5pPr>
            <a:lvl6pPr marL="2394629" indent="0">
              <a:buNone/>
              <a:defRPr sz="1700" b="1"/>
            </a:lvl6pPr>
            <a:lvl7pPr marL="2873554" indent="0">
              <a:buNone/>
              <a:defRPr sz="1700" b="1"/>
            </a:lvl7pPr>
            <a:lvl8pPr marL="3352480" indent="0">
              <a:buNone/>
              <a:defRPr sz="1700" b="1"/>
            </a:lvl8pPr>
            <a:lvl9pPr marL="3831406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26" indent="0">
              <a:buNone/>
              <a:defRPr sz="2100" b="1"/>
            </a:lvl2pPr>
            <a:lvl3pPr marL="957851" indent="0">
              <a:buNone/>
              <a:defRPr sz="1900" b="1"/>
            </a:lvl3pPr>
            <a:lvl4pPr marL="1436777" indent="0">
              <a:buNone/>
              <a:defRPr sz="1700" b="1"/>
            </a:lvl4pPr>
            <a:lvl5pPr marL="1915703" indent="0">
              <a:buNone/>
              <a:defRPr sz="1700" b="1"/>
            </a:lvl5pPr>
            <a:lvl6pPr marL="2394629" indent="0">
              <a:buNone/>
              <a:defRPr sz="1700" b="1"/>
            </a:lvl6pPr>
            <a:lvl7pPr marL="2873554" indent="0">
              <a:buNone/>
              <a:defRPr sz="1700" b="1"/>
            </a:lvl7pPr>
            <a:lvl8pPr marL="3352480" indent="0">
              <a:buNone/>
              <a:defRPr sz="1700" b="1"/>
            </a:lvl8pPr>
            <a:lvl9pPr marL="3831406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0E4CA-6FA3-4F06-AE82-A040B3E0FAB6}" type="datetime1">
              <a:rPr lang="en-US" smtClean="0"/>
              <a:t>8/19/2020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5A228-6E97-4640-9D14-5660A31056D2}" type="datetime1">
              <a:rPr lang="en-US" smtClean="0"/>
              <a:t>8/19/2020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39479-8454-4473-BBC0-6172152674B7}" type="datetime1">
              <a:rPr lang="en-US" smtClean="0"/>
              <a:t>8/19/2020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0"/>
            <a:ext cx="5537729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1" y="1435100"/>
            <a:ext cx="3259006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26" indent="0">
              <a:buNone/>
              <a:defRPr sz="1200"/>
            </a:lvl2pPr>
            <a:lvl3pPr marL="957851" indent="0">
              <a:buNone/>
              <a:defRPr sz="1000"/>
            </a:lvl3pPr>
            <a:lvl4pPr marL="1436777" indent="0">
              <a:buNone/>
              <a:defRPr sz="1000"/>
            </a:lvl4pPr>
            <a:lvl5pPr marL="1915703" indent="0">
              <a:buNone/>
              <a:defRPr sz="1000"/>
            </a:lvl5pPr>
            <a:lvl6pPr marL="2394629" indent="0">
              <a:buNone/>
              <a:defRPr sz="1000"/>
            </a:lvl6pPr>
            <a:lvl7pPr marL="2873554" indent="0">
              <a:buNone/>
              <a:defRPr sz="1000"/>
            </a:lvl7pPr>
            <a:lvl8pPr marL="3352480" indent="0">
              <a:buNone/>
              <a:defRPr sz="1000"/>
            </a:lvl8pPr>
            <a:lvl9pPr marL="3831406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129D9-881C-4758-9329-A0965D972A85}" type="datetime1">
              <a:rPr lang="en-US" smtClean="0"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400"/>
            </a:lvl1pPr>
            <a:lvl2pPr marL="478926" indent="0">
              <a:buNone/>
              <a:defRPr sz="2900"/>
            </a:lvl2pPr>
            <a:lvl3pPr marL="957851" indent="0">
              <a:buNone/>
              <a:defRPr sz="2500"/>
            </a:lvl3pPr>
            <a:lvl4pPr marL="1436777" indent="0">
              <a:buNone/>
              <a:defRPr sz="2100"/>
            </a:lvl4pPr>
            <a:lvl5pPr marL="1915703" indent="0">
              <a:buNone/>
              <a:defRPr sz="2100"/>
            </a:lvl5pPr>
            <a:lvl6pPr marL="2394629" indent="0">
              <a:buNone/>
              <a:defRPr sz="2100"/>
            </a:lvl6pPr>
            <a:lvl7pPr marL="2873554" indent="0">
              <a:buNone/>
              <a:defRPr sz="2100"/>
            </a:lvl7pPr>
            <a:lvl8pPr marL="3352480" indent="0">
              <a:buNone/>
              <a:defRPr sz="2100"/>
            </a:lvl8pPr>
            <a:lvl9pPr marL="3831406" indent="0">
              <a:buNone/>
              <a:defRPr sz="2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26" indent="0">
              <a:buNone/>
              <a:defRPr sz="1200"/>
            </a:lvl2pPr>
            <a:lvl3pPr marL="957851" indent="0">
              <a:buNone/>
              <a:defRPr sz="1000"/>
            </a:lvl3pPr>
            <a:lvl4pPr marL="1436777" indent="0">
              <a:buNone/>
              <a:defRPr sz="1000"/>
            </a:lvl4pPr>
            <a:lvl5pPr marL="1915703" indent="0">
              <a:buNone/>
              <a:defRPr sz="1000"/>
            </a:lvl5pPr>
            <a:lvl6pPr marL="2394629" indent="0">
              <a:buNone/>
              <a:defRPr sz="1000"/>
            </a:lvl6pPr>
            <a:lvl7pPr marL="2873554" indent="0">
              <a:buNone/>
              <a:defRPr sz="1000"/>
            </a:lvl7pPr>
            <a:lvl8pPr marL="3352480" indent="0">
              <a:buNone/>
              <a:defRPr sz="1000"/>
            </a:lvl8pPr>
            <a:lvl9pPr marL="3831406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5DA7C-AA28-4833-A0D1-93E9CBFC5A96}" type="datetime1">
              <a:rPr lang="en-US" smtClean="0"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5785" tIns="47893" rIns="95785" bIns="47893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95785" tIns="47893" rIns="95785" bIns="4789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5785" tIns="47893" rIns="95785" bIns="47893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DDFE8-E764-4618-B065-3D5CB011103C}" type="datetime1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5785" tIns="47893" rIns="95785" bIns="47893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5785" tIns="47893" rIns="95785" bIns="47893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hf hdr="0" ftr="0" dt="0"/>
  <p:txStyles>
    <p:titleStyle>
      <a:lvl1pPr algn="ctr" defTabSz="957851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95" indent="-359195" algn="l" defTabSz="957851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254" indent="-299329" algn="l" defTabSz="957851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315" indent="-239463" algn="l" defTabSz="957851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240" indent="-239463" algn="l" defTabSz="957851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5166" indent="-239463" algn="l" defTabSz="957851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4091" indent="-239463" algn="l" defTabSz="957851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3017" indent="-239463" algn="l" defTabSz="957851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943" indent="-239463" algn="l" defTabSz="957851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869" indent="-239463" algn="l" defTabSz="957851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785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26" algn="l" defTabSz="95785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51" algn="l" defTabSz="95785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77" algn="l" defTabSz="95785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703" algn="l" defTabSz="95785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629" algn="l" defTabSz="95785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554" algn="l" defTabSz="95785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480" algn="l" defTabSz="95785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406" algn="l" defTabSz="95785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506" y="114300"/>
            <a:ext cx="6954838" cy="965200"/>
          </a:xfrm>
        </p:spPr>
        <p:txBody>
          <a:bodyPr>
            <a:noAutofit/>
          </a:bodyPr>
          <a:lstStyle/>
          <a:p>
            <a:pPr algn="l"/>
            <a:endParaRPr lang="en-US" sz="3200" b="1" dirty="0">
              <a:solidFill>
                <a:srgbClr val="FFFF00"/>
              </a:solidFill>
              <a:latin typeface="Eras Demi IT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5100" y="1332458"/>
            <a:ext cx="8445500" cy="5220742"/>
          </a:xfrm>
        </p:spPr>
        <p:txBody>
          <a:bodyPr>
            <a:normAutofit/>
          </a:bodyPr>
          <a:lstStyle/>
          <a:p>
            <a:pPr algn="ctr">
              <a:buClr>
                <a:srgbClr val="00B0F0"/>
              </a:buClr>
              <a:buNone/>
            </a:pPr>
            <a:r>
              <a:rPr lang="en-US" sz="2500" b="1" dirty="0" smtClean="0">
                <a:latin typeface="Eras Demi ITC" pitchFamily="34" charset="0"/>
              </a:rPr>
              <a:t/>
            </a:r>
            <a:br>
              <a:rPr lang="en-US" sz="2500" b="1" dirty="0" smtClean="0">
                <a:latin typeface="Eras Demi ITC" pitchFamily="34" charset="0"/>
              </a:rPr>
            </a:br>
            <a:r>
              <a:rPr lang="en-US" sz="3800" b="1" dirty="0" smtClean="0">
                <a:solidFill>
                  <a:srgbClr val="FFFF00"/>
                </a:solidFill>
                <a:latin typeface="Eras Demi ITC" pitchFamily="34" charset="0"/>
                <a:cs typeface="Times New Roman" pitchFamily="18" charset="0"/>
              </a:rPr>
              <a:t> Convolution encoding</a:t>
            </a:r>
            <a:endParaRPr lang="en-US" sz="3800" b="1" dirty="0" smtClean="0">
              <a:solidFill>
                <a:srgbClr val="FFFF00"/>
              </a:solidFill>
              <a:latin typeface="Eras Demi ITC" pitchFamily="34" charset="0"/>
            </a:endParaRPr>
          </a:p>
          <a:p>
            <a:pPr algn="ctr">
              <a:buNone/>
            </a:pPr>
            <a:endParaRPr lang="en-US" sz="2500" b="1" dirty="0" smtClean="0">
              <a:latin typeface="Eras Demi ITC" pitchFamily="34" charset="0"/>
            </a:endParaRPr>
          </a:p>
          <a:p>
            <a:pPr algn="ctr">
              <a:buNone/>
            </a:pPr>
            <a:endParaRPr lang="en-US" sz="2500" b="1" dirty="0">
              <a:latin typeface="Eras Demi ITC" pitchFamily="34" charset="0"/>
            </a:endParaRPr>
          </a:p>
          <a:p>
            <a:pPr algn="ctr">
              <a:buNone/>
            </a:pPr>
            <a:endParaRPr lang="en-US" sz="2500" b="1" dirty="0" smtClean="0">
              <a:latin typeface="Eras Demi ITC" pitchFamily="34" charset="0"/>
            </a:endParaRPr>
          </a:p>
          <a:p>
            <a:pPr algn="ctr">
              <a:buNone/>
            </a:pPr>
            <a:endParaRPr lang="en-US" sz="2500" b="1" dirty="0" smtClean="0">
              <a:latin typeface="Eras Demi ITC" pitchFamily="34" charset="0"/>
            </a:endParaRPr>
          </a:p>
          <a:p>
            <a:pPr marL="0" indent="0" algn="ctr">
              <a:buNone/>
            </a:pPr>
            <a:r>
              <a:rPr lang="pt-BR" sz="2400" b="1" dirty="0">
                <a:latin typeface="Eras Demi ITC" panose="020B0805030504020804" pitchFamily="34" charset="0"/>
              </a:rPr>
              <a:t>Professor Dr. A.K.M Fazlul Haque</a:t>
            </a:r>
          </a:p>
          <a:p>
            <a:pPr marL="0" indent="0" algn="ctr">
              <a:buNone/>
            </a:pPr>
            <a:r>
              <a:rPr lang="en-US" sz="2400" b="1" dirty="0" smtClean="0">
                <a:latin typeface="Eras Demi ITC" panose="020B0805030504020804" pitchFamily="34" charset="0"/>
              </a:rPr>
              <a:t>Electronics </a:t>
            </a:r>
            <a:r>
              <a:rPr lang="en-US" sz="2400" b="1" dirty="0">
                <a:latin typeface="Eras Demi ITC" panose="020B0805030504020804" pitchFamily="34" charset="0"/>
              </a:rPr>
              <a:t>and Telecommunication Engineering (ETE)</a:t>
            </a:r>
          </a:p>
          <a:p>
            <a:pPr marL="0" indent="0" algn="ctr">
              <a:buNone/>
            </a:pPr>
            <a:r>
              <a:rPr lang="en-US" sz="2400" b="1" dirty="0">
                <a:latin typeface="Eras Demi ITC" panose="020B0805030504020804" pitchFamily="34" charset="0"/>
              </a:rPr>
              <a:t>Daffodil International </a:t>
            </a:r>
            <a:r>
              <a:rPr lang="en-US" sz="2400" b="1" dirty="0" smtClean="0">
                <a:latin typeface="Eras Demi ITC" panose="020B0805030504020804" pitchFamily="34" charset="0"/>
              </a:rPr>
              <a:t>University</a:t>
            </a:r>
            <a:endParaRPr lang="en-US" sz="2400" b="1" dirty="0">
              <a:latin typeface="Eras Demi ITC" panose="020B0805030504020804" pitchFamily="34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lum contrast="6000"/>
          </a:blip>
          <a:srcRect/>
          <a:stretch>
            <a:fillRect/>
          </a:stretch>
        </p:blipFill>
        <p:spPr bwMode="auto">
          <a:xfrm>
            <a:off x="4038600" y="2790825"/>
            <a:ext cx="1179778" cy="1066800"/>
          </a:xfrm>
          <a:prstGeom prst="rect">
            <a:avLst/>
          </a:prstGeom>
          <a:solidFill>
            <a:srgbClr val="FFFF00"/>
          </a:solidFill>
          <a:ln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9" name="Flowchart: Process 4"/>
          <p:cNvSpPr>
            <a:spLocks noChangeArrowheads="1"/>
          </p:cNvSpPr>
          <p:nvPr/>
        </p:nvSpPr>
        <p:spPr bwMode="auto">
          <a:xfrm>
            <a:off x="1" y="1206500"/>
            <a:ext cx="9906000" cy="152400"/>
          </a:xfrm>
          <a:prstGeom prst="flowChartProcess">
            <a:avLst/>
          </a:prstGeom>
          <a:solidFill>
            <a:srgbClr val="00B05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lIns="74161" tIns="37080" rIns="74161" bIns="37080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MosHiuR\Documents\DIU-Results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68344" y="63500"/>
            <a:ext cx="2794462" cy="1079500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506" y="114300"/>
            <a:ext cx="6954838" cy="965200"/>
          </a:xfrm>
        </p:spPr>
        <p:txBody>
          <a:bodyPr>
            <a:noAutofit/>
          </a:bodyPr>
          <a:lstStyle/>
          <a:p>
            <a:pPr algn="l"/>
            <a:r>
              <a:rPr lang="en-US" sz="3800" b="1" dirty="0">
                <a:solidFill>
                  <a:srgbClr val="FFFF00"/>
                </a:solidFill>
                <a:latin typeface="Eras Demi ITC" pitchFamily="34" charset="0"/>
                <a:ea typeface="+mn-ea"/>
                <a:cs typeface="Times New Roman" pitchFamily="18" charset="0"/>
              </a:rPr>
              <a:t>Example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9" name="Flowchart: Process 4"/>
          <p:cNvSpPr>
            <a:spLocks noChangeArrowheads="1"/>
          </p:cNvSpPr>
          <p:nvPr/>
        </p:nvSpPr>
        <p:spPr bwMode="auto">
          <a:xfrm>
            <a:off x="1" y="1206500"/>
            <a:ext cx="9906000" cy="152400"/>
          </a:xfrm>
          <a:prstGeom prst="flowChartProcess">
            <a:avLst/>
          </a:prstGeom>
          <a:solidFill>
            <a:srgbClr val="00B05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lIns="74161" tIns="37080" rIns="74161" bIns="37080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1026" name="Picture 2" descr="C:\Users\MosHiuR\Documents\DIU-Result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8344" y="63500"/>
            <a:ext cx="2794462" cy="1079500"/>
          </a:xfrm>
          <a:prstGeom prst="rect">
            <a:avLst/>
          </a:prstGeom>
          <a:noFill/>
        </p:spPr>
      </p:pic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533400" y="2057400"/>
            <a:ext cx="4337050" cy="4068763"/>
          </a:xfrm>
        </p:spPr>
        <p:txBody>
          <a:bodyPr>
            <a:normAutofit/>
          </a:bodyPr>
          <a:lstStyle/>
          <a:p>
            <a:pPr marL="0" indent="0">
              <a:buClr>
                <a:srgbClr val="00B0F0"/>
              </a:buClr>
              <a:buNone/>
            </a:pPr>
            <a:r>
              <a:rPr lang="en-US" sz="2400" b="1" dirty="0">
                <a:latin typeface="Eras Demi ITC" panose="020B0805030504020804" pitchFamily="34" charset="0"/>
              </a:rPr>
              <a:t>n1 = m1 + m0 + m-1</a:t>
            </a:r>
          </a:p>
          <a:p>
            <a:pPr marL="0" indent="0">
              <a:buClr>
                <a:srgbClr val="00B0F0"/>
              </a:buClr>
              <a:buNone/>
            </a:pPr>
            <a:r>
              <a:rPr lang="en-US" sz="2400" b="1" dirty="0">
                <a:latin typeface="Eras Demi ITC" panose="020B0805030504020804" pitchFamily="34" charset="0"/>
              </a:rPr>
              <a:t>n2 = m0 + m-1</a:t>
            </a:r>
          </a:p>
          <a:p>
            <a:pPr marL="0" indent="0">
              <a:buClr>
                <a:srgbClr val="00B0F0"/>
              </a:buClr>
              <a:buNone/>
            </a:pPr>
            <a:r>
              <a:rPr lang="en-US" sz="2400" b="1" dirty="0">
                <a:latin typeface="Eras Demi ITC" panose="020B0805030504020804" pitchFamily="34" charset="0"/>
              </a:rPr>
              <a:t>n3 = m1 + m-1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8200" y="2224881"/>
            <a:ext cx="3997325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57484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506" y="114300"/>
            <a:ext cx="6954838" cy="965200"/>
          </a:xfrm>
        </p:spPr>
        <p:txBody>
          <a:bodyPr>
            <a:noAutofit/>
          </a:bodyPr>
          <a:lstStyle/>
          <a:p>
            <a:pPr algn="l"/>
            <a:r>
              <a:rPr lang="en-US" sz="3800" b="1" dirty="0">
                <a:solidFill>
                  <a:srgbClr val="FFFF00"/>
                </a:solidFill>
                <a:latin typeface="Eras Demi ITC" pitchFamily="34" charset="0"/>
                <a:ea typeface="+mn-ea"/>
                <a:cs typeface="Times New Roman" pitchFamily="18" charset="0"/>
              </a:rPr>
              <a:t>Representation</a:t>
            </a:r>
            <a:r>
              <a:rPr lang="en-US" sz="3200" b="1" dirty="0" smtClean="0">
                <a:solidFill>
                  <a:srgbClr val="FFFF00"/>
                </a:solidFill>
                <a:latin typeface="Eras Demi ITC" pitchFamily="34" charset="0"/>
              </a:rPr>
              <a:t> </a:t>
            </a:r>
            <a:r>
              <a:rPr lang="en-US" sz="3800" b="1" dirty="0">
                <a:solidFill>
                  <a:srgbClr val="FFFF00"/>
                </a:solidFill>
                <a:latin typeface="Eras Demi ITC" pitchFamily="34" charset="0"/>
                <a:ea typeface="+mn-ea"/>
                <a:cs typeface="Times New Roman" pitchFamily="18" charset="0"/>
              </a:rPr>
              <a:t>of</a:t>
            </a:r>
            <a:r>
              <a:rPr lang="en-US" sz="3200" b="1" dirty="0" smtClean="0">
                <a:solidFill>
                  <a:srgbClr val="FFFF00"/>
                </a:solidFill>
                <a:latin typeface="Eras Demi ITC" pitchFamily="34" charset="0"/>
              </a:rPr>
              <a:t> </a:t>
            </a:r>
            <a:r>
              <a:rPr lang="en-US" sz="3800" b="1" dirty="0">
                <a:solidFill>
                  <a:srgbClr val="FFFF00"/>
                </a:solidFill>
                <a:latin typeface="Eras Demi ITC" pitchFamily="34" charset="0"/>
                <a:ea typeface="+mn-ea"/>
                <a:cs typeface="Times New Roman" pitchFamily="18" charset="0"/>
              </a:rPr>
              <a:t>convolution</a:t>
            </a:r>
            <a:r>
              <a:rPr lang="en-US" sz="3200" b="1" dirty="0" smtClean="0">
                <a:solidFill>
                  <a:srgbClr val="FFFF00"/>
                </a:solidFill>
                <a:latin typeface="Eras Demi ITC" pitchFamily="34" charset="0"/>
              </a:rPr>
              <a:t> </a:t>
            </a:r>
            <a:r>
              <a:rPr lang="en-US" sz="3800" b="1" dirty="0">
                <a:solidFill>
                  <a:srgbClr val="FFFF00"/>
                </a:solidFill>
                <a:latin typeface="Eras Demi ITC" pitchFamily="34" charset="0"/>
                <a:ea typeface="+mn-ea"/>
                <a:cs typeface="Times New Roman" pitchFamily="18" charset="0"/>
              </a:rPr>
              <a:t>encoding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8001000" cy="4572000"/>
          </a:xfrm>
        </p:spPr>
        <p:txBody>
          <a:bodyPr>
            <a:normAutofit/>
          </a:bodyPr>
          <a:lstStyle/>
          <a:p>
            <a:pPr marL="0" indent="0">
              <a:buClr>
                <a:srgbClr val="00B0F0"/>
              </a:buClr>
              <a:buNone/>
            </a:pPr>
            <a:r>
              <a:rPr lang="en-US" sz="2400" b="1" dirty="0">
                <a:latin typeface="Eras Demi ITC" panose="020B0805030504020804" pitchFamily="34" charset="0"/>
              </a:rPr>
              <a:t>Shift Register</a:t>
            </a:r>
          </a:p>
          <a:p>
            <a:pPr marL="0" indent="0">
              <a:buClr>
                <a:srgbClr val="00B0F0"/>
              </a:buClr>
              <a:buNone/>
            </a:pPr>
            <a:r>
              <a:rPr lang="en-US" sz="2400" b="1" dirty="0">
                <a:latin typeface="Eras Demi ITC" panose="020B0805030504020804" pitchFamily="34" charset="0"/>
              </a:rPr>
              <a:t>State diagram</a:t>
            </a:r>
          </a:p>
          <a:p>
            <a:pPr marL="0" indent="0">
              <a:buClr>
                <a:srgbClr val="00B0F0"/>
              </a:buClr>
              <a:buNone/>
            </a:pPr>
            <a:r>
              <a:rPr lang="en-US" sz="2400" b="1" dirty="0">
                <a:latin typeface="Eras Demi ITC" panose="020B0805030504020804" pitchFamily="34" charset="0"/>
              </a:rPr>
              <a:t>Trellis diagram</a:t>
            </a:r>
          </a:p>
          <a:p>
            <a:pPr marL="0" indent="0">
              <a:buClr>
                <a:srgbClr val="00B0F0"/>
              </a:buClr>
              <a:buNone/>
            </a:pPr>
            <a:r>
              <a:rPr lang="en-US" sz="2400" b="1" dirty="0">
                <a:latin typeface="Eras Demi ITC" panose="020B0805030504020804" pitchFamily="34" charset="0"/>
              </a:rPr>
              <a:t>Polynomial</a:t>
            </a:r>
          </a:p>
          <a:p>
            <a:pPr marL="0" indent="0">
              <a:buClr>
                <a:srgbClr val="00B0F0"/>
              </a:buClr>
              <a:buNone/>
            </a:pPr>
            <a:r>
              <a:rPr lang="en-US" sz="2400" b="1" dirty="0">
                <a:latin typeface="Eras Demi ITC" panose="020B0805030504020804" pitchFamily="34" charset="0"/>
              </a:rPr>
              <a:t>Tree diagram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9" name="Flowchart: Process 4"/>
          <p:cNvSpPr>
            <a:spLocks noChangeArrowheads="1"/>
          </p:cNvSpPr>
          <p:nvPr/>
        </p:nvSpPr>
        <p:spPr bwMode="auto">
          <a:xfrm>
            <a:off x="1" y="1206500"/>
            <a:ext cx="9906000" cy="152400"/>
          </a:xfrm>
          <a:prstGeom prst="flowChartProcess">
            <a:avLst/>
          </a:prstGeom>
          <a:solidFill>
            <a:srgbClr val="00B05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lIns="74161" tIns="37080" rIns="74161" bIns="37080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1026" name="Picture 2" descr="C:\Users\MosHiuR\Documents\DIU-Result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8344" y="63500"/>
            <a:ext cx="2794462" cy="1079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4629125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506" y="114300"/>
            <a:ext cx="6954838" cy="965200"/>
          </a:xfrm>
        </p:spPr>
        <p:txBody>
          <a:bodyPr>
            <a:noAutofit/>
          </a:bodyPr>
          <a:lstStyle/>
          <a:p>
            <a:pPr algn="l"/>
            <a:r>
              <a:rPr lang="en-US" sz="3800" b="1" dirty="0">
                <a:solidFill>
                  <a:srgbClr val="FFFF00"/>
                </a:solidFill>
                <a:latin typeface="Eras Demi ITC" pitchFamily="34" charset="0"/>
                <a:ea typeface="+mn-ea"/>
                <a:cs typeface="Times New Roman" pitchFamily="18" charset="0"/>
              </a:rPr>
              <a:t>Shift</a:t>
            </a:r>
            <a:r>
              <a:rPr lang="en-US" sz="3200" b="1" dirty="0"/>
              <a:t> </a:t>
            </a:r>
            <a:r>
              <a:rPr lang="en-US" sz="3800" b="1" dirty="0">
                <a:solidFill>
                  <a:srgbClr val="FFFF00"/>
                </a:solidFill>
                <a:latin typeface="Eras Demi ITC" pitchFamily="34" charset="0"/>
                <a:ea typeface="+mn-ea"/>
                <a:cs typeface="Times New Roman" pitchFamily="18" charset="0"/>
              </a:rPr>
              <a:t>Register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6100" y="3048000"/>
            <a:ext cx="5291000" cy="3200019"/>
          </a:xfr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9" name="Flowchart: Process 4"/>
          <p:cNvSpPr>
            <a:spLocks noChangeArrowheads="1"/>
          </p:cNvSpPr>
          <p:nvPr/>
        </p:nvSpPr>
        <p:spPr bwMode="auto">
          <a:xfrm>
            <a:off x="1" y="1206500"/>
            <a:ext cx="9906000" cy="152400"/>
          </a:xfrm>
          <a:prstGeom prst="flowChartProcess">
            <a:avLst/>
          </a:prstGeom>
          <a:solidFill>
            <a:srgbClr val="00B05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lIns="74161" tIns="37080" rIns="74161" bIns="37080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1026" name="Picture 2" descr="C:\Users\MosHiuR\Documents\DIU-Results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68344" y="63500"/>
            <a:ext cx="2794462" cy="10795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609600" y="1741118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00B0F0"/>
              </a:buClr>
            </a:pPr>
            <a:r>
              <a:rPr lang="en-US" sz="2400" b="1" dirty="0">
                <a:latin typeface="Eras Demi ITC" panose="020B0805030504020804" pitchFamily="34" charset="0"/>
              </a:rPr>
              <a:t>Shift Register representation is closest form of physical </a:t>
            </a:r>
            <a:r>
              <a:rPr lang="en-US" sz="2400" b="1" dirty="0" smtClean="0">
                <a:latin typeface="Eras Demi ITC" panose="020B0805030504020804" pitchFamily="34" charset="0"/>
              </a:rPr>
              <a:t>implementation </a:t>
            </a:r>
            <a:r>
              <a:rPr lang="en-US" sz="2400" b="1" dirty="0">
                <a:latin typeface="Eras Demi ITC" panose="020B0805030504020804" pitchFamily="34" charset="0"/>
              </a:rPr>
              <a:t>of the encoder</a:t>
            </a:r>
          </a:p>
        </p:txBody>
      </p:sp>
    </p:spTree>
    <p:extLst>
      <p:ext uri="{BB962C8B-B14F-4D97-AF65-F5344CB8AC3E}">
        <p14:creationId xmlns:p14="http://schemas.microsoft.com/office/powerpoint/2010/main" val="291118939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506" y="114300"/>
            <a:ext cx="6954838" cy="965200"/>
          </a:xfrm>
        </p:spPr>
        <p:txBody>
          <a:bodyPr>
            <a:noAutofit/>
          </a:bodyPr>
          <a:lstStyle/>
          <a:p>
            <a:pPr algn="l"/>
            <a:r>
              <a:rPr lang="en-US" sz="3800" b="1" dirty="0">
                <a:solidFill>
                  <a:srgbClr val="FFFF00"/>
                </a:solidFill>
                <a:latin typeface="Eras Demi ITC" pitchFamily="34" charset="0"/>
                <a:ea typeface="+mn-ea"/>
                <a:cs typeface="Times New Roman" pitchFamily="18" charset="0"/>
              </a:rPr>
              <a:t>Impulse</a:t>
            </a:r>
            <a:r>
              <a:rPr lang="en-US" sz="3200" b="1" dirty="0" smtClean="0">
                <a:solidFill>
                  <a:srgbClr val="FFFF00"/>
                </a:solidFill>
                <a:latin typeface="Eras Demi ITC" pitchFamily="34" charset="0"/>
              </a:rPr>
              <a:t> </a:t>
            </a:r>
            <a:r>
              <a:rPr lang="en-US" sz="3800" b="1" dirty="0">
                <a:solidFill>
                  <a:srgbClr val="FFFF00"/>
                </a:solidFill>
                <a:latin typeface="Eras Demi ITC" pitchFamily="34" charset="0"/>
                <a:ea typeface="+mn-ea"/>
                <a:cs typeface="Times New Roman" pitchFamily="18" charset="0"/>
              </a:rPr>
              <a:t>response</a:t>
            </a:r>
            <a:r>
              <a:rPr lang="en-US" sz="3200" b="1" dirty="0" smtClean="0">
                <a:solidFill>
                  <a:srgbClr val="FFFF00"/>
                </a:solidFill>
                <a:latin typeface="Eras Demi ITC" pitchFamily="34" charset="0"/>
              </a:rPr>
              <a:t> </a:t>
            </a:r>
            <a:r>
              <a:rPr lang="en-US" sz="3800" b="1" dirty="0">
                <a:solidFill>
                  <a:srgbClr val="FFFF00"/>
                </a:solidFill>
                <a:latin typeface="Eras Demi ITC" pitchFamily="34" charset="0"/>
                <a:ea typeface="+mn-ea"/>
                <a:cs typeface="Times New Roman" pitchFamily="18" charset="0"/>
              </a:rPr>
              <a:t>of</a:t>
            </a:r>
            <a:r>
              <a:rPr lang="en-US" sz="3200" b="1" dirty="0" smtClean="0">
                <a:solidFill>
                  <a:srgbClr val="FFFF00"/>
                </a:solidFill>
                <a:latin typeface="Eras Demi ITC" pitchFamily="34" charset="0"/>
              </a:rPr>
              <a:t> </a:t>
            </a:r>
            <a:r>
              <a:rPr lang="en-US" sz="3800" b="1" dirty="0">
                <a:solidFill>
                  <a:srgbClr val="FFFF00"/>
                </a:solidFill>
                <a:latin typeface="Eras Demi ITC" pitchFamily="34" charset="0"/>
                <a:ea typeface="+mn-ea"/>
                <a:cs typeface="Times New Roman" pitchFamily="18" charset="0"/>
              </a:rPr>
              <a:t>the</a:t>
            </a:r>
            <a:r>
              <a:rPr lang="en-US" sz="3200" b="1" dirty="0" smtClean="0">
                <a:solidFill>
                  <a:srgbClr val="FFFF00"/>
                </a:solidFill>
                <a:latin typeface="Eras Demi ITC" pitchFamily="34" charset="0"/>
              </a:rPr>
              <a:t> </a:t>
            </a:r>
            <a:r>
              <a:rPr lang="en-US" sz="3800" b="1" dirty="0">
                <a:solidFill>
                  <a:srgbClr val="FFFF00"/>
                </a:solidFill>
                <a:latin typeface="Eras Demi ITC" pitchFamily="34" charset="0"/>
                <a:ea typeface="+mn-ea"/>
                <a:cs typeface="Times New Roman" pitchFamily="18" charset="0"/>
              </a:rPr>
              <a:t>encoder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8153400" cy="4876800"/>
          </a:xfrm>
        </p:spPr>
        <p:txBody>
          <a:bodyPr>
            <a:normAutofit/>
          </a:bodyPr>
          <a:lstStyle/>
          <a:p>
            <a:pPr marL="0" indent="0">
              <a:buClr>
                <a:srgbClr val="00B0F0"/>
              </a:buClr>
              <a:buNone/>
            </a:pPr>
            <a:r>
              <a:rPr lang="en-US" sz="2400" b="1" dirty="0">
                <a:latin typeface="Eras Demi ITC" panose="020B0805030504020804" pitchFamily="34" charset="0"/>
              </a:rPr>
              <a:t>Impulse response is the response of the encoder to a single “one” bit that moves through it.</a:t>
            </a:r>
          </a:p>
          <a:p>
            <a:pPr marL="0" indent="0">
              <a:buClr>
                <a:srgbClr val="00B0F0"/>
              </a:buClr>
              <a:buNone/>
            </a:pPr>
            <a:endParaRPr lang="en-US" sz="2400" b="1" dirty="0">
              <a:latin typeface="Eras Demi ITC" panose="020B0805030504020804" pitchFamily="34" charset="0"/>
            </a:endParaRPr>
          </a:p>
          <a:p>
            <a:pPr algn="ctr">
              <a:buClr>
                <a:srgbClr val="00B0F0"/>
              </a:buClr>
              <a:buNone/>
            </a:pPr>
            <a:r>
              <a:rPr lang="en-US" sz="2300" b="1" dirty="0" smtClean="0">
                <a:latin typeface="Eras Demi ITC" panose="020B0805030504020804" pitchFamily="34" charset="0"/>
              </a:rPr>
              <a:t>                          Branch word</a:t>
            </a:r>
          </a:p>
          <a:p>
            <a:pPr algn="ctr">
              <a:buClr>
                <a:srgbClr val="00B0F0"/>
              </a:buClr>
              <a:buNone/>
            </a:pPr>
            <a:endParaRPr lang="en-US" sz="2300" b="1" dirty="0">
              <a:latin typeface="Eras Demi ITC" panose="020B0805030504020804" pitchFamily="34" charset="0"/>
            </a:endParaRPr>
          </a:p>
          <a:p>
            <a:pPr algn="ctr">
              <a:buClr>
                <a:srgbClr val="00B0F0"/>
              </a:buClr>
              <a:buNone/>
            </a:pPr>
            <a:endParaRPr lang="en-US" sz="2300" b="1" dirty="0" smtClean="0">
              <a:latin typeface="Eras Demi ITC" panose="020B0805030504020804" pitchFamily="34" charset="0"/>
            </a:endParaRPr>
          </a:p>
          <a:p>
            <a:pPr algn="ctr">
              <a:buClr>
                <a:srgbClr val="00B0F0"/>
              </a:buClr>
              <a:buNone/>
            </a:pPr>
            <a:endParaRPr lang="en-US" sz="2300" b="1" dirty="0">
              <a:latin typeface="Eras Demi ITC" panose="020B0805030504020804" pitchFamily="34" charset="0"/>
            </a:endParaRPr>
          </a:p>
          <a:p>
            <a:pPr algn="ctr">
              <a:buClr>
                <a:srgbClr val="00B0F0"/>
              </a:buClr>
              <a:buNone/>
            </a:pPr>
            <a:endParaRPr lang="en-US" sz="2300" b="1" dirty="0" smtClean="0">
              <a:latin typeface="Eras Demi ITC" panose="020B0805030504020804" pitchFamily="34" charset="0"/>
            </a:endParaRPr>
          </a:p>
          <a:p>
            <a:pPr algn="ctr">
              <a:buClr>
                <a:srgbClr val="00B0F0"/>
              </a:buClr>
              <a:buNone/>
            </a:pPr>
            <a:endParaRPr lang="en-US" sz="2300" b="1" dirty="0">
              <a:latin typeface="Eras Demi ITC" panose="020B0805030504020804" pitchFamily="34" charset="0"/>
            </a:endParaRPr>
          </a:p>
          <a:p>
            <a:pPr algn="ctr">
              <a:buClr>
                <a:srgbClr val="00B0F0"/>
              </a:buClr>
              <a:buNone/>
            </a:pPr>
            <a:r>
              <a:rPr lang="en-US" sz="2300" b="1" dirty="0" smtClean="0">
                <a:latin typeface="Eras Demi ITC" panose="020B0805030504020804" pitchFamily="34" charset="0"/>
              </a:rPr>
              <a:t>Input sequence:    1   0    0</a:t>
            </a:r>
          </a:p>
          <a:p>
            <a:pPr algn="ctr">
              <a:buClr>
                <a:srgbClr val="00B0F0"/>
              </a:buClr>
              <a:buNone/>
            </a:pPr>
            <a:r>
              <a:rPr lang="en-US" sz="2300" b="1" dirty="0" smtClean="0">
                <a:latin typeface="Eras Demi ITC" panose="020B0805030504020804" pitchFamily="34" charset="0"/>
              </a:rPr>
              <a:t>Output sequence:  11 10  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9" name="Flowchart: Process 4"/>
          <p:cNvSpPr>
            <a:spLocks noChangeArrowheads="1"/>
          </p:cNvSpPr>
          <p:nvPr/>
        </p:nvSpPr>
        <p:spPr bwMode="auto">
          <a:xfrm>
            <a:off x="1" y="1206500"/>
            <a:ext cx="9906000" cy="152400"/>
          </a:xfrm>
          <a:prstGeom prst="flowChartProcess">
            <a:avLst/>
          </a:prstGeom>
          <a:solidFill>
            <a:srgbClr val="00B05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lIns="74161" tIns="37080" rIns="74161" bIns="37080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1026" name="Picture 2" descr="C:\Users\MosHiuR\Documents\DIU-Result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8344" y="63500"/>
            <a:ext cx="2794462" cy="1079500"/>
          </a:xfrm>
          <a:prstGeom prst="rect">
            <a:avLst/>
          </a:prstGeom>
          <a:noFill/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3898435"/>
              </p:ext>
            </p:extLst>
          </p:nvPr>
        </p:nvGraphicFramePr>
        <p:xfrm>
          <a:off x="2362200" y="3429000"/>
          <a:ext cx="4495799" cy="1813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399"/>
                <a:gridCol w="14478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Register     </a:t>
                      </a:r>
                    </a:p>
                    <a:p>
                      <a:r>
                        <a:rPr lang="en-US" dirty="0" smtClean="0"/>
                        <a:t>     contents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u1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u2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649659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506" y="114300"/>
            <a:ext cx="6954838" cy="965200"/>
          </a:xfrm>
        </p:spPr>
        <p:txBody>
          <a:bodyPr>
            <a:noAutofit/>
          </a:bodyPr>
          <a:lstStyle/>
          <a:p>
            <a:pPr algn="l" fontAlgn="base"/>
            <a:r>
              <a:rPr lang="en-US" sz="3800" b="1" dirty="0" smtClean="0">
                <a:solidFill>
                  <a:srgbClr val="FFFF00"/>
                </a:solidFill>
                <a:latin typeface="Eras Demi ITC" pitchFamily="34" charset="0"/>
                <a:ea typeface="+mn-ea"/>
                <a:cs typeface="Times New Roman" pitchFamily="18" charset="0"/>
              </a:rPr>
              <a:t>State diagram</a:t>
            </a:r>
            <a:endParaRPr lang="en-US" sz="3800" b="1" dirty="0">
              <a:solidFill>
                <a:srgbClr val="FFFF00"/>
              </a:solidFill>
              <a:latin typeface="Eras Demi ITC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844676"/>
            <a:ext cx="8153400" cy="4876800"/>
          </a:xfrm>
        </p:spPr>
        <p:txBody>
          <a:bodyPr>
            <a:normAutofit/>
          </a:bodyPr>
          <a:lstStyle/>
          <a:p>
            <a:pPr marL="0" indent="0" algn="just">
              <a:buClr>
                <a:srgbClr val="00B0F0"/>
              </a:buClr>
              <a:buNone/>
            </a:pPr>
            <a:r>
              <a:rPr lang="en-US" sz="2400" b="1" dirty="0">
                <a:latin typeface="Eras Demi ITC" panose="020B0805030504020804" pitchFamily="34" charset="0"/>
              </a:rPr>
              <a:t>In most general sense the state consist of the smallest information that, together with current input to machine can predict the output of the machine.</a:t>
            </a:r>
          </a:p>
          <a:p>
            <a:pPr algn="just">
              <a:buClr>
                <a:srgbClr val="00B0F0"/>
              </a:buClr>
              <a:buNone/>
            </a:pPr>
            <a:endParaRPr lang="en-US" sz="2300" b="1" dirty="0">
              <a:latin typeface="Eras Demi ITC" panose="020B08050305040208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9" name="Flowchart: Process 4"/>
          <p:cNvSpPr>
            <a:spLocks noChangeArrowheads="1"/>
          </p:cNvSpPr>
          <p:nvPr/>
        </p:nvSpPr>
        <p:spPr bwMode="auto">
          <a:xfrm>
            <a:off x="1" y="1206500"/>
            <a:ext cx="9906000" cy="152400"/>
          </a:xfrm>
          <a:prstGeom prst="flowChartProcess">
            <a:avLst/>
          </a:prstGeom>
          <a:solidFill>
            <a:srgbClr val="00B05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lIns="74161" tIns="37080" rIns="74161" bIns="37080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1026" name="Picture 2" descr="C:\Users\MosHiuR\Documents\DIU-Result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8344" y="63500"/>
            <a:ext cx="2794462" cy="1079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89343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506" y="114300"/>
            <a:ext cx="6954838" cy="965200"/>
          </a:xfrm>
        </p:spPr>
        <p:txBody>
          <a:bodyPr>
            <a:noAutofit/>
          </a:bodyPr>
          <a:lstStyle/>
          <a:p>
            <a:pPr algn="l" fontAlgn="base"/>
            <a:r>
              <a:rPr lang="en-US" sz="3800" b="1" dirty="0" smtClean="0">
                <a:solidFill>
                  <a:srgbClr val="FFFF00"/>
                </a:solidFill>
                <a:latin typeface="Eras Demi ITC" pitchFamily="34" charset="0"/>
                <a:ea typeface="+mn-ea"/>
                <a:cs typeface="Times New Roman" pitchFamily="18" charset="0"/>
              </a:rPr>
              <a:t>State diagram (cont.)</a:t>
            </a:r>
            <a:endParaRPr lang="en-US" sz="3800" b="1" dirty="0">
              <a:solidFill>
                <a:srgbClr val="FFFF00"/>
              </a:solidFill>
              <a:latin typeface="Eras Demi ITC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9" name="Flowchart: Process 4"/>
          <p:cNvSpPr>
            <a:spLocks noChangeArrowheads="1"/>
          </p:cNvSpPr>
          <p:nvPr/>
        </p:nvSpPr>
        <p:spPr bwMode="auto">
          <a:xfrm>
            <a:off x="1" y="1206500"/>
            <a:ext cx="9906000" cy="152400"/>
          </a:xfrm>
          <a:prstGeom prst="flowChartProcess">
            <a:avLst/>
          </a:prstGeom>
          <a:solidFill>
            <a:srgbClr val="00B05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lIns="74161" tIns="37080" rIns="74161" bIns="37080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1026" name="Picture 2" descr="C:\Users\MosHiuR\Documents\DIU-Result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8344" y="63500"/>
            <a:ext cx="2794462" cy="1079500"/>
          </a:xfrm>
          <a:prstGeom prst="rect">
            <a:avLst/>
          </a:prstGeom>
          <a:noFill/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00200" y="1740615"/>
            <a:ext cx="7087472" cy="4375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43732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506" y="114300"/>
            <a:ext cx="6954838" cy="965200"/>
          </a:xfrm>
        </p:spPr>
        <p:txBody>
          <a:bodyPr>
            <a:noAutofit/>
          </a:bodyPr>
          <a:lstStyle/>
          <a:p>
            <a:pPr algn="l"/>
            <a:r>
              <a:rPr lang="en-US" sz="3800" b="1" dirty="0" smtClean="0">
                <a:solidFill>
                  <a:srgbClr val="FFFF00"/>
                </a:solidFill>
                <a:latin typeface="Eras Demi ITC" pitchFamily="34" charset="0"/>
                <a:ea typeface="+mn-ea"/>
                <a:cs typeface="Times New Roman" pitchFamily="18" charset="0"/>
              </a:rPr>
              <a:t>Example</a:t>
            </a:r>
            <a:endParaRPr lang="en-US" sz="3800" b="1" dirty="0">
              <a:solidFill>
                <a:srgbClr val="FFFF00"/>
              </a:solidFill>
              <a:latin typeface="Eras Demi ITC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9" name="Flowchart: Process 4"/>
          <p:cNvSpPr>
            <a:spLocks noChangeArrowheads="1"/>
          </p:cNvSpPr>
          <p:nvPr/>
        </p:nvSpPr>
        <p:spPr bwMode="auto">
          <a:xfrm>
            <a:off x="1" y="1206500"/>
            <a:ext cx="9906000" cy="152400"/>
          </a:xfrm>
          <a:prstGeom prst="flowChartProcess">
            <a:avLst/>
          </a:prstGeom>
          <a:solidFill>
            <a:srgbClr val="00B05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lIns="74161" tIns="37080" rIns="74161" bIns="37080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1026" name="Picture 2" descr="C:\Users\MosHiuR\Documents\DIU-Result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8344" y="63500"/>
            <a:ext cx="2794462" cy="1079500"/>
          </a:xfrm>
          <a:prstGeom prst="rect">
            <a:avLst/>
          </a:prstGeom>
          <a:noFill/>
        </p:spPr>
      </p:pic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9552607"/>
              </p:ext>
            </p:extLst>
          </p:nvPr>
        </p:nvGraphicFramePr>
        <p:xfrm>
          <a:off x="1523766" y="2362200"/>
          <a:ext cx="7088556" cy="371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1426"/>
                <a:gridCol w="1181426"/>
                <a:gridCol w="1181426"/>
                <a:gridCol w="1181426"/>
                <a:gridCol w="1181426"/>
                <a:gridCol w="1181426"/>
              </a:tblGrid>
              <a:tr h="598914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Input bit, mi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Register contents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State at time, </a:t>
                      </a:r>
                      <a:r>
                        <a:rPr lang="en-US" dirty="0" err="1" smtClean="0"/>
                        <a:t>ti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State at time,</a:t>
                      </a:r>
                      <a:r>
                        <a:rPr lang="en-US" baseline="0" dirty="0" smtClean="0"/>
                        <a:t> ti+1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  u1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   u2</a:t>
                      </a:r>
                      <a:endParaRPr lang="en-US" dirty="0"/>
                    </a:p>
                  </a:txBody>
                  <a:tcPr/>
                </a:tc>
              </a:tr>
              <a:tr h="340292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      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      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      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      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40292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     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      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      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      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40292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     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      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      10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      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40292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     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      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      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      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40292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     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      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      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      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40292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     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      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     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      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40292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     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      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      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      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40292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     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      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      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      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371600" y="6321366"/>
            <a:ext cx="62520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fontAlgn="base">
              <a:buClr>
                <a:srgbClr val="00B0F0"/>
              </a:buClr>
            </a:pPr>
            <a:r>
              <a:rPr lang="en-US" sz="2000" b="1" dirty="0" smtClean="0">
                <a:latin typeface="Eras Demi ITC" panose="020B0805030504020804" pitchFamily="34" charset="0"/>
              </a:rPr>
              <a:t>Output sequence: U = 11   01   01   00   01   01   11</a:t>
            </a:r>
            <a:endParaRPr lang="en-US" sz="2000" b="1" dirty="0">
              <a:latin typeface="Eras Demi ITC" panose="020B08050305040208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931975" y="1492338"/>
            <a:ext cx="413606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fontAlgn="base">
              <a:buClr>
                <a:srgbClr val="00B0F0"/>
              </a:buClr>
            </a:pPr>
            <a:r>
              <a:rPr lang="en-US" sz="2000" b="1" dirty="0" smtClean="0">
                <a:latin typeface="Eras Demi ITC" panose="020B0805030504020804" pitchFamily="34" charset="0"/>
              </a:rPr>
              <a:t>Message sequence m =  1 1 0 1 1</a:t>
            </a:r>
          </a:p>
          <a:p>
            <a:pPr algn="just" fontAlgn="base">
              <a:buClr>
                <a:srgbClr val="00B0F0"/>
              </a:buClr>
            </a:pPr>
            <a:r>
              <a:rPr lang="en-US" sz="2000" b="1" dirty="0" smtClean="0">
                <a:latin typeface="Eras Demi ITC" panose="020B0805030504020804" pitchFamily="34" charset="0"/>
              </a:rPr>
              <a:t>K – 1 =  2</a:t>
            </a:r>
            <a:endParaRPr lang="en-US" sz="2000" b="1" dirty="0">
              <a:latin typeface="Eras Demi ITC" panose="020B0805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65561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506" y="114300"/>
            <a:ext cx="6954838" cy="965200"/>
          </a:xfrm>
        </p:spPr>
        <p:txBody>
          <a:bodyPr>
            <a:noAutofit/>
          </a:bodyPr>
          <a:lstStyle/>
          <a:p>
            <a:pPr algn="l"/>
            <a:r>
              <a:rPr lang="en-US" sz="3800" b="1" dirty="0" smtClean="0">
                <a:solidFill>
                  <a:srgbClr val="FFFF00"/>
                </a:solidFill>
                <a:latin typeface="Eras Demi ITC" pitchFamily="34" charset="0"/>
                <a:ea typeface="+mn-ea"/>
                <a:cs typeface="Times New Roman" pitchFamily="18" charset="0"/>
              </a:rPr>
              <a:t/>
            </a:r>
            <a:br>
              <a:rPr lang="en-US" sz="3800" b="1" dirty="0" smtClean="0">
                <a:solidFill>
                  <a:srgbClr val="FFFF00"/>
                </a:solidFill>
                <a:latin typeface="Eras Demi ITC" pitchFamily="34" charset="0"/>
                <a:ea typeface="+mn-ea"/>
                <a:cs typeface="Times New Roman" pitchFamily="18" charset="0"/>
              </a:rPr>
            </a:br>
            <a:r>
              <a:rPr lang="en-US" sz="3800" b="1" dirty="0" smtClean="0">
                <a:solidFill>
                  <a:srgbClr val="FFFF00"/>
                </a:solidFill>
                <a:latin typeface="Eras Demi ITC" pitchFamily="34" charset="0"/>
                <a:ea typeface="+mn-ea"/>
                <a:cs typeface="Times New Roman" pitchFamily="18" charset="0"/>
              </a:rPr>
              <a:t>Polynomial representation</a:t>
            </a:r>
            <a:r>
              <a:rPr lang="en-US" sz="3200" cap="all" dirty="0"/>
              <a:t/>
            </a:r>
            <a:br>
              <a:rPr lang="en-US" sz="3200" cap="all" dirty="0"/>
            </a:br>
            <a:endParaRPr lang="en-US" sz="3200" b="1" dirty="0">
              <a:solidFill>
                <a:srgbClr val="FFFF00"/>
              </a:solidFill>
              <a:latin typeface="Eras Demi IT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13628"/>
            <a:ext cx="8077200" cy="4800600"/>
          </a:xfrm>
        </p:spPr>
        <p:txBody>
          <a:bodyPr>
            <a:normAutofit/>
          </a:bodyPr>
          <a:lstStyle/>
          <a:p>
            <a:pPr marL="0" indent="0" fontAlgn="base">
              <a:buClr>
                <a:srgbClr val="00B0F0"/>
              </a:buClr>
              <a:buNone/>
            </a:pPr>
            <a:r>
              <a:rPr lang="en-US" sz="2400" b="1" dirty="0">
                <a:latin typeface="Eras Demi ITC" panose="020B0805030504020804" pitchFamily="34" charset="0"/>
              </a:rPr>
              <a:t>For Connection representation above we can have following Generator polynomials:</a:t>
            </a:r>
          </a:p>
          <a:p>
            <a:pPr marL="0" indent="0" fontAlgn="base">
              <a:buClr>
                <a:srgbClr val="00B0F0"/>
              </a:buClr>
              <a:buNone/>
            </a:pPr>
            <a:r>
              <a:rPr lang="en-US" sz="2400" b="1" dirty="0">
                <a:latin typeface="Eras Demi ITC" panose="020B0805030504020804" pitchFamily="34" charset="0"/>
              </a:rPr>
              <a:t>g1(x) = 1 + x + x^2</a:t>
            </a:r>
          </a:p>
          <a:p>
            <a:pPr marL="0" indent="0" fontAlgn="base">
              <a:buClr>
                <a:srgbClr val="00B0F0"/>
              </a:buClr>
              <a:buNone/>
            </a:pPr>
            <a:r>
              <a:rPr lang="en-US" sz="2400" b="1" dirty="0">
                <a:latin typeface="Eras Demi ITC" panose="020B0805030504020804" pitchFamily="34" charset="0"/>
              </a:rPr>
              <a:t>g2(x) = 1 + x^2</a:t>
            </a:r>
          </a:p>
          <a:p>
            <a:pPr marL="0" indent="0" fontAlgn="base">
              <a:buClr>
                <a:srgbClr val="00B0F0"/>
              </a:buClr>
              <a:buNone/>
            </a:pPr>
            <a:endParaRPr lang="en-US" sz="2400" b="1" dirty="0" smtClean="0">
              <a:latin typeface="Eras Demi ITC" panose="020B0805030504020804" pitchFamily="34" charset="0"/>
            </a:endParaRPr>
          </a:p>
          <a:p>
            <a:pPr marL="0" indent="0" fontAlgn="base">
              <a:buClr>
                <a:srgbClr val="00B0F0"/>
              </a:buClr>
              <a:buNone/>
            </a:pPr>
            <a:r>
              <a:rPr lang="en-US" sz="2400" b="1" dirty="0" smtClean="0">
                <a:latin typeface="Eras Demi ITC" panose="020B0805030504020804" pitchFamily="34" charset="0"/>
              </a:rPr>
              <a:t>The </a:t>
            </a:r>
            <a:r>
              <a:rPr lang="en-US" sz="2400" b="1" dirty="0">
                <a:latin typeface="Eras Demi ITC" panose="020B0805030504020804" pitchFamily="34" charset="0"/>
              </a:rPr>
              <a:t>output Sequence is found as follows:</a:t>
            </a:r>
          </a:p>
          <a:p>
            <a:pPr marL="0" indent="0" fontAlgn="base">
              <a:buClr>
                <a:srgbClr val="00B0F0"/>
              </a:buClr>
              <a:buNone/>
            </a:pPr>
            <a:r>
              <a:rPr lang="en-US" sz="2400" b="1" dirty="0">
                <a:latin typeface="Eras Demi ITC" panose="020B0805030504020804" pitchFamily="34" charset="0"/>
              </a:rPr>
              <a:t>U(x) = m(x) g1(x) interlaced with m(x) g2(x)</a:t>
            </a:r>
          </a:p>
          <a:p>
            <a:pPr marL="0" indent="0">
              <a:buClr>
                <a:srgbClr val="00B0F0"/>
              </a:buClr>
              <a:buNone/>
            </a:pPr>
            <a:endParaRPr lang="en-US" sz="2400" b="1" dirty="0">
              <a:latin typeface="Eras Demi ITC" panose="020B08050305040208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9" name="Flowchart: Process 4"/>
          <p:cNvSpPr>
            <a:spLocks noChangeArrowheads="1"/>
          </p:cNvSpPr>
          <p:nvPr/>
        </p:nvSpPr>
        <p:spPr bwMode="auto">
          <a:xfrm>
            <a:off x="1" y="1206500"/>
            <a:ext cx="9906000" cy="152400"/>
          </a:xfrm>
          <a:prstGeom prst="flowChartProcess">
            <a:avLst/>
          </a:prstGeom>
          <a:solidFill>
            <a:srgbClr val="00B05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lIns="74161" tIns="37080" rIns="74161" bIns="37080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1026" name="Picture 2" descr="C:\Users\MosHiuR\Documents\DIU-Result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8344" y="63500"/>
            <a:ext cx="2794462" cy="1079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5643393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506" y="114300"/>
            <a:ext cx="6954838" cy="965200"/>
          </a:xfrm>
        </p:spPr>
        <p:txBody>
          <a:bodyPr>
            <a:noAutofit/>
          </a:bodyPr>
          <a:lstStyle/>
          <a:p>
            <a:pPr algn="l"/>
            <a:r>
              <a:rPr lang="en-US" sz="3800" b="1" dirty="0" smtClean="0">
                <a:solidFill>
                  <a:srgbClr val="FFFF00"/>
                </a:solidFill>
                <a:latin typeface="Eras Demi ITC" pitchFamily="34" charset="0"/>
                <a:ea typeface="+mn-ea"/>
                <a:cs typeface="Times New Roman" pitchFamily="18" charset="0"/>
              </a:rPr>
              <a:t/>
            </a:r>
            <a:br>
              <a:rPr lang="en-US" sz="3800" b="1" dirty="0" smtClean="0">
                <a:solidFill>
                  <a:srgbClr val="FFFF00"/>
                </a:solidFill>
                <a:latin typeface="Eras Demi ITC" pitchFamily="34" charset="0"/>
                <a:ea typeface="+mn-ea"/>
                <a:cs typeface="Times New Roman" pitchFamily="18" charset="0"/>
              </a:rPr>
            </a:br>
            <a:r>
              <a:rPr lang="en-US" sz="3800" b="1" dirty="0" smtClean="0">
                <a:solidFill>
                  <a:srgbClr val="FFFF00"/>
                </a:solidFill>
                <a:latin typeface="Eras Demi ITC" pitchFamily="34" charset="0"/>
                <a:ea typeface="+mn-ea"/>
                <a:cs typeface="Times New Roman" pitchFamily="18" charset="0"/>
              </a:rPr>
              <a:t>Example</a:t>
            </a:r>
            <a:r>
              <a:rPr lang="en-US" sz="3200" cap="all" dirty="0"/>
              <a:t/>
            </a:r>
            <a:br>
              <a:rPr lang="en-US" sz="3200" cap="all" dirty="0"/>
            </a:br>
            <a:endParaRPr lang="en-US" sz="3200" b="1" dirty="0">
              <a:solidFill>
                <a:srgbClr val="FFFF00"/>
              </a:solidFill>
              <a:latin typeface="Eras Demi ITC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685800" y="1713628"/>
                <a:ext cx="8077200" cy="4800600"/>
              </a:xfrm>
            </p:spPr>
            <p:txBody>
              <a:bodyPr>
                <a:normAutofit/>
              </a:bodyPr>
              <a:lstStyle/>
              <a:p>
                <a:pPr marL="0" indent="0" fontAlgn="base">
                  <a:buClr>
                    <a:srgbClr val="00B0F0"/>
                  </a:buClr>
                  <a:buNone/>
                </a:pPr>
                <a:r>
                  <a:rPr lang="en-US" sz="2400" b="1" dirty="0" smtClean="0">
                    <a:latin typeface="Eras Demi ITC" panose="020B0805030504020804" pitchFamily="34" charset="0"/>
                  </a:rPr>
                  <a:t>m(X) g1(x</a:t>
                </a:r>
                <a:r>
                  <a:rPr lang="en-US" sz="2400" b="1" dirty="0">
                    <a:latin typeface="Eras Demi ITC" panose="020B0805030504020804" pitchFamily="34" charset="0"/>
                  </a:rPr>
                  <a:t>) =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𝑿</m:t>
                        </m:r>
                      </m:e>
                      <m:sup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  </m:t>
                        </m:r>
                      </m:sup>
                    </m:sSup>
                    <m:sSup>
                      <m:sSup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) (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𝑿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𝑿</m:t>
                        </m:r>
                      </m:e>
                      <m:sup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b="1" dirty="0" smtClean="0">
                    <a:latin typeface="Eras Demi ITC" panose="020B0805030504020804" pitchFamily="34" charset="0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𝑿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𝑿</m:t>
                        </m:r>
                      </m:e>
                      <m:sup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2400" b="1" dirty="0" smtClean="0">
                    <a:latin typeface="Eras Demi ITC" panose="020B0805030504020804" pitchFamily="34" charset="0"/>
                  </a:rPr>
                  <a:t>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𝑿</m:t>
                        </m:r>
                      </m:e>
                      <m:sup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</m:oMath>
                </a14:m>
                <a:endParaRPr lang="en-US" sz="2400" b="1" dirty="0" smtClean="0">
                  <a:latin typeface="Eras Demi ITC" panose="020B0805030504020804" pitchFamily="34" charset="0"/>
                </a:endParaRPr>
              </a:p>
              <a:p>
                <a:pPr marL="0" indent="0" fontAlgn="base">
                  <a:buClr>
                    <a:srgbClr val="00B0F0"/>
                  </a:buClr>
                  <a:buNone/>
                </a:pPr>
                <a:r>
                  <a:rPr lang="en-US" sz="2400" b="1" dirty="0">
                    <a:latin typeface="Eras Demi ITC" panose="020B0805030504020804" pitchFamily="34" charset="0"/>
                  </a:rPr>
                  <a:t>m(X) </a:t>
                </a:r>
                <a:r>
                  <a:rPr lang="en-US" sz="2400" b="1" dirty="0" smtClean="0">
                    <a:latin typeface="Eras Demi ITC" panose="020B0805030504020804" pitchFamily="34" charset="0"/>
                  </a:rPr>
                  <a:t>g2(x</a:t>
                </a:r>
                <a:r>
                  <a:rPr lang="en-US" sz="2400" b="1" dirty="0">
                    <a:latin typeface="Eras Demi ITC" panose="020B0805030504020804" pitchFamily="34" charset="0"/>
                  </a:rPr>
                  <a:t>) =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𝑿</m:t>
                        </m:r>
                      </m:e>
                      <m:sup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400" b="1" dirty="0" smtClean="0">
                    <a:latin typeface="Eras Demi ITC" panose="020B08050305040208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</a:rPr>
                      <m:t>) (</m:t>
                    </m:r>
                    <m:sSup>
                      <m:sSup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𝑿</m:t>
                        </m:r>
                      </m:e>
                      <m:sup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400" b="1" dirty="0"/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sz="2400" b="1" dirty="0" smtClean="0">
                    <a:latin typeface="Eras Demi ITC" panose="020B0805030504020804" pitchFamily="34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𝑿</m:t>
                        </m:r>
                      </m:e>
                      <m:sup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  <m:r>
                      <a:rPr lang="en-US" sz="2400" b="1" i="1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endParaRPr lang="en-US" sz="2400" b="1" dirty="0">
                  <a:latin typeface="Eras Demi ITC" panose="020B0805030504020804" pitchFamily="34" charset="0"/>
                </a:endParaRPr>
              </a:p>
              <a:p>
                <a:pPr marL="0" indent="0" fontAlgn="base">
                  <a:buClr>
                    <a:srgbClr val="00B0F0"/>
                  </a:buClr>
                  <a:buNone/>
                </a:pPr>
                <a:endParaRPr lang="en-US" sz="2400" b="1" dirty="0" smtClean="0">
                  <a:latin typeface="Eras Demi ITC" panose="020B0805030504020804" pitchFamily="34" charset="0"/>
                </a:endParaRPr>
              </a:p>
              <a:p>
                <a:pPr marL="0" indent="0" fontAlgn="base">
                  <a:buClr>
                    <a:srgbClr val="00B0F0"/>
                  </a:buClr>
                  <a:buNone/>
                </a:pPr>
                <a:r>
                  <a:rPr lang="en-US" sz="2400" b="1" dirty="0" smtClean="0">
                    <a:latin typeface="Eras Demi ITC" panose="020B0805030504020804" pitchFamily="34" charset="0"/>
                  </a:rPr>
                  <a:t>m(X</a:t>
                </a:r>
                <a:r>
                  <a:rPr lang="en-US" sz="2400" b="1" dirty="0">
                    <a:latin typeface="Eras Demi ITC" panose="020B0805030504020804" pitchFamily="34" charset="0"/>
                  </a:rPr>
                  <a:t>) g1(x) </a:t>
                </a:r>
                <a:r>
                  <a:rPr lang="en-US" sz="2400" b="1" dirty="0" smtClean="0">
                    <a:latin typeface="Eras Demi ITC" panose="020B0805030504020804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𝑿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𝟎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en-US" sz="2400" b="1" i="1">
                                <a:latin typeface="Cambria Math" panose="02040503050406030204" pitchFamily="18" charset="0"/>
                              </a:rPr>
                              <m:t>𝑿</m:t>
                            </m:r>
                          </m:e>
                          <m:sup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+ 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𝑿</m:t>
                        </m:r>
                      </m:e>
                      <m:sup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2400" b="1" i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𝑿</m:t>
                        </m:r>
                      </m:e>
                      <m:sup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</m:oMath>
                </a14:m>
                <a:endParaRPr lang="en-US" sz="2400" b="1" dirty="0" smtClean="0">
                  <a:latin typeface="Eras Demi ITC" panose="020B0805030504020804" pitchFamily="34" charset="0"/>
                </a:endParaRPr>
              </a:p>
              <a:p>
                <a:pPr marL="0" indent="0" fontAlgn="base">
                  <a:buClr>
                    <a:srgbClr val="00B0F0"/>
                  </a:buClr>
                  <a:buNone/>
                </a:pPr>
                <a:r>
                  <a:rPr lang="en-US" sz="2400" b="1" dirty="0">
                    <a:latin typeface="Eras Demi ITC" panose="020B0805030504020804" pitchFamily="34" charset="0"/>
                  </a:rPr>
                  <a:t>m(X) </a:t>
                </a:r>
                <a:r>
                  <a:rPr lang="en-US" sz="2400" b="1" dirty="0" smtClean="0">
                    <a:latin typeface="Eras Demi ITC" panose="020B0805030504020804" pitchFamily="34" charset="0"/>
                  </a:rPr>
                  <a:t>g2(x</a:t>
                </a:r>
                <a:r>
                  <a:rPr lang="en-US" sz="2400" b="1" dirty="0">
                    <a:latin typeface="Eras Demi ITC" panose="020B0805030504020804" pitchFamily="34" charset="0"/>
                  </a:rPr>
                  <a:t>) 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𝑿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1" i="1">
                                <a:latin typeface="Cambria Math" panose="02040503050406030204" pitchFamily="18" charset="0"/>
                              </a:rPr>
                              <m:t>𝟎</m:t>
                            </m:r>
                            <m:r>
                              <a:rPr lang="en-US" sz="2400" b="1" i="1">
                                <a:latin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en-US" sz="2400" b="1" i="1">
                                <a:latin typeface="Cambria Math" panose="02040503050406030204" pitchFamily="18" charset="0"/>
                              </a:rPr>
                              <m:t>𝑿</m:t>
                            </m:r>
                          </m:e>
                          <m:sup>
                            <m:r>
                              <a:rPr lang="en-US" sz="24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𝑿</m:t>
                        </m:r>
                      </m:e>
                      <m:sup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2400" b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𝑿</m:t>
                        </m:r>
                      </m:e>
                      <m:sup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</m:oMath>
                </a14:m>
                <a:endParaRPr lang="en-US" sz="2400" b="1" dirty="0" smtClean="0">
                  <a:latin typeface="Eras Demi ITC" panose="020B0805030504020804" pitchFamily="34" charset="0"/>
                </a:endParaRPr>
              </a:p>
              <a:p>
                <a:pPr marL="0" indent="0" fontAlgn="base">
                  <a:buClr>
                    <a:srgbClr val="00B0F0"/>
                  </a:buClr>
                  <a:buNone/>
                </a:pPr>
                <a:endParaRPr lang="en-US" sz="2400" b="1" dirty="0" smtClean="0">
                  <a:latin typeface="Eras Demi ITC" panose="020B0805030504020804" pitchFamily="34" charset="0"/>
                </a:endParaRPr>
              </a:p>
              <a:p>
                <a:pPr marL="0" indent="0" fontAlgn="base">
                  <a:buClr>
                    <a:srgbClr val="00B0F0"/>
                  </a:buClr>
                  <a:buNone/>
                </a:pPr>
                <a:r>
                  <a:rPr lang="en-US" sz="2400" b="1" dirty="0" smtClean="0">
                    <a:latin typeface="Eras Demi ITC" panose="020B0805030504020804" pitchFamily="34" charset="0"/>
                  </a:rPr>
                  <a:t>U(X) = (1,1) + (1,0)X + (0,0)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𝑿</m:t>
                        </m:r>
                      </m:e>
                      <m:sup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400" b="1" dirty="0" smtClean="0">
                    <a:latin typeface="Eras Demi ITC" panose="020B0805030504020804" pitchFamily="34" charset="0"/>
                  </a:rPr>
                  <a:t> + (1,0)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𝑿</m:t>
                        </m:r>
                      </m:e>
                      <m:sup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2400" b="1" dirty="0" smtClean="0">
                    <a:latin typeface="Eras Demi ITC" panose="020B0805030504020804" pitchFamily="34" charset="0"/>
                  </a:rPr>
                  <a:t> + (1,1)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𝑿</m:t>
                        </m:r>
                      </m:e>
                      <m:sup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</m:oMath>
                </a14:m>
                <a:endParaRPr lang="en-US" sz="2400" b="1" dirty="0" smtClean="0">
                  <a:latin typeface="Eras Demi ITC" panose="020B0805030504020804" pitchFamily="34" charset="0"/>
                </a:endParaRPr>
              </a:p>
              <a:p>
                <a:pPr marL="0" indent="0" fontAlgn="base">
                  <a:buClr>
                    <a:srgbClr val="00B0F0"/>
                  </a:buClr>
                  <a:buNone/>
                </a:pPr>
                <a:endParaRPr lang="en-US" sz="2400" b="1" dirty="0" smtClean="0">
                  <a:latin typeface="Eras Demi ITC" panose="020B0805030504020804" pitchFamily="34" charset="0"/>
                </a:endParaRPr>
              </a:p>
              <a:p>
                <a:pPr marL="0" indent="0" fontAlgn="base">
                  <a:buClr>
                    <a:srgbClr val="00B0F0"/>
                  </a:buClr>
                  <a:buNone/>
                </a:pPr>
                <a:r>
                  <a:rPr lang="en-US" sz="2400" b="1" dirty="0" smtClean="0">
                    <a:latin typeface="Eras Demi ITC" panose="020B0805030504020804" pitchFamily="34" charset="0"/>
                  </a:rPr>
                  <a:t>U = 1 1    1 0    0 0    1 0    1 1</a:t>
                </a:r>
              </a:p>
              <a:p>
                <a:pPr marL="0" indent="0">
                  <a:buClr>
                    <a:srgbClr val="00B0F0"/>
                  </a:buClr>
                  <a:buNone/>
                </a:pPr>
                <a:endParaRPr lang="en-US" sz="2400" b="1" dirty="0">
                  <a:latin typeface="Eras Demi ITC" panose="020B08050305040208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685800" y="1713628"/>
                <a:ext cx="8077200" cy="4800600"/>
              </a:xfrm>
              <a:blipFill rotWithShape="0">
                <a:blip r:embed="rId3"/>
                <a:stretch>
                  <a:fillRect l="-1132" t="-7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9" name="Flowchart: Process 4"/>
          <p:cNvSpPr>
            <a:spLocks noChangeArrowheads="1"/>
          </p:cNvSpPr>
          <p:nvPr/>
        </p:nvSpPr>
        <p:spPr bwMode="auto">
          <a:xfrm>
            <a:off x="1" y="1206500"/>
            <a:ext cx="9906000" cy="152400"/>
          </a:xfrm>
          <a:prstGeom prst="flowChartProcess">
            <a:avLst/>
          </a:prstGeom>
          <a:solidFill>
            <a:srgbClr val="00B05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lIns="74161" tIns="37080" rIns="74161" bIns="37080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1026" name="Picture 2" descr="C:\Users\MosHiuR\Documents\DIU-Results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68344" y="63500"/>
            <a:ext cx="2794462" cy="1079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4538586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506" y="114300"/>
            <a:ext cx="6954838" cy="965200"/>
          </a:xfrm>
        </p:spPr>
        <p:txBody>
          <a:bodyPr>
            <a:noAutofit/>
          </a:bodyPr>
          <a:lstStyle/>
          <a:p>
            <a:pPr algn="l"/>
            <a:r>
              <a:rPr lang="en-US" sz="3800" b="1" dirty="0" smtClean="0">
                <a:solidFill>
                  <a:srgbClr val="FFFF00"/>
                </a:solidFill>
                <a:latin typeface="Eras Demi ITC" pitchFamily="34" charset="0"/>
                <a:ea typeface="+mn-ea"/>
                <a:cs typeface="Times New Roman" pitchFamily="18" charset="0"/>
              </a:rPr>
              <a:t>The</a:t>
            </a:r>
            <a:r>
              <a:rPr lang="en-US" sz="3200" cap="all" dirty="0" smtClean="0"/>
              <a:t> </a:t>
            </a:r>
            <a:r>
              <a:rPr lang="en-US" sz="3800" b="1" dirty="0" smtClean="0">
                <a:solidFill>
                  <a:srgbClr val="FFFF00"/>
                </a:solidFill>
                <a:latin typeface="Eras Demi ITC" pitchFamily="34" charset="0"/>
                <a:ea typeface="+mn-ea"/>
                <a:cs typeface="Times New Roman" pitchFamily="18" charset="0"/>
              </a:rPr>
              <a:t>Trellis</a:t>
            </a:r>
            <a:r>
              <a:rPr lang="en-US" sz="3200" cap="all" dirty="0" smtClean="0"/>
              <a:t> </a:t>
            </a:r>
            <a:r>
              <a:rPr lang="en-US" sz="3800" b="1" dirty="0" smtClean="0">
                <a:solidFill>
                  <a:srgbClr val="FFFF00"/>
                </a:solidFill>
                <a:latin typeface="Eras Demi ITC" pitchFamily="34" charset="0"/>
                <a:ea typeface="+mn-ea"/>
                <a:cs typeface="Times New Roman" pitchFamily="18" charset="0"/>
              </a:rPr>
              <a:t>diagram</a:t>
            </a:r>
            <a:endParaRPr lang="en-US" sz="3800" b="1" dirty="0">
              <a:solidFill>
                <a:srgbClr val="FFFF00"/>
              </a:solidFill>
              <a:latin typeface="Eras Demi ITC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90700"/>
            <a:ext cx="8153400" cy="5067300"/>
          </a:xfrm>
        </p:spPr>
        <p:txBody>
          <a:bodyPr>
            <a:normAutofit/>
          </a:bodyPr>
          <a:lstStyle/>
          <a:p>
            <a:pPr marL="0" indent="0">
              <a:buClr>
                <a:srgbClr val="00B0F0"/>
              </a:buClr>
              <a:buNone/>
            </a:pPr>
            <a:r>
              <a:rPr lang="en-US" sz="2400" b="1" dirty="0">
                <a:latin typeface="Eras Demi ITC" panose="020B0805030504020804" pitchFamily="34" charset="0"/>
              </a:rPr>
              <a:t>The Trellis Diagram exploits a repetitive structure and a more manageable encoder description than that of Tree Diagram.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9" name="Flowchart: Process 4"/>
          <p:cNvSpPr>
            <a:spLocks noChangeArrowheads="1"/>
          </p:cNvSpPr>
          <p:nvPr/>
        </p:nvSpPr>
        <p:spPr bwMode="auto">
          <a:xfrm>
            <a:off x="1" y="1206500"/>
            <a:ext cx="9906000" cy="152400"/>
          </a:xfrm>
          <a:prstGeom prst="flowChartProcess">
            <a:avLst/>
          </a:prstGeom>
          <a:solidFill>
            <a:srgbClr val="00B05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lIns="74161" tIns="37080" rIns="74161" bIns="37080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1026" name="Picture 2" descr="C:\Users\MosHiuR\Documents\DIU-Result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8344" y="63500"/>
            <a:ext cx="2794462" cy="1079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0298848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506" y="114300"/>
            <a:ext cx="6954838" cy="965200"/>
          </a:xfrm>
        </p:spPr>
        <p:txBody>
          <a:bodyPr>
            <a:noAutofit/>
          </a:bodyPr>
          <a:lstStyle/>
          <a:p>
            <a:pPr algn="l"/>
            <a:r>
              <a:rPr lang="en-US" sz="3800" b="1" dirty="0">
                <a:solidFill>
                  <a:srgbClr val="FFFF00"/>
                </a:solidFill>
                <a:latin typeface="Eras Demi ITC" pitchFamily="34" charset="0"/>
                <a:ea typeface="+mn-ea"/>
                <a:cs typeface="Times New Roman" pitchFamily="18" charset="0"/>
              </a:rPr>
              <a:t>Convolution</a:t>
            </a:r>
            <a:r>
              <a:rPr lang="en-US" sz="3200" b="1" dirty="0" smtClean="0">
                <a:solidFill>
                  <a:srgbClr val="FFFF00"/>
                </a:solidFill>
                <a:latin typeface="Eras Demi ITC" pitchFamily="34" charset="0"/>
              </a:rPr>
              <a:t> </a:t>
            </a:r>
            <a:r>
              <a:rPr lang="en-US" sz="3800" b="1" dirty="0">
                <a:solidFill>
                  <a:srgbClr val="FFFF00"/>
                </a:solidFill>
                <a:latin typeface="Eras Demi ITC" pitchFamily="34" charset="0"/>
                <a:ea typeface="+mn-ea"/>
                <a:cs typeface="Times New Roman" pitchFamily="18" charset="0"/>
              </a:rPr>
              <a:t>encoding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752600"/>
            <a:ext cx="8077200" cy="4800600"/>
          </a:xfrm>
        </p:spPr>
        <p:txBody>
          <a:bodyPr>
            <a:normAutofit/>
          </a:bodyPr>
          <a:lstStyle/>
          <a:p>
            <a:pPr marL="0" indent="0">
              <a:buClr>
                <a:srgbClr val="00B0F0"/>
              </a:buClr>
              <a:buNone/>
            </a:pPr>
            <a:r>
              <a:rPr lang="en-US" sz="2400" b="1" dirty="0">
                <a:latin typeface="Eras Demi ITC" panose="020B0805030504020804" pitchFamily="34" charset="0"/>
              </a:rPr>
              <a:t>A convolutional code is a type of error-correcting code that generates parity symbols via the sliding application of a </a:t>
            </a:r>
            <a:r>
              <a:rPr lang="en-US" sz="2400" b="1" dirty="0" smtClean="0">
                <a:latin typeface="Eras Demi ITC" panose="020B0805030504020804" pitchFamily="34" charset="0"/>
              </a:rPr>
              <a:t>Boolean </a:t>
            </a:r>
            <a:r>
              <a:rPr lang="en-US" sz="2400" b="1" dirty="0">
                <a:latin typeface="Eras Demi ITC" panose="020B0805030504020804" pitchFamily="34" charset="0"/>
              </a:rPr>
              <a:t>polynomial function to a data stream.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9" name="Flowchart: Process 4"/>
          <p:cNvSpPr>
            <a:spLocks noChangeArrowheads="1"/>
          </p:cNvSpPr>
          <p:nvPr/>
        </p:nvSpPr>
        <p:spPr bwMode="auto">
          <a:xfrm>
            <a:off x="1" y="1206500"/>
            <a:ext cx="9906000" cy="152400"/>
          </a:xfrm>
          <a:prstGeom prst="flowChartProcess">
            <a:avLst/>
          </a:prstGeom>
          <a:solidFill>
            <a:srgbClr val="00B05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lIns="74161" tIns="37080" rIns="74161" bIns="37080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1026" name="Picture 2" descr="C:\Users\MosHiuR\Documents\DIU-Result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8344" y="63500"/>
            <a:ext cx="2794462" cy="1079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5921181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506" y="114300"/>
            <a:ext cx="6954838" cy="965200"/>
          </a:xfrm>
        </p:spPr>
        <p:txBody>
          <a:bodyPr>
            <a:noAutofit/>
          </a:bodyPr>
          <a:lstStyle/>
          <a:p>
            <a:pPr algn="l"/>
            <a:r>
              <a:rPr lang="en-US" sz="3800" b="1" dirty="0" smtClean="0">
                <a:solidFill>
                  <a:srgbClr val="FFFF00"/>
                </a:solidFill>
                <a:latin typeface="Eras Demi ITC" pitchFamily="34" charset="0"/>
                <a:ea typeface="+mn-ea"/>
                <a:cs typeface="Times New Roman" pitchFamily="18" charset="0"/>
              </a:rPr>
              <a:t>The</a:t>
            </a:r>
            <a:r>
              <a:rPr lang="en-US" sz="3200" cap="all" dirty="0" smtClean="0"/>
              <a:t> </a:t>
            </a:r>
            <a:r>
              <a:rPr lang="en-US" sz="3800" b="1" dirty="0" smtClean="0">
                <a:solidFill>
                  <a:srgbClr val="FFFF00"/>
                </a:solidFill>
                <a:latin typeface="Eras Demi ITC" pitchFamily="34" charset="0"/>
                <a:ea typeface="+mn-ea"/>
                <a:cs typeface="Times New Roman" pitchFamily="18" charset="0"/>
              </a:rPr>
              <a:t>Trellis</a:t>
            </a:r>
            <a:r>
              <a:rPr lang="en-US" sz="3200" cap="all" dirty="0" smtClean="0"/>
              <a:t> </a:t>
            </a:r>
            <a:r>
              <a:rPr lang="en-US" sz="3800" b="1" dirty="0" smtClean="0">
                <a:solidFill>
                  <a:srgbClr val="FFFF00"/>
                </a:solidFill>
                <a:latin typeface="Eras Demi ITC" pitchFamily="34" charset="0"/>
                <a:ea typeface="+mn-ea"/>
                <a:cs typeface="Times New Roman" pitchFamily="18" charset="0"/>
              </a:rPr>
              <a:t>diagram (cont.)</a:t>
            </a:r>
            <a:endParaRPr lang="en-US" sz="3800" b="1" dirty="0">
              <a:solidFill>
                <a:srgbClr val="FFFF00"/>
              </a:solidFill>
              <a:latin typeface="Eras Demi ITC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9" name="Flowchart: Process 4"/>
          <p:cNvSpPr>
            <a:spLocks noChangeArrowheads="1"/>
          </p:cNvSpPr>
          <p:nvPr/>
        </p:nvSpPr>
        <p:spPr bwMode="auto">
          <a:xfrm>
            <a:off x="1" y="1206500"/>
            <a:ext cx="9906000" cy="152400"/>
          </a:xfrm>
          <a:prstGeom prst="flowChartProcess">
            <a:avLst/>
          </a:prstGeom>
          <a:solidFill>
            <a:srgbClr val="00B05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lIns="74161" tIns="37080" rIns="74161" bIns="37080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1026" name="Picture 2" descr="C:\Users\MosHiuR\Documents\DIU-Result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8344" y="63500"/>
            <a:ext cx="2794462" cy="1079500"/>
          </a:xfrm>
          <a:prstGeom prst="rect">
            <a:avLst/>
          </a:prstGeom>
          <a:noFill/>
        </p:spPr>
      </p:pic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914400" y="3454287"/>
            <a:ext cx="8172450" cy="835385"/>
          </a:xfrm>
          <a:prstGeom prst="rect">
            <a:avLst/>
          </a:prstGeom>
          <a:solidFill>
            <a:srgbClr val="00B0F0"/>
          </a:solidFill>
          <a:ln w="57150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lIns="95785" tIns="47893" rIns="95785" bIns="47893">
            <a:spAutoFit/>
          </a:bodyPr>
          <a:lstStyle/>
          <a:p>
            <a:pPr>
              <a:buClr>
                <a:srgbClr val="00B0F0"/>
              </a:buClr>
            </a:pPr>
            <a:r>
              <a:rPr lang="en-US" sz="2400" b="1" dirty="0">
                <a:latin typeface="Eras Demi ITC" panose="020B0805030504020804" pitchFamily="34" charset="0"/>
              </a:rPr>
              <a:t>T</a:t>
            </a:r>
            <a:r>
              <a:rPr lang="en-US" sz="2400" b="1" dirty="0" smtClean="0">
                <a:latin typeface="Eras Demi ITC" panose="020B0805030504020804" pitchFamily="34" charset="0"/>
              </a:rPr>
              <a:t>he </a:t>
            </a:r>
            <a:r>
              <a:rPr lang="en-US" sz="2400" b="1" dirty="0">
                <a:latin typeface="Eras Demi ITC" panose="020B0805030504020804" pitchFamily="34" charset="0"/>
              </a:rPr>
              <a:t>dotted line shows input bit 1 and solid line shows input bit 0.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1600" y="2434978"/>
            <a:ext cx="2257425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19171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506" y="114300"/>
            <a:ext cx="6954838" cy="965200"/>
          </a:xfrm>
        </p:spPr>
        <p:txBody>
          <a:bodyPr>
            <a:noAutofit/>
          </a:bodyPr>
          <a:lstStyle/>
          <a:p>
            <a:pPr algn="l"/>
            <a:r>
              <a:rPr lang="en-US" sz="3800" b="1" dirty="0" smtClean="0">
                <a:solidFill>
                  <a:srgbClr val="FFFF00"/>
                </a:solidFill>
                <a:latin typeface="Eras Demi ITC" pitchFamily="34" charset="0"/>
                <a:ea typeface="+mn-ea"/>
                <a:cs typeface="Times New Roman" pitchFamily="18" charset="0"/>
              </a:rPr>
              <a:t>The</a:t>
            </a:r>
            <a:r>
              <a:rPr lang="en-US" sz="3200" cap="all" dirty="0" smtClean="0"/>
              <a:t> </a:t>
            </a:r>
            <a:r>
              <a:rPr lang="en-US" sz="3800" b="1" dirty="0" smtClean="0">
                <a:solidFill>
                  <a:srgbClr val="FFFF00"/>
                </a:solidFill>
                <a:latin typeface="Eras Demi ITC" pitchFamily="34" charset="0"/>
                <a:ea typeface="+mn-ea"/>
                <a:cs typeface="Times New Roman" pitchFamily="18" charset="0"/>
              </a:rPr>
              <a:t>Trellis</a:t>
            </a:r>
            <a:r>
              <a:rPr lang="en-US" sz="3200" cap="all" dirty="0" smtClean="0"/>
              <a:t> </a:t>
            </a:r>
            <a:r>
              <a:rPr lang="en-US" sz="3800" b="1" dirty="0" smtClean="0">
                <a:solidFill>
                  <a:srgbClr val="FFFF00"/>
                </a:solidFill>
                <a:latin typeface="Eras Demi ITC" pitchFamily="34" charset="0"/>
                <a:ea typeface="+mn-ea"/>
                <a:cs typeface="Times New Roman" pitchFamily="18" charset="0"/>
              </a:rPr>
              <a:t>diagram (cont.)</a:t>
            </a:r>
            <a:endParaRPr lang="en-US" sz="3800" b="1" dirty="0">
              <a:solidFill>
                <a:srgbClr val="FFFF00"/>
              </a:solidFill>
              <a:latin typeface="Eras Demi ITC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9" name="Flowchart: Process 4"/>
          <p:cNvSpPr>
            <a:spLocks noChangeArrowheads="1"/>
          </p:cNvSpPr>
          <p:nvPr/>
        </p:nvSpPr>
        <p:spPr bwMode="auto">
          <a:xfrm>
            <a:off x="1" y="1206500"/>
            <a:ext cx="9906000" cy="152400"/>
          </a:xfrm>
          <a:prstGeom prst="flowChartProcess">
            <a:avLst/>
          </a:prstGeom>
          <a:solidFill>
            <a:srgbClr val="00B05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lIns="74161" tIns="37080" rIns="74161" bIns="37080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1026" name="Picture 2" descr="C:\Users\MosHiuR\Documents\DIU-Result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8344" y="63500"/>
            <a:ext cx="2794462" cy="1079500"/>
          </a:xfrm>
          <a:prstGeom prst="rect">
            <a:avLst/>
          </a:prstGeom>
          <a:noFill/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2819" y="1898650"/>
            <a:ext cx="8520363" cy="4241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81712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506" y="114300"/>
            <a:ext cx="6954838" cy="965200"/>
          </a:xfrm>
        </p:spPr>
        <p:txBody>
          <a:bodyPr>
            <a:noAutofit/>
          </a:bodyPr>
          <a:lstStyle/>
          <a:p>
            <a:pPr algn="l"/>
            <a:r>
              <a:rPr lang="en-US" sz="3800" b="1" dirty="0" smtClean="0">
                <a:solidFill>
                  <a:srgbClr val="FFFF00"/>
                </a:solidFill>
                <a:latin typeface="Eras Demi ITC" pitchFamily="34" charset="0"/>
                <a:ea typeface="+mn-ea"/>
                <a:cs typeface="Times New Roman" pitchFamily="18" charset="0"/>
              </a:rPr>
              <a:t>The</a:t>
            </a:r>
            <a:r>
              <a:rPr lang="en-US" sz="3200" cap="all" dirty="0" smtClean="0"/>
              <a:t> </a:t>
            </a:r>
            <a:r>
              <a:rPr lang="en-US" sz="3800" b="1" dirty="0" smtClean="0">
                <a:solidFill>
                  <a:srgbClr val="FFFF00"/>
                </a:solidFill>
                <a:latin typeface="Eras Demi ITC" pitchFamily="34" charset="0"/>
                <a:ea typeface="+mn-ea"/>
                <a:cs typeface="Times New Roman" pitchFamily="18" charset="0"/>
              </a:rPr>
              <a:t>Tree diagram</a:t>
            </a:r>
            <a:endParaRPr lang="en-US" sz="3200" b="1" dirty="0">
              <a:solidFill>
                <a:srgbClr val="FFFF00"/>
              </a:solidFill>
              <a:latin typeface="Eras Demi IT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5474" y="1841344"/>
            <a:ext cx="8975725" cy="4724400"/>
          </a:xfrm>
        </p:spPr>
        <p:txBody>
          <a:bodyPr>
            <a:normAutofit/>
          </a:bodyPr>
          <a:lstStyle/>
          <a:p>
            <a:pPr marL="0" indent="0" algn="just" fontAlgn="base">
              <a:buClr>
                <a:srgbClr val="00B0F0"/>
              </a:buClr>
              <a:buNone/>
            </a:pPr>
            <a:r>
              <a:rPr lang="en-US" sz="2400" b="1" dirty="0" smtClean="0">
                <a:latin typeface="Eras Demi ITC" panose="020B0805030504020804" pitchFamily="34" charset="0"/>
              </a:rPr>
              <a:t>At </a:t>
            </a:r>
            <a:r>
              <a:rPr lang="en-US" sz="2400" b="1" dirty="0">
                <a:latin typeface="Eras Demi ITC" panose="020B0805030504020804" pitchFamily="34" charset="0"/>
              </a:rPr>
              <a:t>each input bit time the encoding process can be described by traversing the diagram left to right with each tree branch describing an output branch word.</a:t>
            </a:r>
          </a:p>
          <a:p>
            <a:pPr marL="0" indent="0" algn="just">
              <a:buClr>
                <a:srgbClr val="00B0F0"/>
              </a:buClr>
              <a:buNone/>
            </a:pPr>
            <a:endParaRPr lang="en-US" sz="2400" b="1" dirty="0">
              <a:latin typeface="Eras Demi ITC" panose="020B08050305040208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9" name="Flowchart: Process 4"/>
          <p:cNvSpPr>
            <a:spLocks noChangeArrowheads="1"/>
          </p:cNvSpPr>
          <p:nvPr/>
        </p:nvSpPr>
        <p:spPr bwMode="auto">
          <a:xfrm>
            <a:off x="1" y="1206500"/>
            <a:ext cx="9906000" cy="152400"/>
          </a:xfrm>
          <a:prstGeom prst="flowChartProcess">
            <a:avLst/>
          </a:prstGeom>
          <a:solidFill>
            <a:srgbClr val="00B05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lIns="74161" tIns="37080" rIns="74161" bIns="37080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1026" name="Picture 2" descr="C:\Users\MosHiuR\Documents\DIU-Result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8344" y="63500"/>
            <a:ext cx="2794462" cy="1079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0649377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506" y="114300"/>
            <a:ext cx="6954838" cy="965200"/>
          </a:xfrm>
        </p:spPr>
        <p:txBody>
          <a:bodyPr>
            <a:noAutofit/>
          </a:bodyPr>
          <a:lstStyle/>
          <a:p>
            <a:pPr algn="l"/>
            <a:r>
              <a:rPr lang="en-US" sz="3800" b="1" dirty="0">
                <a:solidFill>
                  <a:srgbClr val="FFFF00"/>
                </a:solidFill>
                <a:latin typeface="Eras Demi ITC" pitchFamily="34" charset="0"/>
                <a:ea typeface="+mn-ea"/>
                <a:cs typeface="Times New Roman" pitchFamily="18" charset="0"/>
              </a:rPr>
              <a:t>The</a:t>
            </a:r>
            <a:r>
              <a:rPr lang="en-US" sz="2400" cap="all" dirty="0"/>
              <a:t> </a:t>
            </a:r>
            <a:r>
              <a:rPr lang="en-US" sz="3800" b="1" dirty="0">
                <a:solidFill>
                  <a:srgbClr val="FFFF00"/>
                </a:solidFill>
                <a:latin typeface="Eras Demi ITC" pitchFamily="34" charset="0"/>
                <a:ea typeface="+mn-ea"/>
                <a:cs typeface="Times New Roman" pitchFamily="18" charset="0"/>
              </a:rPr>
              <a:t>Tree</a:t>
            </a:r>
            <a:r>
              <a:rPr lang="en-US" sz="3200" b="1" dirty="0">
                <a:solidFill>
                  <a:srgbClr val="FFFF00"/>
                </a:solidFill>
                <a:latin typeface="Eras Demi ITC" pitchFamily="34" charset="0"/>
                <a:cs typeface="Times New Roman" pitchFamily="18" charset="0"/>
              </a:rPr>
              <a:t> </a:t>
            </a:r>
            <a:r>
              <a:rPr lang="en-US" sz="3800" b="1" dirty="0">
                <a:solidFill>
                  <a:srgbClr val="FFFF00"/>
                </a:solidFill>
                <a:latin typeface="Eras Demi ITC" pitchFamily="34" charset="0"/>
                <a:ea typeface="+mn-ea"/>
                <a:cs typeface="Times New Roman" pitchFamily="18" charset="0"/>
              </a:rPr>
              <a:t>diagram</a:t>
            </a:r>
            <a:r>
              <a:rPr lang="en-US" sz="3200" b="1" dirty="0" smtClean="0">
                <a:solidFill>
                  <a:srgbClr val="FFFF00"/>
                </a:solidFill>
                <a:latin typeface="Eras Demi ITC" pitchFamily="34" charset="0"/>
                <a:cs typeface="Times New Roman" pitchFamily="18" charset="0"/>
              </a:rPr>
              <a:t> </a:t>
            </a:r>
            <a:r>
              <a:rPr lang="en-US" sz="3800" b="1" dirty="0">
                <a:solidFill>
                  <a:srgbClr val="FFFF00"/>
                </a:solidFill>
                <a:latin typeface="Eras Demi ITC" pitchFamily="34" charset="0"/>
                <a:ea typeface="+mn-ea"/>
                <a:cs typeface="Times New Roman" pitchFamily="18" charset="0"/>
              </a:rPr>
              <a:t>(cont.)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9" name="Flowchart: Process 4"/>
          <p:cNvSpPr>
            <a:spLocks noChangeArrowheads="1"/>
          </p:cNvSpPr>
          <p:nvPr/>
        </p:nvSpPr>
        <p:spPr bwMode="auto">
          <a:xfrm>
            <a:off x="1" y="1206500"/>
            <a:ext cx="9906000" cy="152400"/>
          </a:xfrm>
          <a:prstGeom prst="flowChartProcess">
            <a:avLst/>
          </a:prstGeom>
          <a:solidFill>
            <a:srgbClr val="00B05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lIns="74161" tIns="37080" rIns="74161" bIns="37080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1026" name="Picture 2" descr="C:\Users\MosHiuR\Documents\DIU-Result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8344" y="63500"/>
            <a:ext cx="2794462" cy="1079500"/>
          </a:xfrm>
          <a:prstGeom prst="rect">
            <a:avLst/>
          </a:prstGeom>
          <a:noFill/>
        </p:spPr>
      </p:pic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914400" y="3503490"/>
            <a:ext cx="8172450" cy="835385"/>
          </a:xfrm>
          <a:prstGeom prst="rect">
            <a:avLst/>
          </a:prstGeom>
          <a:solidFill>
            <a:srgbClr val="00B0F0"/>
          </a:solidFill>
          <a:ln w="57150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lIns="95785" tIns="47893" rIns="95785" bIns="47893">
            <a:spAutoFit/>
          </a:bodyPr>
          <a:lstStyle/>
          <a:p>
            <a:r>
              <a:rPr lang="en-US" sz="2400" b="1" dirty="0" smtClean="0">
                <a:latin typeface="Eras Demi ITC" panose="020B0805030504020804" pitchFamily="34" charset="0"/>
              </a:rPr>
              <a:t>The tree diagram adds the dimension of time to the state diagram</a:t>
            </a:r>
            <a:endParaRPr lang="en-US" sz="2400" b="1" dirty="0">
              <a:latin typeface="Eras Demi ITC" panose="020B08050305040208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47800" y="2512890"/>
            <a:ext cx="2257425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50267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506" y="114300"/>
            <a:ext cx="6954838" cy="965200"/>
          </a:xfrm>
        </p:spPr>
        <p:txBody>
          <a:bodyPr>
            <a:noAutofit/>
          </a:bodyPr>
          <a:lstStyle/>
          <a:p>
            <a:pPr algn="l"/>
            <a:r>
              <a:rPr lang="en-US" sz="3800" b="1" dirty="0">
                <a:solidFill>
                  <a:srgbClr val="FFFF00"/>
                </a:solidFill>
                <a:latin typeface="Eras Demi ITC" pitchFamily="34" charset="0"/>
                <a:ea typeface="+mn-ea"/>
                <a:cs typeface="Times New Roman" pitchFamily="18" charset="0"/>
              </a:rPr>
              <a:t>The</a:t>
            </a:r>
            <a:r>
              <a:rPr lang="en-US" sz="2400" cap="all" dirty="0"/>
              <a:t> </a:t>
            </a:r>
            <a:r>
              <a:rPr lang="en-US" sz="3800" b="1" dirty="0">
                <a:solidFill>
                  <a:srgbClr val="FFFF00"/>
                </a:solidFill>
                <a:latin typeface="Eras Demi ITC" pitchFamily="34" charset="0"/>
                <a:ea typeface="+mn-ea"/>
                <a:cs typeface="Times New Roman" pitchFamily="18" charset="0"/>
              </a:rPr>
              <a:t>Tree</a:t>
            </a:r>
            <a:r>
              <a:rPr lang="en-US" sz="3200" b="1" dirty="0">
                <a:solidFill>
                  <a:srgbClr val="FFFF00"/>
                </a:solidFill>
                <a:latin typeface="Eras Demi ITC" pitchFamily="34" charset="0"/>
                <a:cs typeface="Times New Roman" pitchFamily="18" charset="0"/>
              </a:rPr>
              <a:t> </a:t>
            </a:r>
            <a:r>
              <a:rPr lang="en-US" sz="3800" b="1" dirty="0">
                <a:solidFill>
                  <a:srgbClr val="FFFF00"/>
                </a:solidFill>
                <a:latin typeface="Eras Demi ITC" pitchFamily="34" charset="0"/>
                <a:ea typeface="+mn-ea"/>
                <a:cs typeface="Times New Roman" pitchFamily="18" charset="0"/>
              </a:rPr>
              <a:t>diagram</a:t>
            </a:r>
            <a:r>
              <a:rPr lang="en-US" sz="3200" b="1" dirty="0" smtClean="0">
                <a:solidFill>
                  <a:srgbClr val="FFFF00"/>
                </a:solidFill>
                <a:latin typeface="Eras Demi ITC" pitchFamily="34" charset="0"/>
                <a:cs typeface="Times New Roman" pitchFamily="18" charset="0"/>
              </a:rPr>
              <a:t> </a:t>
            </a:r>
            <a:r>
              <a:rPr lang="en-US" sz="3800" b="1" dirty="0">
                <a:solidFill>
                  <a:srgbClr val="FFFF00"/>
                </a:solidFill>
                <a:latin typeface="Eras Demi ITC" pitchFamily="34" charset="0"/>
                <a:ea typeface="+mn-ea"/>
                <a:cs typeface="Times New Roman" pitchFamily="18" charset="0"/>
              </a:rPr>
              <a:t>(cont.)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9" name="Flowchart: Process 4"/>
          <p:cNvSpPr>
            <a:spLocks noChangeArrowheads="1"/>
          </p:cNvSpPr>
          <p:nvPr/>
        </p:nvSpPr>
        <p:spPr bwMode="auto">
          <a:xfrm>
            <a:off x="1" y="1206500"/>
            <a:ext cx="9906000" cy="152400"/>
          </a:xfrm>
          <a:prstGeom prst="flowChartProcess">
            <a:avLst/>
          </a:prstGeom>
          <a:solidFill>
            <a:srgbClr val="00B05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lIns="74161" tIns="37080" rIns="74161" bIns="37080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1026" name="Picture 2" descr="C:\Users\MosHiuR\Documents\DIU-Result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8344" y="63500"/>
            <a:ext cx="2794462" cy="10795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773268" y="1492338"/>
            <a:ext cx="445346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fontAlgn="base">
              <a:buClr>
                <a:srgbClr val="00B0F0"/>
              </a:buClr>
            </a:pPr>
            <a:r>
              <a:rPr lang="en-US" sz="2000" b="1" dirty="0">
                <a:latin typeface="Eras Demi ITC" panose="020B0805030504020804" pitchFamily="34" charset="0"/>
              </a:rPr>
              <a:t>For K=3 and Code rate= ½ we have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1" y="2079410"/>
            <a:ext cx="8001000" cy="4642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56290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506" y="114300"/>
            <a:ext cx="6954838" cy="965200"/>
          </a:xfrm>
        </p:spPr>
        <p:txBody>
          <a:bodyPr>
            <a:noAutofit/>
          </a:bodyPr>
          <a:lstStyle/>
          <a:p>
            <a:pPr algn="l"/>
            <a:r>
              <a:rPr lang="en-US" sz="3800" b="1" dirty="0">
                <a:solidFill>
                  <a:srgbClr val="FFFF00"/>
                </a:solidFill>
                <a:latin typeface="Eras Demi ITC" pitchFamily="34" charset="0"/>
                <a:ea typeface="+mn-ea"/>
                <a:cs typeface="Times New Roman" pitchFamily="18" charset="0"/>
              </a:rPr>
              <a:t>The</a:t>
            </a:r>
            <a:r>
              <a:rPr lang="en-US" sz="2400" cap="all" dirty="0"/>
              <a:t> </a:t>
            </a:r>
            <a:r>
              <a:rPr lang="en-US" sz="3800" b="1" dirty="0">
                <a:solidFill>
                  <a:srgbClr val="FFFF00"/>
                </a:solidFill>
                <a:latin typeface="Eras Demi ITC" pitchFamily="34" charset="0"/>
                <a:ea typeface="+mn-ea"/>
                <a:cs typeface="Times New Roman" pitchFamily="18" charset="0"/>
              </a:rPr>
              <a:t>Tree</a:t>
            </a:r>
            <a:r>
              <a:rPr lang="en-US" sz="3200" b="1" dirty="0">
                <a:solidFill>
                  <a:srgbClr val="FFFF00"/>
                </a:solidFill>
                <a:latin typeface="Eras Demi ITC" pitchFamily="34" charset="0"/>
                <a:cs typeface="Times New Roman" pitchFamily="18" charset="0"/>
              </a:rPr>
              <a:t> </a:t>
            </a:r>
            <a:r>
              <a:rPr lang="en-US" sz="3800" b="1" dirty="0">
                <a:solidFill>
                  <a:srgbClr val="FFFF00"/>
                </a:solidFill>
                <a:latin typeface="Eras Demi ITC" pitchFamily="34" charset="0"/>
                <a:ea typeface="+mn-ea"/>
                <a:cs typeface="Times New Roman" pitchFamily="18" charset="0"/>
              </a:rPr>
              <a:t>diagram</a:t>
            </a:r>
            <a:r>
              <a:rPr lang="en-US" sz="3200" b="1" dirty="0" smtClean="0">
                <a:solidFill>
                  <a:srgbClr val="FFFF00"/>
                </a:solidFill>
                <a:latin typeface="Eras Demi ITC" pitchFamily="34" charset="0"/>
                <a:cs typeface="Times New Roman" pitchFamily="18" charset="0"/>
              </a:rPr>
              <a:t> </a:t>
            </a:r>
            <a:r>
              <a:rPr lang="en-US" sz="3800" b="1" dirty="0">
                <a:solidFill>
                  <a:srgbClr val="FFFF00"/>
                </a:solidFill>
                <a:latin typeface="Eras Demi ITC" pitchFamily="34" charset="0"/>
                <a:ea typeface="+mn-ea"/>
                <a:cs typeface="Times New Roman" pitchFamily="18" charset="0"/>
              </a:rPr>
              <a:t>(cont.)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9" name="Flowchart: Process 4"/>
          <p:cNvSpPr>
            <a:spLocks noChangeArrowheads="1"/>
          </p:cNvSpPr>
          <p:nvPr/>
        </p:nvSpPr>
        <p:spPr bwMode="auto">
          <a:xfrm>
            <a:off x="1" y="1206500"/>
            <a:ext cx="9906000" cy="152400"/>
          </a:xfrm>
          <a:prstGeom prst="flowChartProcess">
            <a:avLst/>
          </a:prstGeom>
          <a:solidFill>
            <a:srgbClr val="00B05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lIns="74161" tIns="37080" rIns="74161" bIns="37080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1026" name="Picture 2" descr="C:\Users\MosHiuR\Documents\DIU-Result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8344" y="63500"/>
            <a:ext cx="2794462" cy="1079500"/>
          </a:xfrm>
          <a:prstGeom prst="rect">
            <a:avLst/>
          </a:prstGeom>
          <a:noFill/>
        </p:spPr>
      </p:pic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914400" y="3503490"/>
            <a:ext cx="8172450" cy="1574049"/>
          </a:xfrm>
          <a:prstGeom prst="rect">
            <a:avLst/>
          </a:prstGeom>
          <a:solidFill>
            <a:srgbClr val="00B0F0"/>
          </a:solidFill>
          <a:ln w="57150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lIns="95785" tIns="47893" rIns="95785" bIns="47893">
            <a:spAutoFit/>
          </a:bodyPr>
          <a:lstStyle/>
          <a:p>
            <a:pPr algn="just" fontAlgn="base">
              <a:buClr>
                <a:srgbClr val="00B0F0"/>
              </a:buClr>
            </a:pPr>
            <a:r>
              <a:rPr lang="en-US" sz="2400" b="1" dirty="0">
                <a:latin typeface="Eras Demi ITC" panose="020B0805030504020804" pitchFamily="34" charset="0"/>
              </a:rPr>
              <a:t>If the input bit is a zero,  the associated branch word moving in the upward direction.</a:t>
            </a:r>
          </a:p>
          <a:p>
            <a:pPr algn="just" fontAlgn="base">
              <a:buClr>
                <a:srgbClr val="00B0F0"/>
              </a:buClr>
            </a:pPr>
            <a:r>
              <a:rPr lang="en-US" sz="2400" b="1" dirty="0">
                <a:latin typeface="Eras Demi ITC" panose="020B0805030504020804" pitchFamily="34" charset="0"/>
              </a:rPr>
              <a:t>If the input bit is a one,  the associated branch word moving in the downward direction</a:t>
            </a:r>
            <a:r>
              <a:rPr lang="en-US" sz="2400" b="1" dirty="0" smtClean="0">
                <a:latin typeface="Eras Demi ITC" panose="020B0805030504020804" pitchFamily="34" charset="0"/>
              </a:rPr>
              <a:t>.</a:t>
            </a:r>
            <a:endParaRPr lang="en-US" sz="2400" b="1" dirty="0">
              <a:latin typeface="Eras Demi ITC" panose="020B08050305040208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47800" y="2512890"/>
            <a:ext cx="2257425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83134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0162" y="2892425"/>
            <a:ext cx="6954838" cy="965200"/>
          </a:xfrm>
        </p:spPr>
        <p:txBody>
          <a:bodyPr>
            <a:noAutofit/>
          </a:bodyPr>
          <a:lstStyle/>
          <a:p>
            <a:r>
              <a:rPr lang="en-US" sz="3800" b="1" dirty="0" smtClean="0">
                <a:solidFill>
                  <a:srgbClr val="FFFF00"/>
                </a:solidFill>
                <a:latin typeface="Eras Demi ITC" pitchFamily="34" charset="0"/>
                <a:ea typeface="+mn-ea"/>
                <a:cs typeface="Times New Roman" pitchFamily="18" charset="0"/>
              </a:rPr>
              <a:t>END</a:t>
            </a:r>
            <a:endParaRPr lang="en-US" sz="3800" b="1" dirty="0">
              <a:solidFill>
                <a:srgbClr val="FFFF00"/>
              </a:solidFill>
              <a:latin typeface="Eras Demi ITC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9" name="Flowchart: Process 4"/>
          <p:cNvSpPr>
            <a:spLocks noChangeArrowheads="1"/>
          </p:cNvSpPr>
          <p:nvPr/>
        </p:nvSpPr>
        <p:spPr bwMode="auto">
          <a:xfrm>
            <a:off x="1" y="1206500"/>
            <a:ext cx="9906000" cy="152400"/>
          </a:xfrm>
          <a:prstGeom prst="flowChartProcess">
            <a:avLst/>
          </a:prstGeom>
          <a:solidFill>
            <a:srgbClr val="00B05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lIns="74161" tIns="37080" rIns="74161" bIns="37080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1026" name="Picture 2" descr="C:\Users\MosHiuR\Documents\DIU-Result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8344" y="63500"/>
            <a:ext cx="2794462" cy="1079500"/>
          </a:xfrm>
          <a:prstGeom prst="rect">
            <a:avLst/>
          </a:prstGeom>
          <a:noFill/>
        </p:spPr>
      </p:pic>
      <p:sp>
        <p:nvSpPr>
          <p:cNvPr id="15" name="Rectangle 14"/>
          <p:cNvSpPr/>
          <p:nvPr/>
        </p:nvSpPr>
        <p:spPr>
          <a:xfrm>
            <a:off x="1524000" y="2514600"/>
            <a:ext cx="3416956" cy="21652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buClr>
                <a:srgbClr val="00B0F0"/>
              </a:buClr>
            </a:pPr>
            <a:endParaRPr lang="en-US" sz="2000" b="1" dirty="0">
              <a:latin typeface="Eras Demi ITC" panose="020B0805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62718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506" y="114300"/>
            <a:ext cx="6954838" cy="965200"/>
          </a:xfrm>
        </p:spPr>
        <p:txBody>
          <a:bodyPr>
            <a:noAutofit/>
          </a:bodyPr>
          <a:lstStyle/>
          <a:p>
            <a:pPr algn="l"/>
            <a:r>
              <a:rPr lang="en-US" sz="3800" b="1" dirty="0">
                <a:solidFill>
                  <a:srgbClr val="FFFF00"/>
                </a:solidFill>
                <a:latin typeface="Eras Demi ITC" pitchFamily="34" charset="0"/>
                <a:ea typeface="+mn-ea"/>
                <a:cs typeface="Times New Roman" pitchFamily="18" charset="0"/>
              </a:rPr>
              <a:t>Convolution</a:t>
            </a:r>
            <a:r>
              <a:rPr lang="en-US" sz="3200" b="1" dirty="0" smtClean="0">
                <a:solidFill>
                  <a:srgbClr val="FFFF00"/>
                </a:solidFill>
                <a:latin typeface="Eras Demi ITC" pitchFamily="34" charset="0"/>
              </a:rPr>
              <a:t> </a:t>
            </a:r>
            <a:r>
              <a:rPr lang="en-US" sz="3800" b="1" dirty="0">
                <a:solidFill>
                  <a:srgbClr val="FFFF00"/>
                </a:solidFill>
                <a:latin typeface="Eras Demi ITC" pitchFamily="34" charset="0"/>
                <a:ea typeface="+mn-ea"/>
                <a:cs typeface="Times New Roman" pitchFamily="18" charset="0"/>
              </a:rPr>
              <a:t>encoding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1" y="1798928"/>
            <a:ext cx="8534400" cy="4540251"/>
          </a:xfr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9" name="Flowchart: Process 4"/>
          <p:cNvSpPr>
            <a:spLocks noChangeArrowheads="1"/>
          </p:cNvSpPr>
          <p:nvPr/>
        </p:nvSpPr>
        <p:spPr bwMode="auto">
          <a:xfrm>
            <a:off x="1" y="1206500"/>
            <a:ext cx="9906000" cy="152400"/>
          </a:xfrm>
          <a:prstGeom prst="flowChartProcess">
            <a:avLst/>
          </a:prstGeom>
          <a:solidFill>
            <a:srgbClr val="00B05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lIns="74161" tIns="37080" rIns="74161" bIns="37080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1026" name="Picture 2" descr="C:\Users\MosHiuR\Documents\DIU-Results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68344" y="63500"/>
            <a:ext cx="2794462" cy="1079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118390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506" y="114300"/>
            <a:ext cx="6954838" cy="965200"/>
          </a:xfrm>
        </p:spPr>
        <p:txBody>
          <a:bodyPr>
            <a:noAutofit/>
          </a:bodyPr>
          <a:lstStyle/>
          <a:p>
            <a:pPr algn="l"/>
            <a:r>
              <a:rPr lang="en-US" sz="3800" b="1" dirty="0">
                <a:solidFill>
                  <a:srgbClr val="FFFF00"/>
                </a:solidFill>
                <a:latin typeface="Eras Demi ITC" pitchFamily="34" charset="0"/>
                <a:ea typeface="+mn-ea"/>
                <a:cs typeface="Times New Roman" pitchFamily="18" charset="0"/>
              </a:rPr>
              <a:t>Convolution</a:t>
            </a:r>
            <a:r>
              <a:rPr lang="en-US" sz="3200" b="1" dirty="0" smtClean="0">
                <a:solidFill>
                  <a:srgbClr val="FFFF00"/>
                </a:solidFill>
                <a:latin typeface="Eras Demi ITC" pitchFamily="34" charset="0"/>
              </a:rPr>
              <a:t> </a:t>
            </a:r>
            <a:r>
              <a:rPr lang="en-US" sz="3800" b="1" dirty="0">
                <a:solidFill>
                  <a:srgbClr val="FFFF00"/>
                </a:solidFill>
                <a:latin typeface="Eras Demi ITC" pitchFamily="34" charset="0"/>
                <a:ea typeface="+mn-ea"/>
                <a:cs typeface="Times New Roman" pitchFamily="18" charset="0"/>
              </a:rPr>
              <a:t>encoding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9" name="Flowchart: Process 4"/>
          <p:cNvSpPr>
            <a:spLocks noChangeArrowheads="1"/>
          </p:cNvSpPr>
          <p:nvPr/>
        </p:nvSpPr>
        <p:spPr bwMode="auto">
          <a:xfrm>
            <a:off x="1" y="1206500"/>
            <a:ext cx="9906000" cy="152400"/>
          </a:xfrm>
          <a:prstGeom prst="flowChartProcess">
            <a:avLst/>
          </a:prstGeom>
          <a:solidFill>
            <a:srgbClr val="00B05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lIns="74161" tIns="37080" rIns="74161" bIns="37080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1026" name="Picture 2" descr="C:\Users\MosHiuR\Documents\DIU-Result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8344" y="63500"/>
            <a:ext cx="2794462" cy="1079500"/>
          </a:xfrm>
          <a:prstGeom prst="rect">
            <a:avLst/>
          </a:prstGeom>
          <a:noFill/>
        </p:spPr>
      </p:pic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914400" y="3503490"/>
            <a:ext cx="8172450" cy="1204717"/>
          </a:xfrm>
          <a:prstGeom prst="rect">
            <a:avLst/>
          </a:prstGeom>
          <a:solidFill>
            <a:srgbClr val="00B0F0"/>
          </a:solidFill>
          <a:ln w="57150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lIns="95785" tIns="47893" rIns="95785" bIns="47893">
            <a:spAutoFit/>
          </a:bodyPr>
          <a:lstStyle/>
          <a:p>
            <a:r>
              <a:rPr lang="en-US" sz="2400" b="1" dirty="0">
                <a:latin typeface="Eras Demi ITC" panose="020B0805030504020804" pitchFamily="34" charset="0"/>
              </a:rPr>
              <a:t>Convolution codes have memory that utilizes previous bits to encode or decode following bits (block codes are memory less)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47800" y="2512890"/>
            <a:ext cx="2257425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18904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506" y="114300"/>
            <a:ext cx="6954838" cy="965200"/>
          </a:xfrm>
        </p:spPr>
        <p:txBody>
          <a:bodyPr>
            <a:noAutofit/>
          </a:bodyPr>
          <a:lstStyle/>
          <a:p>
            <a:pPr algn="l"/>
            <a:r>
              <a:rPr lang="en-US" sz="3800" b="1" dirty="0" smtClean="0">
                <a:solidFill>
                  <a:srgbClr val="FFFF00"/>
                </a:solidFill>
                <a:latin typeface="Eras Demi ITC" pitchFamily="34" charset="0"/>
                <a:ea typeface="+mn-ea"/>
                <a:cs typeface="Times New Roman" pitchFamily="18" charset="0"/>
              </a:rPr>
              <a:t>Convolution</a:t>
            </a:r>
            <a:r>
              <a:rPr lang="en-US" sz="3200" dirty="0" smtClean="0"/>
              <a:t> </a:t>
            </a:r>
            <a:r>
              <a:rPr lang="en-US" sz="3800" b="1" dirty="0">
                <a:solidFill>
                  <a:srgbClr val="FFFF00"/>
                </a:solidFill>
                <a:latin typeface="Eras Demi ITC" pitchFamily="34" charset="0"/>
                <a:ea typeface="+mn-ea"/>
                <a:cs typeface="Times New Roman" pitchFamily="18" charset="0"/>
              </a:rPr>
              <a:t>codes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828800"/>
            <a:ext cx="8001000" cy="4724400"/>
          </a:xfrm>
        </p:spPr>
        <p:txBody>
          <a:bodyPr>
            <a:normAutofit/>
          </a:bodyPr>
          <a:lstStyle/>
          <a:p>
            <a:pPr marL="0" indent="0" fontAlgn="base">
              <a:buClr>
                <a:srgbClr val="00B0F0"/>
              </a:buClr>
              <a:buNone/>
            </a:pPr>
            <a:r>
              <a:rPr lang="en-US" sz="2400" b="1" dirty="0">
                <a:latin typeface="Eras Demi ITC" panose="020B0805030504020804" pitchFamily="34" charset="0"/>
              </a:rPr>
              <a:t>Convolutional codes are commonly specified by three parameters; (n,k,m</a:t>
            </a:r>
            <a:r>
              <a:rPr lang="en-US" sz="2400" b="1" dirty="0" smtClean="0">
                <a:latin typeface="Eras Demi ITC" panose="020B0805030504020804" pitchFamily="34" charset="0"/>
              </a:rPr>
              <a:t>)</a:t>
            </a:r>
            <a:endParaRPr lang="en-US" sz="2400" b="1" dirty="0">
              <a:latin typeface="Eras Demi ITC" panose="020B0805030504020804" pitchFamily="34" charset="0"/>
            </a:endParaRPr>
          </a:p>
          <a:p>
            <a:pPr marL="0" indent="0" fontAlgn="base">
              <a:buClr>
                <a:srgbClr val="00B0F0"/>
              </a:buClr>
              <a:buNone/>
            </a:pPr>
            <a:r>
              <a:rPr lang="en-US" sz="2400" b="1" dirty="0">
                <a:latin typeface="Eras Demi ITC" panose="020B0805030504020804" pitchFamily="34" charset="0"/>
              </a:rPr>
              <a:t>n = number of output bits</a:t>
            </a:r>
          </a:p>
          <a:p>
            <a:pPr marL="0" indent="0" fontAlgn="base">
              <a:buClr>
                <a:srgbClr val="00B0F0"/>
              </a:buClr>
              <a:buNone/>
            </a:pPr>
            <a:r>
              <a:rPr lang="en-US" sz="2400" b="1" dirty="0">
                <a:latin typeface="Eras Demi ITC" panose="020B0805030504020804" pitchFamily="34" charset="0"/>
              </a:rPr>
              <a:t>k = number of input bits</a:t>
            </a:r>
          </a:p>
          <a:p>
            <a:pPr marL="0" indent="0" fontAlgn="base">
              <a:buClr>
                <a:srgbClr val="00B0F0"/>
              </a:buClr>
              <a:buNone/>
            </a:pPr>
            <a:r>
              <a:rPr lang="en-US" sz="2400" b="1" dirty="0">
                <a:latin typeface="Eras Demi ITC" panose="020B0805030504020804" pitchFamily="34" charset="0"/>
              </a:rPr>
              <a:t>m = number of memory registers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9" name="Flowchart: Process 4"/>
          <p:cNvSpPr>
            <a:spLocks noChangeArrowheads="1"/>
          </p:cNvSpPr>
          <p:nvPr/>
        </p:nvSpPr>
        <p:spPr bwMode="auto">
          <a:xfrm>
            <a:off x="1" y="1206500"/>
            <a:ext cx="9906000" cy="152400"/>
          </a:xfrm>
          <a:prstGeom prst="flowChartProcess">
            <a:avLst/>
          </a:prstGeom>
          <a:solidFill>
            <a:srgbClr val="00B05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lIns="74161" tIns="37080" rIns="74161" bIns="37080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1026" name="Picture 2" descr="C:\Users\MosHiuR\Documents\DIU-Result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8344" y="63500"/>
            <a:ext cx="2794462" cy="1079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9411170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506" y="114300"/>
            <a:ext cx="6954838" cy="965200"/>
          </a:xfrm>
        </p:spPr>
        <p:txBody>
          <a:bodyPr>
            <a:noAutofit/>
          </a:bodyPr>
          <a:lstStyle/>
          <a:p>
            <a:pPr algn="l"/>
            <a:r>
              <a:rPr lang="en-US" sz="3800" b="1" dirty="0">
                <a:solidFill>
                  <a:srgbClr val="FFFF00"/>
                </a:solidFill>
                <a:latin typeface="Eras Demi ITC" pitchFamily="34" charset="0"/>
                <a:ea typeface="+mn-ea"/>
                <a:cs typeface="Times New Roman" pitchFamily="18" charset="0"/>
              </a:rPr>
              <a:t>Convolution</a:t>
            </a:r>
            <a:r>
              <a:rPr lang="en-US" sz="3200" b="1" dirty="0" smtClean="0">
                <a:solidFill>
                  <a:srgbClr val="FFFF00"/>
                </a:solidFill>
                <a:latin typeface="Eras Demi ITC" pitchFamily="34" charset="0"/>
              </a:rPr>
              <a:t> </a:t>
            </a:r>
            <a:r>
              <a:rPr lang="en-US" sz="3800" b="1" dirty="0">
                <a:solidFill>
                  <a:srgbClr val="FFFF00"/>
                </a:solidFill>
                <a:latin typeface="Eras Demi ITC" pitchFamily="34" charset="0"/>
                <a:ea typeface="+mn-ea"/>
                <a:cs typeface="Times New Roman" pitchFamily="18" charset="0"/>
              </a:rPr>
              <a:t>encoding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Flowchart: Process 4"/>
          <p:cNvSpPr>
            <a:spLocks noChangeArrowheads="1"/>
          </p:cNvSpPr>
          <p:nvPr/>
        </p:nvSpPr>
        <p:spPr bwMode="auto">
          <a:xfrm>
            <a:off x="1" y="1206500"/>
            <a:ext cx="9906000" cy="152400"/>
          </a:xfrm>
          <a:prstGeom prst="flowChartProcess">
            <a:avLst/>
          </a:prstGeom>
          <a:solidFill>
            <a:srgbClr val="00B05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lIns="74161" tIns="37080" rIns="74161" bIns="37080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1026" name="Picture 2" descr="C:\Users\MosHiuR\Documents\DIU-Result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8344" y="63500"/>
            <a:ext cx="2794462" cy="1079500"/>
          </a:xfrm>
          <a:prstGeom prst="rect">
            <a:avLst/>
          </a:prstGeom>
          <a:noFill/>
        </p:spPr>
      </p:pic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914400" y="3503490"/>
            <a:ext cx="8172450" cy="1204717"/>
          </a:xfrm>
          <a:prstGeom prst="rect">
            <a:avLst/>
          </a:prstGeom>
          <a:solidFill>
            <a:srgbClr val="00B0F0"/>
          </a:solidFill>
          <a:ln w="57150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lIns="95785" tIns="47893" rIns="95785" bIns="47893">
            <a:spAutoFit/>
          </a:bodyPr>
          <a:lstStyle/>
          <a:p>
            <a:pPr algn="just"/>
            <a:r>
              <a:rPr lang="en-US" sz="2400" b="1" dirty="0" smtClean="0">
                <a:latin typeface="Eras Demi ITC" panose="020B0805030504020804" pitchFamily="34" charset="0"/>
              </a:rPr>
              <a:t>Each branch word Ui is made up of binary code symbols, often called channel symbols, channel bits or code  bits</a:t>
            </a:r>
            <a:endParaRPr lang="en-US" sz="2400" b="1" dirty="0">
              <a:latin typeface="Eras Demi ITC" panose="020B08050305040208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47800" y="2512890"/>
            <a:ext cx="2257425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38276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506" y="114300"/>
            <a:ext cx="6954838" cy="965200"/>
          </a:xfrm>
        </p:spPr>
        <p:txBody>
          <a:bodyPr>
            <a:noAutofit/>
          </a:bodyPr>
          <a:lstStyle/>
          <a:p>
            <a:pPr algn="l"/>
            <a:r>
              <a:rPr lang="en-US" sz="3800" b="1" dirty="0">
                <a:solidFill>
                  <a:srgbClr val="FFFF00"/>
                </a:solidFill>
                <a:latin typeface="Eras Demi ITC" pitchFamily="34" charset="0"/>
                <a:ea typeface="+mn-ea"/>
                <a:cs typeface="Times New Roman" pitchFamily="18" charset="0"/>
              </a:rPr>
              <a:t>Convolution</a:t>
            </a:r>
            <a:r>
              <a:rPr lang="en-US" sz="3200" b="1" dirty="0" smtClean="0">
                <a:solidFill>
                  <a:srgbClr val="FFFF00"/>
                </a:solidFill>
                <a:latin typeface="Eras Demi ITC" pitchFamily="34" charset="0"/>
              </a:rPr>
              <a:t> </a:t>
            </a:r>
            <a:r>
              <a:rPr lang="en-US" sz="3800" b="1" dirty="0">
                <a:solidFill>
                  <a:srgbClr val="FFFF00"/>
                </a:solidFill>
                <a:latin typeface="Eras Demi ITC" pitchFamily="34" charset="0"/>
                <a:ea typeface="+mn-ea"/>
                <a:cs typeface="Times New Roman" pitchFamily="18" charset="0"/>
              </a:rPr>
              <a:t>encoder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9" name="Flowchart: Process 4"/>
          <p:cNvSpPr>
            <a:spLocks noChangeArrowheads="1"/>
          </p:cNvSpPr>
          <p:nvPr/>
        </p:nvSpPr>
        <p:spPr bwMode="auto">
          <a:xfrm>
            <a:off x="1" y="1206500"/>
            <a:ext cx="9906000" cy="152400"/>
          </a:xfrm>
          <a:prstGeom prst="flowChartProcess">
            <a:avLst/>
          </a:prstGeom>
          <a:solidFill>
            <a:srgbClr val="00B05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lIns="74161" tIns="37080" rIns="74161" bIns="37080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1026" name="Picture 2" descr="C:\Users\MosHiuR\Documents\DIU-Result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8344" y="63500"/>
            <a:ext cx="2794462" cy="1079500"/>
          </a:xfrm>
          <a:prstGeom prst="rect">
            <a:avLst/>
          </a:prstGeom>
          <a:noFill/>
        </p:spPr>
      </p:pic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619406"/>
            <a:ext cx="8001000" cy="558957"/>
          </a:xfrm>
        </p:spPr>
        <p:txBody>
          <a:bodyPr>
            <a:noAutofit/>
          </a:bodyPr>
          <a:lstStyle/>
          <a:p>
            <a:pPr marL="0" indent="0" algn="just" fontAlgn="base">
              <a:buClr>
                <a:srgbClr val="00B0F0"/>
              </a:buClr>
              <a:buNone/>
            </a:pPr>
            <a:r>
              <a:rPr lang="en-US" sz="2400" b="1" dirty="0" smtClean="0">
                <a:latin typeface="Eras Demi ITC" panose="020B0805030504020804" pitchFamily="34" charset="0"/>
              </a:rPr>
              <a:t>The constraint length represents the number of k- bit shifts over which a signal information bit can influence the encoder output.</a:t>
            </a:r>
          </a:p>
          <a:p>
            <a:pPr marL="0" indent="0" algn="just" fontAlgn="base">
              <a:buClr>
                <a:srgbClr val="00B0F0"/>
              </a:buClr>
              <a:buNone/>
            </a:pPr>
            <a:r>
              <a:rPr lang="en-US" sz="2400" b="1" dirty="0" smtClean="0">
                <a:latin typeface="Eras Demi ITC" panose="020B0805030504020804" pitchFamily="34" charset="0"/>
              </a:rPr>
              <a:t>The code symbols are used by the modulator to specify the waveforms to be transmitted over the channel.</a:t>
            </a:r>
            <a:endParaRPr lang="en-US" sz="2400" b="1" dirty="0">
              <a:latin typeface="Eras Demi ITC" panose="020B0805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37454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506" y="114300"/>
            <a:ext cx="6954838" cy="965200"/>
          </a:xfrm>
        </p:spPr>
        <p:txBody>
          <a:bodyPr>
            <a:noAutofit/>
          </a:bodyPr>
          <a:lstStyle/>
          <a:p>
            <a:pPr algn="l"/>
            <a:r>
              <a:rPr lang="en-US" sz="3800" b="1" dirty="0">
                <a:solidFill>
                  <a:srgbClr val="FFFF00"/>
                </a:solidFill>
                <a:latin typeface="Eras Demi ITC" pitchFamily="34" charset="0"/>
                <a:ea typeface="+mn-ea"/>
                <a:cs typeface="Times New Roman" pitchFamily="18" charset="0"/>
              </a:rPr>
              <a:t>Convolution</a:t>
            </a:r>
            <a:r>
              <a:rPr lang="en-US" sz="3200" b="1" dirty="0" smtClean="0">
                <a:solidFill>
                  <a:srgbClr val="FFFF00"/>
                </a:solidFill>
                <a:latin typeface="Eras Demi ITC" pitchFamily="34" charset="0"/>
              </a:rPr>
              <a:t> </a:t>
            </a:r>
            <a:r>
              <a:rPr lang="en-US" sz="3800" b="1" dirty="0" smtClean="0">
                <a:solidFill>
                  <a:srgbClr val="FFFF00"/>
                </a:solidFill>
                <a:latin typeface="Eras Demi ITC" pitchFamily="34" charset="0"/>
                <a:ea typeface="+mn-ea"/>
                <a:cs typeface="Times New Roman" pitchFamily="18" charset="0"/>
              </a:rPr>
              <a:t>encoder (cont.)</a:t>
            </a:r>
            <a:endParaRPr lang="en-US" sz="3800" b="1" dirty="0">
              <a:solidFill>
                <a:srgbClr val="FFFF00"/>
              </a:solidFill>
              <a:latin typeface="Eras Demi ITC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9" name="Flowchart: Process 4"/>
          <p:cNvSpPr>
            <a:spLocks noChangeArrowheads="1"/>
          </p:cNvSpPr>
          <p:nvPr/>
        </p:nvSpPr>
        <p:spPr bwMode="auto">
          <a:xfrm>
            <a:off x="1" y="1206500"/>
            <a:ext cx="9906000" cy="152400"/>
          </a:xfrm>
          <a:prstGeom prst="flowChartProcess">
            <a:avLst/>
          </a:prstGeom>
          <a:solidFill>
            <a:srgbClr val="00B05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lIns="74161" tIns="37080" rIns="74161" bIns="37080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1026" name="Picture 2" descr="C:\Users\MosHiuR\Documents\DIU-Result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8344" y="63500"/>
            <a:ext cx="2794462" cy="1079500"/>
          </a:xfrm>
          <a:prstGeom prst="rect">
            <a:avLst/>
          </a:prstGeom>
          <a:noFill/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0600" y="1813708"/>
            <a:ext cx="8105775" cy="412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96137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506" y="114300"/>
            <a:ext cx="6954838" cy="965200"/>
          </a:xfrm>
        </p:spPr>
        <p:txBody>
          <a:bodyPr>
            <a:noAutofit/>
          </a:bodyPr>
          <a:lstStyle/>
          <a:p>
            <a:pPr algn="l"/>
            <a:r>
              <a:rPr lang="en-US" sz="3800" b="1" dirty="0">
                <a:solidFill>
                  <a:srgbClr val="FFFF00"/>
                </a:solidFill>
                <a:latin typeface="Eras Demi ITC" pitchFamily="34" charset="0"/>
                <a:ea typeface="+mn-ea"/>
                <a:cs typeface="Times New Roman" pitchFamily="18" charset="0"/>
              </a:rPr>
              <a:t>Convolution</a:t>
            </a:r>
            <a:r>
              <a:rPr lang="en-US" sz="3200" b="1" dirty="0" smtClean="0">
                <a:solidFill>
                  <a:srgbClr val="FFFF00"/>
                </a:solidFill>
                <a:latin typeface="Eras Demi ITC" pitchFamily="34" charset="0"/>
              </a:rPr>
              <a:t> </a:t>
            </a:r>
            <a:r>
              <a:rPr lang="en-US" sz="3800" b="1" dirty="0">
                <a:solidFill>
                  <a:srgbClr val="FFFF00"/>
                </a:solidFill>
                <a:latin typeface="Eras Demi ITC" pitchFamily="34" charset="0"/>
                <a:ea typeface="+mn-ea"/>
                <a:cs typeface="Times New Roman" pitchFamily="18" charset="0"/>
              </a:rPr>
              <a:t>encoding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9" name="Flowchart: Process 4"/>
          <p:cNvSpPr>
            <a:spLocks noChangeArrowheads="1"/>
          </p:cNvSpPr>
          <p:nvPr/>
        </p:nvSpPr>
        <p:spPr bwMode="auto">
          <a:xfrm>
            <a:off x="1" y="1206500"/>
            <a:ext cx="9906000" cy="152400"/>
          </a:xfrm>
          <a:prstGeom prst="flowChartProcess">
            <a:avLst/>
          </a:prstGeom>
          <a:solidFill>
            <a:srgbClr val="00B05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lIns="74161" tIns="37080" rIns="74161" bIns="37080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1026" name="Picture 2" descr="C:\Users\MosHiuR\Documents\DIU-Result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8344" y="63500"/>
            <a:ext cx="2794462" cy="1079500"/>
          </a:xfrm>
          <a:prstGeom prst="rect">
            <a:avLst/>
          </a:prstGeom>
          <a:noFill/>
        </p:spPr>
      </p:pic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828174" y="3503926"/>
            <a:ext cx="6426826" cy="835385"/>
          </a:xfrm>
          <a:prstGeom prst="rect">
            <a:avLst/>
          </a:prstGeom>
          <a:solidFill>
            <a:srgbClr val="00B0F0"/>
          </a:solidFill>
          <a:ln w="57150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wrap="square" lIns="95785" tIns="47893" rIns="95785" bIns="47893">
            <a:spAutoFit/>
          </a:bodyPr>
          <a:lstStyle/>
          <a:p>
            <a:pPr algn="ctr">
              <a:buClr>
                <a:srgbClr val="00B0F0"/>
              </a:buClr>
              <a:buNone/>
            </a:pPr>
            <a:r>
              <a:rPr lang="en-US" sz="2400" b="1" dirty="0">
                <a:latin typeface="Eras Demi ITC" panose="020B0805030504020804" pitchFamily="34" charset="0"/>
              </a:rPr>
              <a:t>The quantity k/n called the code rate, is a measure of the efficiency of the code.</a:t>
            </a:r>
            <a:r>
              <a:rPr lang="en-US" sz="2400" dirty="0"/>
              <a:t> </a:t>
            </a:r>
            <a:endParaRPr lang="en-US" sz="2300" b="1" dirty="0">
              <a:latin typeface="Eras Demi ITC" panose="020B08050305040208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47800" y="2512890"/>
            <a:ext cx="2257425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67259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4736</TotalTime>
  <Words>667</Words>
  <Application>Microsoft Office PowerPoint</Application>
  <PresentationFormat>A4 Paper (210x297 mm)</PresentationFormat>
  <Paragraphs>233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Cambria Math</vt:lpstr>
      <vt:lpstr>Eras Demi ITC</vt:lpstr>
      <vt:lpstr>Times New Roman</vt:lpstr>
      <vt:lpstr>Office Theme</vt:lpstr>
      <vt:lpstr>PowerPoint Presentation</vt:lpstr>
      <vt:lpstr>Convolution encoding</vt:lpstr>
      <vt:lpstr>Convolution encoding</vt:lpstr>
      <vt:lpstr>Convolution encoding</vt:lpstr>
      <vt:lpstr>Convolution codes</vt:lpstr>
      <vt:lpstr>Convolution encoding</vt:lpstr>
      <vt:lpstr>Convolution encoder</vt:lpstr>
      <vt:lpstr>Convolution encoder (cont.)</vt:lpstr>
      <vt:lpstr>Convolution encoding</vt:lpstr>
      <vt:lpstr>Example</vt:lpstr>
      <vt:lpstr>Representation of convolution encoding</vt:lpstr>
      <vt:lpstr>Shift Register</vt:lpstr>
      <vt:lpstr>Impulse response of the encoder</vt:lpstr>
      <vt:lpstr>State diagram</vt:lpstr>
      <vt:lpstr>State diagram (cont.)</vt:lpstr>
      <vt:lpstr>Example</vt:lpstr>
      <vt:lpstr> Polynomial representation </vt:lpstr>
      <vt:lpstr> Example </vt:lpstr>
      <vt:lpstr>The Trellis diagram</vt:lpstr>
      <vt:lpstr>The Trellis diagram (cont.)</vt:lpstr>
      <vt:lpstr>The Trellis diagram (cont.)</vt:lpstr>
      <vt:lpstr>The Tree diagram</vt:lpstr>
      <vt:lpstr>The Tree diagram (cont.)</vt:lpstr>
      <vt:lpstr>The Tree diagram (cont.)</vt:lpstr>
      <vt:lpstr>The Tree diagram (cont.)</vt:lpstr>
      <vt:lpstr>END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Motiur Rahman Hasan</dc:creator>
  <cp:lastModifiedBy>Administrator</cp:lastModifiedBy>
  <cp:revision>514</cp:revision>
  <dcterms:created xsi:type="dcterms:W3CDTF">2006-08-16T00:00:00Z</dcterms:created>
  <dcterms:modified xsi:type="dcterms:W3CDTF">2020-08-19T07:51:06Z</dcterms:modified>
</cp:coreProperties>
</file>