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8"/>
  </p:notesMasterIdLst>
  <p:sldIdLst>
    <p:sldId id="256" r:id="rId2"/>
    <p:sldId id="257" r:id="rId3"/>
    <p:sldId id="258" r:id="rId4"/>
    <p:sldId id="274" r:id="rId5"/>
    <p:sldId id="259" r:id="rId6"/>
    <p:sldId id="260" r:id="rId7"/>
    <p:sldId id="285" r:id="rId8"/>
    <p:sldId id="277" r:id="rId9"/>
    <p:sldId id="279" r:id="rId10"/>
    <p:sldId id="280" r:id="rId11"/>
    <p:sldId id="286" r:id="rId12"/>
    <p:sldId id="275" r:id="rId13"/>
    <p:sldId id="287" r:id="rId14"/>
    <p:sldId id="288" r:id="rId15"/>
    <p:sldId id="282" r:id="rId16"/>
    <p:sldId id="284" r:id="rId17"/>
    <p:sldId id="291" r:id="rId18"/>
    <p:sldId id="290" r:id="rId19"/>
    <p:sldId id="289" r:id="rId20"/>
    <p:sldId id="293" r:id="rId21"/>
    <p:sldId id="292" r:id="rId22"/>
    <p:sldId id="295" r:id="rId23"/>
    <p:sldId id="297" r:id="rId24"/>
    <p:sldId id="294" r:id="rId25"/>
    <p:sldId id="283" r:id="rId26"/>
    <p:sldId id="29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DFA1B-9C3C-4A5D-8072-78C4904879FA}" type="datetimeFigureOut">
              <a:rPr lang="en-US" smtClean="0"/>
              <a:t>1/17/2025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D824A4-3C56-43AF-A9B9-4CF4A56C3B14}" type="slidenum">
              <a:rPr lang="en-US" smtClean="0"/>
              <a:t>‹#›</a:t>
            </a:fld>
            <a:endParaRPr lang="en-US"/>
          </a:p>
        </p:txBody>
      </p:sp>
    </p:spTree>
    <p:extLst>
      <p:ext uri="{BB962C8B-B14F-4D97-AF65-F5344CB8AC3E}">
        <p14:creationId xmlns:p14="http://schemas.microsoft.com/office/powerpoint/2010/main" val="2149488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D824A4-3C56-43AF-A9B9-4CF4A56C3B14}" type="slidenum">
              <a:rPr lang="en-US" smtClean="0"/>
              <a:t>25</a:t>
            </a:fld>
            <a:endParaRPr lang="en-US"/>
          </a:p>
        </p:txBody>
      </p:sp>
    </p:spTree>
    <p:extLst>
      <p:ext uri="{BB962C8B-B14F-4D97-AF65-F5344CB8AC3E}">
        <p14:creationId xmlns:p14="http://schemas.microsoft.com/office/powerpoint/2010/main" val="441061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74020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4078999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5565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38726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52806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1676431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3487677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353329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2948117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09CD29-0587-4B5D-B43B-6463406D9A5B}"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3524727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09CD29-0587-4B5D-B43B-6463406D9A5B}"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3033690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09CD29-0587-4B5D-B43B-6463406D9A5B}" type="datetimeFigureOut">
              <a:rPr lang="en-US" smtClean="0"/>
              <a:t>1/17/2025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295042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09CD29-0587-4B5D-B43B-6463406D9A5B}" type="datetimeFigureOut">
              <a:rPr lang="en-US" smtClean="0"/>
              <a:t>1/17/2025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5564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9CD29-0587-4B5D-B43B-6463406D9A5B}" type="datetimeFigureOut">
              <a:rPr lang="en-US" smtClean="0"/>
              <a:t>1/17/2025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202682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09CD29-0587-4B5D-B43B-6463406D9A5B}"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6B97F-58AB-44AF-BF70-66ED113ECE6A}" type="slidenum">
              <a:rPr lang="en-US" smtClean="0"/>
              <a:t>‹#›</a:t>
            </a:fld>
            <a:endParaRPr lang="en-US"/>
          </a:p>
        </p:txBody>
      </p:sp>
    </p:spTree>
    <p:extLst>
      <p:ext uri="{BB962C8B-B14F-4D97-AF65-F5344CB8AC3E}">
        <p14:creationId xmlns:p14="http://schemas.microsoft.com/office/powerpoint/2010/main" val="1007039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6B97F-58AB-44AF-BF70-66ED113ECE6A}" type="slidenum">
              <a:rPr lang="en-US" smtClean="0"/>
              <a:t>‹#›</a:t>
            </a:fld>
            <a:endParaRPr lang="en-US"/>
          </a:p>
        </p:txBody>
      </p:sp>
      <p:sp>
        <p:nvSpPr>
          <p:cNvPr id="5" name="Date Placeholder 4"/>
          <p:cNvSpPr>
            <a:spLocks noGrp="1"/>
          </p:cNvSpPr>
          <p:nvPr>
            <p:ph type="dt" sz="half" idx="10"/>
          </p:nvPr>
        </p:nvSpPr>
        <p:spPr/>
        <p:txBody>
          <a:bodyPr/>
          <a:lstStyle/>
          <a:p>
            <a:fld id="{4809CD29-0587-4B5D-B43B-6463406D9A5B}" type="datetimeFigureOut">
              <a:rPr lang="en-US" smtClean="0"/>
              <a:t>1/17/2025</a:t>
            </a:fld>
            <a:endParaRPr lang="en-US"/>
          </a:p>
        </p:txBody>
      </p:sp>
    </p:spTree>
    <p:extLst>
      <p:ext uri="{BB962C8B-B14F-4D97-AF65-F5344CB8AC3E}">
        <p14:creationId xmlns:p14="http://schemas.microsoft.com/office/powerpoint/2010/main" val="548908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09CD29-0587-4B5D-B43B-6463406D9A5B}" type="datetimeFigureOut">
              <a:rPr lang="en-US" smtClean="0"/>
              <a:t>1/17/2025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326B97F-58AB-44AF-BF70-66ED113ECE6A}" type="slidenum">
              <a:rPr lang="en-US" smtClean="0"/>
              <a:t>‹#›</a:t>
            </a:fld>
            <a:endParaRPr lang="en-US"/>
          </a:p>
        </p:txBody>
      </p:sp>
    </p:spTree>
    <p:extLst>
      <p:ext uri="{BB962C8B-B14F-4D97-AF65-F5344CB8AC3E}">
        <p14:creationId xmlns:p14="http://schemas.microsoft.com/office/powerpoint/2010/main" val="370858261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oi.org/10.1016/j.acuroe.2018.02.012" TargetMode="External"/><Relationship Id="rId7" Type="http://schemas.openxmlformats.org/officeDocument/2006/relationships/hyperlink" Target="https://doi.org/10.1007/s10980-011-9674-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016/j.ajog.2009.06.038" TargetMode="External"/><Relationship Id="rId5" Type="http://schemas.openxmlformats.org/officeDocument/2006/relationships/hyperlink" Target="https://doi.org/10.3346/jkms.2014.29.8.1035" TargetMode="External"/><Relationship Id="rId4" Type="http://schemas.openxmlformats.org/officeDocument/2006/relationships/hyperlink" Target="https://doi.org/10.1080/01933920903041480"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6558C-FA38-ECDA-449A-029BA9300908}"/>
              </a:ext>
            </a:extLst>
          </p:cNvPr>
          <p:cNvSpPr>
            <a:spLocks noGrp="1"/>
          </p:cNvSpPr>
          <p:nvPr>
            <p:ph type="ctrTitle"/>
          </p:nvPr>
        </p:nvSpPr>
        <p:spPr>
          <a:xfrm>
            <a:off x="428624" y="1518708"/>
            <a:ext cx="9701213" cy="1646302"/>
          </a:xfrm>
        </p:spPr>
        <p:txBody>
          <a:bodyPr/>
          <a:lstStyle/>
          <a:p>
            <a:r>
              <a:rPr lang="en-US" sz="4000" b="1" dirty="0">
                <a:solidFill>
                  <a:srgbClr val="002060"/>
                </a:solidFill>
                <a:cs typeface="Leelawadee" panose="020B0502040204020203" pitchFamily="34" charset="-34"/>
              </a:rPr>
              <a:t>"How to Fix the Research Topic Title and Write Abstract</a:t>
            </a:r>
          </a:p>
        </p:txBody>
      </p:sp>
      <p:sp>
        <p:nvSpPr>
          <p:cNvPr id="3" name="Subtitle 2">
            <a:extLst>
              <a:ext uri="{FF2B5EF4-FFF2-40B4-BE49-F238E27FC236}">
                <a16:creationId xmlns:a16="http://schemas.microsoft.com/office/drawing/2014/main" id="{7CF0E27A-F064-927B-B851-0BDF3C5F5039}"/>
              </a:ext>
            </a:extLst>
          </p:cNvPr>
          <p:cNvSpPr>
            <a:spLocks noGrp="1"/>
          </p:cNvSpPr>
          <p:nvPr>
            <p:ph type="subTitle" idx="1"/>
          </p:nvPr>
        </p:nvSpPr>
        <p:spPr>
          <a:xfrm>
            <a:off x="2212532" y="3692991"/>
            <a:ext cx="7766936" cy="2064873"/>
          </a:xfrm>
        </p:spPr>
        <p:txBody>
          <a:bodyPr>
            <a:noAutofit/>
          </a:bodyPr>
          <a:lstStyle/>
          <a:p>
            <a:r>
              <a:rPr lang="en-US" sz="2800" b="1" dirty="0">
                <a:solidFill>
                  <a:schemeClr val="tx1"/>
                </a:solidFill>
                <a:cs typeface="Leelawadee" panose="020B0502040204020203" pitchFamily="34" charset="-34"/>
              </a:rPr>
              <a:t>Md. Fouad Hossain Sarker</a:t>
            </a:r>
          </a:p>
          <a:p>
            <a:r>
              <a:rPr lang="en-US" sz="2800" b="1" dirty="0">
                <a:solidFill>
                  <a:schemeClr val="tx1"/>
                </a:solidFill>
                <a:cs typeface="Leelawadee" panose="020B0502040204020203" pitchFamily="34" charset="-34"/>
              </a:rPr>
              <a:t>Associate Professor </a:t>
            </a:r>
          </a:p>
          <a:p>
            <a:r>
              <a:rPr lang="en-US" sz="2800" b="1" dirty="0">
                <a:solidFill>
                  <a:schemeClr val="tx1"/>
                </a:solidFill>
                <a:cs typeface="Leelawadee" panose="020B0502040204020203" pitchFamily="34" charset="-34"/>
              </a:rPr>
              <a:t>Department of Development Studies</a:t>
            </a:r>
          </a:p>
        </p:txBody>
      </p:sp>
    </p:spTree>
    <p:extLst>
      <p:ext uri="{BB962C8B-B14F-4D97-AF65-F5344CB8AC3E}">
        <p14:creationId xmlns:p14="http://schemas.microsoft.com/office/powerpoint/2010/main" val="2386146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4BF1-35A7-EAC5-C29C-343C9CBA967C}"/>
              </a:ext>
            </a:extLst>
          </p:cNvPr>
          <p:cNvSpPr>
            <a:spLocks noGrp="1"/>
          </p:cNvSpPr>
          <p:nvPr>
            <p:ph type="title"/>
          </p:nvPr>
        </p:nvSpPr>
        <p:spPr>
          <a:xfrm>
            <a:off x="677333" y="619124"/>
            <a:ext cx="11514667" cy="790575"/>
          </a:xfrm>
        </p:spPr>
        <p:txBody>
          <a:bodyPr>
            <a:normAutofit/>
          </a:bodyPr>
          <a:lstStyle/>
          <a:p>
            <a:r>
              <a:rPr lang="en-US" b="1" dirty="0">
                <a:solidFill>
                  <a:srgbClr val="002060"/>
                </a:solidFill>
              </a:rPr>
              <a:t>When do you know you have a suitable topic?</a:t>
            </a:r>
          </a:p>
        </p:txBody>
      </p:sp>
      <p:sp>
        <p:nvSpPr>
          <p:cNvPr id="3" name="Content Placeholder 2">
            <a:extLst>
              <a:ext uri="{FF2B5EF4-FFF2-40B4-BE49-F238E27FC236}">
                <a16:creationId xmlns:a16="http://schemas.microsoft.com/office/drawing/2014/main" id="{6A931D2A-3978-1772-E430-8A45D7FA090B}"/>
              </a:ext>
            </a:extLst>
          </p:cNvPr>
          <p:cNvSpPr>
            <a:spLocks noGrp="1"/>
          </p:cNvSpPr>
          <p:nvPr>
            <p:ph idx="1"/>
          </p:nvPr>
        </p:nvSpPr>
        <p:spPr>
          <a:xfrm>
            <a:off x="677333" y="1491327"/>
            <a:ext cx="11195579" cy="5166647"/>
          </a:xfrm>
        </p:spPr>
        <p:txBody>
          <a:bodyPr>
            <a:normAutofit/>
          </a:bodyPr>
          <a:lstStyle/>
          <a:p>
            <a:r>
              <a:rPr lang="en-US" sz="2400" dirty="0">
                <a:solidFill>
                  <a:schemeClr val="tx1"/>
                </a:solidFill>
              </a:rPr>
              <a:t>Should be able to </a:t>
            </a:r>
            <a:r>
              <a:rPr lang="en-US" sz="2400" dirty="0">
                <a:solidFill>
                  <a:srgbClr val="FF0000"/>
                </a:solidFill>
              </a:rPr>
              <a:t>state the problem</a:t>
            </a:r>
          </a:p>
          <a:p>
            <a:r>
              <a:rPr lang="en-US" sz="2400" dirty="0">
                <a:solidFill>
                  <a:schemeClr val="tx1"/>
                </a:solidFill>
              </a:rPr>
              <a:t>It really </a:t>
            </a:r>
            <a:r>
              <a:rPr lang="en-US" sz="2400" dirty="0">
                <a:solidFill>
                  <a:srgbClr val="FF0000"/>
                </a:solidFill>
              </a:rPr>
              <a:t>interests</a:t>
            </a:r>
            <a:r>
              <a:rPr lang="en-US" sz="2400" dirty="0">
                <a:solidFill>
                  <a:srgbClr val="002060"/>
                </a:solidFill>
              </a:rPr>
              <a:t> </a:t>
            </a:r>
            <a:r>
              <a:rPr lang="en-US" sz="2400" dirty="0">
                <a:solidFill>
                  <a:schemeClr val="tx1"/>
                </a:solidFill>
              </a:rPr>
              <a:t>you</a:t>
            </a:r>
          </a:p>
          <a:p>
            <a:r>
              <a:rPr lang="en-US" sz="2400" dirty="0">
                <a:solidFill>
                  <a:schemeClr val="tx1"/>
                </a:solidFill>
              </a:rPr>
              <a:t>The problem is </a:t>
            </a:r>
            <a:r>
              <a:rPr lang="en-US" sz="2400" dirty="0">
                <a:solidFill>
                  <a:srgbClr val="FF0000"/>
                </a:solidFill>
              </a:rPr>
              <a:t>significant</a:t>
            </a:r>
            <a:r>
              <a:rPr lang="en-US" sz="2400" dirty="0">
                <a:solidFill>
                  <a:srgbClr val="002060"/>
                </a:solidFill>
              </a:rPr>
              <a:t> </a:t>
            </a:r>
            <a:r>
              <a:rPr lang="en-US" sz="2400" dirty="0">
                <a:solidFill>
                  <a:schemeClr val="tx1"/>
                </a:solidFill>
              </a:rPr>
              <a:t>(not trivial or done before)</a:t>
            </a:r>
          </a:p>
          <a:p>
            <a:r>
              <a:rPr lang="en-US" sz="2400" dirty="0">
                <a:solidFill>
                  <a:schemeClr val="tx1"/>
                </a:solidFill>
              </a:rPr>
              <a:t>It should be </a:t>
            </a:r>
            <a:r>
              <a:rPr lang="en-US" sz="2400" dirty="0">
                <a:solidFill>
                  <a:srgbClr val="FF0000"/>
                </a:solidFill>
              </a:rPr>
              <a:t>focused, delineated </a:t>
            </a:r>
            <a:r>
              <a:rPr lang="en-US" sz="2400" dirty="0">
                <a:solidFill>
                  <a:schemeClr val="tx1"/>
                </a:solidFill>
              </a:rPr>
              <a:t>and have </a:t>
            </a:r>
            <a:r>
              <a:rPr lang="en-US" sz="2400" dirty="0">
                <a:solidFill>
                  <a:srgbClr val="FF0000"/>
                </a:solidFill>
              </a:rPr>
              <a:t>very clear aims  and objectives</a:t>
            </a:r>
          </a:p>
          <a:p>
            <a:r>
              <a:rPr lang="en-US" sz="2400" dirty="0">
                <a:solidFill>
                  <a:schemeClr val="tx1"/>
                </a:solidFill>
              </a:rPr>
              <a:t>Should be able to </a:t>
            </a:r>
            <a:r>
              <a:rPr lang="en-US" sz="2400" dirty="0">
                <a:solidFill>
                  <a:srgbClr val="FF0000"/>
                </a:solidFill>
              </a:rPr>
              <a:t>obtain required information</a:t>
            </a:r>
          </a:p>
          <a:p>
            <a:r>
              <a:rPr lang="en-US" sz="2400" dirty="0">
                <a:solidFill>
                  <a:schemeClr val="tx1"/>
                </a:solidFill>
              </a:rPr>
              <a:t>Should be able to </a:t>
            </a:r>
            <a:r>
              <a:rPr lang="en-US" sz="2400" dirty="0">
                <a:solidFill>
                  <a:srgbClr val="FF0000"/>
                </a:solidFill>
              </a:rPr>
              <a:t>draw neat conclusion </a:t>
            </a:r>
            <a:r>
              <a:rPr lang="en-US" sz="2400" dirty="0">
                <a:solidFill>
                  <a:schemeClr val="tx1"/>
                </a:solidFill>
              </a:rPr>
              <a:t>(not too vague or  broad to come up with a conclusion)</a:t>
            </a:r>
          </a:p>
          <a:p>
            <a:pPr marL="0" indent="0">
              <a:buNone/>
            </a:pPr>
            <a:endParaRPr lang="en-US" sz="1200" b="1" dirty="0">
              <a:solidFill>
                <a:srgbClr val="FF0000"/>
              </a:solidFill>
            </a:endParaRPr>
          </a:p>
          <a:p>
            <a:pPr marL="0" indent="0">
              <a:buNone/>
            </a:pPr>
            <a:r>
              <a:rPr lang="en-US" sz="2400" b="1" dirty="0">
                <a:solidFill>
                  <a:srgbClr val="FF0000"/>
                </a:solidFill>
              </a:rPr>
              <a:t>Before conducting research, search the literature (</a:t>
            </a:r>
            <a:r>
              <a:rPr lang="en-US" sz="2400" b="1" dirty="0" err="1">
                <a:solidFill>
                  <a:srgbClr val="FF0000"/>
                </a:solidFill>
              </a:rPr>
              <a:t>Arrom</a:t>
            </a:r>
            <a:r>
              <a:rPr lang="en-US" sz="2400" b="1" dirty="0">
                <a:solidFill>
                  <a:srgbClr val="FF0000"/>
                </a:solidFill>
              </a:rPr>
              <a:t> et al., 2018).</a:t>
            </a:r>
            <a:endParaRPr lang="en-US" sz="2400" dirty="0">
              <a:solidFill>
                <a:schemeClr val="tx1"/>
              </a:solidFill>
            </a:endParaRPr>
          </a:p>
          <a:p>
            <a:endParaRPr lang="en-US" dirty="0"/>
          </a:p>
        </p:txBody>
      </p:sp>
    </p:spTree>
    <p:extLst>
      <p:ext uri="{BB962C8B-B14F-4D97-AF65-F5344CB8AC3E}">
        <p14:creationId xmlns:p14="http://schemas.microsoft.com/office/powerpoint/2010/main" val="371580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4752B-8517-642B-A3EE-87E34E8CAE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D8068C-C6F6-9F9E-E739-CEB3DF74E0F3}"/>
              </a:ext>
            </a:extLst>
          </p:cNvPr>
          <p:cNvSpPr>
            <a:spLocks noGrp="1"/>
          </p:cNvSpPr>
          <p:nvPr>
            <p:ph type="title"/>
          </p:nvPr>
        </p:nvSpPr>
        <p:spPr>
          <a:xfrm>
            <a:off x="834496" y="544514"/>
            <a:ext cx="9272587" cy="730250"/>
          </a:xfrm>
        </p:spPr>
        <p:txBody>
          <a:bodyPr>
            <a:noAutofit/>
          </a:bodyPr>
          <a:lstStyle/>
          <a:p>
            <a:r>
              <a:rPr lang="en-US" sz="3200" b="1" dirty="0">
                <a:solidFill>
                  <a:srgbClr val="002060"/>
                </a:solidFill>
              </a:rPr>
              <a:t>Attributes for a Suitable Title</a:t>
            </a:r>
          </a:p>
        </p:txBody>
      </p:sp>
      <p:sp>
        <p:nvSpPr>
          <p:cNvPr id="3" name="Content Placeholder 2">
            <a:extLst>
              <a:ext uri="{FF2B5EF4-FFF2-40B4-BE49-F238E27FC236}">
                <a16:creationId xmlns:a16="http://schemas.microsoft.com/office/drawing/2014/main" id="{575DFB8A-3449-378E-8866-F78E67A68C71}"/>
              </a:ext>
            </a:extLst>
          </p:cNvPr>
          <p:cNvSpPr>
            <a:spLocks noGrp="1"/>
          </p:cNvSpPr>
          <p:nvPr>
            <p:ph idx="1"/>
          </p:nvPr>
        </p:nvSpPr>
        <p:spPr>
          <a:xfrm>
            <a:off x="720196" y="1274764"/>
            <a:ext cx="11181292" cy="5440361"/>
          </a:xfrm>
        </p:spPr>
        <p:txBody>
          <a:bodyPr>
            <a:normAutofit/>
          </a:bodyPr>
          <a:lstStyle/>
          <a:p>
            <a:pPr algn="just">
              <a:buFont typeface="Wingdings" panose="05000000000000000000" pitchFamily="2" charset="2"/>
              <a:buChar char="v"/>
            </a:pPr>
            <a:r>
              <a:rPr lang="en-US" sz="2000" b="1" dirty="0">
                <a:solidFill>
                  <a:schemeClr val="tx1"/>
                </a:solidFill>
              </a:rPr>
              <a:t>Clear, direct, accurate, appropriate, interesting, concise, precise, unique (</a:t>
            </a:r>
            <a:r>
              <a:rPr lang="en-US" sz="2000" b="1" dirty="0" err="1">
                <a:solidFill>
                  <a:schemeClr val="tx1"/>
                </a:solidFill>
              </a:rPr>
              <a:t>Arrom</a:t>
            </a:r>
            <a:r>
              <a:rPr lang="en-US" sz="2000" b="1" dirty="0">
                <a:solidFill>
                  <a:schemeClr val="tx1"/>
                </a:solidFill>
              </a:rPr>
              <a:t> et al., 2018; </a:t>
            </a:r>
            <a:r>
              <a:rPr lang="en-US" sz="2000" b="1" dirty="0" err="1">
                <a:solidFill>
                  <a:schemeClr val="tx1"/>
                </a:solidFill>
              </a:rPr>
              <a:t>Tullu</a:t>
            </a:r>
            <a:r>
              <a:rPr lang="en-US" sz="2000" b="1" dirty="0">
                <a:solidFill>
                  <a:schemeClr val="tx1"/>
                </a:solidFill>
              </a:rPr>
              <a:t>, 2019; Day and </a:t>
            </a:r>
            <a:r>
              <a:rPr lang="en-US" sz="2000" b="1" dirty="0" err="1">
                <a:solidFill>
                  <a:schemeClr val="tx1"/>
                </a:solidFill>
              </a:rPr>
              <a:t>Gastel</a:t>
            </a:r>
            <a:r>
              <a:rPr lang="en-US" sz="2000" b="1" dirty="0">
                <a:solidFill>
                  <a:schemeClr val="tx1"/>
                </a:solidFill>
              </a:rPr>
              <a:t>, 2012).</a:t>
            </a:r>
          </a:p>
          <a:p>
            <a:pPr algn="just">
              <a:buFont typeface="Wingdings" panose="05000000000000000000" pitchFamily="2" charset="2"/>
              <a:buChar char="v"/>
            </a:pPr>
            <a:r>
              <a:rPr lang="en-US" sz="2000" b="1" dirty="0">
                <a:solidFill>
                  <a:schemeClr val="tx1"/>
                </a:solidFill>
              </a:rPr>
              <a:t>Define it as the fewest possible words that adequately describe the contents of the paper (Day and </a:t>
            </a:r>
            <a:r>
              <a:rPr lang="en-US" sz="2000" b="1" dirty="0" err="1">
                <a:solidFill>
                  <a:schemeClr val="tx1"/>
                </a:solidFill>
              </a:rPr>
              <a:t>Gastel</a:t>
            </a:r>
            <a:r>
              <a:rPr lang="en-US" sz="2000" b="1" dirty="0">
                <a:solidFill>
                  <a:schemeClr val="tx1"/>
                </a:solidFill>
              </a:rPr>
              <a:t>, 2012), keep the title as short (10-15 words) as possible (</a:t>
            </a:r>
            <a:r>
              <a:rPr lang="en-US" sz="2000" b="1" dirty="0" err="1">
                <a:solidFill>
                  <a:schemeClr val="tx1"/>
                </a:solidFill>
              </a:rPr>
              <a:t>Arrom</a:t>
            </a:r>
            <a:r>
              <a:rPr lang="en-US" sz="2000" b="1" dirty="0">
                <a:solidFill>
                  <a:schemeClr val="tx1"/>
                </a:solidFill>
              </a:rPr>
              <a:t> et al., 2018).</a:t>
            </a:r>
          </a:p>
          <a:p>
            <a:pPr algn="just">
              <a:buFont typeface="Wingdings" panose="05000000000000000000" pitchFamily="2" charset="2"/>
              <a:buChar char="v"/>
            </a:pPr>
            <a:r>
              <a:rPr lang="en-US" sz="2000" b="1" dirty="0">
                <a:solidFill>
                  <a:schemeClr val="tx1"/>
                </a:solidFill>
              </a:rPr>
              <a:t>Specific and focused on the main topic or research question or be reflective based on content and objectives ( </a:t>
            </a:r>
            <a:r>
              <a:rPr lang="en-US" sz="2000" b="1" dirty="0" err="1">
                <a:solidFill>
                  <a:schemeClr val="tx1"/>
                </a:solidFill>
              </a:rPr>
              <a:t>Arrom</a:t>
            </a:r>
            <a:r>
              <a:rPr lang="en-US" sz="2000" b="1" dirty="0">
                <a:solidFill>
                  <a:schemeClr val="tx1"/>
                </a:solidFill>
              </a:rPr>
              <a:t> et al., 2018; Day and </a:t>
            </a:r>
            <a:r>
              <a:rPr lang="en-US" sz="2000" b="1" dirty="0" err="1">
                <a:solidFill>
                  <a:schemeClr val="tx1"/>
                </a:solidFill>
              </a:rPr>
              <a:t>Gastel</a:t>
            </a:r>
            <a:r>
              <a:rPr lang="en-US" sz="2000" b="1" dirty="0">
                <a:solidFill>
                  <a:schemeClr val="tx1"/>
                </a:solidFill>
              </a:rPr>
              <a:t>, 2012).</a:t>
            </a:r>
          </a:p>
          <a:p>
            <a:pPr algn="just">
              <a:buFont typeface="Wingdings" panose="05000000000000000000" pitchFamily="2" charset="2"/>
              <a:buChar char="v"/>
            </a:pPr>
            <a:r>
              <a:rPr lang="en-US" sz="2000" b="1" dirty="0">
                <a:solidFill>
                  <a:schemeClr val="tx1"/>
                </a:solidFill>
              </a:rPr>
              <a:t>Be informative (</a:t>
            </a:r>
            <a:r>
              <a:rPr lang="en-US" sz="2000" b="1" dirty="0" err="1">
                <a:solidFill>
                  <a:schemeClr val="tx1"/>
                </a:solidFill>
              </a:rPr>
              <a:t>Arrom</a:t>
            </a:r>
            <a:r>
              <a:rPr lang="en-US" sz="2000" b="1" dirty="0">
                <a:solidFill>
                  <a:schemeClr val="tx1"/>
                </a:solidFill>
              </a:rPr>
              <a:t> et al., 2018); </a:t>
            </a:r>
            <a:r>
              <a:rPr lang="en-US" sz="2000" b="1" i="0" dirty="0">
                <a:solidFill>
                  <a:schemeClr val="tx1"/>
                </a:solidFill>
                <a:effectLst/>
              </a:rPr>
              <a:t>good, short and content-reflecting (Hong, 2014). </a:t>
            </a:r>
            <a:endParaRPr lang="en-US" sz="2000" b="1" dirty="0">
              <a:solidFill>
                <a:schemeClr val="tx1"/>
              </a:solidFill>
            </a:endParaRPr>
          </a:p>
          <a:p>
            <a:pPr algn="just">
              <a:buFont typeface="Wingdings" panose="05000000000000000000" pitchFamily="2" charset="2"/>
              <a:buChar char="v"/>
            </a:pPr>
            <a:r>
              <a:rPr lang="en-US" sz="2000" b="1" dirty="0">
                <a:solidFill>
                  <a:schemeClr val="tx1"/>
                </a:solidFill>
              </a:rPr>
              <a:t>Include the main variables or concepts being studied (Relationship), and comprise an indication of the type of study (A Cross-Sectional Study).</a:t>
            </a:r>
          </a:p>
          <a:p>
            <a:pPr algn="just">
              <a:buFont typeface="Wingdings" panose="05000000000000000000" pitchFamily="2" charset="2"/>
              <a:buChar char="v"/>
            </a:pPr>
            <a:r>
              <a:rPr lang="en-US" sz="2000" b="1" dirty="0">
                <a:solidFill>
                  <a:schemeClr val="tx1"/>
                </a:solidFill>
              </a:rPr>
              <a:t>Focuses on a specific population like “Financial Literacy Among International Students” (</a:t>
            </a:r>
            <a:r>
              <a:rPr lang="en-US" sz="2000" b="1" dirty="0" err="1">
                <a:solidFill>
                  <a:schemeClr val="tx1"/>
                </a:solidFill>
              </a:rPr>
              <a:t>Arrom</a:t>
            </a:r>
            <a:r>
              <a:rPr lang="en-US" sz="2000" b="1" dirty="0">
                <a:solidFill>
                  <a:schemeClr val="tx1"/>
                </a:solidFill>
              </a:rPr>
              <a:t> et al., 2018).</a:t>
            </a:r>
          </a:p>
          <a:p>
            <a:pPr algn="just">
              <a:buFont typeface="Wingdings" panose="05000000000000000000" pitchFamily="2" charset="2"/>
              <a:buChar char="v"/>
            </a:pPr>
            <a:r>
              <a:rPr lang="en-US" sz="2000" b="1" dirty="0">
                <a:solidFill>
                  <a:schemeClr val="tx1"/>
                </a:solidFill>
              </a:rPr>
              <a:t>Avoid emotionally charged or overly opinionated language e.g. “The Failure of Women in Leadership Roles” (</a:t>
            </a:r>
            <a:r>
              <a:rPr lang="en-US" sz="2000" b="1" dirty="0" err="1">
                <a:solidFill>
                  <a:schemeClr val="tx1"/>
                </a:solidFill>
              </a:rPr>
              <a:t>Tullu</a:t>
            </a:r>
            <a:r>
              <a:rPr lang="en-US" sz="2000" b="1" dirty="0">
                <a:solidFill>
                  <a:schemeClr val="tx1"/>
                </a:solidFill>
              </a:rPr>
              <a:t>, 2019), and Titles should almost never contain abbreviations (Day and </a:t>
            </a:r>
            <a:r>
              <a:rPr lang="en-US" sz="2000" b="1" dirty="0" err="1">
                <a:solidFill>
                  <a:schemeClr val="tx1"/>
                </a:solidFill>
              </a:rPr>
              <a:t>Gastel</a:t>
            </a:r>
            <a:r>
              <a:rPr lang="en-US" sz="2000" b="1" dirty="0">
                <a:solidFill>
                  <a:schemeClr val="tx1"/>
                </a:solidFill>
              </a:rPr>
              <a:t>, 2012).</a:t>
            </a:r>
          </a:p>
          <a:p>
            <a:pPr>
              <a:buFont typeface="Wingdings" panose="05000000000000000000" pitchFamily="2" charset="2"/>
              <a:buChar char="v"/>
            </a:pPr>
            <a:endParaRPr lang="en-US" b="1" dirty="0">
              <a:solidFill>
                <a:schemeClr val="tx1"/>
              </a:solidFill>
            </a:endParaRPr>
          </a:p>
          <a:p>
            <a:pPr>
              <a:buFont typeface="Wingdings" panose="05000000000000000000" pitchFamily="2" charset="2"/>
              <a:buChar char="v"/>
            </a:pPr>
            <a:endParaRPr lang="en-US" b="1" dirty="0">
              <a:solidFill>
                <a:schemeClr val="tx1"/>
              </a:solidFill>
            </a:endParaRPr>
          </a:p>
          <a:p>
            <a:pPr>
              <a:buFont typeface="Wingdings" panose="05000000000000000000" pitchFamily="2" charset="2"/>
              <a:buChar char="v"/>
            </a:pPr>
            <a:endParaRPr lang="en-US" b="1" dirty="0">
              <a:solidFill>
                <a:schemeClr val="tx1"/>
              </a:solidFill>
            </a:endParaRPr>
          </a:p>
          <a:p>
            <a:pPr marL="0" indent="0">
              <a:buNone/>
            </a:pPr>
            <a:endParaRPr lang="en-US" b="1" dirty="0">
              <a:solidFill>
                <a:schemeClr val="tx1"/>
              </a:solidFill>
            </a:endParaRPr>
          </a:p>
          <a:p>
            <a:pPr marL="0" indent="0">
              <a:buNone/>
            </a:pPr>
            <a:endParaRPr lang="en-US" b="1" dirty="0">
              <a:solidFill>
                <a:schemeClr val="tx1"/>
              </a:solidFill>
            </a:endParaRPr>
          </a:p>
          <a:p>
            <a:pPr marL="0" indent="0">
              <a:buNone/>
            </a:pPr>
            <a:endParaRPr lang="en-US" dirty="0"/>
          </a:p>
        </p:txBody>
      </p:sp>
    </p:spTree>
    <p:extLst>
      <p:ext uri="{BB962C8B-B14F-4D97-AF65-F5344CB8AC3E}">
        <p14:creationId xmlns:p14="http://schemas.microsoft.com/office/powerpoint/2010/main" val="3438754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4478D-9FD6-F082-E7C3-70781D74B432}"/>
              </a:ext>
            </a:extLst>
          </p:cNvPr>
          <p:cNvSpPr>
            <a:spLocks noGrp="1"/>
          </p:cNvSpPr>
          <p:nvPr>
            <p:ph type="title"/>
          </p:nvPr>
        </p:nvSpPr>
        <p:spPr>
          <a:xfrm>
            <a:off x="1066622" y="464478"/>
            <a:ext cx="9272587" cy="730250"/>
          </a:xfrm>
        </p:spPr>
        <p:txBody>
          <a:bodyPr>
            <a:noAutofit/>
          </a:bodyPr>
          <a:lstStyle/>
          <a:p>
            <a:r>
              <a:rPr lang="en-US" sz="3200" b="1" dirty="0">
                <a:solidFill>
                  <a:srgbClr val="002060"/>
                </a:solidFill>
              </a:rPr>
              <a:t>Journey: Topic to a Suitable Title (Migration)</a:t>
            </a:r>
          </a:p>
        </p:txBody>
      </p:sp>
      <p:sp>
        <p:nvSpPr>
          <p:cNvPr id="3" name="Content Placeholder 2">
            <a:extLst>
              <a:ext uri="{FF2B5EF4-FFF2-40B4-BE49-F238E27FC236}">
                <a16:creationId xmlns:a16="http://schemas.microsoft.com/office/drawing/2014/main" id="{F3753233-0703-4BC6-C0B5-5E5D3C283217}"/>
              </a:ext>
            </a:extLst>
          </p:cNvPr>
          <p:cNvSpPr>
            <a:spLocks noGrp="1"/>
          </p:cNvSpPr>
          <p:nvPr>
            <p:ph idx="1"/>
          </p:nvPr>
        </p:nvSpPr>
        <p:spPr>
          <a:xfrm>
            <a:off x="677334" y="2160589"/>
            <a:ext cx="10238316" cy="4397374"/>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Rectangle 3">
            <a:extLst>
              <a:ext uri="{FF2B5EF4-FFF2-40B4-BE49-F238E27FC236}">
                <a16:creationId xmlns:a16="http://schemas.microsoft.com/office/drawing/2014/main" id="{BCC97206-06F8-1A2B-BC19-773B9C5B60F2}"/>
              </a:ext>
            </a:extLst>
          </p:cNvPr>
          <p:cNvSpPr/>
          <p:nvPr/>
        </p:nvSpPr>
        <p:spPr>
          <a:xfrm>
            <a:off x="1276350" y="5208583"/>
            <a:ext cx="8596668" cy="1055023"/>
          </a:xfrm>
          <a:prstGeom prst="rect">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a:t>Unpacking the Complexities: A Cross-Sectional Study of International Students’ Well-Being in Bangladesh</a:t>
            </a:r>
          </a:p>
        </p:txBody>
      </p:sp>
      <p:sp>
        <p:nvSpPr>
          <p:cNvPr id="5" name="Rectangle 4">
            <a:extLst>
              <a:ext uri="{FF2B5EF4-FFF2-40B4-BE49-F238E27FC236}">
                <a16:creationId xmlns:a16="http://schemas.microsoft.com/office/drawing/2014/main" id="{3F575F8B-EBD1-16FF-C345-48B508164D94}"/>
              </a:ext>
            </a:extLst>
          </p:cNvPr>
          <p:cNvSpPr/>
          <p:nvPr/>
        </p:nvSpPr>
        <p:spPr>
          <a:xfrm>
            <a:off x="1066622" y="1489085"/>
            <a:ext cx="8596668" cy="1055023"/>
          </a:xfrm>
          <a:prstGeom prst="rect">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a:t>Problems and Challenges of International Students in Bangladesh: A cross-sectional study</a:t>
            </a:r>
          </a:p>
        </p:txBody>
      </p:sp>
      <p:sp>
        <p:nvSpPr>
          <p:cNvPr id="6" name="Rectangle 5">
            <a:extLst>
              <a:ext uri="{FF2B5EF4-FFF2-40B4-BE49-F238E27FC236}">
                <a16:creationId xmlns:a16="http://schemas.microsoft.com/office/drawing/2014/main" id="{02E92C42-9FF6-B5B0-F50E-B073EB8F05F6}"/>
              </a:ext>
            </a:extLst>
          </p:cNvPr>
          <p:cNvSpPr/>
          <p:nvPr/>
        </p:nvSpPr>
        <p:spPr>
          <a:xfrm>
            <a:off x="357188" y="3045952"/>
            <a:ext cx="10915649" cy="1609522"/>
          </a:xfrm>
          <a:prstGeom prst="rect">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a:t>Factors associated with continuation of academic activities, social and cultural situation and financial situation of international students studying in Bangladeshi private university: Findings from a cross-sectional study</a:t>
            </a:r>
          </a:p>
        </p:txBody>
      </p:sp>
      <p:sp>
        <p:nvSpPr>
          <p:cNvPr id="8" name="Arrow: Down 7">
            <a:extLst>
              <a:ext uri="{FF2B5EF4-FFF2-40B4-BE49-F238E27FC236}">
                <a16:creationId xmlns:a16="http://schemas.microsoft.com/office/drawing/2014/main" id="{D81BDC55-2017-B9E0-4AB1-C2A44A959DA1}"/>
              </a:ext>
            </a:extLst>
          </p:cNvPr>
          <p:cNvSpPr/>
          <p:nvPr/>
        </p:nvSpPr>
        <p:spPr>
          <a:xfrm>
            <a:off x="5243513" y="2527765"/>
            <a:ext cx="242887" cy="49530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64F166EE-E5E1-B431-6283-C3C7FDEC51A3}"/>
              </a:ext>
            </a:extLst>
          </p:cNvPr>
          <p:cNvSpPr/>
          <p:nvPr/>
        </p:nvSpPr>
        <p:spPr>
          <a:xfrm>
            <a:off x="5243513" y="4655474"/>
            <a:ext cx="242887" cy="54451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0030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E527B2-048E-5BB0-260A-3D0BC23C91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9BF268-1EFA-CD1F-8280-0D5B92FB4252}"/>
              </a:ext>
            </a:extLst>
          </p:cNvPr>
          <p:cNvSpPr>
            <a:spLocks noGrp="1"/>
          </p:cNvSpPr>
          <p:nvPr>
            <p:ph type="ctrTitle"/>
          </p:nvPr>
        </p:nvSpPr>
        <p:spPr>
          <a:xfrm>
            <a:off x="1757363" y="1457326"/>
            <a:ext cx="7758113" cy="957262"/>
          </a:xfrm>
        </p:spPr>
        <p:txBody>
          <a:bodyPr/>
          <a:lstStyle/>
          <a:p>
            <a:pPr algn="ctr"/>
            <a:r>
              <a:rPr lang="en-US" sz="3600" b="1" dirty="0">
                <a:solidFill>
                  <a:srgbClr val="002060"/>
                </a:solidFill>
                <a:latin typeface="Leelawadee" panose="020B0502040204020203" pitchFamily="34" charset="-34"/>
                <a:cs typeface="Leelawadee" panose="020B0502040204020203" pitchFamily="34" charset="-34"/>
              </a:rPr>
              <a:t>How to Prepare the Abstract</a:t>
            </a:r>
          </a:p>
        </p:txBody>
      </p:sp>
      <p:sp>
        <p:nvSpPr>
          <p:cNvPr id="5" name="Subtitle 4">
            <a:extLst>
              <a:ext uri="{FF2B5EF4-FFF2-40B4-BE49-F238E27FC236}">
                <a16:creationId xmlns:a16="http://schemas.microsoft.com/office/drawing/2014/main" id="{DFAA2504-B7C6-37A2-837A-7D4F5F713F51}"/>
              </a:ext>
            </a:extLst>
          </p:cNvPr>
          <p:cNvSpPr>
            <a:spLocks noGrp="1"/>
          </p:cNvSpPr>
          <p:nvPr>
            <p:ph type="subTitle" idx="1"/>
          </p:nvPr>
        </p:nvSpPr>
        <p:spPr>
          <a:xfrm>
            <a:off x="542926" y="2547237"/>
            <a:ext cx="10787062" cy="3396363"/>
          </a:xfrm>
        </p:spPr>
        <p:txBody>
          <a:bodyPr>
            <a:normAutofit/>
          </a:bodyPr>
          <a:lstStyle/>
          <a:p>
            <a:pPr algn="just">
              <a:lnSpc>
                <a:spcPct val="150000"/>
              </a:lnSpc>
            </a:pPr>
            <a:r>
              <a:rPr lang="en-US" sz="2800" b="1" dirty="0">
                <a:solidFill>
                  <a:srgbClr val="002060"/>
                </a:solidFill>
              </a:rPr>
              <a:t>I have the strong impression that </a:t>
            </a:r>
            <a:r>
              <a:rPr lang="en-US" sz="2800" b="1" dirty="0">
                <a:solidFill>
                  <a:srgbClr val="FF0000"/>
                </a:solidFill>
              </a:rPr>
              <a:t>scientific communication is being seriously hindered by poor quality abstracts </a:t>
            </a:r>
            <a:r>
              <a:rPr lang="en-US" sz="2800" b="1" dirty="0">
                <a:solidFill>
                  <a:srgbClr val="002060"/>
                </a:solidFill>
              </a:rPr>
              <a:t>written in jargon-ridden mumbo-jumbo.  </a:t>
            </a:r>
            <a:r>
              <a:rPr lang="en-US" sz="2800" b="1" dirty="0">
                <a:solidFill>
                  <a:srgbClr val="00B0F0"/>
                </a:solidFill>
              </a:rPr>
              <a:t>—Sheila M. McNab</a:t>
            </a:r>
          </a:p>
        </p:txBody>
      </p:sp>
    </p:spTree>
    <p:extLst>
      <p:ext uri="{BB962C8B-B14F-4D97-AF65-F5344CB8AC3E}">
        <p14:creationId xmlns:p14="http://schemas.microsoft.com/office/powerpoint/2010/main" val="4034773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AC2E0-43E2-B781-5114-57098B7CFB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351C1-37CD-9A7F-24E9-F19ECF85F4FC}"/>
              </a:ext>
            </a:extLst>
          </p:cNvPr>
          <p:cNvSpPr>
            <a:spLocks noGrp="1"/>
          </p:cNvSpPr>
          <p:nvPr>
            <p:ph type="ctrTitle"/>
          </p:nvPr>
        </p:nvSpPr>
        <p:spPr>
          <a:xfrm>
            <a:off x="1771651" y="300038"/>
            <a:ext cx="7758113" cy="957262"/>
          </a:xfrm>
        </p:spPr>
        <p:txBody>
          <a:bodyPr/>
          <a:lstStyle/>
          <a:p>
            <a:pPr algn="ctr"/>
            <a:r>
              <a:rPr lang="en-US" sz="3600" b="1" dirty="0">
                <a:solidFill>
                  <a:srgbClr val="002060"/>
                </a:solidFill>
                <a:latin typeface="Leelawadee" panose="020B0502040204020203" pitchFamily="34" charset="-34"/>
                <a:cs typeface="Leelawadee" panose="020B0502040204020203" pitchFamily="34" charset="-34"/>
              </a:rPr>
              <a:t>How to Prepare the Abstract</a:t>
            </a:r>
          </a:p>
        </p:txBody>
      </p:sp>
      <p:sp>
        <p:nvSpPr>
          <p:cNvPr id="5" name="Subtitle 4">
            <a:extLst>
              <a:ext uri="{FF2B5EF4-FFF2-40B4-BE49-F238E27FC236}">
                <a16:creationId xmlns:a16="http://schemas.microsoft.com/office/drawing/2014/main" id="{E7AC7053-442D-058C-7CE9-8A0EB052A94F}"/>
              </a:ext>
            </a:extLst>
          </p:cNvPr>
          <p:cNvSpPr>
            <a:spLocks noGrp="1"/>
          </p:cNvSpPr>
          <p:nvPr>
            <p:ph type="subTitle" idx="1"/>
          </p:nvPr>
        </p:nvSpPr>
        <p:spPr>
          <a:xfrm>
            <a:off x="702468" y="1404237"/>
            <a:ext cx="11199019" cy="5153725"/>
          </a:xfrm>
        </p:spPr>
        <p:txBody>
          <a:bodyPr>
            <a:normAutofit fontScale="92500" lnSpcReduction="20000"/>
          </a:bodyPr>
          <a:lstStyle/>
          <a:p>
            <a:pPr algn="just">
              <a:lnSpc>
                <a:spcPct val="150000"/>
              </a:lnSpc>
            </a:pPr>
            <a:r>
              <a:rPr lang="en-US" sz="2200" dirty="0">
                <a:solidFill>
                  <a:schemeClr val="tx1"/>
                </a:solidFill>
              </a:rPr>
              <a:t>An abstract should be viewed as a </a:t>
            </a:r>
            <a:r>
              <a:rPr lang="en-US" sz="2200" dirty="0">
                <a:solidFill>
                  <a:srgbClr val="FF0000"/>
                </a:solidFill>
              </a:rPr>
              <a:t>miniature version </a:t>
            </a:r>
            <a:r>
              <a:rPr lang="en-US" sz="2200" dirty="0">
                <a:solidFill>
                  <a:schemeClr val="tx1"/>
                </a:solidFill>
              </a:rPr>
              <a:t>of the paper. The abstract should provide a brief summary of each of the main sections of the paper: </a:t>
            </a:r>
            <a:r>
              <a:rPr lang="en-US" sz="2200" dirty="0">
                <a:solidFill>
                  <a:srgbClr val="FF0000"/>
                </a:solidFill>
              </a:rPr>
              <a:t>introduction, materials and methods, results, and discussion (</a:t>
            </a:r>
            <a:r>
              <a:rPr lang="en-US" sz="2200" b="1" dirty="0">
                <a:solidFill>
                  <a:schemeClr val="tx1"/>
                </a:solidFill>
              </a:rPr>
              <a:t>Day and </a:t>
            </a:r>
            <a:r>
              <a:rPr lang="en-US" sz="2200" b="1" dirty="0" err="1">
                <a:solidFill>
                  <a:schemeClr val="tx1"/>
                </a:solidFill>
              </a:rPr>
              <a:t>Gastel</a:t>
            </a:r>
            <a:r>
              <a:rPr lang="en-US" sz="2200" b="1" dirty="0">
                <a:solidFill>
                  <a:schemeClr val="tx1"/>
                </a:solidFill>
              </a:rPr>
              <a:t>, 2012)</a:t>
            </a:r>
            <a:r>
              <a:rPr lang="en-US" sz="2200" dirty="0">
                <a:solidFill>
                  <a:schemeClr val="tx1"/>
                </a:solidFill>
              </a:rPr>
              <a:t>. As Houghton (1975) put it, “An abstract can be defined as a summary of the information in a document.”</a:t>
            </a:r>
          </a:p>
          <a:p>
            <a:pPr algn="just">
              <a:lnSpc>
                <a:spcPct val="150000"/>
              </a:lnSpc>
            </a:pPr>
            <a:r>
              <a:rPr lang="en-US" sz="2200" b="1" dirty="0">
                <a:solidFill>
                  <a:schemeClr val="tx1"/>
                </a:solidFill>
              </a:rPr>
              <a:t>The abstract should (1) state the principal objectives and scope of the investigation, (2) describe the methods employed, (3) summarize the results, and (4) state the principal conclusions (Day and </a:t>
            </a:r>
            <a:r>
              <a:rPr lang="en-US" sz="2200" b="1" dirty="0" err="1">
                <a:solidFill>
                  <a:schemeClr val="tx1"/>
                </a:solidFill>
              </a:rPr>
              <a:t>Gastel</a:t>
            </a:r>
            <a:r>
              <a:rPr lang="en-US" sz="2200" b="1" dirty="0">
                <a:solidFill>
                  <a:schemeClr val="tx1"/>
                </a:solidFill>
              </a:rPr>
              <a:t>, 2012. p.55)</a:t>
            </a:r>
          </a:p>
          <a:p>
            <a:pPr algn="just">
              <a:lnSpc>
                <a:spcPct val="150000"/>
              </a:lnSpc>
            </a:pPr>
            <a:r>
              <a:rPr lang="en-US" sz="2200" dirty="0">
                <a:solidFill>
                  <a:schemeClr val="tx1"/>
                </a:solidFill>
              </a:rPr>
              <a:t>Usually, the abstract includes a brief description of: the </a:t>
            </a:r>
            <a:r>
              <a:rPr lang="en-US" sz="2200" dirty="0">
                <a:solidFill>
                  <a:srgbClr val="FF0000"/>
                </a:solidFill>
              </a:rPr>
              <a:t>type of study</a:t>
            </a:r>
            <a:r>
              <a:rPr lang="en-US" sz="2200" dirty="0">
                <a:solidFill>
                  <a:schemeClr val="tx1"/>
                </a:solidFill>
              </a:rPr>
              <a:t> conducted, the actual </a:t>
            </a:r>
            <a:r>
              <a:rPr lang="en-US" sz="2200" dirty="0">
                <a:solidFill>
                  <a:srgbClr val="FF0000"/>
                </a:solidFill>
              </a:rPr>
              <a:t>group of people</a:t>
            </a:r>
            <a:r>
              <a:rPr lang="en-US" sz="2200" dirty="0">
                <a:solidFill>
                  <a:schemeClr val="tx1"/>
                </a:solidFill>
              </a:rPr>
              <a:t> studied (participants), the </a:t>
            </a:r>
            <a:r>
              <a:rPr lang="en-US" sz="2200" dirty="0">
                <a:solidFill>
                  <a:srgbClr val="FF0000"/>
                </a:solidFill>
              </a:rPr>
              <a:t>variables</a:t>
            </a:r>
            <a:r>
              <a:rPr lang="en-US" sz="2200" dirty="0">
                <a:solidFill>
                  <a:schemeClr val="tx1"/>
                </a:solidFill>
              </a:rPr>
              <a:t> considered, the </a:t>
            </a:r>
            <a:r>
              <a:rPr lang="en-US" sz="2200" dirty="0">
                <a:solidFill>
                  <a:srgbClr val="FF0000"/>
                </a:solidFill>
              </a:rPr>
              <a:t>research questions </a:t>
            </a:r>
            <a:r>
              <a:rPr lang="en-US" sz="2200" dirty="0">
                <a:solidFill>
                  <a:schemeClr val="tx1"/>
                </a:solidFill>
              </a:rPr>
              <a:t>guiding the research and the </a:t>
            </a:r>
            <a:r>
              <a:rPr lang="en-US" sz="2200" b="1" dirty="0">
                <a:solidFill>
                  <a:schemeClr val="tx1"/>
                </a:solidFill>
              </a:rPr>
              <a:t>research methods</a:t>
            </a:r>
            <a:r>
              <a:rPr lang="en-US" sz="2200" dirty="0">
                <a:solidFill>
                  <a:schemeClr val="tx1"/>
                </a:solidFill>
              </a:rPr>
              <a:t>. The abstract concludes with a brief analysis of the major </a:t>
            </a:r>
            <a:r>
              <a:rPr lang="en-US" sz="2200" dirty="0">
                <a:solidFill>
                  <a:srgbClr val="FF0000"/>
                </a:solidFill>
              </a:rPr>
              <a:t>results.</a:t>
            </a:r>
            <a:r>
              <a:rPr lang="en-US" sz="2200" dirty="0">
                <a:solidFill>
                  <a:schemeClr val="tx1"/>
                </a:solidFill>
              </a:rPr>
              <a:t> If there is room, </a:t>
            </a:r>
            <a:r>
              <a:rPr lang="en-US" sz="2200" dirty="0">
                <a:solidFill>
                  <a:srgbClr val="FF0000"/>
                </a:solidFill>
              </a:rPr>
              <a:t>implications for practice and further research </a:t>
            </a:r>
            <a:r>
              <a:rPr lang="en-US" sz="2200" dirty="0">
                <a:solidFill>
                  <a:schemeClr val="tx1"/>
                </a:solidFill>
              </a:rPr>
              <a:t>may be included when appropriate (Asner-Self, 2009).</a:t>
            </a:r>
            <a:endParaRPr lang="en-US" sz="2200" b="1" dirty="0">
              <a:solidFill>
                <a:schemeClr val="tx1"/>
              </a:solidFill>
            </a:endParaRPr>
          </a:p>
          <a:p>
            <a:pPr algn="just">
              <a:lnSpc>
                <a:spcPct val="150000"/>
              </a:lnSpc>
            </a:pPr>
            <a:endParaRPr lang="en-US" sz="2800" b="1" dirty="0">
              <a:solidFill>
                <a:schemeClr val="tx1"/>
              </a:solidFill>
            </a:endParaRPr>
          </a:p>
          <a:p>
            <a:pPr algn="just">
              <a:lnSpc>
                <a:spcPct val="150000"/>
              </a:lnSpc>
            </a:pPr>
            <a:endParaRPr lang="en-US" sz="2800" b="1" dirty="0">
              <a:solidFill>
                <a:schemeClr val="tx1"/>
              </a:solidFill>
            </a:endParaRPr>
          </a:p>
        </p:txBody>
      </p:sp>
    </p:spTree>
    <p:extLst>
      <p:ext uri="{BB962C8B-B14F-4D97-AF65-F5344CB8AC3E}">
        <p14:creationId xmlns:p14="http://schemas.microsoft.com/office/powerpoint/2010/main" val="3179289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10F73-9CD8-FF84-C4F0-0F1C011635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6C8F94-C7B3-91FC-742A-ED6D1B4F5AA2}"/>
              </a:ext>
            </a:extLst>
          </p:cNvPr>
          <p:cNvSpPr>
            <a:spLocks noGrp="1"/>
          </p:cNvSpPr>
          <p:nvPr>
            <p:ph type="title"/>
          </p:nvPr>
        </p:nvSpPr>
        <p:spPr>
          <a:xfrm>
            <a:off x="820209" y="415926"/>
            <a:ext cx="9272587" cy="730250"/>
          </a:xfrm>
        </p:spPr>
        <p:txBody>
          <a:bodyPr>
            <a:noAutofit/>
          </a:bodyPr>
          <a:lstStyle/>
          <a:p>
            <a:r>
              <a:rPr lang="en-US" sz="3200" b="1" dirty="0">
                <a:solidFill>
                  <a:srgbClr val="002060"/>
                </a:solidFill>
              </a:rPr>
              <a:t>Attributes of a Suitable Abstract</a:t>
            </a:r>
          </a:p>
        </p:txBody>
      </p:sp>
      <p:sp>
        <p:nvSpPr>
          <p:cNvPr id="3" name="Content Placeholder 2">
            <a:extLst>
              <a:ext uri="{FF2B5EF4-FFF2-40B4-BE49-F238E27FC236}">
                <a16:creationId xmlns:a16="http://schemas.microsoft.com/office/drawing/2014/main" id="{D95311BA-CDF3-BB55-4175-3FA504E545BC}"/>
              </a:ext>
            </a:extLst>
          </p:cNvPr>
          <p:cNvSpPr>
            <a:spLocks noGrp="1"/>
          </p:cNvSpPr>
          <p:nvPr>
            <p:ph idx="1"/>
          </p:nvPr>
        </p:nvSpPr>
        <p:spPr>
          <a:xfrm>
            <a:off x="400050" y="1146176"/>
            <a:ext cx="11472863" cy="5711824"/>
          </a:xfrm>
        </p:spPr>
        <p:txBody>
          <a:bodyPr>
            <a:noAutofit/>
          </a:bodyPr>
          <a:lstStyle/>
          <a:p>
            <a:pPr algn="just">
              <a:buFont typeface="Wingdings" panose="05000000000000000000" pitchFamily="2" charset="2"/>
              <a:buChar char="v"/>
            </a:pPr>
            <a:r>
              <a:rPr lang="en-US" sz="1900" b="1" i="0" dirty="0">
                <a:solidFill>
                  <a:schemeClr val="tx1"/>
                </a:solidFill>
                <a:effectLst/>
              </a:rPr>
              <a:t>The main parts of an abstract may include introduction (background, question or hypothesis), methods, results, conclusions, and implications (Cooper, 2015).</a:t>
            </a:r>
            <a:endParaRPr lang="en-US" sz="1900" b="1" dirty="0">
              <a:solidFill>
                <a:schemeClr val="tx1"/>
              </a:solidFill>
            </a:endParaRPr>
          </a:p>
          <a:p>
            <a:pPr algn="just">
              <a:buFont typeface="Wingdings" panose="05000000000000000000" pitchFamily="2" charset="2"/>
              <a:buChar char="v"/>
            </a:pPr>
            <a:r>
              <a:rPr lang="en-US" sz="1900" b="1" dirty="0">
                <a:solidFill>
                  <a:schemeClr val="tx1"/>
                </a:solidFill>
              </a:rPr>
              <a:t>Make it concise and concrete so that readers can easily grasp (</a:t>
            </a:r>
            <a:r>
              <a:rPr lang="en-US" sz="1900" b="1" dirty="0" err="1">
                <a:solidFill>
                  <a:schemeClr val="tx1"/>
                </a:solidFill>
              </a:rPr>
              <a:t>Arrom</a:t>
            </a:r>
            <a:r>
              <a:rPr lang="en-US" sz="1900" b="1" dirty="0">
                <a:solidFill>
                  <a:schemeClr val="tx1"/>
                </a:solidFill>
              </a:rPr>
              <a:t> et al., 2018).</a:t>
            </a:r>
          </a:p>
          <a:p>
            <a:pPr algn="just">
              <a:buFont typeface="Wingdings" panose="05000000000000000000" pitchFamily="2" charset="2"/>
              <a:buChar char="v"/>
            </a:pPr>
            <a:r>
              <a:rPr lang="en-US" sz="1900" b="1" dirty="0">
                <a:solidFill>
                  <a:schemeClr val="tx1"/>
                </a:solidFill>
              </a:rPr>
              <a:t>Include the study objective(s), study design, results, and conclusion (</a:t>
            </a:r>
            <a:r>
              <a:rPr lang="en-US" sz="1900" b="1" dirty="0" err="1">
                <a:solidFill>
                  <a:schemeClr val="tx1"/>
                </a:solidFill>
              </a:rPr>
              <a:t>Vintzileos</a:t>
            </a:r>
            <a:r>
              <a:rPr lang="en-US" sz="1900" b="1" dirty="0">
                <a:solidFill>
                  <a:schemeClr val="tx1"/>
                </a:solidFill>
              </a:rPr>
              <a:t> &amp; Ananth, 2009).</a:t>
            </a:r>
          </a:p>
          <a:p>
            <a:pPr algn="just">
              <a:buFont typeface="Wingdings" panose="05000000000000000000" pitchFamily="2" charset="2"/>
              <a:buChar char="v"/>
            </a:pPr>
            <a:r>
              <a:rPr lang="en-US" sz="1900" b="1" dirty="0">
                <a:solidFill>
                  <a:schemeClr val="tx1"/>
                </a:solidFill>
              </a:rPr>
              <a:t>A scientific abstract includes an introduction, objective, methods, results and conclusions (</a:t>
            </a:r>
            <a:r>
              <a:rPr lang="en-US" sz="1900" b="1" dirty="0" err="1">
                <a:solidFill>
                  <a:schemeClr val="tx1"/>
                </a:solidFill>
              </a:rPr>
              <a:t>Arrom</a:t>
            </a:r>
            <a:r>
              <a:rPr lang="en-US" sz="1900" b="1" dirty="0">
                <a:solidFill>
                  <a:schemeClr val="tx1"/>
                </a:solidFill>
              </a:rPr>
              <a:t> et al.,2018).</a:t>
            </a:r>
          </a:p>
          <a:p>
            <a:pPr algn="just">
              <a:buFont typeface="Wingdings" panose="05000000000000000000" pitchFamily="2" charset="2"/>
              <a:buChar char="v"/>
            </a:pPr>
            <a:r>
              <a:rPr lang="en-US" sz="1900" b="1" dirty="0">
                <a:solidFill>
                  <a:schemeClr val="tx1"/>
                </a:solidFill>
              </a:rPr>
              <a:t>It is advisable to write the abstract once the manuscript has been written, as this is the time when it is clear which aspects to highlight (</a:t>
            </a:r>
            <a:r>
              <a:rPr lang="en-US" sz="1900" b="1" dirty="0" err="1">
                <a:solidFill>
                  <a:schemeClr val="tx1"/>
                </a:solidFill>
              </a:rPr>
              <a:t>Arrom</a:t>
            </a:r>
            <a:r>
              <a:rPr lang="en-US" sz="1900" b="1" dirty="0">
                <a:solidFill>
                  <a:schemeClr val="tx1"/>
                </a:solidFill>
              </a:rPr>
              <a:t> et al., 2018). </a:t>
            </a:r>
          </a:p>
          <a:p>
            <a:pPr algn="just">
              <a:buFont typeface="Wingdings" panose="05000000000000000000" pitchFamily="2" charset="2"/>
              <a:buChar char="v"/>
            </a:pPr>
            <a:r>
              <a:rPr lang="en-US" sz="1900" b="1" i="0" dirty="0">
                <a:solidFill>
                  <a:schemeClr val="tx1"/>
                </a:solidFill>
                <a:effectLst/>
              </a:rPr>
              <a:t>The “abstract” needs to be simple, specific, clear, unbiased, honest, concise, precise, stand-alone, complete, scholarly, (preferably) structured, informative and should not be misrepresentative. It should be consistent with the main text of the paper (</a:t>
            </a:r>
            <a:r>
              <a:rPr lang="en-US" sz="1900" b="1" i="0" dirty="0" err="1">
                <a:solidFill>
                  <a:schemeClr val="tx1"/>
                </a:solidFill>
                <a:effectLst/>
              </a:rPr>
              <a:t>Tullu</a:t>
            </a:r>
            <a:r>
              <a:rPr lang="en-US" sz="1900" b="1" i="0" dirty="0">
                <a:solidFill>
                  <a:schemeClr val="tx1"/>
                </a:solidFill>
                <a:effectLst/>
              </a:rPr>
              <a:t>, 2019), and </a:t>
            </a:r>
            <a:r>
              <a:rPr lang="en-US" sz="1900" b="1" dirty="0">
                <a:solidFill>
                  <a:schemeClr val="tx1"/>
                </a:solidFill>
              </a:rPr>
              <a:t>well- </a:t>
            </a:r>
            <a:r>
              <a:rPr lang="en-US" sz="1900" b="1" i="0" dirty="0">
                <a:solidFill>
                  <a:schemeClr val="tx1"/>
                </a:solidFill>
                <a:effectLst/>
              </a:rPr>
              <a:t>structured, informative (Hong, 2014).</a:t>
            </a:r>
          </a:p>
          <a:p>
            <a:pPr algn="just">
              <a:buFont typeface="Wingdings" panose="05000000000000000000" pitchFamily="2" charset="2"/>
              <a:buChar char="v"/>
            </a:pPr>
            <a:r>
              <a:rPr lang="en-US" sz="1900" b="1" dirty="0">
                <a:solidFill>
                  <a:schemeClr val="tx1"/>
                </a:solidFill>
              </a:rPr>
              <a:t>The abstract should not exceed the length specified by the journal (commonly, 250 words), and it should be designed to define clearly what is dealt with in the paper (Day and </a:t>
            </a:r>
            <a:r>
              <a:rPr lang="en-US" sz="1900" b="1" dirty="0" err="1">
                <a:solidFill>
                  <a:schemeClr val="tx1"/>
                </a:solidFill>
              </a:rPr>
              <a:t>Gastel</a:t>
            </a:r>
            <a:r>
              <a:rPr lang="en-US" sz="1900" b="1" dirty="0">
                <a:solidFill>
                  <a:schemeClr val="tx1"/>
                </a:solidFill>
              </a:rPr>
              <a:t>, 2012)</a:t>
            </a:r>
          </a:p>
        </p:txBody>
      </p:sp>
    </p:spTree>
    <p:extLst>
      <p:ext uri="{BB962C8B-B14F-4D97-AF65-F5344CB8AC3E}">
        <p14:creationId xmlns:p14="http://schemas.microsoft.com/office/powerpoint/2010/main" val="2661652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BA981-5DE6-1E28-1D37-B4A57C3C78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36D9E2-5958-A21A-420E-9B12E152EBEC}"/>
              </a:ext>
            </a:extLst>
          </p:cNvPr>
          <p:cNvSpPr>
            <a:spLocks noGrp="1"/>
          </p:cNvSpPr>
          <p:nvPr>
            <p:ph type="title"/>
          </p:nvPr>
        </p:nvSpPr>
        <p:spPr>
          <a:xfrm>
            <a:off x="215003" y="543718"/>
            <a:ext cx="10466916" cy="541336"/>
          </a:xfrm>
        </p:spPr>
        <p:txBody>
          <a:bodyPr>
            <a:noAutofit/>
          </a:bodyPr>
          <a:lstStyle/>
          <a:p>
            <a:r>
              <a:rPr lang="en-US" sz="3200" b="1" dirty="0">
                <a:solidFill>
                  <a:srgbClr val="002060"/>
                </a:solidFill>
              </a:rPr>
              <a:t>PRISMA 2020 for Abstracts checklist*</a:t>
            </a:r>
          </a:p>
        </p:txBody>
      </p:sp>
      <p:pic>
        <p:nvPicPr>
          <p:cNvPr id="10" name="Content Placeholder 9">
            <a:extLst>
              <a:ext uri="{FF2B5EF4-FFF2-40B4-BE49-F238E27FC236}">
                <a16:creationId xmlns:a16="http://schemas.microsoft.com/office/drawing/2014/main" id="{0B12531B-1614-8728-D3AB-737DF14C9DD7}"/>
              </a:ext>
            </a:extLst>
          </p:cNvPr>
          <p:cNvPicPr>
            <a:picLocks noGrp="1" noChangeAspect="1"/>
          </p:cNvPicPr>
          <p:nvPr>
            <p:ph idx="1"/>
          </p:nvPr>
        </p:nvPicPr>
        <p:blipFill>
          <a:blip r:embed="rId2"/>
          <a:stretch>
            <a:fillRect/>
          </a:stretch>
        </p:blipFill>
        <p:spPr>
          <a:xfrm>
            <a:off x="215003" y="1085054"/>
            <a:ext cx="11761994" cy="5543551"/>
          </a:xfrm>
        </p:spPr>
      </p:pic>
    </p:spTree>
    <p:extLst>
      <p:ext uri="{BB962C8B-B14F-4D97-AF65-F5344CB8AC3E}">
        <p14:creationId xmlns:p14="http://schemas.microsoft.com/office/powerpoint/2010/main" val="1452949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1A8387-31C3-9DCA-01B5-E64BADB796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35B609-9F60-F4AD-F4E7-35AAE815B231}"/>
              </a:ext>
            </a:extLst>
          </p:cNvPr>
          <p:cNvSpPr>
            <a:spLocks noGrp="1"/>
          </p:cNvSpPr>
          <p:nvPr>
            <p:ph type="ctrTitle"/>
          </p:nvPr>
        </p:nvSpPr>
        <p:spPr>
          <a:xfrm>
            <a:off x="1600200" y="789874"/>
            <a:ext cx="7758113" cy="585787"/>
          </a:xfrm>
        </p:spPr>
        <p:txBody>
          <a:bodyPr/>
          <a:lstStyle/>
          <a:p>
            <a:pPr algn="ctr"/>
            <a:r>
              <a:rPr lang="en-US" sz="3600" b="1" dirty="0">
                <a:solidFill>
                  <a:srgbClr val="0070C0"/>
                </a:solidFill>
              </a:rPr>
              <a:t>Informative Abstract</a:t>
            </a:r>
            <a:endParaRPr lang="en-US" sz="3600" b="1" dirty="0">
              <a:solidFill>
                <a:srgbClr val="0070C0"/>
              </a:solidFill>
              <a:latin typeface="Leelawadee" panose="020B0502040204020203" pitchFamily="34" charset="-34"/>
              <a:cs typeface="Leelawadee" panose="020B0502040204020203" pitchFamily="34" charset="-34"/>
            </a:endParaRPr>
          </a:p>
        </p:txBody>
      </p:sp>
      <p:sp>
        <p:nvSpPr>
          <p:cNvPr id="5" name="Subtitle 4">
            <a:extLst>
              <a:ext uri="{FF2B5EF4-FFF2-40B4-BE49-F238E27FC236}">
                <a16:creationId xmlns:a16="http://schemas.microsoft.com/office/drawing/2014/main" id="{2176E552-14D6-4AEE-BAF7-CE62C2C88DDF}"/>
              </a:ext>
            </a:extLst>
          </p:cNvPr>
          <p:cNvSpPr>
            <a:spLocks noGrp="1"/>
          </p:cNvSpPr>
          <p:nvPr>
            <p:ph type="subTitle" idx="1"/>
          </p:nvPr>
        </p:nvSpPr>
        <p:spPr>
          <a:xfrm>
            <a:off x="542926" y="1375661"/>
            <a:ext cx="11244262" cy="4667951"/>
          </a:xfrm>
        </p:spPr>
        <p:txBody>
          <a:bodyPr>
            <a:normAutofit/>
          </a:bodyPr>
          <a:lstStyle/>
          <a:p>
            <a:pPr algn="just">
              <a:lnSpc>
                <a:spcPct val="160000"/>
              </a:lnSpc>
            </a:pPr>
            <a:r>
              <a:rPr lang="en-US" sz="2600" b="1" dirty="0">
                <a:solidFill>
                  <a:schemeClr val="tx1"/>
                </a:solidFill>
              </a:rPr>
              <a:t>It can and should briefly </a:t>
            </a:r>
            <a:r>
              <a:rPr lang="en-US" sz="2600" b="1" dirty="0">
                <a:solidFill>
                  <a:srgbClr val="FF0000"/>
                </a:solidFill>
              </a:rPr>
              <a:t>state the problem, the method used to study the problem, and the result and conclusions (</a:t>
            </a:r>
            <a:r>
              <a:rPr lang="en-US" sz="2600" b="1" dirty="0">
                <a:solidFill>
                  <a:schemeClr val="tx1"/>
                </a:solidFill>
              </a:rPr>
              <a:t>Day and </a:t>
            </a:r>
            <a:r>
              <a:rPr lang="en-US" sz="2600" b="1" dirty="0" err="1">
                <a:solidFill>
                  <a:schemeClr val="tx1"/>
                </a:solidFill>
              </a:rPr>
              <a:t>Gastel</a:t>
            </a:r>
            <a:r>
              <a:rPr lang="en-US" sz="2600" b="1" dirty="0">
                <a:solidFill>
                  <a:schemeClr val="tx1"/>
                </a:solidFill>
              </a:rPr>
              <a:t>, 2012). </a:t>
            </a:r>
            <a:r>
              <a:rPr lang="en-US" sz="2600" b="1" i="0" dirty="0">
                <a:solidFill>
                  <a:schemeClr val="tx1"/>
                </a:solidFill>
                <a:effectLst/>
              </a:rPr>
              <a:t>It usually ranges from </a:t>
            </a:r>
            <a:r>
              <a:rPr lang="en-US" sz="2600" b="1" i="0" dirty="0">
                <a:solidFill>
                  <a:srgbClr val="FF0000"/>
                </a:solidFill>
                <a:effectLst/>
              </a:rPr>
              <a:t>150 to 300 words</a:t>
            </a:r>
            <a:r>
              <a:rPr lang="en-US" sz="2600" b="1" i="0" dirty="0">
                <a:solidFill>
                  <a:schemeClr val="tx1"/>
                </a:solidFill>
                <a:effectLst/>
              </a:rPr>
              <a:t>. An informative abstract is often used for </a:t>
            </a:r>
            <a:r>
              <a:rPr lang="en-US" sz="2600" b="1" i="0" dirty="0">
                <a:solidFill>
                  <a:srgbClr val="FF0000"/>
                </a:solidFill>
                <a:effectLst/>
              </a:rPr>
              <a:t>science and engineering papers</a:t>
            </a:r>
            <a:r>
              <a:rPr lang="en-US" sz="2600" b="1" i="0" dirty="0">
                <a:solidFill>
                  <a:schemeClr val="tx1"/>
                </a:solidFill>
                <a:effectLst/>
              </a:rPr>
              <a:t>, where the main objective, methods, and outcomes can be clearly stated and quantified. An informative abstract allows readers to grasp the main points and implications of the work, without having to read the full text.</a:t>
            </a:r>
            <a:endParaRPr lang="en-US" sz="2600" b="1" dirty="0">
              <a:solidFill>
                <a:schemeClr val="tx1"/>
              </a:solidFill>
            </a:endParaRPr>
          </a:p>
        </p:txBody>
      </p:sp>
    </p:spTree>
    <p:extLst>
      <p:ext uri="{BB962C8B-B14F-4D97-AF65-F5344CB8AC3E}">
        <p14:creationId xmlns:p14="http://schemas.microsoft.com/office/powerpoint/2010/main" val="475684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6D974-732D-9518-B2B3-88B11F8986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D896F-E9AA-8EF4-B37D-7FE78664B17B}"/>
              </a:ext>
            </a:extLst>
          </p:cNvPr>
          <p:cNvSpPr>
            <a:spLocks noGrp="1"/>
          </p:cNvSpPr>
          <p:nvPr>
            <p:ph type="ctrTitle"/>
          </p:nvPr>
        </p:nvSpPr>
        <p:spPr>
          <a:xfrm>
            <a:off x="254794" y="257176"/>
            <a:ext cx="11906250" cy="457200"/>
          </a:xfrm>
        </p:spPr>
        <p:txBody>
          <a:bodyPr/>
          <a:lstStyle/>
          <a:p>
            <a:pPr algn="l"/>
            <a:r>
              <a:rPr lang="en-US" sz="2000" b="1" dirty="0">
                <a:solidFill>
                  <a:srgbClr val="002060"/>
                </a:solidFill>
              </a:rPr>
              <a:t>Effects of Scientific-Writing Training on Knowledge and Publication Output (An Imaginary Study)</a:t>
            </a:r>
            <a:endParaRPr lang="en-US" sz="2000" b="1" dirty="0">
              <a:solidFill>
                <a:srgbClr val="002060"/>
              </a:solidFill>
              <a:latin typeface="Leelawadee" panose="020B0502040204020203" pitchFamily="34" charset="-34"/>
              <a:cs typeface="Leelawadee" panose="020B0502040204020203" pitchFamily="34" charset="-34"/>
            </a:endParaRPr>
          </a:p>
        </p:txBody>
      </p:sp>
      <p:sp>
        <p:nvSpPr>
          <p:cNvPr id="5" name="Subtitle 4">
            <a:extLst>
              <a:ext uri="{FF2B5EF4-FFF2-40B4-BE49-F238E27FC236}">
                <a16:creationId xmlns:a16="http://schemas.microsoft.com/office/drawing/2014/main" id="{EA11577C-CAF1-EFC5-BB2C-A1AFE01B6EBF}"/>
              </a:ext>
            </a:extLst>
          </p:cNvPr>
          <p:cNvSpPr>
            <a:spLocks noGrp="1"/>
          </p:cNvSpPr>
          <p:nvPr>
            <p:ph type="subTitle" idx="1"/>
          </p:nvPr>
        </p:nvSpPr>
        <p:spPr>
          <a:xfrm>
            <a:off x="254795" y="771525"/>
            <a:ext cx="11618118" cy="5829299"/>
          </a:xfrm>
        </p:spPr>
        <p:txBody>
          <a:bodyPr>
            <a:noAutofit/>
          </a:bodyPr>
          <a:lstStyle/>
          <a:p>
            <a:pPr algn="just"/>
            <a:r>
              <a:rPr lang="en-US" sz="1900" b="1" dirty="0">
                <a:solidFill>
                  <a:srgbClr val="FF0000"/>
                </a:solidFill>
              </a:rPr>
              <a:t>Background</a:t>
            </a:r>
            <a:r>
              <a:rPr lang="en-US" sz="1900" dirty="0">
                <a:solidFill>
                  <a:schemeClr val="tx1"/>
                </a:solidFill>
              </a:rPr>
              <a:t>. Scientists must write to succeed, but few receive training in scientific writing. We studied the effects of a scientific-communication lecture series, alone and combined with feedback on writing, on scientific-communication knowledge and publication performance. </a:t>
            </a:r>
          </a:p>
          <a:p>
            <a:pPr algn="just"/>
            <a:r>
              <a:rPr lang="en-US" sz="1900" b="1" dirty="0">
                <a:solidFill>
                  <a:srgbClr val="FF0000"/>
                </a:solidFill>
              </a:rPr>
              <a:t>Method</a:t>
            </a:r>
            <a:r>
              <a:rPr lang="en-US" sz="1900" dirty="0">
                <a:solidFill>
                  <a:schemeClr val="tx1"/>
                </a:solidFill>
              </a:rPr>
              <a:t>. During the spring 2010 semester, 50 science PhD students in their last year at Northeast Southwest University were randomly assigned to receive no instruction in scientific writing, attend eight 1-hour lectures on the topic, or attend these lectures and receive feedback from classmates and an instructor on successive parts of a scientific paper they drafted. Members of each group then took a test of scientific-communication knowledge, and the publication output of each group was monitored for 5 years. </a:t>
            </a:r>
          </a:p>
          <a:p>
            <a:pPr algn="just"/>
            <a:r>
              <a:rPr lang="en-US" sz="1900" b="1" dirty="0">
                <a:solidFill>
                  <a:srgbClr val="FF0000"/>
                </a:solidFill>
              </a:rPr>
              <a:t>Results. </a:t>
            </a:r>
            <a:r>
              <a:rPr lang="en-US" sz="1900" dirty="0">
                <a:solidFill>
                  <a:schemeClr val="tx1"/>
                </a:solidFill>
              </a:rPr>
              <a:t>Members of the groups receiving instruction scored between 80 and 98 percent on the test of scientific-communication knowledge, whereas all but two members of the control group scored below 65 percent. Although on average the group receiving lectures and feedback scored higher than the lecture only group, the difference was not significant. During the 5-year follow-up, on average the control-group members submitted 6.1 papers to journals and had 4.1 accepted. The corresponding figures for the lecture group were 6.5 and 4.8, and those for the lecture-plus-feedback group were 8.3 and 6.7. Higher proportions of the latter two groups had papers accepted by the first journal to which they were submitted. </a:t>
            </a:r>
          </a:p>
          <a:p>
            <a:pPr algn="just"/>
            <a:r>
              <a:rPr lang="en-US" sz="1900" b="1" dirty="0">
                <a:solidFill>
                  <a:srgbClr val="FF0000"/>
                </a:solidFill>
              </a:rPr>
              <a:t>Conclusion</a:t>
            </a:r>
            <a:r>
              <a:rPr lang="en-US" sz="1900" b="1" dirty="0">
                <a:solidFill>
                  <a:schemeClr val="tx1"/>
                </a:solidFill>
              </a:rPr>
              <a:t>. </a:t>
            </a:r>
            <a:r>
              <a:rPr lang="en-US" sz="1900" dirty="0">
                <a:solidFill>
                  <a:schemeClr val="tx1"/>
                </a:solidFill>
              </a:rPr>
              <a:t>These findings suggest that instruction in scientific writing, especially if it includes practice and feedback, can increase knowledge of scientific communication and promote publication success.</a:t>
            </a:r>
            <a:endParaRPr lang="en-US" sz="1900" b="1" dirty="0">
              <a:solidFill>
                <a:schemeClr val="tx1"/>
              </a:solidFill>
            </a:endParaRPr>
          </a:p>
        </p:txBody>
      </p:sp>
    </p:spTree>
    <p:extLst>
      <p:ext uri="{BB962C8B-B14F-4D97-AF65-F5344CB8AC3E}">
        <p14:creationId xmlns:p14="http://schemas.microsoft.com/office/powerpoint/2010/main" val="716375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4EDC6-87CB-6AEE-2EC3-4634306987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2BB4E7-29F7-CDAE-2553-17625CE8C74B}"/>
              </a:ext>
            </a:extLst>
          </p:cNvPr>
          <p:cNvSpPr>
            <a:spLocks noGrp="1"/>
          </p:cNvSpPr>
          <p:nvPr>
            <p:ph type="ctrTitle"/>
          </p:nvPr>
        </p:nvSpPr>
        <p:spPr>
          <a:xfrm>
            <a:off x="254794" y="257176"/>
            <a:ext cx="11906250" cy="457200"/>
          </a:xfrm>
        </p:spPr>
        <p:txBody>
          <a:bodyPr/>
          <a:lstStyle/>
          <a:p>
            <a:pPr algn="ctr"/>
            <a:r>
              <a:rPr lang="en-US" sz="2000" b="1" dirty="0">
                <a:solidFill>
                  <a:srgbClr val="002060"/>
                </a:solidFill>
              </a:rPr>
              <a:t>Effects of Scientific-Writing Training on Knowledge and Publication Output (An Imaginary Study)</a:t>
            </a:r>
            <a:endParaRPr lang="en-US" sz="2000" b="1" dirty="0">
              <a:solidFill>
                <a:srgbClr val="002060"/>
              </a:solidFill>
              <a:latin typeface="Leelawadee" panose="020B0502040204020203" pitchFamily="34" charset="-34"/>
              <a:cs typeface="Leelawadee" panose="020B0502040204020203" pitchFamily="34" charset="-34"/>
            </a:endParaRPr>
          </a:p>
        </p:txBody>
      </p:sp>
      <p:sp>
        <p:nvSpPr>
          <p:cNvPr id="5" name="Subtitle 4">
            <a:extLst>
              <a:ext uri="{FF2B5EF4-FFF2-40B4-BE49-F238E27FC236}">
                <a16:creationId xmlns:a16="http://schemas.microsoft.com/office/drawing/2014/main" id="{BF74F521-2D5E-4F2E-B1B6-4B02E8013E82}"/>
              </a:ext>
            </a:extLst>
          </p:cNvPr>
          <p:cNvSpPr>
            <a:spLocks noGrp="1"/>
          </p:cNvSpPr>
          <p:nvPr>
            <p:ph type="subTitle" idx="1"/>
          </p:nvPr>
        </p:nvSpPr>
        <p:spPr>
          <a:xfrm>
            <a:off x="542926" y="914400"/>
            <a:ext cx="11329987" cy="5829299"/>
          </a:xfrm>
        </p:spPr>
        <p:txBody>
          <a:bodyPr>
            <a:noAutofit/>
          </a:bodyPr>
          <a:lstStyle/>
          <a:p>
            <a:pPr algn="just"/>
            <a:r>
              <a:rPr lang="en-US" sz="2000" dirty="0">
                <a:solidFill>
                  <a:srgbClr val="FF0000"/>
                </a:solidFill>
              </a:rPr>
              <a:t>Scientists must write to succeed, but few receive training in scientific writing. We studied the effects of a scientific-communication lecture series, alone and combined with feedback on writing, on scientific-communication knowledge and publication performance.</a:t>
            </a:r>
            <a:r>
              <a:rPr lang="en-US" sz="2000" dirty="0">
                <a:solidFill>
                  <a:srgbClr val="002060"/>
                </a:solidFill>
              </a:rPr>
              <a:t> During the spring 2010 semester, 50 science PhD students in their last year at Northeast Southwest University were randomly assigned to receive no instruction in scientific writing, attend eight 1-hour lectures on the topic, or attend these lectures and receive feedback from classmates and an instructor on successive parts of a scientific paper they drafted. Members of each group then took a test of scientific-communication knowledge, and the publication output of each group was monitored for 5 years. </a:t>
            </a:r>
            <a:r>
              <a:rPr lang="en-US" sz="2000" dirty="0">
                <a:solidFill>
                  <a:srgbClr val="FF0000"/>
                </a:solidFill>
              </a:rPr>
              <a:t>Members of the groups receiving instruction scored between 80 and 98 percent on the test of scientific-communication knowledge, whereas all but two members of the control group scored below 65 percent. Although on average the group receiving lectures and feedback scored higher than the lecture-only group, the difference was not significant. During the 5-year follow-up, on average the control group members submitted 6.1 papers to journals and had 4.1 accepted. The corresponding figures for the lecture group were 6.5 and 4.8, and those for the lecture-plus-feedback group were 8.3 and 6.7. Higher proportions of the latter two groups had papers accepted by the first journal to which they were submitted. </a:t>
            </a:r>
            <a:r>
              <a:rPr lang="en-US" sz="2000" dirty="0">
                <a:solidFill>
                  <a:srgbClr val="002060"/>
                </a:solidFill>
              </a:rPr>
              <a:t>These findings suggest that instruction in scientific writing, especially if it includes practice and feedback, can increase knowledge of scientific communication and promote publication success.</a:t>
            </a:r>
            <a:endParaRPr lang="en-US" sz="2000" b="1" dirty="0">
              <a:solidFill>
                <a:srgbClr val="002060"/>
              </a:solidFill>
            </a:endParaRPr>
          </a:p>
        </p:txBody>
      </p:sp>
    </p:spTree>
    <p:extLst>
      <p:ext uri="{BB962C8B-B14F-4D97-AF65-F5344CB8AC3E}">
        <p14:creationId xmlns:p14="http://schemas.microsoft.com/office/powerpoint/2010/main" val="373116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F7D3A-8B7C-EEEE-D511-189135CF07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09ACB3-A397-7F96-E8EA-6C2479497F8A}"/>
              </a:ext>
            </a:extLst>
          </p:cNvPr>
          <p:cNvSpPr>
            <a:spLocks noGrp="1"/>
          </p:cNvSpPr>
          <p:nvPr>
            <p:ph type="ctrTitle"/>
          </p:nvPr>
        </p:nvSpPr>
        <p:spPr>
          <a:xfrm>
            <a:off x="442911" y="1414958"/>
            <a:ext cx="9701213" cy="981605"/>
          </a:xfrm>
        </p:spPr>
        <p:txBody>
          <a:bodyPr/>
          <a:lstStyle/>
          <a:p>
            <a:pPr algn="l"/>
            <a:r>
              <a:rPr lang="en-US" sz="3600" b="1" dirty="0">
                <a:solidFill>
                  <a:srgbClr val="002060"/>
                </a:solidFill>
                <a:cs typeface="Leelawadee" panose="020B0502040204020203" pitchFamily="34" charset="-34"/>
              </a:rPr>
              <a:t>Objectives of this Sessions</a:t>
            </a:r>
          </a:p>
        </p:txBody>
      </p:sp>
      <p:sp>
        <p:nvSpPr>
          <p:cNvPr id="3" name="Subtitle 2">
            <a:extLst>
              <a:ext uri="{FF2B5EF4-FFF2-40B4-BE49-F238E27FC236}">
                <a16:creationId xmlns:a16="http://schemas.microsoft.com/office/drawing/2014/main" id="{0212BA3A-3750-6230-1D71-A648C3EDBE7D}"/>
              </a:ext>
            </a:extLst>
          </p:cNvPr>
          <p:cNvSpPr>
            <a:spLocks noGrp="1"/>
          </p:cNvSpPr>
          <p:nvPr>
            <p:ph type="subTitle" idx="1"/>
          </p:nvPr>
        </p:nvSpPr>
        <p:spPr>
          <a:xfrm>
            <a:off x="442911" y="2396563"/>
            <a:ext cx="11749089" cy="3961375"/>
          </a:xfrm>
        </p:spPr>
        <p:txBody>
          <a:bodyPr>
            <a:noAutofit/>
          </a:bodyPr>
          <a:lstStyle/>
          <a:p>
            <a:pPr marL="514350" indent="-514350" algn="l">
              <a:lnSpc>
                <a:spcPct val="150000"/>
              </a:lnSpc>
              <a:buFont typeface="+mj-lt"/>
              <a:buAutoNum type="romanLcPeriod"/>
            </a:pPr>
            <a:r>
              <a:rPr lang="en-US" sz="2400" b="1" dirty="0">
                <a:solidFill>
                  <a:schemeClr val="tx1"/>
                </a:solidFill>
                <a:cs typeface="Leelawadee" panose="020B0502040204020203" pitchFamily="34" charset="-34"/>
              </a:rPr>
              <a:t>Understand how to fix a suitable topic title for publication </a:t>
            </a:r>
          </a:p>
          <a:p>
            <a:pPr marL="514350" indent="-514350" algn="l">
              <a:lnSpc>
                <a:spcPct val="150000"/>
              </a:lnSpc>
              <a:buFont typeface="+mj-lt"/>
              <a:buAutoNum type="romanLcPeriod"/>
            </a:pPr>
            <a:r>
              <a:rPr lang="en-US" sz="2400" b="1" dirty="0">
                <a:solidFill>
                  <a:schemeClr val="tx1"/>
                </a:solidFill>
                <a:cs typeface="Leelawadee" panose="020B0502040204020203" pitchFamily="34" charset="-34"/>
              </a:rPr>
              <a:t>Explore the essentials to write a scientific abstract for publication </a:t>
            </a:r>
          </a:p>
          <a:p>
            <a:pPr marL="514350" indent="-514350" algn="l">
              <a:lnSpc>
                <a:spcPct val="150000"/>
              </a:lnSpc>
              <a:buFont typeface="+mj-lt"/>
              <a:buAutoNum type="romanLcPeriod"/>
            </a:pPr>
            <a:r>
              <a:rPr lang="en-US" sz="2400" b="1" dirty="0">
                <a:solidFill>
                  <a:schemeClr val="tx1"/>
                </a:solidFill>
                <a:cs typeface="Leelawadee" panose="020B0502040204020203" pitchFamily="34" charset="-34"/>
              </a:rPr>
              <a:t>Develop research team and determine study field</a:t>
            </a:r>
          </a:p>
          <a:p>
            <a:pPr marL="514350" indent="-514350" algn="l">
              <a:lnSpc>
                <a:spcPct val="150000"/>
              </a:lnSpc>
              <a:buFont typeface="+mj-lt"/>
              <a:buAutoNum type="romanLcPeriod"/>
            </a:pPr>
            <a:r>
              <a:rPr lang="en-US" sz="2400" b="1" dirty="0">
                <a:solidFill>
                  <a:schemeClr val="tx1"/>
                </a:solidFill>
                <a:cs typeface="Leelawadee" panose="020B0502040204020203" pitchFamily="34" charset="-34"/>
              </a:rPr>
              <a:t>Conduct research and establish commitments for future publication</a:t>
            </a:r>
          </a:p>
        </p:txBody>
      </p:sp>
    </p:spTree>
    <p:extLst>
      <p:ext uri="{BB962C8B-B14F-4D97-AF65-F5344CB8AC3E}">
        <p14:creationId xmlns:p14="http://schemas.microsoft.com/office/powerpoint/2010/main" val="167519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585E8E-FC72-0C4F-71BD-CF1051274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CF8222-6837-FEBC-8392-C00052579291}"/>
              </a:ext>
            </a:extLst>
          </p:cNvPr>
          <p:cNvSpPr>
            <a:spLocks noGrp="1"/>
          </p:cNvSpPr>
          <p:nvPr>
            <p:ph type="ctrTitle"/>
          </p:nvPr>
        </p:nvSpPr>
        <p:spPr>
          <a:xfrm>
            <a:off x="1600200" y="789874"/>
            <a:ext cx="9229725" cy="585787"/>
          </a:xfrm>
        </p:spPr>
        <p:txBody>
          <a:bodyPr/>
          <a:lstStyle/>
          <a:p>
            <a:pPr algn="ctr"/>
            <a:r>
              <a:rPr lang="en-US" sz="3600" b="1" dirty="0">
                <a:solidFill>
                  <a:srgbClr val="002060"/>
                </a:solidFill>
              </a:rPr>
              <a:t>Indicative abstract (descriptive abstract)</a:t>
            </a:r>
            <a:endParaRPr lang="en-US" sz="3600" b="1" dirty="0">
              <a:solidFill>
                <a:srgbClr val="002060"/>
              </a:solidFill>
              <a:latin typeface="Leelawadee" panose="020B0502040204020203" pitchFamily="34" charset="-34"/>
              <a:cs typeface="Leelawadee" panose="020B0502040204020203" pitchFamily="34" charset="-34"/>
            </a:endParaRPr>
          </a:p>
        </p:txBody>
      </p:sp>
      <p:sp>
        <p:nvSpPr>
          <p:cNvPr id="5" name="Subtitle 4">
            <a:extLst>
              <a:ext uri="{FF2B5EF4-FFF2-40B4-BE49-F238E27FC236}">
                <a16:creationId xmlns:a16="http://schemas.microsoft.com/office/drawing/2014/main" id="{4740A25D-CCD2-03A5-2692-A9B6F6A65920}"/>
              </a:ext>
            </a:extLst>
          </p:cNvPr>
          <p:cNvSpPr>
            <a:spLocks noGrp="1"/>
          </p:cNvSpPr>
          <p:nvPr>
            <p:ph type="subTitle" idx="1"/>
          </p:nvPr>
        </p:nvSpPr>
        <p:spPr>
          <a:xfrm>
            <a:off x="542926" y="1375661"/>
            <a:ext cx="11244262" cy="4667951"/>
          </a:xfrm>
        </p:spPr>
        <p:txBody>
          <a:bodyPr>
            <a:normAutofit fontScale="85000" lnSpcReduction="10000"/>
          </a:bodyPr>
          <a:lstStyle/>
          <a:p>
            <a:pPr algn="just">
              <a:lnSpc>
                <a:spcPct val="160000"/>
              </a:lnSpc>
            </a:pPr>
            <a:r>
              <a:rPr lang="en-US" sz="2800" b="0" i="0" dirty="0">
                <a:solidFill>
                  <a:schemeClr val="tx1"/>
                </a:solidFill>
                <a:effectLst/>
              </a:rPr>
              <a:t>A descriptive abstract provides an </a:t>
            </a:r>
            <a:r>
              <a:rPr lang="en-US" sz="2800" b="0" i="0" dirty="0">
                <a:solidFill>
                  <a:srgbClr val="FF0000"/>
                </a:solidFill>
                <a:effectLst/>
              </a:rPr>
              <a:t>overview of the scope, topic, and main questions or issues of the work, but does not include any specific details or findings</a:t>
            </a:r>
            <a:r>
              <a:rPr lang="en-US" sz="2800" b="0" i="0" dirty="0">
                <a:solidFill>
                  <a:schemeClr val="tx1"/>
                </a:solidFill>
                <a:effectLst/>
              </a:rPr>
              <a:t>. It usually does not exceed 100 words and does not have any headings or subheadings. A descriptive abstract is often used for humanities and social sciences papers, where the main argument or interpretation may not be easily summarized in a few sentences. A descriptive abstract helps readers to decide whether they are interested in reading the full text, but does not give them a clear idea of what they will find there.</a:t>
            </a:r>
            <a:endParaRPr lang="en-US" sz="2600" b="1" dirty="0">
              <a:solidFill>
                <a:schemeClr val="tx1"/>
              </a:solidFill>
            </a:endParaRPr>
          </a:p>
        </p:txBody>
      </p:sp>
    </p:spTree>
    <p:extLst>
      <p:ext uri="{BB962C8B-B14F-4D97-AF65-F5344CB8AC3E}">
        <p14:creationId xmlns:p14="http://schemas.microsoft.com/office/powerpoint/2010/main" val="2294159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038A1-83A1-3CA7-F7C2-7416A8F72A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A017DD-05A6-FB70-FFCA-F8CE6EAE58CB}"/>
              </a:ext>
            </a:extLst>
          </p:cNvPr>
          <p:cNvSpPr>
            <a:spLocks noGrp="1"/>
          </p:cNvSpPr>
          <p:nvPr>
            <p:ph type="ctrTitle"/>
          </p:nvPr>
        </p:nvSpPr>
        <p:spPr>
          <a:xfrm>
            <a:off x="142875" y="457200"/>
            <a:ext cx="11906250" cy="457200"/>
          </a:xfrm>
        </p:spPr>
        <p:txBody>
          <a:bodyPr/>
          <a:lstStyle/>
          <a:p>
            <a:pPr algn="ctr"/>
            <a:r>
              <a:rPr lang="en-US" sz="2800" b="1" dirty="0">
                <a:solidFill>
                  <a:srgbClr val="002060"/>
                </a:solidFill>
              </a:rPr>
              <a:t>Teaching of Scientific Writing (An Imaginary Review Article)</a:t>
            </a:r>
            <a:endParaRPr lang="en-US" sz="2800" b="1" dirty="0">
              <a:solidFill>
                <a:srgbClr val="002060"/>
              </a:solidFill>
              <a:cs typeface="Leelawadee" panose="020B0502040204020203" pitchFamily="34" charset="-34"/>
            </a:endParaRPr>
          </a:p>
        </p:txBody>
      </p:sp>
      <p:sp>
        <p:nvSpPr>
          <p:cNvPr id="5" name="Subtitle 4">
            <a:extLst>
              <a:ext uri="{FF2B5EF4-FFF2-40B4-BE49-F238E27FC236}">
                <a16:creationId xmlns:a16="http://schemas.microsoft.com/office/drawing/2014/main" id="{7D78BBAA-399E-CBF3-0997-9324C589E517}"/>
              </a:ext>
            </a:extLst>
          </p:cNvPr>
          <p:cNvSpPr>
            <a:spLocks noGrp="1"/>
          </p:cNvSpPr>
          <p:nvPr>
            <p:ph type="subTitle" idx="1"/>
          </p:nvPr>
        </p:nvSpPr>
        <p:spPr>
          <a:xfrm>
            <a:off x="542926" y="1028701"/>
            <a:ext cx="11329987" cy="5829299"/>
          </a:xfrm>
        </p:spPr>
        <p:txBody>
          <a:bodyPr>
            <a:noAutofit/>
          </a:bodyPr>
          <a:lstStyle/>
          <a:p>
            <a:pPr algn="just"/>
            <a:r>
              <a:rPr lang="en-US" sz="2400" dirty="0">
                <a:solidFill>
                  <a:srgbClr val="002060"/>
                </a:solidFill>
              </a:rPr>
              <a:t>In this article we summarize and discuss the literature on teaching scientific writing. Although we focus mainly on articles in peer-reviewed journals, we also draw on material in professionally oriented magazines and newsletters and in books. First we describe methods used for the literature review, including databases searched, keywords used, and languages and dates included. Then we present information on the history of teaching scientific writing and on instructional designs reported, including single sessions, intensive short courses, and semester-long courses; examples of instruction at specific institutions and under other auspices are noted. Also addressed are the teaching of English language scientific writing to non-native users of English, the use of distance instruction in teaching scientific writing, issues in scientific-writing instruction, and current trends in the field. </a:t>
            </a:r>
            <a:r>
              <a:rPr lang="en-US" sz="2400" dirty="0">
                <a:solidFill>
                  <a:srgbClr val="FF0000"/>
                </a:solidFill>
              </a:rPr>
              <a:t>Finally, we identify topics on which further research appears advisable. Supplementary materials include annotated lists of textbooks and websites useful in teaching scientific writing. </a:t>
            </a:r>
            <a:endParaRPr lang="en-US" sz="2400" b="1" dirty="0">
              <a:solidFill>
                <a:srgbClr val="FF0000"/>
              </a:solidFill>
            </a:endParaRPr>
          </a:p>
        </p:txBody>
      </p:sp>
    </p:spTree>
    <p:extLst>
      <p:ext uri="{BB962C8B-B14F-4D97-AF65-F5344CB8AC3E}">
        <p14:creationId xmlns:p14="http://schemas.microsoft.com/office/powerpoint/2010/main" val="769775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8F04C6-3C9A-5B23-CDE6-269809D369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886312-38E1-B1AC-7093-90650799BA63}"/>
              </a:ext>
            </a:extLst>
          </p:cNvPr>
          <p:cNvSpPr>
            <a:spLocks noGrp="1"/>
          </p:cNvSpPr>
          <p:nvPr>
            <p:ph type="ctrTitle"/>
          </p:nvPr>
        </p:nvSpPr>
        <p:spPr>
          <a:xfrm>
            <a:off x="142875" y="242887"/>
            <a:ext cx="11906250" cy="457200"/>
          </a:xfrm>
        </p:spPr>
        <p:txBody>
          <a:bodyPr/>
          <a:lstStyle/>
          <a:p>
            <a:pPr algn="l"/>
            <a:r>
              <a:rPr lang="en-US" sz="2800" b="1" dirty="0">
                <a:solidFill>
                  <a:srgbClr val="002060"/>
                </a:solidFill>
              </a:rPr>
              <a:t>Bad Abstract (420 Words)</a:t>
            </a:r>
            <a:endParaRPr lang="en-US" sz="2800" b="1" dirty="0">
              <a:solidFill>
                <a:srgbClr val="002060"/>
              </a:solidFill>
              <a:cs typeface="Leelawadee" panose="020B0502040204020203" pitchFamily="34" charset="-34"/>
            </a:endParaRPr>
          </a:p>
        </p:txBody>
      </p:sp>
      <p:sp>
        <p:nvSpPr>
          <p:cNvPr id="5" name="Subtitle 4">
            <a:extLst>
              <a:ext uri="{FF2B5EF4-FFF2-40B4-BE49-F238E27FC236}">
                <a16:creationId xmlns:a16="http://schemas.microsoft.com/office/drawing/2014/main" id="{1775862E-2502-CD2D-2DC8-C31584815766}"/>
              </a:ext>
            </a:extLst>
          </p:cNvPr>
          <p:cNvSpPr>
            <a:spLocks noGrp="1"/>
          </p:cNvSpPr>
          <p:nvPr>
            <p:ph type="subTitle" idx="1"/>
          </p:nvPr>
        </p:nvSpPr>
        <p:spPr>
          <a:xfrm>
            <a:off x="142875" y="700087"/>
            <a:ext cx="11906250" cy="5829299"/>
          </a:xfrm>
        </p:spPr>
        <p:txBody>
          <a:bodyPr>
            <a:noAutofit/>
          </a:bodyPr>
          <a:lstStyle/>
          <a:p>
            <a:pPr algn="just"/>
            <a:r>
              <a:rPr lang="en-US" sz="1600" b="1" dirty="0">
                <a:solidFill>
                  <a:schemeClr val="tx1"/>
                </a:solidFill>
              </a:rPr>
              <a:t>The covid-19 (coronavirus) pandemic has disrupted work, daily and normal life in all parts of the world, and among other sectors and industries, education has been severely affected as the process of distance education has become popular due to the covid-19 pandemic. Emergency Distance Learning (ERL) has been implemented as a global emergency response to facilitate the shift to online education due to Covid19. The e-learning approach is very important as a tool to diversify teaching and learning methods among teachers, students and students; Examining the behavioral intention of students to benefit from e-learning in the future is necessary to identify the practical use of digital skills in an e-learning course and the parameters affecting the level of acceptance of students, the effectiveness of education can be achieved. The statistical population of secondary level students of Shahed university is the boys of Karaj city in 1400, which is more than 200 students. The data needed to check the accuracy of predicting the acceptance rate of distance education has been through the preparation of a questionnaire, the sample questionnaire has been used to determine the factors affecting the acceptance of electronic education during the outbreak of the Covid-19 virus, using the Pearson correlation test and a classification method. An initiative has been used. It is divided from the formula of membership value in type two fuzzy and data with the help of extracting samples. The collected data is analyzed using descriptive and inferential statistical techniques. Hypotheses are checked using regression test and Spearman's correlation test. In the first phase, it uses clustering and fuzzy logic of the second type to obtain decision-making parameters and model training. The work procedure in the first phase (model training phase) is such that after self-organizing map (SOM) is implemented on the training data, it can be used as an indicator of the members of this cluster. In the second phase, to find the features of each student, how far they are from the feature status in each cluster, the Euclidean distance was used. The accuracy and comprehensiveness indicators of predicting the acceptance of electronic education in all classes have improved and the presented model accurately predicts the acceptance of electronic education based on the training given to the model using innovative classification. The accuracy evaluation parameters of the proposed design have been better than the basic method. The reason for this improvement in accuracy is the use of clustering flexibility and the inclusion of uncertainties based on a model similar to fuzzy logic in dealing with the problem of multiple membership of a sample in several categories.</a:t>
            </a:r>
          </a:p>
        </p:txBody>
      </p:sp>
    </p:spTree>
    <p:extLst>
      <p:ext uri="{BB962C8B-B14F-4D97-AF65-F5344CB8AC3E}">
        <p14:creationId xmlns:p14="http://schemas.microsoft.com/office/powerpoint/2010/main" val="1336454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FAB789-60C0-B4B5-5E2C-01EAC3900B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DBBAB5-C0EB-9EE8-8031-59ABF7C5B0D1}"/>
              </a:ext>
            </a:extLst>
          </p:cNvPr>
          <p:cNvSpPr>
            <a:spLocks noGrp="1"/>
          </p:cNvSpPr>
          <p:nvPr>
            <p:ph type="ctrTitle"/>
          </p:nvPr>
        </p:nvSpPr>
        <p:spPr>
          <a:xfrm>
            <a:off x="142875" y="242887"/>
            <a:ext cx="11906250" cy="457200"/>
          </a:xfrm>
        </p:spPr>
        <p:txBody>
          <a:bodyPr/>
          <a:lstStyle/>
          <a:p>
            <a:pPr algn="l"/>
            <a:r>
              <a:rPr lang="en-US" sz="2800" b="1" dirty="0">
                <a:solidFill>
                  <a:srgbClr val="002060"/>
                </a:solidFill>
              </a:rPr>
              <a:t> Good One!! (207 Words)</a:t>
            </a:r>
            <a:endParaRPr lang="en-US" sz="2800" b="1" dirty="0">
              <a:solidFill>
                <a:srgbClr val="002060"/>
              </a:solidFill>
              <a:cs typeface="Leelawadee" panose="020B0502040204020203" pitchFamily="34" charset="-34"/>
            </a:endParaRPr>
          </a:p>
        </p:txBody>
      </p:sp>
      <p:pic>
        <p:nvPicPr>
          <p:cNvPr id="4" name="Picture 3">
            <a:extLst>
              <a:ext uri="{FF2B5EF4-FFF2-40B4-BE49-F238E27FC236}">
                <a16:creationId xmlns:a16="http://schemas.microsoft.com/office/drawing/2014/main" id="{DDB7C5ED-D53F-CDD5-F7A4-ECBFAF83BB9B}"/>
              </a:ext>
            </a:extLst>
          </p:cNvPr>
          <p:cNvPicPr>
            <a:picLocks noChangeAspect="1"/>
          </p:cNvPicPr>
          <p:nvPr/>
        </p:nvPicPr>
        <p:blipFill>
          <a:blip r:embed="rId2"/>
          <a:stretch>
            <a:fillRect/>
          </a:stretch>
        </p:blipFill>
        <p:spPr>
          <a:xfrm>
            <a:off x="488156" y="700087"/>
            <a:ext cx="10844213" cy="6049346"/>
          </a:xfrm>
          <a:prstGeom prst="rect">
            <a:avLst/>
          </a:prstGeom>
        </p:spPr>
      </p:pic>
    </p:spTree>
    <p:extLst>
      <p:ext uri="{BB962C8B-B14F-4D97-AF65-F5344CB8AC3E}">
        <p14:creationId xmlns:p14="http://schemas.microsoft.com/office/powerpoint/2010/main" val="1148548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76E4D8-891B-041C-5E40-82553AED61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B3D0C5-1577-D968-BA02-7BC4521E30CF}"/>
              </a:ext>
            </a:extLst>
          </p:cNvPr>
          <p:cNvSpPr>
            <a:spLocks noGrp="1"/>
          </p:cNvSpPr>
          <p:nvPr>
            <p:ph type="title"/>
          </p:nvPr>
        </p:nvSpPr>
        <p:spPr>
          <a:xfrm>
            <a:off x="777347" y="687389"/>
            <a:ext cx="10466916" cy="541336"/>
          </a:xfrm>
        </p:spPr>
        <p:txBody>
          <a:bodyPr>
            <a:noAutofit/>
          </a:bodyPr>
          <a:lstStyle/>
          <a:p>
            <a:r>
              <a:rPr lang="en-US" sz="3200" b="1" dirty="0">
                <a:solidFill>
                  <a:srgbClr val="002060"/>
                </a:solidFill>
              </a:rPr>
              <a:t>IMRAD as an adaptable structure for research papers</a:t>
            </a:r>
          </a:p>
        </p:txBody>
      </p:sp>
      <p:pic>
        <p:nvPicPr>
          <p:cNvPr id="4" name="Content Placeholder 3">
            <a:extLst>
              <a:ext uri="{FF2B5EF4-FFF2-40B4-BE49-F238E27FC236}">
                <a16:creationId xmlns:a16="http://schemas.microsoft.com/office/drawing/2014/main" id="{CDAF0BBC-C5FE-7BF5-D55F-E44EF4C61172}"/>
              </a:ext>
            </a:extLst>
          </p:cNvPr>
          <p:cNvPicPr>
            <a:picLocks noGrp="1" noChangeAspect="1"/>
          </p:cNvPicPr>
          <p:nvPr>
            <p:ph idx="1"/>
          </p:nvPr>
        </p:nvPicPr>
        <p:blipFill>
          <a:blip r:embed="rId2"/>
          <a:stretch>
            <a:fillRect/>
          </a:stretch>
        </p:blipFill>
        <p:spPr>
          <a:xfrm>
            <a:off x="1268024" y="1401439"/>
            <a:ext cx="9976239" cy="5226372"/>
          </a:xfrm>
          <a:prstGeom prst="rect">
            <a:avLst/>
          </a:prstGeom>
        </p:spPr>
      </p:pic>
      <p:sp>
        <p:nvSpPr>
          <p:cNvPr id="6" name="TextBox 5">
            <a:extLst>
              <a:ext uri="{FF2B5EF4-FFF2-40B4-BE49-F238E27FC236}">
                <a16:creationId xmlns:a16="http://schemas.microsoft.com/office/drawing/2014/main" id="{32FB9745-0783-6028-13F6-DD2876F0B3C8}"/>
              </a:ext>
            </a:extLst>
          </p:cNvPr>
          <p:cNvSpPr txBox="1"/>
          <p:nvPr/>
        </p:nvSpPr>
        <p:spPr>
          <a:xfrm>
            <a:off x="8575014" y="6186811"/>
            <a:ext cx="2669249" cy="400110"/>
          </a:xfrm>
          <a:prstGeom prst="rect">
            <a:avLst/>
          </a:prstGeom>
          <a:noFill/>
        </p:spPr>
        <p:txBody>
          <a:bodyPr wrap="square">
            <a:spAutoFit/>
          </a:bodyPr>
          <a:lstStyle/>
          <a:p>
            <a:pPr algn="r"/>
            <a:r>
              <a:rPr lang="en-US" sz="2000" dirty="0"/>
              <a:t>(</a:t>
            </a:r>
            <a:r>
              <a:rPr lang="en-US" sz="2000" b="1" dirty="0"/>
              <a:t>Wu, 2011</a:t>
            </a:r>
            <a:r>
              <a:rPr lang="en-US" sz="2000" dirty="0"/>
              <a:t>)</a:t>
            </a:r>
          </a:p>
        </p:txBody>
      </p:sp>
    </p:spTree>
    <p:extLst>
      <p:ext uri="{BB962C8B-B14F-4D97-AF65-F5344CB8AC3E}">
        <p14:creationId xmlns:p14="http://schemas.microsoft.com/office/powerpoint/2010/main" val="22474803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1C972-AC31-7F6A-FD23-7471025C05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DF751A-89E0-D5FF-B37E-4BD5C301368F}"/>
              </a:ext>
            </a:extLst>
          </p:cNvPr>
          <p:cNvSpPr>
            <a:spLocks noGrp="1"/>
          </p:cNvSpPr>
          <p:nvPr>
            <p:ph type="title"/>
          </p:nvPr>
        </p:nvSpPr>
        <p:spPr>
          <a:xfrm>
            <a:off x="505883" y="344488"/>
            <a:ext cx="9272587" cy="584200"/>
          </a:xfrm>
        </p:spPr>
        <p:txBody>
          <a:bodyPr>
            <a:noAutofit/>
          </a:bodyPr>
          <a:lstStyle/>
          <a:p>
            <a:r>
              <a:rPr lang="en-US" sz="3200" b="1" dirty="0">
                <a:solidFill>
                  <a:srgbClr val="002060"/>
                </a:solidFill>
              </a:rPr>
              <a:t>References</a:t>
            </a:r>
          </a:p>
        </p:txBody>
      </p:sp>
      <p:sp>
        <p:nvSpPr>
          <p:cNvPr id="3" name="Content Placeholder 2">
            <a:extLst>
              <a:ext uri="{FF2B5EF4-FFF2-40B4-BE49-F238E27FC236}">
                <a16:creationId xmlns:a16="http://schemas.microsoft.com/office/drawing/2014/main" id="{0E28C6A2-BFAA-9B02-A638-078E26C7BEB3}"/>
              </a:ext>
            </a:extLst>
          </p:cNvPr>
          <p:cNvSpPr>
            <a:spLocks noGrp="1"/>
          </p:cNvSpPr>
          <p:nvPr>
            <p:ph idx="1"/>
          </p:nvPr>
        </p:nvSpPr>
        <p:spPr>
          <a:xfrm>
            <a:off x="505883" y="928688"/>
            <a:ext cx="11658600" cy="5929312"/>
          </a:xfrm>
        </p:spPr>
        <p:txBody>
          <a:bodyPr>
            <a:normAutofit fontScale="92500" lnSpcReduction="10000"/>
          </a:bodyPr>
          <a:lstStyle/>
          <a:p>
            <a:pPr algn="just">
              <a:buFont typeface="+mj-lt"/>
              <a:buAutoNum type="arabicPeriod"/>
            </a:pPr>
            <a:r>
              <a:rPr lang="en-US" b="1" dirty="0" err="1">
                <a:solidFill>
                  <a:schemeClr val="tx1"/>
                </a:solidFill>
              </a:rPr>
              <a:t>Arrom</a:t>
            </a:r>
            <a:r>
              <a:rPr lang="en-US" b="1" dirty="0">
                <a:solidFill>
                  <a:schemeClr val="tx1"/>
                </a:solidFill>
              </a:rPr>
              <a:t>, L. M., </a:t>
            </a:r>
            <a:r>
              <a:rPr lang="en-US" b="1" dirty="0" err="1">
                <a:solidFill>
                  <a:schemeClr val="tx1"/>
                </a:solidFill>
              </a:rPr>
              <a:t>Huguet</a:t>
            </a:r>
            <a:r>
              <a:rPr lang="en-US" b="1" dirty="0">
                <a:solidFill>
                  <a:schemeClr val="tx1"/>
                </a:solidFill>
              </a:rPr>
              <a:t>, J., </a:t>
            </a:r>
            <a:r>
              <a:rPr lang="en-US" b="1" dirty="0" err="1">
                <a:solidFill>
                  <a:schemeClr val="tx1"/>
                </a:solidFill>
              </a:rPr>
              <a:t>Errando</a:t>
            </a:r>
            <a:r>
              <a:rPr lang="en-US" b="1" dirty="0">
                <a:solidFill>
                  <a:schemeClr val="tx1"/>
                </a:solidFill>
              </a:rPr>
              <a:t>, C., Breda, A., &amp; Palou, J. (2018). How to write an original article. </a:t>
            </a:r>
            <a:r>
              <a:rPr lang="en-US" b="1" dirty="0" err="1">
                <a:solidFill>
                  <a:schemeClr val="tx1"/>
                </a:solidFill>
              </a:rPr>
              <a:t>Actas</a:t>
            </a:r>
            <a:r>
              <a:rPr lang="en-US" b="1" dirty="0">
                <a:solidFill>
                  <a:schemeClr val="tx1"/>
                </a:solidFill>
              </a:rPr>
              <a:t> </a:t>
            </a:r>
            <a:r>
              <a:rPr lang="en-US" b="1" dirty="0" err="1">
                <a:solidFill>
                  <a:schemeClr val="tx1"/>
                </a:solidFill>
              </a:rPr>
              <a:t>Urológicas</a:t>
            </a:r>
            <a:r>
              <a:rPr lang="en-US" b="1" dirty="0">
                <a:solidFill>
                  <a:schemeClr val="tx1"/>
                </a:solidFill>
              </a:rPr>
              <a:t> </a:t>
            </a:r>
            <a:r>
              <a:rPr lang="en-US" b="1" dirty="0" err="1">
                <a:solidFill>
                  <a:schemeClr val="tx1"/>
                </a:solidFill>
              </a:rPr>
              <a:t>Españolas</a:t>
            </a:r>
            <a:r>
              <a:rPr lang="en-US" b="1" dirty="0">
                <a:solidFill>
                  <a:schemeClr val="tx1"/>
                </a:solidFill>
              </a:rPr>
              <a:t> (English Edition), 42(9), 545–550. </a:t>
            </a:r>
            <a:r>
              <a:rPr lang="en-US" b="1" dirty="0">
                <a:solidFill>
                  <a:schemeClr val="tx1"/>
                </a:solidFill>
                <a:hlinkClick r:id="rId3"/>
              </a:rPr>
              <a:t>https://doi.org/10.1016/j.acuroe.2018.02.012</a:t>
            </a:r>
            <a:endParaRPr lang="en-US" b="1" dirty="0">
              <a:solidFill>
                <a:schemeClr val="tx1"/>
              </a:solidFill>
            </a:endParaRPr>
          </a:p>
          <a:p>
            <a:pPr algn="just">
              <a:buFont typeface="+mj-lt"/>
              <a:buAutoNum type="arabicPeriod"/>
            </a:pPr>
            <a:r>
              <a:rPr lang="en-US" b="1" dirty="0">
                <a:solidFill>
                  <a:schemeClr val="tx1"/>
                </a:solidFill>
              </a:rPr>
              <a:t>Asner-Self, K. K. (2009). Research on Groups: Writing Your Quantitative Study So </a:t>
            </a:r>
            <a:r>
              <a:rPr lang="en-US" b="1" dirty="0" err="1">
                <a:solidFill>
                  <a:schemeClr val="tx1"/>
                </a:solidFill>
              </a:rPr>
              <a:t>ThatJSGWWill</a:t>
            </a:r>
            <a:r>
              <a:rPr lang="en-US" b="1" dirty="0">
                <a:solidFill>
                  <a:schemeClr val="tx1"/>
                </a:solidFill>
              </a:rPr>
              <a:t> Publish It; Researchers, Academics, and Practitioners Will Use It; Everyone Will Benefit; and Good Quality Groups Will Proliferate. The Journal for Specialists in Group Work, 34(3), 195–201. </a:t>
            </a:r>
            <a:r>
              <a:rPr lang="en-US" b="1" dirty="0">
                <a:solidFill>
                  <a:schemeClr val="tx1"/>
                </a:solidFill>
                <a:hlinkClick r:id="rId4"/>
              </a:rPr>
              <a:t>https://doi.org/10.1080/01933920903041480</a:t>
            </a:r>
            <a:endParaRPr lang="en-US" b="1" dirty="0">
              <a:solidFill>
                <a:schemeClr val="tx1"/>
              </a:solidFill>
            </a:endParaRPr>
          </a:p>
          <a:p>
            <a:pPr algn="just">
              <a:buFont typeface="+mj-lt"/>
              <a:buAutoNum type="arabicPeriod"/>
            </a:pPr>
            <a:r>
              <a:rPr lang="en-US" b="1" dirty="0">
                <a:solidFill>
                  <a:schemeClr val="tx1"/>
                </a:solidFill>
              </a:rPr>
              <a:t>Cooper I. D. (2015). How to write an original research paper (and get it published). Journal of the Medical Library Association : JMLA, 103(2), 67–68. https://doi.org/10.3163/1536-5050.103.2.001</a:t>
            </a:r>
          </a:p>
          <a:p>
            <a:pPr algn="just">
              <a:buFont typeface="+mj-lt"/>
              <a:buAutoNum type="arabicPeriod"/>
            </a:pPr>
            <a:r>
              <a:rPr lang="en-US" b="1" dirty="0">
                <a:solidFill>
                  <a:schemeClr val="tx1"/>
                </a:solidFill>
              </a:rPr>
              <a:t>Day, R. A., &amp; </a:t>
            </a:r>
            <a:r>
              <a:rPr lang="en-US" b="1" dirty="0" err="1">
                <a:solidFill>
                  <a:schemeClr val="tx1"/>
                </a:solidFill>
              </a:rPr>
              <a:t>Gastel</a:t>
            </a:r>
            <a:r>
              <a:rPr lang="en-US" b="1" dirty="0">
                <a:solidFill>
                  <a:schemeClr val="tx1"/>
                </a:solidFill>
              </a:rPr>
              <a:t>, B. (2012). How to Write and Publish a Scientific Paper: Cambridge University Press. ISBN: 978-1-107-67074-7.</a:t>
            </a:r>
          </a:p>
          <a:p>
            <a:pPr algn="just">
              <a:buFont typeface="+mj-lt"/>
              <a:buAutoNum type="arabicPeriod"/>
            </a:pPr>
            <a:r>
              <a:rPr lang="en-US" b="1" dirty="0">
                <a:solidFill>
                  <a:schemeClr val="tx1"/>
                </a:solidFill>
              </a:rPr>
              <a:t>Hong, S. (2014). Ten Tips for Authors of Scientific Articles. Journal of Korean Medical Science, 29(8), 1035. </a:t>
            </a:r>
            <a:r>
              <a:rPr lang="en-US" b="1" dirty="0">
                <a:solidFill>
                  <a:schemeClr val="tx1"/>
                </a:solidFill>
                <a:hlinkClick r:id="rId5"/>
              </a:rPr>
              <a:t>https://doi.org/10.3346/jkms.2014.29.8.1035</a:t>
            </a:r>
            <a:endParaRPr lang="en-US" b="1" dirty="0">
              <a:solidFill>
                <a:schemeClr val="tx1"/>
              </a:solidFill>
            </a:endParaRPr>
          </a:p>
          <a:p>
            <a:pPr algn="just">
              <a:buFont typeface="+mj-lt"/>
              <a:buAutoNum type="arabicPeriod"/>
            </a:pPr>
            <a:r>
              <a:rPr lang="en-US" b="1" i="0" dirty="0">
                <a:solidFill>
                  <a:srgbClr val="222222"/>
                </a:solidFill>
                <a:effectLst/>
              </a:rPr>
              <a:t>Houghton, B. (1975). Scientific periodicals: their historical development, characteristics and control. </a:t>
            </a:r>
            <a:r>
              <a:rPr lang="en-US" b="1" dirty="0"/>
              <a:t> Hamden, CT: Shoe String Press.</a:t>
            </a:r>
            <a:endParaRPr lang="en-US" b="1" dirty="0">
              <a:solidFill>
                <a:schemeClr val="tx1"/>
              </a:solidFill>
            </a:endParaRPr>
          </a:p>
          <a:p>
            <a:pPr algn="just">
              <a:buFont typeface="+mj-lt"/>
              <a:buAutoNum type="arabicPeriod"/>
            </a:pPr>
            <a:r>
              <a:rPr lang="en-US" b="1" dirty="0" err="1">
                <a:solidFill>
                  <a:schemeClr val="tx1"/>
                </a:solidFill>
              </a:rPr>
              <a:t>Tullu</a:t>
            </a:r>
            <a:r>
              <a:rPr lang="en-US" b="1" dirty="0">
                <a:solidFill>
                  <a:schemeClr val="tx1"/>
                </a:solidFill>
              </a:rPr>
              <a:t>, M. S. (2019). Writing the title and abstract for a research paper: Being concise, precise, and meticulous is the key. Saudi journal of </a:t>
            </a:r>
            <a:r>
              <a:rPr lang="en-US" b="1" dirty="0" err="1">
                <a:solidFill>
                  <a:schemeClr val="tx1"/>
                </a:solidFill>
              </a:rPr>
              <a:t>anaesthesia</a:t>
            </a:r>
            <a:r>
              <a:rPr lang="en-US" b="1" dirty="0">
                <a:solidFill>
                  <a:schemeClr val="tx1"/>
                </a:solidFill>
              </a:rPr>
              <a:t>, 13(Suppl 1), S12-S17.</a:t>
            </a:r>
          </a:p>
          <a:p>
            <a:pPr algn="just">
              <a:buFont typeface="+mj-lt"/>
              <a:buAutoNum type="arabicPeriod"/>
            </a:pPr>
            <a:r>
              <a:rPr lang="en-US" b="1" dirty="0" err="1">
                <a:solidFill>
                  <a:schemeClr val="tx1"/>
                </a:solidFill>
              </a:rPr>
              <a:t>Vintzileos</a:t>
            </a:r>
            <a:r>
              <a:rPr lang="en-US" b="1" dirty="0">
                <a:solidFill>
                  <a:schemeClr val="tx1"/>
                </a:solidFill>
              </a:rPr>
              <a:t>, A. M., &amp; Ananth, C. V. (2009). How to write and publish an original research article. American Journal of Obstetrics and Gynecology, 202(4), 344.e1-344.e6. </a:t>
            </a:r>
            <a:r>
              <a:rPr lang="en-US" b="1" dirty="0">
                <a:solidFill>
                  <a:schemeClr val="tx1"/>
                </a:solidFill>
                <a:hlinkClick r:id="rId6"/>
              </a:rPr>
              <a:t>https://doi.org/10.1016/j.ajog.2009.06.038</a:t>
            </a:r>
            <a:endParaRPr lang="en-US" b="1" dirty="0">
              <a:solidFill>
                <a:schemeClr val="tx1"/>
              </a:solidFill>
            </a:endParaRPr>
          </a:p>
          <a:p>
            <a:pPr algn="just">
              <a:buFont typeface="+mj-lt"/>
              <a:buAutoNum type="arabicPeriod"/>
            </a:pPr>
            <a:r>
              <a:rPr lang="en-US" b="1" dirty="0">
                <a:solidFill>
                  <a:schemeClr val="tx1"/>
                </a:solidFill>
              </a:rPr>
              <a:t>Wu, J. (2011). Improving the writing of research papers: IMRAD and beyond. Landscape Ecology, 26(10), 1345–1349</a:t>
            </a:r>
            <a:r>
              <a:rPr lang="en-US" b="1" dirty="0"/>
              <a:t>. </a:t>
            </a:r>
            <a:r>
              <a:rPr lang="en-US" b="1" dirty="0">
                <a:hlinkClick r:id="rId7"/>
              </a:rPr>
              <a:t>https://doi.org/10.1007/s10980-011-9674-3</a:t>
            </a:r>
            <a:endParaRPr lang="en-US" b="1" dirty="0"/>
          </a:p>
          <a:p>
            <a:pPr marL="0" indent="0">
              <a:buNone/>
            </a:pPr>
            <a:endParaRPr lang="en-US" dirty="0"/>
          </a:p>
        </p:txBody>
      </p:sp>
    </p:spTree>
    <p:extLst>
      <p:ext uri="{BB962C8B-B14F-4D97-AF65-F5344CB8AC3E}">
        <p14:creationId xmlns:p14="http://schemas.microsoft.com/office/powerpoint/2010/main" val="902451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250A6-7DD1-A0E3-7D96-E20AC6F251A5}"/>
              </a:ext>
            </a:extLst>
          </p:cNvPr>
          <p:cNvSpPr>
            <a:spLocks noGrp="1"/>
          </p:cNvSpPr>
          <p:nvPr>
            <p:ph type="title"/>
          </p:nvPr>
        </p:nvSpPr>
        <p:spPr>
          <a:xfrm>
            <a:off x="1148113" y="2189827"/>
            <a:ext cx="8596668" cy="787400"/>
          </a:xfrm>
        </p:spPr>
        <p:txBody>
          <a:bodyPr>
            <a:normAutofit/>
          </a:bodyPr>
          <a:lstStyle/>
          <a:p>
            <a:pPr algn="ctr"/>
            <a:r>
              <a:rPr lang="en-US" sz="4000" b="1" dirty="0">
                <a:solidFill>
                  <a:srgbClr val="0070C0"/>
                </a:solidFill>
              </a:rPr>
              <a:t>Q/A Session </a:t>
            </a:r>
          </a:p>
        </p:txBody>
      </p:sp>
      <p:sp>
        <p:nvSpPr>
          <p:cNvPr id="3" name="Content Placeholder 2">
            <a:extLst>
              <a:ext uri="{FF2B5EF4-FFF2-40B4-BE49-F238E27FC236}">
                <a16:creationId xmlns:a16="http://schemas.microsoft.com/office/drawing/2014/main" id="{7E68533A-0137-6FC2-E192-44CDBD51E856}"/>
              </a:ext>
            </a:extLst>
          </p:cNvPr>
          <p:cNvSpPr>
            <a:spLocks noGrp="1"/>
          </p:cNvSpPr>
          <p:nvPr>
            <p:ph idx="1"/>
          </p:nvPr>
        </p:nvSpPr>
        <p:spPr>
          <a:xfrm>
            <a:off x="677333" y="2977227"/>
            <a:ext cx="9538229" cy="3880773"/>
          </a:xfrm>
        </p:spPr>
        <p:txBody>
          <a:bodyPr>
            <a:normAutofit/>
          </a:bodyPr>
          <a:lstStyle/>
          <a:p>
            <a:pPr marL="0" indent="0" algn="ctr">
              <a:buNone/>
            </a:pPr>
            <a:r>
              <a:rPr lang="en-US" sz="4400" b="1" dirty="0">
                <a:solidFill>
                  <a:schemeClr val="tx1"/>
                </a:solidFill>
              </a:rPr>
              <a:t>Thanks to all for being with me!!</a:t>
            </a:r>
          </a:p>
        </p:txBody>
      </p:sp>
    </p:spTree>
    <p:extLst>
      <p:ext uri="{BB962C8B-B14F-4D97-AF65-F5344CB8AC3E}">
        <p14:creationId xmlns:p14="http://schemas.microsoft.com/office/powerpoint/2010/main" val="56244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0E6AC-9F63-8AED-085F-416EAD5866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CDB295-F557-6E5B-9ECE-02DA26DE7132}"/>
              </a:ext>
            </a:extLst>
          </p:cNvPr>
          <p:cNvSpPr>
            <a:spLocks noGrp="1"/>
          </p:cNvSpPr>
          <p:nvPr>
            <p:ph type="ctrTitle"/>
          </p:nvPr>
        </p:nvSpPr>
        <p:spPr>
          <a:xfrm>
            <a:off x="742950" y="671510"/>
            <a:ext cx="9701213" cy="981605"/>
          </a:xfrm>
        </p:spPr>
        <p:txBody>
          <a:bodyPr/>
          <a:lstStyle/>
          <a:p>
            <a:pPr algn="l"/>
            <a:r>
              <a:rPr lang="en-US" sz="3600" b="1" dirty="0">
                <a:solidFill>
                  <a:srgbClr val="002060"/>
                </a:solidFill>
                <a:cs typeface="Leelawadee" panose="020B0502040204020203" pitchFamily="34" charset="-34"/>
              </a:rPr>
              <a:t>Expected Outcomes</a:t>
            </a:r>
          </a:p>
        </p:txBody>
      </p:sp>
      <p:sp>
        <p:nvSpPr>
          <p:cNvPr id="3" name="Subtitle 2">
            <a:extLst>
              <a:ext uri="{FF2B5EF4-FFF2-40B4-BE49-F238E27FC236}">
                <a16:creationId xmlns:a16="http://schemas.microsoft.com/office/drawing/2014/main" id="{87049E1E-811A-B78D-7ECF-125745C125AB}"/>
              </a:ext>
            </a:extLst>
          </p:cNvPr>
          <p:cNvSpPr>
            <a:spLocks noGrp="1"/>
          </p:cNvSpPr>
          <p:nvPr>
            <p:ph type="subTitle" idx="1"/>
          </p:nvPr>
        </p:nvSpPr>
        <p:spPr>
          <a:xfrm>
            <a:off x="742950" y="1653115"/>
            <a:ext cx="10272714" cy="4061388"/>
          </a:xfrm>
        </p:spPr>
        <p:txBody>
          <a:bodyPr>
            <a:noAutofit/>
          </a:bodyPr>
          <a:lstStyle/>
          <a:p>
            <a:pPr marL="514350" indent="-514350" algn="just">
              <a:lnSpc>
                <a:spcPct val="150000"/>
              </a:lnSpc>
              <a:buFont typeface="+mj-lt"/>
              <a:buAutoNum type="romanLcPeriod"/>
            </a:pPr>
            <a:r>
              <a:rPr lang="en-US" sz="2400" b="1" dirty="0">
                <a:solidFill>
                  <a:schemeClr val="tx1"/>
                </a:solidFill>
                <a:cs typeface="Leelawadee" panose="020B0502040204020203" pitchFamily="34" charset="-34"/>
              </a:rPr>
              <a:t>Attendees will acquire the ability to write a scientific and methodical abstract and title for a research paper.</a:t>
            </a:r>
          </a:p>
          <a:p>
            <a:pPr marL="514350" indent="-514350" algn="just">
              <a:lnSpc>
                <a:spcPct val="150000"/>
              </a:lnSpc>
              <a:buFont typeface="+mj-lt"/>
              <a:buAutoNum type="romanLcPeriod"/>
            </a:pPr>
            <a:r>
              <a:rPr lang="en-US" sz="2400" b="1" dirty="0">
                <a:solidFill>
                  <a:schemeClr val="tx1"/>
                </a:solidFill>
                <a:cs typeface="Leelawadee" panose="020B0502040204020203" pitchFamily="34" charset="-34"/>
              </a:rPr>
              <a:t>Each team will submit a minimum of one article/paper from their respective discipline for publication. We will provide guidance to the teams on how to submit the prepared articles/papers to Scopus Indexed Journals in Q1/Q2/Q3/Q4 for publication on February 28, 2025, based on the merits of the papers.</a:t>
            </a:r>
          </a:p>
        </p:txBody>
      </p:sp>
    </p:spTree>
    <p:extLst>
      <p:ext uri="{BB962C8B-B14F-4D97-AF65-F5344CB8AC3E}">
        <p14:creationId xmlns:p14="http://schemas.microsoft.com/office/powerpoint/2010/main" val="3192563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2951" y="708660"/>
            <a:ext cx="8196579" cy="635000"/>
          </a:xfrm>
          <a:prstGeom prst="rect">
            <a:avLst/>
          </a:prstGeom>
        </p:spPr>
        <p:txBody>
          <a:bodyPr vert="horz" wrap="square" lIns="0" tIns="12065" rIns="0" bIns="0" rtlCol="0">
            <a:spAutoFit/>
          </a:bodyPr>
          <a:lstStyle/>
          <a:p>
            <a:pPr marL="12700">
              <a:lnSpc>
                <a:spcPct val="100000"/>
              </a:lnSpc>
              <a:spcBef>
                <a:spcPts val="95"/>
              </a:spcBef>
            </a:pPr>
            <a:r>
              <a:rPr lang="en-US" sz="4000" b="1" dirty="0">
                <a:solidFill>
                  <a:srgbClr val="002060"/>
                </a:solidFill>
                <a:latin typeface="+mn-lt"/>
              </a:rPr>
              <a:t>What is all about research?</a:t>
            </a:r>
          </a:p>
        </p:txBody>
      </p:sp>
      <p:sp>
        <p:nvSpPr>
          <p:cNvPr id="10" name="Rectangle 8">
            <a:extLst>
              <a:ext uri="{FF2B5EF4-FFF2-40B4-BE49-F238E27FC236}">
                <a16:creationId xmlns:a16="http://schemas.microsoft.com/office/drawing/2014/main" id="{E54CC84D-834A-9516-772A-D2F50EEC1C41}"/>
              </a:ext>
            </a:extLst>
          </p:cNvPr>
          <p:cNvSpPr>
            <a:spLocks noChangeArrowheads="1"/>
          </p:cNvSpPr>
          <p:nvPr/>
        </p:nvSpPr>
        <p:spPr bwMode="auto">
          <a:xfrm>
            <a:off x="1574165" y="274828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01492" tIns="130134" rIns="0" bIns="0" numCol="1" anchor="ctr" anchorCtr="0" compatLnSpc="1">
            <a:prstTxWarp prst="textNoShape">
              <a:avLst/>
            </a:prstTxWarp>
            <a:spAutoFit/>
          </a:bodyPr>
          <a:lstStyle/>
          <a:p>
            <a:endParaRPr lang="en-US"/>
          </a:p>
        </p:txBody>
      </p:sp>
      <p:sp>
        <p:nvSpPr>
          <p:cNvPr id="12" name="Rectangle 9">
            <a:extLst>
              <a:ext uri="{FF2B5EF4-FFF2-40B4-BE49-F238E27FC236}">
                <a16:creationId xmlns:a16="http://schemas.microsoft.com/office/drawing/2014/main" id="{F336A180-FC86-ECB0-09AF-D52318756143}"/>
              </a:ext>
            </a:extLst>
          </p:cNvPr>
          <p:cNvSpPr>
            <a:spLocks noChangeArrowheads="1"/>
          </p:cNvSpPr>
          <p:nvPr/>
        </p:nvSpPr>
        <p:spPr bwMode="auto">
          <a:xfrm>
            <a:off x="642938" y="1453613"/>
            <a:ext cx="10944226"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tabLst>
                <a:tab pos="519113" algn="l"/>
              </a:tabLst>
              <a:defRPr>
                <a:solidFill>
                  <a:schemeClr val="tx1"/>
                </a:solidFill>
                <a:latin typeface="Arial" panose="020B0604020202020204" pitchFamily="34" charset="0"/>
              </a:defRPr>
            </a:lvl1pPr>
            <a:lvl2pPr marL="457200" algn="l" rtl="0" eaLnBrk="0" fontAlgn="base" hangingPunct="0">
              <a:spcBef>
                <a:spcPct val="0"/>
              </a:spcBef>
              <a:spcAft>
                <a:spcPct val="0"/>
              </a:spcAft>
              <a:tabLst>
                <a:tab pos="519113" algn="l"/>
              </a:tabLst>
              <a:defRPr>
                <a:solidFill>
                  <a:schemeClr val="tx1"/>
                </a:solidFill>
                <a:latin typeface="Arial" panose="020B0604020202020204" pitchFamily="34" charset="0"/>
              </a:defRPr>
            </a:lvl2pPr>
            <a:lvl3pPr marL="914400" algn="l" rtl="0" eaLnBrk="0" fontAlgn="base" hangingPunct="0">
              <a:spcBef>
                <a:spcPct val="0"/>
              </a:spcBef>
              <a:spcAft>
                <a:spcPct val="0"/>
              </a:spcAft>
              <a:tabLst>
                <a:tab pos="519113" algn="l"/>
              </a:tabLst>
              <a:defRPr>
                <a:solidFill>
                  <a:schemeClr val="tx1"/>
                </a:solidFill>
                <a:latin typeface="Arial" panose="020B0604020202020204" pitchFamily="34" charset="0"/>
              </a:defRPr>
            </a:lvl3pPr>
            <a:lvl4pPr marL="1371600" algn="l" rtl="0" eaLnBrk="0" fontAlgn="base" hangingPunct="0">
              <a:spcBef>
                <a:spcPct val="0"/>
              </a:spcBef>
              <a:spcAft>
                <a:spcPct val="0"/>
              </a:spcAft>
              <a:tabLst>
                <a:tab pos="519113" algn="l"/>
              </a:tabLst>
              <a:defRPr>
                <a:solidFill>
                  <a:schemeClr val="tx1"/>
                </a:solidFill>
                <a:latin typeface="Arial" panose="020B0604020202020204" pitchFamily="34" charset="0"/>
              </a:defRPr>
            </a:lvl4pPr>
            <a:lvl5pPr marL="1828800" algn="l" rtl="0" eaLnBrk="0" fontAlgn="base" hangingPunct="0">
              <a:spcBef>
                <a:spcPct val="0"/>
              </a:spcBef>
              <a:spcAft>
                <a:spcPct val="0"/>
              </a:spcAft>
              <a:tabLst>
                <a:tab pos="519113" algn="l"/>
              </a:tabLst>
              <a:defRPr>
                <a:solidFill>
                  <a:schemeClr val="tx1"/>
                </a:solidFill>
                <a:latin typeface="Arial" panose="020B0604020202020204" pitchFamily="34" charset="0"/>
              </a:defRPr>
            </a:lvl5pPr>
            <a:lvl6pPr marL="2286000" algn="l" rtl="0" eaLnBrk="0" fontAlgn="base" hangingPunct="0">
              <a:spcBef>
                <a:spcPct val="0"/>
              </a:spcBef>
              <a:spcAft>
                <a:spcPct val="0"/>
              </a:spcAft>
              <a:tabLst>
                <a:tab pos="519113" algn="l"/>
              </a:tabLst>
              <a:defRPr>
                <a:solidFill>
                  <a:schemeClr val="tx1"/>
                </a:solidFill>
                <a:latin typeface="Arial" panose="020B0604020202020204" pitchFamily="34" charset="0"/>
              </a:defRPr>
            </a:lvl6pPr>
            <a:lvl7pPr marL="2743200" algn="l" rtl="0" eaLnBrk="0" fontAlgn="base" hangingPunct="0">
              <a:spcBef>
                <a:spcPct val="0"/>
              </a:spcBef>
              <a:spcAft>
                <a:spcPct val="0"/>
              </a:spcAft>
              <a:tabLst>
                <a:tab pos="519113" algn="l"/>
              </a:tabLst>
              <a:defRPr>
                <a:solidFill>
                  <a:schemeClr val="tx1"/>
                </a:solidFill>
                <a:latin typeface="Arial" panose="020B0604020202020204" pitchFamily="34" charset="0"/>
              </a:defRPr>
            </a:lvl7pPr>
            <a:lvl8pPr marL="3200400" algn="l" rtl="0" eaLnBrk="0" fontAlgn="base" hangingPunct="0">
              <a:spcBef>
                <a:spcPct val="0"/>
              </a:spcBef>
              <a:spcAft>
                <a:spcPct val="0"/>
              </a:spcAft>
              <a:tabLst>
                <a:tab pos="519113" algn="l"/>
              </a:tabLst>
              <a:defRPr>
                <a:solidFill>
                  <a:schemeClr val="tx1"/>
                </a:solidFill>
                <a:latin typeface="Arial" panose="020B0604020202020204" pitchFamily="34" charset="0"/>
              </a:defRPr>
            </a:lvl8pPr>
            <a:lvl9pPr marL="3657600" algn="l" rtl="0" eaLnBrk="0" fontAlgn="base" hangingPunct="0">
              <a:spcBef>
                <a:spcPct val="0"/>
              </a:spcBef>
              <a:spcAft>
                <a:spcPct val="0"/>
              </a:spcAft>
              <a:tabLst>
                <a:tab pos="519113" algn="l"/>
              </a:tabLst>
              <a:defRPr>
                <a:solidFill>
                  <a:schemeClr val="tx1"/>
                </a:solidFill>
                <a:latin typeface="Arial" panose="020B0604020202020204" pitchFamily="34" charset="0"/>
              </a:defRPr>
            </a:lvl9pPr>
          </a:lstStyle>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19113" algn="l"/>
              </a:tabLst>
            </a:pPr>
            <a:r>
              <a:rPr kumimoji="0" lang="en-US" altLang="en-US" sz="2400" b="0" u="none" strike="noStrike" cap="none" normalizeH="0" baseline="0" dirty="0">
                <a:ln>
                  <a:noFill/>
                </a:ln>
                <a:effectLst/>
                <a:latin typeface="+mn-lt"/>
                <a:ea typeface="Carlito" charset="0"/>
                <a:cs typeface="Carlito" charset="0"/>
              </a:rPr>
              <a:t>A</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search,</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re-search</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or</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re-examination</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of</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the</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questions:</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What?</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Why?</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When?</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Where?</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How?</a:t>
            </a:r>
          </a:p>
          <a:p>
            <a:pPr marR="0" lvl="0" algn="just" defTabSz="914400" rtl="0" eaLnBrk="0" fontAlgn="base" latinLnBrk="0" hangingPunct="0">
              <a:lnSpc>
                <a:spcPct val="100000"/>
              </a:lnSpc>
              <a:spcBef>
                <a:spcPct val="0"/>
              </a:spcBef>
              <a:spcAft>
                <a:spcPct val="0"/>
              </a:spcAft>
              <a:buClrTx/>
              <a:buSzTx/>
              <a:tabLst>
                <a:tab pos="519113" algn="l"/>
              </a:tabLst>
            </a:pPr>
            <a:endParaRPr kumimoji="0" lang="en-US" altLang="en-US" sz="1200" b="0" u="none" strike="noStrike" cap="none" normalizeH="0" baseline="0" dirty="0">
              <a:ln>
                <a:noFill/>
              </a:ln>
              <a:effectLst/>
              <a:latin typeface="+mn-lt"/>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19113" algn="l"/>
              </a:tabLst>
            </a:pPr>
            <a:r>
              <a:rPr kumimoji="0" lang="en-US" altLang="en-US" sz="2400" b="0" u="none" strike="noStrike" cap="none" normalizeH="0" baseline="0" dirty="0">
                <a:ln>
                  <a:noFill/>
                </a:ln>
                <a:effectLst/>
                <a:latin typeface="+mn-lt"/>
                <a:ea typeface="Carlito" charset="0"/>
                <a:cs typeface="Carlito" charset="0"/>
              </a:rPr>
              <a:t>Sir</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Isaac</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Newton</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asked</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the</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question:</a:t>
            </a:r>
            <a:endParaRPr lang="en-US" altLang="en-US" sz="2400" dirty="0">
              <a:latin typeface="+mn-lt"/>
              <a:ea typeface="Carlito" charset="0"/>
              <a:cs typeface="Carlito" charset="0"/>
            </a:endParaRPr>
          </a:p>
          <a:p>
            <a:pPr marR="0" lvl="0" algn="just" defTabSz="914400" rtl="0" eaLnBrk="0" fontAlgn="base" latinLnBrk="0" hangingPunct="0">
              <a:lnSpc>
                <a:spcPct val="100000"/>
              </a:lnSpc>
              <a:spcBef>
                <a:spcPct val="0"/>
              </a:spcBef>
              <a:spcAft>
                <a:spcPct val="0"/>
              </a:spcAft>
              <a:buClrTx/>
              <a:buSzTx/>
              <a:tabLst>
                <a:tab pos="519113" algn="l"/>
              </a:tabLst>
            </a:pPr>
            <a:r>
              <a:rPr kumimoji="0" lang="en-US" altLang="en-US" sz="2400" b="0" u="none" strike="noStrike" cap="none" normalizeH="0" baseline="0" dirty="0">
                <a:ln>
                  <a:noFill/>
                </a:ln>
                <a:solidFill>
                  <a:srgbClr val="FF0000"/>
                </a:solidFill>
                <a:effectLst/>
                <a:latin typeface="+mn-lt"/>
                <a:ea typeface="Carlito" charset="0"/>
                <a:cs typeface="Carlito" charset="0"/>
              </a:rPr>
              <a:t>‘Why</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do</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apples</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regularly</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fall</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to</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the</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ground</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instead</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of</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floating</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off</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into</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space?’</a:t>
            </a:r>
          </a:p>
          <a:p>
            <a:pPr marR="0" lvl="0" algn="just" defTabSz="914400" rtl="0" eaLnBrk="0" fontAlgn="base" latinLnBrk="0" hangingPunct="0">
              <a:lnSpc>
                <a:spcPct val="100000"/>
              </a:lnSpc>
              <a:spcBef>
                <a:spcPct val="0"/>
              </a:spcBef>
              <a:spcAft>
                <a:spcPct val="0"/>
              </a:spcAft>
              <a:buClrTx/>
              <a:buSzTx/>
              <a:tabLst>
                <a:tab pos="519113" algn="l"/>
              </a:tabLst>
            </a:pPr>
            <a:endParaRPr kumimoji="0" lang="en-US" altLang="en-US" sz="1200" b="0" u="none" strike="noStrike" cap="none" normalizeH="0" baseline="0" dirty="0">
              <a:ln>
                <a:noFill/>
              </a:ln>
              <a:solidFill>
                <a:schemeClr val="tx1"/>
              </a:solidFill>
              <a:effectLst/>
              <a:latin typeface="+mn-lt"/>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19113" algn="l"/>
              </a:tabLst>
            </a:pPr>
            <a:r>
              <a:rPr kumimoji="0" lang="en-US" altLang="en-US" sz="2400" b="0" u="none" strike="noStrike" cap="none" normalizeH="0" baseline="0" dirty="0">
                <a:ln>
                  <a:noFill/>
                </a:ln>
                <a:effectLst/>
                <a:latin typeface="+mn-lt"/>
                <a:ea typeface="Carlito" charset="0"/>
                <a:cs typeface="Carlito" charset="0"/>
              </a:rPr>
              <a:t>Charles</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Darwin</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asked</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the</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question:</a:t>
            </a:r>
            <a:endParaRPr kumimoji="0" lang="en-US" altLang="en-US" sz="2400" b="0" u="none" strike="noStrike" cap="none" normalizeH="0" baseline="0" dirty="0">
              <a:ln>
                <a:noFill/>
              </a:ln>
              <a:effectLst/>
              <a:latin typeface="+mn-lt"/>
            </a:endParaRPr>
          </a:p>
          <a:p>
            <a:pPr marR="0" lvl="0" algn="just" defTabSz="914400" rtl="0" eaLnBrk="0" fontAlgn="base" latinLnBrk="0" hangingPunct="0">
              <a:lnSpc>
                <a:spcPct val="100000"/>
              </a:lnSpc>
              <a:spcBef>
                <a:spcPct val="0"/>
              </a:spcBef>
              <a:spcAft>
                <a:spcPct val="0"/>
              </a:spcAft>
              <a:buClrTx/>
              <a:buSzTx/>
              <a:tabLst>
                <a:tab pos="519113" algn="l"/>
              </a:tabLst>
            </a:pPr>
            <a:r>
              <a:rPr kumimoji="0" lang="en-US" altLang="en-US" sz="2400" b="0" u="none" strike="noStrike" cap="none" normalizeH="0" baseline="0" dirty="0">
                <a:ln>
                  <a:noFill/>
                </a:ln>
                <a:solidFill>
                  <a:srgbClr val="FF0000"/>
                </a:solidFill>
                <a:effectLst/>
                <a:latin typeface="+mn-lt"/>
                <a:ea typeface="Carlito" charset="0"/>
                <a:cs typeface="Carlito" charset="0"/>
              </a:rPr>
              <a:t>‘How</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did</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the</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humans</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evolve</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from</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the</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pre-human</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forms?’</a:t>
            </a:r>
          </a:p>
          <a:p>
            <a:pPr marR="0" lvl="0" algn="just" defTabSz="914400" rtl="0" eaLnBrk="0" fontAlgn="base" latinLnBrk="0" hangingPunct="0">
              <a:lnSpc>
                <a:spcPct val="100000"/>
              </a:lnSpc>
              <a:spcBef>
                <a:spcPct val="0"/>
              </a:spcBef>
              <a:spcAft>
                <a:spcPct val="0"/>
              </a:spcAft>
              <a:buClrTx/>
              <a:buSzTx/>
              <a:tabLst>
                <a:tab pos="519113" algn="l"/>
              </a:tabLst>
            </a:pPr>
            <a:endParaRPr kumimoji="0" lang="en-US" altLang="en-US" sz="1200" b="0" u="none" strike="noStrike" cap="none" normalizeH="0" baseline="0" dirty="0">
              <a:ln>
                <a:noFill/>
              </a:ln>
              <a:solidFill>
                <a:schemeClr val="tx1"/>
              </a:solidFill>
              <a:effectLst/>
              <a:latin typeface="+mn-lt"/>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19113" algn="l"/>
              </a:tabLst>
            </a:pPr>
            <a:r>
              <a:rPr kumimoji="0" lang="en-US" altLang="en-US" sz="2400" b="0" u="none" strike="noStrike" cap="none" normalizeH="0" baseline="0" dirty="0">
                <a:ln>
                  <a:noFill/>
                </a:ln>
                <a:effectLst/>
                <a:latin typeface="+mn-lt"/>
                <a:ea typeface="Carlito" charset="0"/>
                <a:cs typeface="Carlito" charset="0"/>
              </a:rPr>
              <a:t>EB</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Tylor</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asked</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the</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question:</a:t>
            </a:r>
            <a:endParaRPr kumimoji="0" lang="en-US" altLang="en-US" sz="2400" b="0" u="none" strike="noStrike" cap="none" normalizeH="0" baseline="0" dirty="0">
              <a:ln>
                <a:noFill/>
              </a:ln>
              <a:effectLst/>
              <a:latin typeface="+mn-lt"/>
            </a:endParaRPr>
          </a:p>
          <a:p>
            <a:pPr marR="0" lvl="0" algn="just" defTabSz="914400" rtl="0" eaLnBrk="0" fontAlgn="base" latinLnBrk="0" hangingPunct="0">
              <a:lnSpc>
                <a:spcPct val="100000"/>
              </a:lnSpc>
              <a:spcBef>
                <a:spcPct val="0"/>
              </a:spcBef>
              <a:spcAft>
                <a:spcPct val="0"/>
              </a:spcAft>
              <a:buClrTx/>
              <a:buSzTx/>
              <a:tabLst>
                <a:tab pos="519113" algn="l"/>
              </a:tabLst>
            </a:pPr>
            <a:r>
              <a:rPr kumimoji="0" lang="en-US" altLang="en-US" sz="2400" b="0" u="none" strike="noStrike" cap="none" normalizeH="0" baseline="0" dirty="0">
                <a:ln>
                  <a:noFill/>
                </a:ln>
                <a:solidFill>
                  <a:srgbClr val="FF0000"/>
                </a:solidFill>
                <a:effectLst/>
                <a:latin typeface="+mn-lt"/>
                <a:ea typeface="Carlito" charset="0"/>
                <a:cs typeface="Carlito" charset="0"/>
              </a:rPr>
              <a:t>What</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makes</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all</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human</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beings</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to</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develop</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similar</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institutions</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and</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culture</a:t>
            </a:r>
            <a:r>
              <a:rPr lang="en-US" altLang="en-US" sz="2400" dirty="0">
                <a:solidFill>
                  <a:srgbClr val="FF0000"/>
                </a:solidFill>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throughout,</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in</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spite</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of</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the</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several</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differences</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across</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space</a:t>
            </a:r>
            <a:r>
              <a:rPr kumimoji="0" lang="en-US" altLang="en-US" sz="2400" b="0"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solidFill>
                  <a:srgbClr val="FF0000"/>
                </a:solidFill>
                <a:effectLst/>
                <a:latin typeface="+mn-lt"/>
                <a:ea typeface="Carlito" charset="0"/>
                <a:cs typeface="Carlito" charset="0"/>
              </a:rPr>
              <a:t>and time?’</a:t>
            </a:r>
          </a:p>
          <a:p>
            <a:pPr marR="0" lvl="0" algn="just" defTabSz="914400" rtl="0" eaLnBrk="0" fontAlgn="base" latinLnBrk="0" hangingPunct="0">
              <a:lnSpc>
                <a:spcPct val="100000"/>
              </a:lnSpc>
              <a:spcBef>
                <a:spcPct val="0"/>
              </a:spcBef>
              <a:spcAft>
                <a:spcPct val="0"/>
              </a:spcAft>
              <a:buClrTx/>
              <a:buSzTx/>
              <a:tabLst>
                <a:tab pos="519113" algn="l"/>
              </a:tabLst>
            </a:pPr>
            <a:endParaRPr kumimoji="0" lang="en-US" altLang="en-US" sz="1400" b="0" u="none" strike="noStrike" cap="none" normalizeH="0" baseline="0" dirty="0">
              <a:ln>
                <a:noFill/>
              </a:ln>
              <a:solidFill>
                <a:schemeClr val="tx1"/>
              </a:solidFill>
              <a:effectLst/>
              <a:latin typeface="+mn-lt"/>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19113" algn="l"/>
              </a:tabLst>
            </a:pPr>
            <a:r>
              <a:rPr kumimoji="0" lang="en-US" altLang="en-US" sz="2400" b="0" u="none" strike="noStrike" cap="none" normalizeH="0" baseline="0" dirty="0">
                <a:ln>
                  <a:noFill/>
                </a:ln>
                <a:effectLst/>
                <a:latin typeface="+mn-lt"/>
                <a:ea typeface="Carlito" charset="0"/>
                <a:cs typeface="Carlito" charset="0"/>
              </a:rPr>
              <a:t>Research</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is</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an</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organized</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and</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systematic</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enquiry</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to</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1" u="none" strike="noStrike" cap="none" normalizeH="0" baseline="0" dirty="0">
                <a:ln>
                  <a:noFill/>
                </a:ln>
                <a:solidFill>
                  <a:srgbClr val="FF0000"/>
                </a:solidFill>
                <a:effectLst/>
                <a:latin typeface="+mn-lt"/>
                <a:ea typeface="Carlito" charset="0"/>
                <a:cs typeface="Carlito" charset="0"/>
              </a:rPr>
              <a:t>discover</a:t>
            </a:r>
            <a:r>
              <a:rPr kumimoji="0" lang="en-US" altLang="en-US" sz="2400" b="1"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1" u="none" strike="noStrike" cap="none" normalizeH="0" baseline="0" dirty="0">
                <a:ln>
                  <a:noFill/>
                </a:ln>
                <a:solidFill>
                  <a:srgbClr val="FF0000"/>
                </a:solidFill>
                <a:effectLst/>
                <a:latin typeface="+mn-lt"/>
                <a:ea typeface="Carlito" charset="0"/>
                <a:cs typeface="Carlito" charset="0"/>
              </a:rPr>
              <a:t>new</a:t>
            </a:r>
            <a:r>
              <a:rPr kumimoji="0" lang="en-US" altLang="en-US" sz="2400" b="1"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or</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0" u="none" strike="noStrike" cap="none" normalizeH="0" baseline="0" dirty="0">
                <a:ln>
                  <a:noFill/>
                </a:ln>
                <a:effectLst/>
                <a:latin typeface="+mn-lt"/>
                <a:ea typeface="Carlito" charset="0"/>
                <a:cs typeface="Carlito" charset="0"/>
              </a:rPr>
              <a:t>to</a:t>
            </a:r>
            <a:r>
              <a:rPr kumimoji="0" lang="en-US" altLang="en-US" sz="2400" b="0" u="none" strike="noStrike" cap="none" normalizeH="0" baseline="0" dirty="0">
                <a:ln>
                  <a:noFill/>
                </a:ln>
                <a:effectLst/>
                <a:latin typeface="+mn-lt"/>
                <a:ea typeface="Carlito" charset="0"/>
                <a:cs typeface="Times New Roman" panose="02020603050405020304" pitchFamily="18" charset="0"/>
              </a:rPr>
              <a:t> </a:t>
            </a:r>
            <a:r>
              <a:rPr kumimoji="0" lang="en-US" altLang="en-US" sz="2400" b="1" u="none" strike="noStrike" cap="none" normalizeH="0" baseline="0" dirty="0">
                <a:ln>
                  <a:noFill/>
                </a:ln>
                <a:solidFill>
                  <a:srgbClr val="FF0000"/>
                </a:solidFill>
                <a:effectLst/>
                <a:latin typeface="+mn-lt"/>
                <a:ea typeface="Carlito" charset="0"/>
                <a:cs typeface="Carlito" charset="0"/>
              </a:rPr>
              <a:t>verify</a:t>
            </a:r>
            <a:r>
              <a:rPr kumimoji="0" lang="en-US" altLang="en-US" sz="2400" b="1"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1" u="none" strike="noStrike" cap="none" normalizeH="0" baseline="0" dirty="0">
                <a:ln>
                  <a:noFill/>
                </a:ln>
                <a:solidFill>
                  <a:srgbClr val="FF0000"/>
                </a:solidFill>
                <a:effectLst/>
                <a:latin typeface="+mn-lt"/>
                <a:ea typeface="Carlito" charset="0"/>
                <a:cs typeface="Carlito" charset="0"/>
              </a:rPr>
              <a:t>the</a:t>
            </a:r>
            <a:r>
              <a:rPr kumimoji="0" lang="en-US" altLang="en-US" sz="2400" b="1"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1" u="none" strike="noStrike" cap="none" normalizeH="0" baseline="0" dirty="0">
                <a:ln>
                  <a:noFill/>
                </a:ln>
                <a:solidFill>
                  <a:srgbClr val="FF0000"/>
                </a:solidFill>
                <a:effectLst/>
                <a:latin typeface="+mn-lt"/>
                <a:ea typeface="Carlito" charset="0"/>
                <a:cs typeface="Carlito" charset="0"/>
              </a:rPr>
              <a:t>existing</a:t>
            </a:r>
            <a:r>
              <a:rPr kumimoji="0" lang="en-US" altLang="en-US" sz="2400" b="1" u="none" strike="noStrike" cap="none" normalizeH="0" baseline="0" dirty="0">
                <a:ln>
                  <a:noFill/>
                </a:ln>
                <a:solidFill>
                  <a:srgbClr val="FF0000"/>
                </a:solidFill>
                <a:effectLst/>
                <a:latin typeface="+mn-lt"/>
                <a:ea typeface="Carlito" charset="0"/>
                <a:cs typeface="Times New Roman" panose="02020603050405020304" pitchFamily="18" charset="0"/>
              </a:rPr>
              <a:t> </a:t>
            </a:r>
            <a:r>
              <a:rPr kumimoji="0" lang="en-US" altLang="en-US" sz="2400" b="1" u="none" strike="noStrike" cap="none" normalizeH="0" baseline="0" dirty="0">
                <a:ln>
                  <a:noFill/>
                </a:ln>
                <a:solidFill>
                  <a:srgbClr val="FF0000"/>
                </a:solidFill>
                <a:effectLst/>
                <a:latin typeface="+mn-lt"/>
                <a:ea typeface="Carlito" charset="0"/>
                <a:cs typeface="Carlito" charset="0"/>
              </a:rPr>
              <a:t>knowledge</a:t>
            </a:r>
            <a:r>
              <a:rPr kumimoji="0" lang="en-US" altLang="en-US" sz="2400" b="0" u="none" strike="noStrike" cap="none" normalizeH="0" baseline="0" dirty="0">
                <a:ln>
                  <a:noFill/>
                </a:ln>
                <a:solidFill>
                  <a:srgbClr val="002060"/>
                </a:solidFill>
                <a:effectLst/>
                <a:latin typeface="+mn-lt"/>
                <a:ea typeface="Carlito" charset="0"/>
                <a:cs typeface="Carlito" charset="0"/>
              </a:rPr>
              <a:t>.</a:t>
            </a:r>
            <a:endParaRPr kumimoji="0" lang="en-US" altLang="en-US" sz="1100" b="0" i="0" u="none" strike="noStrike" cap="none" normalizeH="0" baseline="0" dirty="0">
              <a:ln>
                <a:noFill/>
              </a:ln>
              <a:solidFill>
                <a:srgbClr val="002060"/>
              </a:solidFill>
              <a:effectLst/>
              <a:latin typeface="Arial" panose="020B0604020202020204" pitchFamily="34" charset="0"/>
            </a:endParaRPr>
          </a:p>
        </p:txBody>
      </p:sp>
    </p:spTree>
    <p:extLst>
      <p:ext uri="{BB962C8B-B14F-4D97-AF65-F5344CB8AC3E}">
        <p14:creationId xmlns:p14="http://schemas.microsoft.com/office/powerpoint/2010/main" val="81348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06B3F-C526-FA8E-594A-DD94B5D002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A0A6F8-9ED2-0747-634D-F0618745EA0A}"/>
              </a:ext>
            </a:extLst>
          </p:cNvPr>
          <p:cNvSpPr>
            <a:spLocks noGrp="1"/>
          </p:cNvSpPr>
          <p:nvPr>
            <p:ph type="ctrTitle"/>
          </p:nvPr>
        </p:nvSpPr>
        <p:spPr>
          <a:xfrm>
            <a:off x="614364" y="671510"/>
            <a:ext cx="9829799" cy="981605"/>
          </a:xfrm>
        </p:spPr>
        <p:txBody>
          <a:bodyPr/>
          <a:lstStyle/>
          <a:p>
            <a:pPr algn="l"/>
            <a:r>
              <a:rPr lang="en-US" sz="3600" b="1" dirty="0">
                <a:solidFill>
                  <a:srgbClr val="002060"/>
                </a:solidFill>
                <a:cs typeface="Leelawadee" panose="020B0502040204020203" pitchFamily="34" charset="-34"/>
              </a:rPr>
              <a:t>Importance of Research </a:t>
            </a:r>
          </a:p>
        </p:txBody>
      </p:sp>
      <p:sp>
        <p:nvSpPr>
          <p:cNvPr id="3" name="Subtitle 2">
            <a:extLst>
              <a:ext uri="{FF2B5EF4-FFF2-40B4-BE49-F238E27FC236}">
                <a16:creationId xmlns:a16="http://schemas.microsoft.com/office/drawing/2014/main" id="{65CFF432-1D4B-7590-DB35-84B4552B865E}"/>
              </a:ext>
            </a:extLst>
          </p:cNvPr>
          <p:cNvSpPr>
            <a:spLocks noGrp="1"/>
          </p:cNvSpPr>
          <p:nvPr>
            <p:ph type="subTitle" idx="1"/>
          </p:nvPr>
        </p:nvSpPr>
        <p:spPr>
          <a:xfrm>
            <a:off x="614364" y="1896499"/>
            <a:ext cx="10158412" cy="4061388"/>
          </a:xfrm>
        </p:spPr>
        <p:txBody>
          <a:bodyPr>
            <a:noAutofit/>
          </a:bodyPr>
          <a:lstStyle/>
          <a:p>
            <a:pPr algn="just"/>
            <a:r>
              <a:rPr lang="en-US" sz="2400" b="1" dirty="0">
                <a:solidFill>
                  <a:srgbClr val="FF0000"/>
                </a:solidFill>
                <a:cs typeface="Leelawadee" panose="020B0502040204020203" pitchFamily="34" charset="-34"/>
              </a:rPr>
              <a:t>Read</a:t>
            </a:r>
            <a:r>
              <a:rPr lang="en-US" sz="2400" b="1" dirty="0">
                <a:solidFill>
                  <a:srgbClr val="7030A0"/>
                </a:solidFill>
                <a:cs typeface="Leelawadee" panose="020B0502040204020203" pitchFamily="34" charset="-34"/>
              </a:rPr>
              <a:t> </a:t>
            </a:r>
            <a:r>
              <a:rPr lang="en-US" sz="2400" b="1" dirty="0">
                <a:solidFill>
                  <a:schemeClr val="tx1"/>
                </a:solidFill>
                <a:cs typeface="Leelawadee" panose="020B0502040204020203" pitchFamily="34" charset="-34"/>
              </a:rPr>
              <a:t>(or Proclaim) In the name of thy Lord and Cherisher-Who created, Created man, out of a leechlike clot: Proclaim! And thy Lord is Most Bountiful, He Who taught (the use of) </a:t>
            </a:r>
            <a:r>
              <a:rPr lang="en-US" sz="2400" b="1" dirty="0">
                <a:solidFill>
                  <a:srgbClr val="FF0000"/>
                </a:solidFill>
                <a:cs typeface="Leelawadee" panose="020B0502040204020203" pitchFamily="34" charset="-34"/>
              </a:rPr>
              <a:t>the Pen</a:t>
            </a:r>
            <a:r>
              <a:rPr lang="en-US" sz="2400" b="1" dirty="0">
                <a:solidFill>
                  <a:srgbClr val="7030A0"/>
                </a:solidFill>
                <a:cs typeface="Leelawadee" panose="020B0502040204020203" pitchFamily="34" charset="-34"/>
              </a:rPr>
              <a:t>, </a:t>
            </a:r>
            <a:r>
              <a:rPr lang="en-US" sz="2400" b="1" dirty="0">
                <a:solidFill>
                  <a:srgbClr val="FF0000"/>
                </a:solidFill>
                <a:cs typeface="Leelawadee" panose="020B0502040204020203" pitchFamily="34" charset="-34"/>
              </a:rPr>
              <a:t>Taught human being </a:t>
            </a:r>
            <a:r>
              <a:rPr lang="en-US" sz="2400" b="1" dirty="0">
                <a:solidFill>
                  <a:schemeClr val="tx1"/>
                </a:solidFill>
                <a:cs typeface="Leelawadee" panose="020B0502040204020203" pitchFamily="34" charset="-34"/>
              </a:rPr>
              <a:t>that</a:t>
            </a:r>
            <a:r>
              <a:rPr lang="en-US" sz="2400" b="1" dirty="0">
                <a:solidFill>
                  <a:srgbClr val="FF0000"/>
                </a:solidFill>
                <a:cs typeface="Leelawadee" panose="020B0502040204020203" pitchFamily="34" charset="-34"/>
              </a:rPr>
              <a:t> Which he knew not</a:t>
            </a:r>
            <a:r>
              <a:rPr lang="en-US" sz="2400" b="1" dirty="0">
                <a:solidFill>
                  <a:srgbClr val="7030A0"/>
                </a:solidFill>
                <a:cs typeface="Leelawadee" panose="020B0502040204020203" pitchFamily="34" charset="-34"/>
              </a:rPr>
              <a:t>. </a:t>
            </a:r>
            <a:r>
              <a:rPr lang="en-US" sz="2400" b="1" dirty="0">
                <a:solidFill>
                  <a:schemeClr val="tx1"/>
                </a:solidFill>
                <a:cs typeface="Leelawadee" panose="020B0502040204020203" pitchFamily="34" charset="-34"/>
              </a:rPr>
              <a:t>[The Qur’an 96: 1-5]</a:t>
            </a:r>
          </a:p>
          <a:p>
            <a:pPr algn="just"/>
            <a:endParaRPr lang="en-US" sz="2400" b="1" dirty="0">
              <a:solidFill>
                <a:srgbClr val="7030A0"/>
              </a:solidFill>
              <a:cs typeface="Leelawadee" panose="020B0502040204020203" pitchFamily="34" charset="-34"/>
            </a:endParaRPr>
          </a:p>
          <a:p>
            <a:pPr algn="just"/>
            <a:r>
              <a:rPr lang="en-US" sz="2400" b="1" dirty="0">
                <a:solidFill>
                  <a:schemeClr val="tx1"/>
                </a:solidFill>
                <a:effectLst/>
                <a:cs typeface="Leelawadee" panose="020B0502040204020203" pitchFamily="34" charset="-34"/>
              </a:rPr>
              <a:t>Say, ˹O Prophet,˺ </a:t>
            </a:r>
            <a:r>
              <a:rPr lang="en-US" sz="2400" b="1" dirty="0">
                <a:solidFill>
                  <a:srgbClr val="7030A0"/>
                </a:solidFill>
                <a:effectLst/>
                <a:cs typeface="Leelawadee" panose="020B0502040204020203" pitchFamily="34" charset="-34"/>
              </a:rPr>
              <a:t>“</a:t>
            </a:r>
            <a:r>
              <a:rPr lang="en-US" sz="2400" b="1" dirty="0">
                <a:solidFill>
                  <a:srgbClr val="FF0000"/>
                </a:solidFill>
                <a:effectLst/>
                <a:cs typeface="Leelawadee" panose="020B0502040204020203" pitchFamily="34" charset="-34"/>
              </a:rPr>
              <a:t>Travel throughout the land and see what was the end of those ˹destroyed</a:t>
            </a:r>
            <a:r>
              <a:rPr lang="en-US" sz="2400" b="1" dirty="0">
                <a:solidFill>
                  <a:srgbClr val="7030A0"/>
                </a:solidFill>
                <a:effectLst/>
                <a:cs typeface="Leelawadee" panose="020B0502040204020203" pitchFamily="34" charset="-34"/>
              </a:rPr>
              <a:t>˺ </a:t>
            </a:r>
            <a:r>
              <a:rPr lang="en-US" sz="2400" b="1" dirty="0">
                <a:solidFill>
                  <a:srgbClr val="FF0000"/>
                </a:solidFill>
                <a:effectLst/>
                <a:cs typeface="Leelawadee" panose="020B0502040204020203" pitchFamily="34" charset="-34"/>
              </a:rPr>
              <a:t>before ˹you</a:t>
            </a:r>
            <a:r>
              <a:rPr lang="en-US" sz="2400" b="1" dirty="0">
                <a:solidFill>
                  <a:srgbClr val="7030A0"/>
                </a:solidFill>
                <a:effectLst/>
                <a:cs typeface="Leelawadee" panose="020B0502040204020203" pitchFamily="34" charset="-34"/>
              </a:rPr>
              <a:t>˺</a:t>
            </a:r>
            <a:r>
              <a:rPr lang="en-US" sz="2400" b="1" dirty="0">
                <a:solidFill>
                  <a:schemeClr val="tx1"/>
                </a:solidFill>
                <a:effectLst/>
                <a:cs typeface="Leelawadee" panose="020B0502040204020203" pitchFamily="34" charset="-34"/>
              </a:rPr>
              <a:t>—most of them were polytheists.” (The Quran 30:42). T</a:t>
            </a:r>
            <a:r>
              <a:rPr lang="en-US" sz="2400" b="1" i="0" dirty="0">
                <a:solidFill>
                  <a:schemeClr val="tx1"/>
                </a:solidFill>
                <a:effectLst/>
                <a:cs typeface="Leelawadee" panose="020B0502040204020203" pitchFamily="34" charset="-34"/>
              </a:rPr>
              <a:t>his encourages research into archeology and anthropology.</a:t>
            </a:r>
          </a:p>
          <a:p>
            <a:pPr algn="just"/>
            <a:br>
              <a:rPr lang="en-US" sz="2400" dirty="0">
                <a:solidFill>
                  <a:srgbClr val="7030A0"/>
                </a:solidFill>
                <a:latin typeface="Leelawadee" panose="020B0502040204020203" pitchFamily="34" charset="-34"/>
                <a:cs typeface="Leelawadee" panose="020B0502040204020203" pitchFamily="34" charset="-34"/>
              </a:rPr>
            </a:br>
            <a:endParaRPr lang="en-US" sz="2400" i="1" dirty="0">
              <a:solidFill>
                <a:srgbClr val="7030A0"/>
              </a:solidFill>
              <a:latin typeface="Leelawadee" panose="020B0502040204020203" pitchFamily="34" charset="-34"/>
              <a:cs typeface="Leelawadee" panose="020B0502040204020203" pitchFamily="34" charset="-34"/>
            </a:endParaRPr>
          </a:p>
        </p:txBody>
      </p:sp>
    </p:spTree>
    <p:extLst>
      <p:ext uri="{BB962C8B-B14F-4D97-AF65-F5344CB8AC3E}">
        <p14:creationId xmlns:p14="http://schemas.microsoft.com/office/powerpoint/2010/main" val="1586618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63DBC-EB1B-CE69-71B4-4D8A9D45CF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4BFEAD-0A38-4E6A-5B60-5CE61BBB6B8A}"/>
              </a:ext>
            </a:extLst>
          </p:cNvPr>
          <p:cNvSpPr>
            <a:spLocks noGrp="1"/>
          </p:cNvSpPr>
          <p:nvPr>
            <p:ph type="ctrTitle"/>
          </p:nvPr>
        </p:nvSpPr>
        <p:spPr>
          <a:xfrm>
            <a:off x="1757363" y="1457326"/>
            <a:ext cx="7758113" cy="1392704"/>
          </a:xfrm>
        </p:spPr>
        <p:txBody>
          <a:bodyPr/>
          <a:lstStyle/>
          <a:p>
            <a:pPr algn="ctr"/>
            <a:r>
              <a:rPr lang="en-US" sz="3600" b="1" dirty="0">
                <a:solidFill>
                  <a:srgbClr val="002060"/>
                </a:solidFill>
                <a:latin typeface="Leelawadee" panose="020B0502040204020203" pitchFamily="34" charset="-34"/>
                <a:cs typeface="Leelawadee" panose="020B0502040204020203" pitchFamily="34" charset="-34"/>
              </a:rPr>
              <a:t>What are today's concerns that we want to address?</a:t>
            </a:r>
          </a:p>
        </p:txBody>
      </p:sp>
      <p:sp>
        <p:nvSpPr>
          <p:cNvPr id="5" name="Subtitle 4">
            <a:extLst>
              <a:ext uri="{FF2B5EF4-FFF2-40B4-BE49-F238E27FC236}">
                <a16:creationId xmlns:a16="http://schemas.microsoft.com/office/drawing/2014/main" id="{BE99BB90-75C4-2330-9187-B6007874A43E}"/>
              </a:ext>
            </a:extLst>
          </p:cNvPr>
          <p:cNvSpPr>
            <a:spLocks noGrp="1"/>
          </p:cNvSpPr>
          <p:nvPr>
            <p:ph type="subTitle" idx="1"/>
          </p:nvPr>
        </p:nvSpPr>
        <p:spPr>
          <a:xfrm>
            <a:off x="1267883" y="3261613"/>
            <a:ext cx="9337146" cy="1578442"/>
          </a:xfrm>
        </p:spPr>
        <p:txBody>
          <a:bodyPr>
            <a:normAutofit fontScale="92500"/>
          </a:bodyPr>
          <a:lstStyle/>
          <a:p>
            <a:pPr marL="400050" indent="-400050" algn="l">
              <a:lnSpc>
                <a:spcPct val="150000"/>
              </a:lnSpc>
              <a:buFont typeface="+mj-lt"/>
              <a:buAutoNum type="romanLcPeriod"/>
            </a:pPr>
            <a:r>
              <a:rPr lang="en-US" sz="2800" b="1" dirty="0">
                <a:solidFill>
                  <a:schemeClr val="tx1"/>
                </a:solidFill>
              </a:rPr>
              <a:t>Provide guidelines on how to fix a research topic title </a:t>
            </a:r>
          </a:p>
          <a:p>
            <a:pPr marL="400050" indent="-400050" algn="l">
              <a:lnSpc>
                <a:spcPct val="150000"/>
              </a:lnSpc>
              <a:buFont typeface="+mj-lt"/>
              <a:buAutoNum type="romanLcPeriod"/>
            </a:pPr>
            <a:r>
              <a:rPr lang="en-US" sz="2800" b="1" dirty="0">
                <a:solidFill>
                  <a:schemeClr val="tx1"/>
                </a:solidFill>
              </a:rPr>
              <a:t>Discuss the process of writing a scientific abstract.</a:t>
            </a:r>
          </a:p>
          <a:p>
            <a:pPr marL="400050" indent="-400050" algn="l">
              <a:lnSpc>
                <a:spcPct val="150000"/>
              </a:lnSpc>
              <a:buFont typeface="+mj-lt"/>
              <a:buAutoNum type="romanLcPeriod"/>
            </a:pPr>
            <a:endParaRPr lang="en-US" sz="2800" b="1" dirty="0">
              <a:solidFill>
                <a:srgbClr val="002060"/>
              </a:solidFill>
            </a:endParaRPr>
          </a:p>
          <a:p>
            <a:pPr algn="l">
              <a:lnSpc>
                <a:spcPct val="150000"/>
              </a:lnSpc>
            </a:pPr>
            <a:endParaRPr lang="en-US" sz="2800" b="1" dirty="0">
              <a:solidFill>
                <a:srgbClr val="7030A0"/>
              </a:solidFill>
            </a:endParaRPr>
          </a:p>
        </p:txBody>
      </p:sp>
    </p:spTree>
    <p:extLst>
      <p:ext uri="{BB962C8B-B14F-4D97-AF65-F5344CB8AC3E}">
        <p14:creationId xmlns:p14="http://schemas.microsoft.com/office/powerpoint/2010/main" val="3323184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34F0B-7504-F5AE-CAF4-A45C455CC9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59FB52-CA95-DB17-242C-BB0A11BDF384}"/>
              </a:ext>
            </a:extLst>
          </p:cNvPr>
          <p:cNvSpPr>
            <a:spLocks noGrp="1"/>
          </p:cNvSpPr>
          <p:nvPr>
            <p:ph type="ctrTitle"/>
          </p:nvPr>
        </p:nvSpPr>
        <p:spPr>
          <a:xfrm>
            <a:off x="1757363" y="1457326"/>
            <a:ext cx="7758113" cy="957262"/>
          </a:xfrm>
        </p:spPr>
        <p:txBody>
          <a:bodyPr/>
          <a:lstStyle/>
          <a:p>
            <a:pPr algn="ctr"/>
            <a:r>
              <a:rPr lang="en-US" sz="3600" b="1" dirty="0">
                <a:solidFill>
                  <a:srgbClr val="002060"/>
                </a:solidFill>
                <a:latin typeface="Leelawadee" panose="020B0502040204020203" pitchFamily="34" charset="-34"/>
                <a:cs typeface="Leelawadee" panose="020B0502040204020203" pitchFamily="34" charset="-34"/>
              </a:rPr>
              <a:t>How to Prepare the Title</a:t>
            </a:r>
          </a:p>
        </p:txBody>
      </p:sp>
      <p:sp>
        <p:nvSpPr>
          <p:cNvPr id="5" name="Subtitle 4">
            <a:extLst>
              <a:ext uri="{FF2B5EF4-FFF2-40B4-BE49-F238E27FC236}">
                <a16:creationId xmlns:a16="http://schemas.microsoft.com/office/drawing/2014/main" id="{7625E142-FE38-31B0-ECDD-D27A6DCFFF56}"/>
              </a:ext>
            </a:extLst>
          </p:cNvPr>
          <p:cNvSpPr>
            <a:spLocks noGrp="1"/>
          </p:cNvSpPr>
          <p:nvPr>
            <p:ph type="subTitle" idx="1"/>
          </p:nvPr>
        </p:nvSpPr>
        <p:spPr>
          <a:xfrm>
            <a:off x="753532" y="2547237"/>
            <a:ext cx="10576455" cy="2667701"/>
          </a:xfrm>
        </p:spPr>
        <p:txBody>
          <a:bodyPr>
            <a:normAutofit fontScale="92500" lnSpcReduction="20000"/>
          </a:bodyPr>
          <a:lstStyle/>
          <a:p>
            <a:pPr algn="just">
              <a:lnSpc>
                <a:spcPct val="150000"/>
              </a:lnSpc>
            </a:pPr>
            <a:r>
              <a:rPr lang="en-US" sz="3300" b="1" dirty="0">
                <a:solidFill>
                  <a:srgbClr val="002060"/>
                </a:solidFill>
              </a:rPr>
              <a:t>First impressions are strong impressions; a title ought therefore to be well studied, and to give, so far as </a:t>
            </a:r>
            <a:r>
              <a:rPr lang="en-US" sz="3300" b="1" dirty="0">
                <a:solidFill>
                  <a:srgbClr val="FF0000"/>
                </a:solidFill>
              </a:rPr>
              <a:t>its limits permit, a definite and concise indication of what is to come</a:t>
            </a:r>
            <a:r>
              <a:rPr lang="en-US" sz="3300" b="1" dirty="0">
                <a:solidFill>
                  <a:srgbClr val="002060"/>
                </a:solidFill>
              </a:rPr>
              <a:t>. —T. Clifford Allbutt</a:t>
            </a:r>
          </a:p>
          <a:p>
            <a:pPr algn="just">
              <a:lnSpc>
                <a:spcPct val="150000"/>
              </a:lnSpc>
            </a:pPr>
            <a:endParaRPr lang="en-US" sz="2800" b="1" dirty="0">
              <a:solidFill>
                <a:srgbClr val="7030A0"/>
              </a:solidFill>
            </a:endParaRPr>
          </a:p>
        </p:txBody>
      </p:sp>
    </p:spTree>
    <p:extLst>
      <p:ext uri="{BB962C8B-B14F-4D97-AF65-F5344CB8AC3E}">
        <p14:creationId xmlns:p14="http://schemas.microsoft.com/office/powerpoint/2010/main" val="416624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C1BFE6-D550-1655-EEF2-B13F4B733B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8271EC-C8C6-5038-6D1C-92571576F7E8}"/>
              </a:ext>
            </a:extLst>
          </p:cNvPr>
          <p:cNvSpPr>
            <a:spLocks noGrp="1"/>
          </p:cNvSpPr>
          <p:nvPr>
            <p:ph type="ctrTitle"/>
          </p:nvPr>
        </p:nvSpPr>
        <p:spPr>
          <a:xfrm>
            <a:off x="992717" y="685799"/>
            <a:ext cx="7758113" cy="657228"/>
          </a:xfrm>
        </p:spPr>
        <p:txBody>
          <a:bodyPr/>
          <a:lstStyle/>
          <a:p>
            <a:pPr algn="l"/>
            <a:r>
              <a:rPr lang="en-US" sz="3600" b="1" dirty="0">
                <a:solidFill>
                  <a:srgbClr val="002060"/>
                </a:solidFill>
                <a:latin typeface="Leelawadee" panose="020B0502040204020203" pitchFamily="34" charset="-34"/>
                <a:cs typeface="Leelawadee" panose="020B0502040204020203" pitchFamily="34" charset="-34"/>
              </a:rPr>
              <a:t>Identifying a Research Topic</a:t>
            </a:r>
          </a:p>
        </p:txBody>
      </p:sp>
      <p:sp>
        <p:nvSpPr>
          <p:cNvPr id="5" name="Subtitle 4">
            <a:extLst>
              <a:ext uri="{FF2B5EF4-FFF2-40B4-BE49-F238E27FC236}">
                <a16:creationId xmlns:a16="http://schemas.microsoft.com/office/drawing/2014/main" id="{A4AFA0B1-39A0-BDDB-34D3-D975FC423A70}"/>
              </a:ext>
            </a:extLst>
          </p:cNvPr>
          <p:cNvSpPr>
            <a:spLocks noGrp="1"/>
          </p:cNvSpPr>
          <p:nvPr>
            <p:ph type="subTitle" idx="1"/>
          </p:nvPr>
        </p:nvSpPr>
        <p:spPr>
          <a:xfrm>
            <a:off x="992717" y="1485900"/>
            <a:ext cx="11199283" cy="5372100"/>
          </a:xfrm>
        </p:spPr>
        <p:txBody>
          <a:bodyPr>
            <a:normAutofit/>
          </a:bodyPr>
          <a:lstStyle/>
          <a:p>
            <a:pPr marL="457200" indent="-457200" algn="l">
              <a:buFont typeface="Wingdings" panose="05000000000000000000" pitchFamily="2" charset="2"/>
              <a:buChar char="q"/>
            </a:pPr>
            <a:r>
              <a:rPr lang="en-US" sz="2400" b="1" dirty="0">
                <a:solidFill>
                  <a:schemeClr val="tx1"/>
                </a:solidFill>
              </a:rPr>
              <a:t>A matter of concern what to research</a:t>
            </a:r>
          </a:p>
          <a:p>
            <a:pPr algn="l"/>
            <a:endParaRPr lang="en-US" sz="500" b="1" dirty="0">
              <a:solidFill>
                <a:schemeClr val="tx1"/>
              </a:solidFill>
            </a:endParaRPr>
          </a:p>
          <a:p>
            <a:pPr marL="457200" indent="-457200" algn="l">
              <a:buFont typeface="Wingdings" panose="05000000000000000000" pitchFamily="2" charset="2"/>
              <a:buChar char="q"/>
            </a:pPr>
            <a:r>
              <a:rPr lang="en-US" sz="2400" b="1" dirty="0">
                <a:solidFill>
                  <a:schemeClr val="tx1"/>
                </a:solidFill>
              </a:rPr>
              <a:t>Three factors need to be considered to select a topic:</a:t>
            </a:r>
          </a:p>
          <a:p>
            <a:pPr marL="571500" indent="-571500" algn="l">
              <a:buFont typeface="+mj-lt"/>
              <a:buAutoNum type="romanLcPeriod"/>
            </a:pPr>
            <a:r>
              <a:rPr lang="en-US" sz="2400" b="1" dirty="0">
                <a:solidFill>
                  <a:srgbClr val="FF0000"/>
                </a:solidFill>
              </a:rPr>
              <a:t>your interest;</a:t>
            </a:r>
          </a:p>
          <a:p>
            <a:pPr marL="571500" indent="-571500" algn="l">
              <a:buFont typeface="+mj-lt"/>
              <a:buAutoNum type="romanLcPeriod"/>
            </a:pPr>
            <a:r>
              <a:rPr lang="en-US" sz="2400" b="1" dirty="0">
                <a:solidFill>
                  <a:srgbClr val="FF0000"/>
                </a:solidFill>
              </a:rPr>
              <a:t>your competence; and</a:t>
            </a:r>
          </a:p>
          <a:p>
            <a:pPr marL="571500" indent="-571500" algn="l">
              <a:buFont typeface="+mj-lt"/>
              <a:buAutoNum type="romanLcPeriod"/>
            </a:pPr>
            <a:r>
              <a:rPr lang="en-US" sz="2400" b="1" dirty="0">
                <a:solidFill>
                  <a:srgbClr val="FF0000"/>
                </a:solidFill>
              </a:rPr>
              <a:t>the relevance or usefulness of the topic</a:t>
            </a:r>
          </a:p>
          <a:p>
            <a:pPr algn="l"/>
            <a:endParaRPr lang="en-US" sz="900" b="1" dirty="0">
              <a:solidFill>
                <a:srgbClr val="7030A0"/>
              </a:solidFill>
            </a:endParaRPr>
          </a:p>
          <a:p>
            <a:pPr marL="457200" indent="-457200" algn="l">
              <a:buFont typeface="Wingdings" panose="05000000000000000000" pitchFamily="2" charset="2"/>
              <a:buChar char="q"/>
            </a:pPr>
            <a:r>
              <a:rPr lang="en-US" sz="2400" b="1" dirty="0">
                <a:solidFill>
                  <a:schemeClr val="tx1"/>
                </a:solidFill>
              </a:rPr>
              <a:t>Need to identify a general area of study or issue:</a:t>
            </a:r>
          </a:p>
          <a:p>
            <a:pPr algn="l"/>
            <a:r>
              <a:rPr lang="en-US" sz="2600" b="1" dirty="0">
                <a:solidFill>
                  <a:srgbClr val="FF0000"/>
                </a:solidFill>
              </a:rPr>
              <a:t>     Education, Migration, Health, Women Empowerment, Environment</a:t>
            </a:r>
            <a:r>
              <a:rPr lang="en-US" sz="2400" b="1" dirty="0">
                <a:solidFill>
                  <a:srgbClr val="FF0000"/>
                </a:solidFill>
              </a:rPr>
              <a:t>    </a:t>
            </a:r>
          </a:p>
          <a:p>
            <a:pPr algn="l"/>
            <a:r>
              <a:rPr lang="en-US" sz="2400" b="1" dirty="0">
                <a:solidFill>
                  <a:srgbClr val="FF0000"/>
                </a:solidFill>
              </a:rPr>
              <a:t>  </a:t>
            </a:r>
          </a:p>
          <a:p>
            <a:pPr marL="342900" indent="-342900" algn="l">
              <a:buFont typeface="Wingdings" panose="05000000000000000000" pitchFamily="2" charset="2"/>
              <a:buChar char="q"/>
            </a:pPr>
            <a:r>
              <a:rPr lang="en-US" sz="2400" b="1" dirty="0">
                <a:solidFill>
                  <a:schemeClr val="tx1"/>
                </a:solidFill>
              </a:rPr>
              <a:t>Most people are trapped here!!!</a:t>
            </a:r>
          </a:p>
          <a:p>
            <a:pPr marL="400050" indent="-400050" algn="l">
              <a:lnSpc>
                <a:spcPct val="150000"/>
              </a:lnSpc>
              <a:buFont typeface="+mj-lt"/>
              <a:buAutoNum type="romanLcPeriod"/>
            </a:pPr>
            <a:endParaRPr lang="en-US" sz="2800" b="1" dirty="0">
              <a:solidFill>
                <a:srgbClr val="7030A0"/>
              </a:solidFill>
            </a:endParaRPr>
          </a:p>
          <a:p>
            <a:pPr algn="l">
              <a:lnSpc>
                <a:spcPct val="150000"/>
              </a:lnSpc>
            </a:pPr>
            <a:endParaRPr lang="en-US" sz="2800" b="1" dirty="0">
              <a:solidFill>
                <a:srgbClr val="7030A0"/>
              </a:solidFill>
            </a:endParaRPr>
          </a:p>
        </p:txBody>
      </p:sp>
    </p:spTree>
    <p:extLst>
      <p:ext uri="{BB962C8B-B14F-4D97-AF65-F5344CB8AC3E}">
        <p14:creationId xmlns:p14="http://schemas.microsoft.com/office/powerpoint/2010/main" val="1839367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D30F4-A36D-9D3A-D559-34F6216C90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FEE0DC-6CB7-04D6-6155-5835B848B1AF}"/>
              </a:ext>
            </a:extLst>
          </p:cNvPr>
          <p:cNvSpPr>
            <a:spLocks noGrp="1"/>
          </p:cNvSpPr>
          <p:nvPr>
            <p:ph type="ctrTitle"/>
          </p:nvPr>
        </p:nvSpPr>
        <p:spPr>
          <a:xfrm>
            <a:off x="328613" y="400050"/>
            <a:ext cx="10604764" cy="714375"/>
          </a:xfrm>
        </p:spPr>
        <p:txBody>
          <a:bodyPr/>
          <a:lstStyle/>
          <a:p>
            <a:pPr marL="12065" algn="ctr">
              <a:spcBef>
                <a:spcPts val="105"/>
              </a:spcBef>
              <a:buClr>
                <a:srgbClr val="C00000"/>
              </a:buClr>
              <a:buSzPct val="78260"/>
              <a:tabLst>
                <a:tab pos="293370" algn="l"/>
              </a:tabLst>
            </a:pPr>
            <a:r>
              <a:rPr lang="en-US" sz="3000" b="1" spc="40" dirty="0">
                <a:solidFill>
                  <a:srgbClr val="002060"/>
                </a:solidFill>
                <a:latin typeface="+mn-lt"/>
                <a:cs typeface="Times New Roman"/>
              </a:rPr>
              <a:t>N</a:t>
            </a:r>
            <a:r>
              <a:rPr lang="en-US" sz="3000" b="1" spc="-20" dirty="0">
                <a:solidFill>
                  <a:srgbClr val="002060"/>
                </a:solidFill>
                <a:latin typeface="+mn-lt"/>
                <a:cs typeface="Times New Roman"/>
              </a:rPr>
              <a:t>arrow</a:t>
            </a:r>
            <a:r>
              <a:rPr lang="en-US" sz="3000" b="1" dirty="0">
                <a:solidFill>
                  <a:srgbClr val="002060"/>
                </a:solidFill>
                <a:latin typeface="+mn-lt"/>
                <a:cs typeface="Times New Roman"/>
              </a:rPr>
              <a:t> </a:t>
            </a:r>
            <a:r>
              <a:rPr lang="en-US" sz="3000" b="1" spc="-25" dirty="0">
                <a:solidFill>
                  <a:srgbClr val="002060"/>
                </a:solidFill>
                <a:latin typeface="+mn-lt"/>
                <a:cs typeface="Times New Roman"/>
              </a:rPr>
              <a:t>Down the </a:t>
            </a:r>
            <a:r>
              <a:rPr lang="en-US" sz="3000" b="1" spc="-30" dirty="0">
                <a:solidFill>
                  <a:srgbClr val="002060"/>
                </a:solidFill>
                <a:latin typeface="+mn-lt"/>
                <a:cs typeface="Times New Roman"/>
              </a:rPr>
              <a:t>Topic</a:t>
            </a:r>
            <a:r>
              <a:rPr lang="en-US" sz="3000" b="1" spc="-15" dirty="0">
                <a:solidFill>
                  <a:srgbClr val="002060"/>
                </a:solidFill>
                <a:latin typeface="+mn-lt"/>
                <a:cs typeface="Times New Roman"/>
              </a:rPr>
              <a:t> into</a:t>
            </a:r>
            <a:r>
              <a:rPr lang="en-US" sz="3000" b="1" spc="5" dirty="0">
                <a:solidFill>
                  <a:srgbClr val="002060"/>
                </a:solidFill>
                <a:latin typeface="+mn-lt"/>
                <a:cs typeface="Times New Roman"/>
              </a:rPr>
              <a:t> </a:t>
            </a:r>
            <a:r>
              <a:rPr lang="en-US" sz="3000" b="1" spc="-40" dirty="0">
                <a:solidFill>
                  <a:srgbClr val="002060"/>
                </a:solidFill>
                <a:latin typeface="+mn-lt"/>
                <a:cs typeface="Times New Roman"/>
              </a:rPr>
              <a:t>a</a:t>
            </a:r>
            <a:r>
              <a:rPr lang="en-US" sz="3000" b="1" spc="5" dirty="0">
                <a:solidFill>
                  <a:srgbClr val="002060"/>
                </a:solidFill>
                <a:latin typeface="+mn-lt"/>
                <a:cs typeface="Times New Roman"/>
              </a:rPr>
              <a:t> </a:t>
            </a:r>
            <a:r>
              <a:rPr lang="en-US" sz="3000" b="1" spc="-50" dirty="0">
                <a:solidFill>
                  <a:srgbClr val="002060"/>
                </a:solidFill>
                <a:latin typeface="+mn-lt"/>
                <a:cs typeface="Times New Roman"/>
              </a:rPr>
              <a:t>Specific</a:t>
            </a:r>
            <a:r>
              <a:rPr lang="en-US" sz="3000" b="1" spc="-35" dirty="0">
                <a:solidFill>
                  <a:srgbClr val="002060"/>
                </a:solidFill>
                <a:latin typeface="+mn-lt"/>
                <a:cs typeface="Times New Roman"/>
              </a:rPr>
              <a:t> </a:t>
            </a:r>
            <a:r>
              <a:rPr lang="en-US" sz="3000" b="1" spc="-5" dirty="0">
                <a:solidFill>
                  <a:srgbClr val="002060"/>
                </a:solidFill>
                <a:latin typeface="+mn-lt"/>
                <a:cs typeface="Times New Roman"/>
              </a:rPr>
              <a:t>Research </a:t>
            </a:r>
            <a:r>
              <a:rPr lang="en-US" sz="3000" b="1" spc="-15" dirty="0">
                <a:solidFill>
                  <a:srgbClr val="002060"/>
                </a:solidFill>
                <a:latin typeface="+mn-lt"/>
                <a:cs typeface="Times New Roman"/>
              </a:rPr>
              <a:t>Question!!</a:t>
            </a:r>
            <a:endParaRPr lang="en-US" sz="3000" b="1" dirty="0">
              <a:solidFill>
                <a:srgbClr val="002060"/>
              </a:solidFill>
              <a:latin typeface="+mn-lt"/>
              <a:cs typeface="Times New Roman"/>
            </a:endParaRPr>
          </a:p>
        </p:txBody>
      </p:sp>
      <p:sp>
        <p:nvSpPr>
          <p:cNvPr id="5" name="Subtitle 4">
            <a:extLst>
              <a:ext uri="{FF2B5EF4-FFF2-40B4-BE49-F238E27FC236}">
                <a16:creationId xmlns:a16="http://schemas.microsoft.com/office/drawing/2014/main" id="{8EB60032-BD3C-6E96-E2B3-CD7CFF1C235E}"/>
              </a:ext>
            </a:extLst>
          </p:cNvPr>
          <p:cNvSpPr>
            <a:spLocks noGrp="1"/>
          </p:cNvSpPr>
          <p:nvPr>
            <p:ph type="subTitle" idx="1"/>
          </p:nvPr>
        </p:nvSpPr>
        <p:spPr>
          <a:xfrm>
            <a:off x="878417" y="2386012"/>
            <a:ext cx="9765771" cy="1042987"/>
          </a:xfrm>
        </p:spPr>
        <p:txBody>
          <a:bodyPr>
            <a:normAutofit/>
          </a:bodyPr>
          <a:lstStyle/>
          <a:p>
            <a:pPr marL="400050" indent="-400050" algn="l">
              <a:lnSpc>
                <a:spcPct val="150000"/>
              </a:lnSpc>
              <a:buFont typeface="+mj-lt"/>
              <a:buAutoNum type="romanLcPeriod"/>
            </a:pPr>
            <a:endParaRPr lang="en-US" sz="2800" b="1" dirty="0">
              <a:solidFill>
                <a:srgbClr val="7030A0"/>
              </a:solidFill>
            </a:endParaRPr>
          </a:p>
          <a:p>
            <a:pPr algn="l">
              <a:lnSpc>
                <a:spcPct val="150000"/>
              </a:lnSpc>
            </a:pPr>
            <a:endParaRPr lang="en-US" sz="2800" b="1" dirty="0">
              <a:solidFill>
                <a:srgbClr val="7030A0"/>
              </a:solidFill>
            </a:endParaRPr>
          </a:p>
        </p:txBody>
      </p:sp>
      <p:sp>
        <p:nvSpPr>
          <p:cNvPr id="7" name="TextBox 6">
            <a:extLst>
              <a:ext uri="{FF2B5EF4-FFF2-40B4-BE49-F238E27FC236}">
                <a16:creationId xmlns:a16="http://schemas.microsoft.com/office/drawing/2014/main" id="{2AD6CE54-A4B5-9BCC-CC22-B60F4FF7DC5B}"/>
              </a:ext>
            </a:extLst>
          </p:cNvPr>
          <p:cNvSpPr txBox="1"/>
          <p:nvPr/>
        </p:nvSpPr>
        <p:spPr>
          <a:xfrm>
            <a:off x="328613" y="1228725"/>
            <a:ext cx="11391898" cy="5355312"/>
          </a:xfrm>
          <a:prstGeom prst="rect">
            <a:avLst/>
          </a:prstGeom>
          <a:noFill/>
        </p:spPr>
        <p:txBody>
          <a:bodyPr wrap="square">
            <a:spAutoFit/>
          </a:bodyPr>
          <a:lstStyle/>
          <a:p>
            <a:pPr marL="514350" indent="-514350" algn="just">
              <a:lnSpc>
                <a:spcPct val="150000"/>
              </a:lnSpc>
              <a:buFont typeface="+mj-lt"/>
              <a:buAutoNum type="romanLcPeriod"/>
            </a:pPr>
            <a:r>
              <a:rPr lang="en-US" sz="2400" dirty="0"/>
              <a:t>Does ICT-based education help students at the tertiary level develop soft skills? </a:t>
            </a:r>
            <a:r>
              <a:rPr lang="en-US" sz="2400" dirty="0">
                <a:solidFill>
                  <a:srgbClr val="002060"/>
                </a:solidFill>
              </a:rPr>
              <a:t>(</a:t>
            </a:r>
            <a:r>
              <a:rPr lang="en-US" sz="2400" b="1" dirty="0">
                <a:solidFill>
                  <a:srgbClr val="FF0000"/>
                </a:solidFill>
              </a:rPr>
              <a:t>Education</a:t>
            </a:r>
            <a:r>
              <a:rPr lang="en-US" sz="2400" dirty="0">
                <a:solidFill>
                  <a:srgbClr val="002060"/>
                </a:solidFill>
              </a:rPr>
              <a:t>)</a:t>
            </a:r>
          </a:p>
          <a:p>
            <a:pPr marL="514350" indent="-514350" algn="just">
              <a:lnSpc>
                <a:spcPct val="150000"/>
              </a:lnSpc>
              <a:buFont typeface="+mj-lt"/>
              <a:buAutoNum type="romanLcPeriod"/>
            </a:pPr>
            <a:r>
              <a:rPr lang="en-US" sz="2400" dirty="0"/>
              <a:t>What factors are associated with the continuation of academic activities, social and cultural adjustment, and financial stability among international students studying in private universities in Bangladesh? </a:t>
            </a:r>
            <a:r>
              <a:rPr lang="en-US" sz="2400" dirty="0">
                <a:solidFill>
                  <a:srgbClr val="002060"/>
                </a:solidFill>
              </a:rPr>
              <a:t>(</a:t>
            </a:r>
            <a:r>
              <a:rPr lang="en-US" sz="2400" b="1" dirty="0">
                <a:solidFill>
                  <a:srgbClr val="FF0000"/>
                </a:solidFill>
              </a:rPr>
              <a:t>Migration</a:t>
            </a:r>
            <a:r>
              <a:rPr lang="en-US" sz="2400" dirty="0">
                <a:solidFill>
                  <a:srgbClr val="002060"/>
                </a:solidFill>
              </a:rPr>
              <a:t>)</a:t>
            </a:r>
          </a:p>
          <a:p>
            <a:pPr marL="514350" indent="-514350" algn="just">
              <a:lnSpc>
                <a:spcPct val="150000"/>
              </a:lnSpc>
              <a:buFont typeface="+mj-lt"/>
              <a:buAutoNum type="romanLcPeriod"/>
            </a:pPr>
            <a:r>
              <a:rPr lang="en-US" sz="2400" dirty="0"/>
              <a:t>Why do so many people seek alternative healthcare services?  </a:t>
            </a:r>
            <a:r>
              <a:rPr lang="en-US" sz="2400" dirty="0">
                <a:solidFill>
                  <a:srgbClr val="002060"/>
                </a:solidFill>
              </a:rPr>
              <a:t>(</a:t>
            </a:r>
            <a:r>
              <a:rPr lang="en-US" sz="2400" b="1" dirty="0">
                <a:solidFill>
                  <a:srgbClr val="FF0000"/>
                </a:solidFill>
              </a:rPr>
              <a:t>Health</a:t>
            </a:r>
            <a:r>
              <a:rPr lang="en-US" sz="2400" dirty="0">
                <a:solidFill>
                  <a:srgbClr val="002060"/>
                </a:solidFill>
              </a:rPr>
              <a:t>)</a:t>
            </a:r>
          </a:p>
          <a:p>
            <a:pPr marL="514350" indent="-514350" algn="just">
              <a:lnSpc>
                <a:spcPct val="150000"/>
              </a:lnSpc>
              <a:buFont typeface="+mj-lt"/>
              <a:buAutoNum type="romanLcPeriod"/>
            </a:pPr>
            <a:r>
              <a:rPr lang="en-US" sz="2400" dirty="0"/>
              <a:t>Does microcredit empower women? </a:t>
            </a:r>
            <a:r>
              <a:rPr lang="en-US" sz="2400" dirty="0">
                <a:solidFill>
                  <a:srgbClr val="002060"/>
                </a:solidFill>
              </a:rPr>
              <a:t>(</a:t>
            </a:r>
            <a:r>
              <a:rPr lang="en-US" sz="2400" b="1" dirty="0">
                <a:solidFill>
                  <a:srgbClr val="FF0000"/>
                </a:solidFill>
              </a:rPr>
              <a:t>Women empowerment</a:t>
            </a:r>
            <a:r>
              <a:rPr lang="en-US" sz="2400" dirty="0">
                <a:solidFill>
                  <a:srgbClr val="002060"/>
                </a:solidFill>
              </a:rPr>
              <a:t>)</a:t>
            </a:r>
          </a:p>
          <a:p>
            <a:pPr marL="514350" indent="-514350" algn="just">
              <a:lnSpc>
                <a:spcPct val="150000"/>
              </a:lnSpc>
              <a:buFont typeface="+mj-lt"/>
              <a:buAutoNum type="romanLcPeriod"/>
            </a:pPr>
            <a:r>
              <a:rPr lang="en-US" sz="2400" dirty="0"/>
              <a:t>How does environmental pollution in the coastal areas impact on  livelihood changes of the population? </a:t>
            </a:r>
            <a:r>
              <a:rPr lang="en-US" sz="2400" dirty="0">
                <a:solidFill>
                  <a:srgbClr val="002060"/>
                </a:solidFill>
              </a:rPr>
              <a:t>(</a:t>
            </a:r>
            <a:r>
              <a:rPr lang="en-US" sz="2400" b="1" dirty="0">
                <a:solidFill>
                  <a:srgbClr val="FF0000"/>
                </a:solidFill>
              </a:rPr>
              <a:t>Environment</a:t>
            </a:r>
            <a:r>
              <a:rPr lang="en-US" sz="2400" dirty="0">
                <a:solidFill>
                  <a:srgbClr val="002060"/>
                </a:solidFill>
              </a:rPr>
              <a:t>)</a:t>
            </a:r>
          </a:p>
          <a:p>
            <a:pPr marL="400050" indent="-400050">
              <a:buFont typeface="+mj-lt"/>
              <a:buAutoNum type="romanLcPeriod"/>
            </a:pPr>
            <a:endParaRPr lang="en-US" dirty="0"/>
          </a:p>
        </p:txBody>
      </p:sp>
    </p:spTree>
    <p:extLst>
      <p:ext uri="{BB962C8B-B14F-4D97-AF65-F5344CB8AC3E}">
        <p14:creationId xmlns:p14="http://schemas.microsoft.com/office/powerpoint/2010/main" val="145026756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744</TotalTime>
  <Words>3292</Words>
  <Application>Microsoft Office PowerPoint</Application>
  <PresentationFormat>Widescreen</PresentationFormat>
  <Paragraphs>131</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Leelawadee</vt:lpstr>
      <vt:lpstr>Trebuchet MS</vt:lpstr>
      <vt:lpstr>Wingdings</vt:lpstr>
      <vt:lpstr>Wingdings 3</vt:lpstr>
      <vt:lpstr>Facet</vt:lpstr>
      <vt:lpstr>"How to Fix the Research Topic Title and Write Abstract</vt:lpstr>
      <vt:lpstr>Objectives of this Sessions</vt:lpstr>
      <vt:lpstr>Expected Outcomes</vt:lpstr>
      <vt:lpstr>What is all about research?</vt:lpstr>
      <vt:lpstr>Importance of Research </vt:lpstr>
      <vt:lpstr>What are today's concerns that we want to address?</vt:lpstr>
      <vt:lpstr>How to Prepare the Title</vt:lpstr>
      <vt:lpstr>Identifying a Research Topic</vt:lpstr>
      <vt:lpstr>Narrow Down the Topic into a Specific Research Question!!</vt:lpstr>
      <vt:lpstr>When do you know you have a suitable topic?</vt:lpstr>
      <vt:lpstr>Attributes for a Suitable Title</vt:lpstr>
      <vt:lpstr>Journey: Topic to a Suitable Title (Migration)</vt:lpstr>
      <vt:lpstr>How to Prepare the Abstract</vt:lpstr>
      <vt:lpstr>How to Prepare the Abstract</vt:lpstr>
      <vt:lpstr>Attributes of a Suitable Abstract</vt:lpstr>
      <vt:lpstr>PRISMA 2020 for Abstracts checklist*</vt:lpstr>
      <vt:lpstr>Informative Abstract</vt:lpstr>
      <vt:lpstr>Effects of Scientific-Writing Training on Knowledge and Publication Output (An Imaginary Study)</vt:lpstr>
      <vt:lpstr>Effects of Scientific-Writing Training on Knowledge and Publication Output (An Imaginary Study)</vt:lpstr>
      <vt:lpstr>Indicative abstract (descriptive abstract)</vt:lpstr>
      <vt:lpstr>Teaching of Scientific Writing (An Imaginary Review Article)</vt:lpstr>
      <vt:lpstr>Bad Abstract (420 Words)</vt:lpstr>
      <vt:lpstr> Good One!! (207 Words)</vt:lpstr>
      <vt:lpstr>IMRAD as an adaptable structure for research papers</vt:lpstr>
      <vt:lpstr>References</vt:lpstr>
      <vt:lpstr>Q/A Session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FHS</dc:creator>
  <cp:lastModifiedBy>FHS</cp:lastModifiedBy>
  <cp:revision>20</cp:revision>
  <dcterms:created xsi:type="dcterms:W3CDTF">2024-10-08T04:47:39Z</dcterms:created>
  <dcterms:modified xsi:type="dcterms:W3CDTF">2025-01-17T05:34:50Z</dcterms:modified>
</cp:coreProperties>
</file>