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0" r:id="rId4"/>
    <p:sldId id="271" r:id="rId5"/>
    <p:sldId id="272" r:id="rId6"/>
    <p:sldId id="273" r:id="rId7"/>
    <p:sldId id="258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NCHI" initials="T" lastIdx="3" clrIdx="0">
    <p:extLst>
      <p:ext uri="{19B8F6BF-5375-455C-9EA6-DF929625EA0E}">
        <p15:presenceInfo xmlns:p15="http://schemas.microsoft.com/office/powerpoint/2012/main" userId="TANCH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3434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1/20/2021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1/20/2021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1/20/2021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1/20/2021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1/20/2021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1/20/2021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1/20/2021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1/20/2021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1/20/2021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Chapter-1</a:t>
            </a:r>
            <a:br>
              <a:rPr lang="en-US" b="1" dirty="0"/>
            </a:br>
            <a:r>
              <a:rPr lang="en-US" b="1" dirty="0"/>
              <a:t>Introduction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Part-1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Concept of Management 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                </a:t>
            </a:r>
            <a:r>
              <a:rPr lang="en-US" sz="4800" b="1" dirty="0"/>
              <a:t>MANAGEMENT-1598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>
                <a:solidFill>
                  <a:srgbClr val="FFFF00"/>
                </a:solidFill>
              </a:rPr>
              <a:t>MANAGE</a:t>
            </a:r>
            <a:r>
              <a:rPr lang="en-US" sz="4800" dirty="0">
                <a:solidFill>
                  <a:schemeClr val="accent5">
                    <a:lumMod val="75000"/>
                  </a:schemeClr>
                </a:solidFill>
              </a:rPr>
              <a:t>MEN</a:t>
            </a:r>
            <a:r>
              <a:rPr lang="en-US" sz="6600" dirty="0"/>
              <a:t>T</a:t>
            </a:r>
          </a:p>
          <a:p>
            <a:pPr marL="0" indent="0">
              <a:buNone/>
            </a:pPr>
            <a:endParaRPr lang="en-US" sz="48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789612" y="4114800"/>
            <a:ext cx="1066800" cy="0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008812" y="3505200"/>
            <a:ext cx="2667000" cy="1219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Tactics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5795FA3-4982-40BD-9B0E-7815F739F0AE}"/>
              </a:ext>
            </a:extLst>
          </p:cNvPr>
          <p:cNvCxnSpPr/>
          <p:nvPr/>
        </p:nvCxnSpPr>
        <p:spPr>
          <a:xfrm>
            <a:off x="2436812" y="4495800"/>
            <a:ext cx="0" cy="533400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CC9155D2-53A8-41EA-90EB-867657DCC2FF}"/>
              </a:ext>
            </a:extLst>
          </p:cNvPr>
          <p:cNvSpPr/>
          <p:nvPr/>
        </p:nvSpPr>
        <p:spPr>
          <a:xfrm>
            <a:off x="1903412" y="5105400"/>
            <a:ext cx="1523984" cy="533400"/>
          </a:xfrm>
          <a:prstGeom prst="rect">
            <a:avLst/>
          </a:prstGeom>
          <a:solidFill>
            <a:srgbClr val="FFFF00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Handle, Motivate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4AB9E50-7802-4225-AEBF-AD2BB99CDF38}"/>
              </a:ext>
            </a:extLst>
          </p:cNvPr>
          <p:cNvCxnSpPr/>
          <p:nvPr/>
        </p:nvCxnSpPr>
        <p:spPr>
          <a:xfrm>
            <a:off x="4722812" y="4495800"/>
            <a:ext cx="0" cy="457200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B2669C6-D7B4-4E06-8AAD-809BF73CFDC4}"/>
              </a:ext>
            </a:extLst>
          </p:cNvPr>
          <p:cNvSpPr/>
          <p:nvPr/>
        </p:nvSpPr>
        <p:spPr>
          <a:xfrm>
            <a:off x="4113194" y="5046955"/>
            <a:ext cx="1523984" cy="533400"/>
          </a:xfrm>
          <a:prstGeom prst="rect">
            <a:avLst/>
          </a:prstGeom>
          <a:solidFill>
            <a:srgbClr val="C00000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People, human, labor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Manipulation of   Resources   to   achieve   </a:t>
            </a:r>
            <a:r>
              <a:rPr lang="en-US" sz="2800" dirty="0">
                <a:solidFill>
                  <a:srgbClr val="FFC000"/>
                </a:solidFill>
              </a:rPr>
              <a:t>goals or objectives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36812" y="2438400"/>
            <a:ext cx="0" cy="838200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2414" y="3276600"/>
            <a:ext cx="2285998" cy="15240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To manage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To handle effectively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To influence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530168" y="2331612"/>
            <a:ext cx="259444" cy="792588"/>
          </a:xfrm>
          <a:prstGeom prst="straightConnector1">
            <a:avLst/>
          </a:prstGeom>
          <a:ln w="2540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922712" y="3103808"/>
            <a:ext cx="3733800" cy="2514600"/>
          </a:xfrm>
          <a:prstGeom prst="ellipse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Human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Physical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Financial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Material or Informational Resources</a:t>
            </a:r>
          </a:p>
        </p:txBody>
      </p:sp>
      <p:sp>
        <p:nvSpPr>
          <p:cNvPr id="14" name="Oval 13"/>
          <p:cNvSpPr/>
          <p:nvPr/>
        </p:nvSpPr>
        <p:spPr>
          <a:xfrm>
            <a:off x="9828212" y="3543300"/>
            <a:ext cx="2152651" cy="2514600"/>
          </a:xfrm>
          <a:prstGeom prst="ellipse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bg1"/>
                </a:solidFill>
              </a:rPr>
              <a:t>4 </a:t>
            </a:r>
            <a:r>
              <a:rPr lang="en-US" sz="2000" b="1" dirty="0" err="1">
                <a:solidFill>
                  <a:schemeClr val="bg1"/>
                </a:solidFill>
              </a:rPr>
              <a:t>Ms</a:t>
            </a: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Man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Machine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Money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671023" y="4038600"/>
            <a:ext cx="2190751" cy="2514600"/>
          </a:xfrm>
          <a:prstGeom prst="ellipse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Land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Labor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Capital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Material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522912" y="2303708"/>
            <a:ext cx="2952750" cy="1734892"/>
          </a:xfrm>
          <a:prstGeom prst="straightConnector1">
            <a:avLst/>
          </a:prstGeom>
          <a:ln w="2540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530168" y="2291366"/>
            <a:ext cx="4679044" cy="1480534"/>
          </a:xfrm>
          <a:prstGeom prst="straightConnector1">
            <a:avLst/>
          </a:prstGeom>
          <a:ln w="2540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91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Organizational Resources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20757" y="2966129"/>
            <a:ext cx="1584960" cy="108102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800" dirty="0"/>
              <a:t>Physical resource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884612" y="2133600"/>
            <a:ext cx="1066800" cy="0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uman Resource Management (MSc) - Postgraduate taught, University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2" y="1484691"/>
            <a:ext cx="2423889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ypical GC-6150 Single Needle Lock Garments Stitch Machine Pric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2" y="2970422"/>
            <a:ext cx="288109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ash Machine | A person takes their money from the cash mach… | Flick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05" y="4432070"/>
            <a:ext cx="2286000" cy="128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ooden background. macro detail of wooden trunk isolated on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424" y="5632634"/>
            <a:ext cx="178736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13"/>
          <p:cNvSpPr txBox="1">
            <a:spLocks/>
          </p:cNvSpPr>
          <p:nvPr/>
        </p:nvSpPr>
        <p:spPr>
          <a:xfrm>
            <a:off x="1961496" y="4551610"/>
            <a:ext cx="1770716" cy="1081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800" dirty="0"/>
              <a:t>Financial resource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1961496" y="5799083"/>
            <a:ext cx="1584960" cy="1081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800" dirty="0"/>
              <a:t>Material resource</a:t>
            </a:r>
          </a:p>
        </p:txBody>
      </p:sp>
      <p:sp>
        <p:nvSpPr>
          <p:cNvPr id="12" name="Content Placeholder 13"/>
          <p:cNvSpPr txBox="1">
            <a:spLocks/>
          </p:cNvSpPr>
          <p:nvPr/>
        </p:nvSpPr>
        <p:spPr>
          <a:xfrm>
            <a:off x="1961496" y="1714025"/>
            <a:ext cx="1584960" cy="107243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800" dirty="0"/>
              <a:t>Human resource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79812" y="6172200"/>
            <a:ext cx="1066800" cy="0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84612" y="4876800"/>
            <a:ext cx="2209800" cy="0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469827" y="3276600"/>
            <a:ext cx="1066800" cy="0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43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7012" y="228600"/>
            <a:ext cx="10515598" cy="792162"/>
          </a:xfrm>
        </p:spPr>
        <p:txBody>
          <a:bodyPr>
            <a:normAutofit/>
          </a:bodyPr>
          <a:lstStyle/>
          <a:p>
            <a:r>
              <a:rPr lang="en-US" sz="3600" b="1" dirty="0"/>
              <a:t>Definition-2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60412" y="2133600"/>
            <a:ext cx="10972800" cy="44633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dirty="0"/>
              <a:t>The </a:t>
            </a:r>
            <a:r>
              <a:rPr lang="en-US" sz="4800" dirty="0">
                <a:solidFill>
                  <a:srgbClr val="FFC000"/>
                </a:solidFill>
              </a:rPr>
              <a:t>process</a:t>
            </a:r>
            <a:r>
              <a:rPr lang="en-US" sz="4800" dirty="0"/>
              <a:t> of </a:t>
            </a:r>
            <a:r>
              <a:rPr lang="en-US" sz="4800" dirty="0">
                <a:solidFill>
                  <a:srgbClr val="00B0F0"/>
                </a:solidFill>
              </a:rPr>
              <a:t>getting activities completed</a:t>
            </a:r>
            <a:r>
              <a:rPr lang="en-US" sz="4800" dirty="0"/>
              <a:t> </a:t>
            </a:r>
            <a:r>
              <a:rPr lang="en-US" sz="4800" dirty="0">
                <a:solidFill>
                  <a:srgbClr val="FF0000"/>
                </a:solidFill>
              </a:rPr>
              <a:t>efficiently</a:t>
            </a:r>
            <a:r>
              <a:rPr lang="en-US" sz="4800" dirty="0"/>
              <a:t> and </a:t>
            </a:r>
            <a:r>
              <a:rPr lang="en-US" sz="4800" dirty="0">
                <a:solidFill>
                  <a:srgbClr val="FF0000"/>
                </a:solidFill>
              </a:rPr>
              <a:t>effectively</a:t>
            </a:r>
            <a:r>
              <a:rPr lang="en-US" sz="4800" dirty="0"/>
              <a:t> with and through          other people</a:t>
            </a:r>
            <a:r>
              <a:rPr lang="en-US" sz="4800" dirty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endParaRPr lang="en-US" sz="4800" dirty="0"/>
          </a:p>
        </p:txBody>
      </p:sp>
      <p:sp>
        <p:nvSpPr>
          <p:cNvPr id="7" name="Oval Callout 6"/>
          <p:cNvSpPr/>
          <p:nvPr/>
        </p:nvSpPr>
        <p:spPr>
          <a:xfrm>
            <a:off x="3046412" y="838200"/>
            <a:ext cx="1752600" cy="1186732"/>
          </a:xfrm>
          <a:prstGeom prst="wedgeEllipseCallout">
            <a:avLst/>
          </a:prstGeom>
          <a:solidFill>
            <a:srgbClr val="FFC000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Series of steps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9447212" y="829614"/>
            <a:ext cx="1752600" cy="1186732"/>
          </a:xfrm>
          <a:prstGeom prst="wedgeEllipseCallout">
            <a:avLst/>
          </a:prstGeom>
          <a:solidFill>
            <a:srgbClr val="00B0F0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Complete task</a:t>
            </a:r>
          </a:p>
        </p:txBody>
      </p:sp>
      <p:sp>
        <p:nvSpPr>
          <p:cNvPr id="8" name="Down Arrow 7"/>
          <p:cNvSpPr/>
          <p:nvPr/>
        </p:nvSpPr>
        <p:spPr>
          <a:xfrm>
            <a:off x="4379912" y="3366210"/>
            <a:ext cx="304800" cy="914400"/>
          </a:xfrm>
          <a:prstGeom prst="down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9123362" y="3418533"/>
            <a:ext cx="304800" cy="914400"/>
          </a:xfrm>
          <a:prstGeom prst="down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Alternate Process 8"/>
          <p:cNvSpPr/>
          <p:nvPr/>
        </p:nvSpPr>
        <p:spPr>
          <a:xfrm>
            <a:off x="3275012" y="4365266"/>
            <a:ext cx="2514600" cy="1465107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Use resources in a low cost and produce high quality product</a:t>
            </a:r>
          </a:p>
        </p:txBody>
      </p:sp>
      <p:sp>
        <p:nvSpPr>
          <p:cNvPr id="15" name="Flowchart: Alternate Process 14"/>
          <p:cNvSpPr/>
          <p:nvPr/>
        </p:nvSpPr>
        <p:spPr>
          <a:xfrm>
            <a:off x="8304212" y="4365266"/>
            <a:ext cx="2286000" cy="1667814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Making right decision at the right time and successfully implementing </a:t>
            </a:r>
            <a:r>
              <a:rPr lang="en-US" b="1">
                <a:solidFill>
                  <a:schemeClr val="bg1"/>
                </a:solidFill>
              </a:rPr>
              <a:t>that decision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34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9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Definition-3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dirty="0"/>
              <a:t>The attainment of organizational goals in an </a:t>
            </a:r>
            <a:r>
              <a:rPr lang="en-US" sz="4800" dirty="0">
                <a:solidFill>
                  <a:srgbClr val="FFFF00"/>
                </a:solidFill>
              </a:rPr>
              <a:t>effective and efficient </a:t>
            </a:r>
            <a:r>
              <a:rPr lang="en-US" sz="4800" dirty="0"/>
              <a:t>manner through </a:t>
            </a:r>
            <a:r>
              <a:rPr lang="en-US" sz="4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planning, organizing, leading and controlling </a:t>
            </a:r>
            <a:r>
              <a:rPr lang="en-US" sz="4800" dirty="0"/>
              <a:t>organizational </a:t>
            </a:r>
            <a:r>
              <a:rPr lang="en-US" sz="4800" dirty="0">
                <a:solidFill>
                  <a:srgbClr val="FFFF00"/>
                </a:solidFill>
              </a:rPr>
              <a:t>resources.</a:t>
            </a:r>
          </a:p>
        </p:txBody>
      </p:sp>
    </p:spTree>
    <p:extLst>
      <p:ext uri="{BB962C8B-B14F-4D97-AF65-F5344CB8AC3E}">
        <p14:creationId xmlns:p14="http://schemas.microsoft.com/office/powerpoint/2010/main" val="145258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Thank you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5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186</TotalTime>
  <Words>137</Words>
  <Application>Microsoft Office PowerPoint</Application>
  <PresentationFormat>Custom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Consolas</vt:lpstr>
      <vt:lpstr>Corbel</vt:lpstr>
      <vt:lpstr>Chalkboard 16x9</vt:lpstr>
      <vt:lpstr>Chapter-1 Introduction Part-1</vt:lpstr>
      <vt:lpstr>Concept of Management </vt:lpstr>
      <vt:lpstr>Definition-1</vt:lpstr>
      <vt:lpstr>Organizational Resources</vt:lpstr>
      <vt:lpstr>Definition-2</vt:lpstr>
      <vt:lpstr>Definition-3</vt:lpstr>
      <vt:lpstr>Thank you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Chapter-1 Introduction Part-1</dc:title>
  <dc:creator>TANCHI</dc:creator>
  <cp:lastModifiedBy>Dell</cp:lastModifiedBy>
  <cp:revision>33</cp:revision>
  <dcterms:created xsi:type="dcterms:W3CDTF">2020-05-06T21:17:14Z</dcterms:created>
  <dcterms:modified xsi:type="dcterms:W3CDTF">2021-01-20T10:41:25Z</dcterms:modified>
</cp:coreProperties>
</file>