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1523786-37D9-42E3-AA37-A2052EEDFA85}" type="datetimeFigureOut">
              <a:rPr lang="en-US" smtClean="0"/>
              <a:t>11/17/2018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E0757C-4225-449C-8873-B6DFD75DEB08}" type="slidenum">
              <a:rPr lang="en-US" smtClean="0"/>
              <a:t>‹#›</a:t>
            </a:fld>
            <a:endParaRPr lang="en-US"/>
          </a:p>
        </p:txBody>
      </p:sp>
    </p:spTree>
    <p:extLst>
      <p:ext uri="{BB962C8B-B14F-4D97-AF65-F5344CB8AC3E}">
        <p14:creationId xmlns:p14="http://schemas.microsoft.com/office/powerpoint/2010/main" val="1174514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523786-37D9-42E3-AA37-A2052EEDFA85}" type="datetimeFigureOut">
              <a:rPr lang="en-US" smtClean="0"/>
              <a:t>11/17/2018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E0757C-4225-449C-8873-B6DFD75DEB08}" type="slidenum">
              <a:rPr lang="en-US" smtClean="0"/>
              <a:t>‹#›</a:t>
            </a:fld>
            <a:endParaRPr lang="en-US"/>
          </a:p>
        </p:txBody>
      </p:sp>
    </p:spTree>
    <p:extLst>
      <p:ext uri="{BB962C8B-B14F-4D97-AF65-F5344CB8AC3E}">
        <p14:creationId xmlns:p14="http://schemas.microsoft.com/office/powerpoint/2010/main" val="2069109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523786-37D9-42E3-AA37-A2052EEDFA85}" type="datetimeFigureOut">
              <a:rPr lang="en-US" smtClean="0"/>
              <a:t>11/17/2018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E0757C-4225-449C-8873-B6DFD75DEB08}" type="slidenum">
              <a:rPr lang="en-US" smtClean="0"/>
              <a:t>‹#›</a:t>
            </a:fld>
            <a:endParaRPr lang="en-US"/>
          </a:p>
        </p:txBody>
      </p:sp>
    </p:spTree>
    <p:extLst>
      <p:ext uri="{BB962C8B-B14F-4D97-AF65-F5344CB8AC3E}">
        <p14:creationId xmlns:p14="http://schemas.microsoft.com/office/powerpoint/2010/main" val="1307603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523786-37D9-42E3-AA37-A2052EEDFA85}" type="datetimeFigureOut">
              <a:rPr lang="en-US" smtClean="0"/>
              <a:t>11/17/2018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E0757C-4225-449C-8873-B6DFD75DEB08}" type="slidenum">
              <a:rPr lang="en-US" smtClean="0"/>
              <a:t>‹#›</a:t>
            </a:fld>
            <a:endParaRPr lang="en-US"/>
          </a:p>
        </p:txBody>
      </p:sp>
    </p:spTree>
    <p:extLst>
      <p:ext uri="{BB962C8B-B14F-4D97-AF65-F5344CB8AC3E}">
        <p14:creationId xmlns:p14="http://schemas.microsoft.com/office/powerpoint/2010/main" val="3457765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523786-37D9-42E3-AA37-A2052EEDFA85}" type="datetimeFigureOut">
              <a:rPr lang="en-US" smtClean="0"/>
              <a:t>11/17/2018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E0757C-4225-449C-8873-B6DFD75DEB08}" type="slidenum">
              <a:rPr lang="en-US" smtClean="0"/>
              <a:t>‹#›</a:t>
            </a:fld>
            <a:endParaRPr lang="en-US"/>
          </a:p>
        </p:txBody>
      </p:sp>
    </p:spTree>
    <p:extLst>
      <p:ext uri="{BB962C8B-B14F-4D97-AF65-F5344CB8AC3E}">
        <p14:creationId xmlns:p14="http://schemas.microsoft.com/office/powerpoint/2010/main" val="1226438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1523786-37D9-42E3-AA37-A2052EEDFA85}" type="datetimeFigureOut">
              <a:rPr lang="en-US" smtClean="0"/>
              <a:t>11/17/2018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E0757C-4225-449C-8873-B6DFD75DEB08}" type="slidenum">
              <a:rPr lang="en-US" smtClean="0"/>
              <a:t>‹#›</a:t>
            </a:fld>
            <a:endParaRPr lang="en-US"/>
          </a:p>
        </p:txBody>
      </p:sp>
    </p:spTree>
    <p:extLst>
      <p:ext uri="{BB962C8B-B14F-4D97-AF65-F5344CB8AC3E}">
        <p14:creationId xmlns:p14="http://schemas.microsoft.com/office/powerpoint/2010/main" val="1449673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1523786-37D9-42E3-AA37-A2052EEDFA85}" type="datetimeFigureOut">
              <a:rPr lang="en-US" smtClean="0"/>
              <a:t>11/17/2018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E0757C-4225-449C-8873-B6DFD75DEB08}" type="slidenum">
              <a:rPr lang="en-US" smtClean="0"/>
              <a:t>‹#›</a:t>
            </a:fld>
            <a:endParaRPr lang="en-US"/>
          </a:p>
        </p:txBody>
      </p:sp>
    </p:spTree>
    <p:extLst>
      <p:ext uri="{BB962C8B-B14F-4D97-AF65-F5344CB8AC3E}">
        <p14:creationId xmlns:p14="http://schemas.microsoft.com/office/powerpoint/2010/main" val="947699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1523786-37D9-42E3-AA37-A2052EEDFA85}" type="datetimeFigureOut">
              <a:rPr lang="en-US" smtClean="0"/>
              <a:t>11/17/2018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E0757C-4225-449C-8873-B6DFD75DEB08}" type="slidenum">
              <a:rPr lang="en-US" smtClean="0"/>
              <a:t>‹#›</a:t>
            </a:fld>
            <a:endParaRPr lang="en-US"/>
          </a:p>
        </p:txBody>
      </p:sp>
    </p:spTree>
    <p:extLst>
      <p:ext uri="{BB962C8B-B14F-4D97-AF65-F5344CB8AC3E}">
        <p14:creationId xmlns:p14="http://schemas.microsoft.com/office/powerpoint/2010/main" val="2198224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523786-37D9-42E3-AA37-A2052EEDFA85}" type="datetimeFigureOut">
              <a:rPr lang="en-US" smtClean="0"/>
              <a:t>11/17/2018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E0757C-4225-449C-8873-B6DFD75DEB08}" type="slidenum">
              <a:rPr lang="en-US" smtClean="0"/>
              <a:t>‹#›</a:t>
            </a:fld>
            <a:endParaRPr lang="en-US"/>
          </a:p>
        </p:txBody>
      </p:sp>
    </p:spTree>
    <p:extLst>
      <p:ext uri="{BB962C8B-B14F-4D97-AF65-F5344CB8AC3E}">
        <p14:creationId xmlns:p14="http://schemas.microsoft.com/office/powerpoint/2010/main" val="983409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523786-37D9-42E3-AA37-A2052EEDFA85}" type="datetimeFigureOut">
              <a:rPr lang="en-US" smtClean="0"/>
              <a:t>11/17/2018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E0757C-4225-449C-8873-B6DFD75DEB08}" type="slidenum">
              <a:rPr lang="en-US" smtClean="0"/>
              <a:t>‹#›</a:t>
            </a:fld>
            <a:endParaRPr lang="en-US"/>
          </a:p>
        </p:txBody>
      </p:sp>
    </p:spTree>
    <p:extLst>
      <p:ext uri="{BB962C8B-B14F-4D97-AF65-F5344CB8AC3E}">
        <p14:creationId xmlns:p14="http://schemas.microsoft.com/office/powerpoint/2010/main" val="4166580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523786-37D9-42E3-AA37-A2052EEDFA85}" type="datetimeFigureOut">
              <a:rPr lang="en-US" smtClean="0"/>
              <a:t>11/17/2018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E0757C-4225-449C-8873-B6DFD75DEB08}" type="slidenum">
              <a:rPr lang="en-US" smtClean="0"/>
              <a:t>‹#›</a:t>
            </a:fld>
            <a:endParaRPr lang="en-US"/>
          </a:p>
        </p:txBody>
      </p:sp>
    </p:spTree>
    <p:extLst>
      <p:ext uri="{BB962C8B-B14F-4D97-AF65-F5344CB8AC3E}">
        <p14:creationId xmlns:p14="http://schemas.microsoft.com/office/powerpoint/2010/main" val="1141396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523786-37D9-42E3-AA37-A2052EEDFA85}" type="datetimeFigureOut">
              <a:rPr lang="en-US" smtClean="0"/>
              <a:t>11/17/2018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E0757C-4225-449C-8873-B6DFD75DEB08}" type="slidenum">
              <a:rPr lang="en-US" smtClean="0"/>
              <a:t>‹#›</a:t>
            </a:fld>
            <a:endParaRPr lang="en-US"/>
          </a:p>
        </p:txBody>
      </p:sp>
    </p:spTree>
    <p:extLst>
      <p:ext uri="{BB962C8B-B14F-4D97-AF65-F5344CB8AC3E}">
        <p14:creationId xmlns:p14="http://schemas.microsoft.com/office/powerpoint/2010/main" val="2900332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Anti-asthmatic agents</a:t>
            </a:r>
            <a:endParaRPr lang="en-US" dirty="0"/>
          </a:p>
        </p:txBody>
      </p:sp>
    </p:spTree>
    <p:extLst>
      <p:ext uri="{BB962C8B-B14F-4D97-AF65-F5344CB8AC3E}">
        <p14:creationId xmlns:p14="http://schemas.microsoft.com/office/powerpoint/2010/main" val="2954115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061" y="318051"/>
            <a:ext cx="11290852" cy="6135757"/>
          </a:xfrm>
        </p:spPr>
        <p:txBody>
          <a:bodyPr>
            <a:normAutofit fontScale="92500" lnSpcReduction="10000"/>
          </a:bodyPr>
          <a:lstStyle/>
          <a:p>
            <a:pPr algn="just"/>
            <a:r>
              <a:rPr lang="en-US" dirty="0"/>
              <a:t>The resultant T</a:t>
            </a:r>
            <a:r>
              <a:rPr lang="en-US" baseline="-25000" dirty="0"/>
              <a:t>H</a:t>
            </a:r>
            <a:r>
              <a:rPr lang="en-US" dirty="0"/>
              <a:t>2 cells activate an important arm of the immune system, known as the humoral immune system. </a:t>
            </a:r>
            <a:endParaRPr lang="en-US" dirty="0" smtClean="0"/>
          </a:p>
          <a:p>
            <a:pPr algn="just"/>
            <a:r>
              <a:rPr lang="en-US" dirty="0" smtClean="0"/>
              <a:t>The </a:t>
            </a:r>
            <a:r>
              <a:rPr lang="en-US" dirty="0"/>
              <a:t>humoral immune system produces antibodies (</a:t>
            </a:r>
            <a:r>
              <a:rPr lang="en-US" dirty="0" err="1"/>
              <a:t>IgE</a:t>
            </a:r>
            <a:r>
              <a:rPr lang="en-US" dirty="0"/>
              <a:t>) against the inhaled allergen. </a:t>
            </a:r>
            <a:endParaRPr lang="en-US" dirty="0" smtClean="0"/>
          </a:p>
          <a:p>
            <a:pPr algn="just"/>
            <a:r>
              <a:rPr lang="en-US" dirty="0" smtClean="0"/>
              <a:t>This </a:t>
            </a:r>
            <a:r>
              <a:rPr lang="en-US" dirty="0" err="1"/>
              <a:t>IgE</a:t>
            </a:r>
            <a:r>
              <a:rPr lang="en-US" dirty="0"/>
              <a:t> is then bound to the mast cell in the inner airway mucosa. </a:t>
            </a:r>
            <a:endParaRPr lang="en-US" dirty="0" smtClean="0"/>
          </a:p>
          <a:p>
            <a:pPr algn="just"/>
            <a:r>
              <a:rPr lang="en-US" dirty="0" smtClean="0"/>
              <a:t>On </a:t>
            </a:r>
            <a:r>
              <a:rPr lang="en-US" dirty="0" err="1"/>
              <a:t>reexposure</a:t>
            </a:r>
            <a:r>
              <a:rPr lang="en-US" dirty="0"/>
              <a:t> to an antigen, antigen-antibody interaction on the surface of mast cell triggers both the release of mediators stored in the cells’ granules &amp; the synthesis &amp; release of other mediators. </a:t>
            </a:r>
            <a:endParaRPr lang="en-US" dirty="0" smtClean="0"/>
          </a:p>
          <a:p>
            <a:pPr algn="just"/>
            <a:r>
              <a:rPr lang="en-US" dirty="0" smtClean="0"/>
              <a:t>These </a:t>
            </a:r>
            <a:r>
              <a:rPr lang="en-US" dirty="0"/>
              <a:t>mediators include- histamine, </a:t>
            </a:r>
            <a:r>
              <a:rPr lang="en-US" dirty="0" err="1"/>
              <a:t>tryptase</a:t>
            </a:r>
            <a:r>
              <a:rPr lang="en-US" dirty="0"/>
              <a:t>, </a:t>
            </a:r>
            <a:r>
              <a:rPr lang="en-US" dirty="0" err="1"/>
              <a:t>leukotrienes</a:t>
            </a:r>
            <a:r>
              <a:rPr lang="en-US" dirty="0"/>
              <a:t> &amp; prostaglandins, which causes immediate </a:t>
            </a:r>
            <a:r>
              <a:rPr lang="en-US" dirty="0" err="1"/>
              <a:t>bronchochonstriction</a:t>
            </a:r>
            <a:r>
              <a:rPr lang="en-US" dirty="0"/>
              <a:t> &amp; also trigger the inflammation.  </a:t>
            </a:r>
            <a:endParaRPr lang="en-US" dirty="0" smtClean="0"/>
          </a:p>
          <a:p>
            <a:pPr algn="just"/>
            <a:r>
              <a:rPr lang="en-US" dirty="0" smtClean="0"/>
              <a:t>When </a:t>
            </a:r>
            <a:r>
              <a:rPr lang="en-US" dirty="0"/>
              <a:t>the airways react, the muscles around them tighten. This narrows the airways, causing less air to flow into the lungs. </a:t>
            </a:r>
            <a:endParaRPr lang="en-US" dirty="0" smtClean="0"/>
          </a:p>
          <a:p>
            <a:pPr algn="just"/>
            <a:r>
              <a:rPr lang="en-US" dirty="0" smtClean="0"/>
              <a:t>The </a:t>
            </a:r>
            <a:r>
              <a:rPr lang="en-US" dirty="0"/>
              <a:t>swelling also can worsen, making the airways even narrower. Cells in the airways may make more mucus than normal. Mucus is a sticky, thick liquid that can further narrow the airways</a:t>
            </a:r>
            <a:r>
              <a:rPr lang="en-US" dirty="0" smtClean="0"/>
              <a:t>.</a:t>
            </a:r>
            <a:endParaRPr lang="en-US" dirty="0"/>
          </a:p>
        </p:txBody>
      </p:sp>
    </p:spTree>
    <p:extLst>
      <p:ext uri="{BB962C8B-B14F-4D97-AF65-F5344CB8AC3E}">
        <p14:creationId xmlns:p14="http://schemas.microsoft.com/office/powerpoint/2010/main" val="2896390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5857"/>
            <a:ext cx="10515600" cy="787814"/>
          </a:xfrm>
        </p:spPr>
        <p:txBody>
          <a:bodyPr/>
          <a:lstStyle/>
          <a:p>
            <a:r>
              <a:rPr lang="en-US" dirty="0"/>
              <a:t>Treatment of Asthma</a:t>
            </a:r>
          </a:p>
        </p:txBody>
      </p:sp>
      <p:sp>
        <p:nvSpPr>
          <p:cNvPr id="3" name="Content Placeholder 2"/>
          <p:cNvSpPr>
            <a:spLocks noGrp="1"/>
          </p:cNvSpPr>
          <p:nvPr>
            <p:ph idx="1"/>
          </p:nvPr>
        </p:nvSpPr>
        <p:spPr>
          <a:xfrm>
            <a:off x="543339" y="1033671"/>
            <a:ext cx="11105322" cy="5420138"/>
          </a:xfrm>
        </p:spPr>
        <p:txBody>
          <a:bodyPr>
            <a:normAutofit/>
          </a:bodyPr>
          <a:lstStyle/>
          <a:p>
            <a:pPr marL="0" indent="0">
              <a:buNone/>
            </a:pPr>
            <a:r>
              <a:rPr lang="en-US" b="1" dirty="0"/>
              <a:t>Broadly there are </a:t>
            </a:r>
            <a:r>
              <a:rPr lang="en-US" b="1" dirty="0" smtClean="0"/>
              <a:t>four </a:t>
            </a:r>
            <a:r>
              <a:rPr lang="en-US" b="1" dirty="0"/>
              <a:t>types of medications for asthma. These are as follows </a:t>
            </a:r>
            <a:r>
              <a:rPr lang="en-US" b="1" dirty="0" smtClean="0"/>
              <a:t>–</a:t>
            </a:r>
            <a:endParaRPr lang="en-US" sz="3200" b="1" dirty="0"/>
          </a:p>
          <a:p>
            <a:r>
              <a:rPr lang="en-US" dirty="0"/>
              <a:t>Preventer:</a:t>
            </a:r>
          </a:p>
          <a:p>
            <a:pPr lvl="1"/>
            <a:r>
              <a:rPr lang="en-US" dirty="0"/>
              <a:t>aim to prevent asthma</a:t>
            </a:r>
          </a:p>
          <a:p>
            <a:pPr lvl="1"/>
            <a:r>
              <a:rPr lang="en-US" dirty="0"/>
              <a:t>leukotriene receptor antagonists (LTRA)</a:t>
            </a:r>
          </a:p>
          <a:p>
            <a:pPr lvl="1"/>
            <a:r>
              <a:rPr lang="en-US" dirty="0"/>
              <a:t>Oral </a:t>
            </a:r>
            <a:r>
              <a:rPr lang="en-US" dirty="0" err="1"/>
              <a:t>theophyllines</a:t>
            </a:r>
            <a:endParaRPr lang="en-US" dirty="0"/>
          </a:p>
          <a:p>
            <a:r>
              <a:rPr lang="en-US" dirty="0" smtClean="0"/>
              <a:t>Reliever</a:t>
            </a:r>
            <a:r>
              <a:rPr lang="en-US" dirty="0"/>
              <a:t>:</a:t>
            </a:r>
          </a:p>
          <a:p>
            <a:pPr lvl="1"/>
            <a:r>
              <a:rPr lang="en-US" dirty="0"/>
              <a:t>aim is to reverse bronchoconstriction and relive the symptoms quickly</a:t>
            </a:r>
          </a:p>
          <a:p>
            <a:pPr lvl="1"/>
            <a:r>
              <a:rPr lang="en-US" dirty="0"/>
              <a:t>used on as needed basis</a:t>
            </a:r>
          </a:p>
          <a:p>
            <a:pPr lvl="1"/>
            <a:r>
              <a:rPr lang="en-US" dirty="0"/>
              <a:t>agents include:-</a:t>
            </a:r>
          </a:p>
          <a:p>
            <a:pPr lvl="2"/>
            <a:r>
              <a:rPr lang="en-US" dirty="0"/>
              <a:t>rapid acting inhaled beta-adrenergic agonists</a:t>
            </a:r>
          </a:p>
          <a:p>
            <a:pPr lvl="2"/>
            <a:r>
              <a:rPr lang="en-US" dirty="0"/>
              <a:t>short acting oral beta-adrenergic agonists(SABA)</a:t>
            </a:r>
          </a:p>
          <a:p>
            <a:pPr lvl="2"/>
            <a:r>
              <a:rPr lang="en-US" dirty="0"/>
              <a:t>inhaled </a:t>
            </a:r>
            <a:r>
              <a:rPr lang="en-US" dirty="0" err="1" smtClean="0"/>
              <a:t>anticholinergics</a:t>
            </a:r>
            <a:endParaRPr lang="en-US" dirty="0" smtClean="0"/>
          </a:p>
        </p:txBody>
      </p:sp>
    </p:spTree>
    <p:extLst>
      <p:ext uri="{BB962C8B-B14F-4D97-AF65-F5344CB8AC3E}">
        <p14:creationId xmlns:p14="http://schemas.microsoft.com/office/powerpoint/2010/main" val="2855043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1939" y="1003991"/>
            <a:ext cx="10515600" cy="4351338"/>
          </a:xfrm>
        </p:spPr>
        <p:txBody>
          <a:bodyPr>
            <a:normAutofit/>
          </a:bodyPr>
          <a:lstStyle/>
          <a:p>
            <a:r>
              <a:rPr lang="en-US" dirty="0"/>
              <a:t>Controller:</a:t>
            </a:r>
          </a:p>
          <a:p>
            <a:pPr lvl="1"/>
            <a:r>
              <a:rPr lang="en-US" dirty="0"/>
              <a:t>aim is to control clinical symptoms,</a:t>
            </a:r>
          </a:p>
          <a:p>
            <a:pPr lvl="1"/>
            <a:r>
              <a:rPr lang="en-US" dirty="0"/>
              <a:t>taken daily on long term basis</a:t>
            </a:r>
          </a:p>
          <a:p>
            <a:pPr lvl="1"/>
            <a:r>
              <a:rPr lang="en-US" dirty="0"/>
              <a:t>agents include:-</a:t>
            </a:r>
          </a:p>
          <a:p>
            <a:pPr lvl="2"/>
            <a:r>
              <a:rPr lang="en-US" dirty="0"/>
              <a:t>inhaled and system </a:t>
            </a:r>
            <a:r>
              <a:rPr lang="en-US" dirty="0" err="1"/>
              <a:t>glucocorticosteroids</a:t>
            </a:r>
            <a:endParaRPr lang="en-US" dirty="0"/>
          </a:p>
          <a:p>
            <a:pPr lvl="2"/>
            <a:r>
              <a:rPr lang="en-US" dirty="0"/>
              <a:t>leukotriene antagonists</a:t>
            </a:r>
          </a:p>
          <a:p>
            <a:pPr lvl="2"/>
            <a:r>
              <a:rPr lang="en-US" dirty="0"/>
              <a:t>long acting inhaled beta-adrenergic agonists(LABA) in combination with inhaled </a:t>
            </a:r>
            <a:r>
              <a:rPr lang="en-US" dirty="0" err="1"/>
              <a:t>glucocorticosteorid</a:t>
            </a:r>
            <a:endParaRPr lang="en-US" dirty="0"/>
          </a:p>
          <a:p>
            <a:endParaRPr lang="en-US" dirty="0" smtClean="0"/>
          </a:p>
          <a:p>
            <a:r>
              <a:rPr lang="en-US" dirty="0" smtClean="0"/>
              <a:t>Adjuvant </a:t>
            </a:r>
            <a:r>
              <a:rPr lang="en-US" dirty="0"/>
              <a:t>(</a:t>
            </a:r>
            <a:r>
              <a:rPr lang="en-US" dirty="0" err="1"/>
              <a:t>Preventer+controller</a:t>
            </a:r>
            <a:r>
              <a:rPr lang="en-US" dirty="0"/>
              <a:t>)</a:t>
            </a:r>
          </a:p>
          <a:p>
            <a:endParaRPr lang="en-US" dirty="0"/>
          </a:p>
        </p:txBody>
      </p:sp>
    </p:spTree>
    <p:extLst>
      <p:ext uri="{BB962C8B-B14F-4D97-AF65-F5344CB8AC3E}">
        <p14:creationId xmlns:p14="http://schemas.microsoft.com/office/powerpoint/2010/main" val="3152423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Short-acting beta </a:t>
            </a:r>
            <a:r>
              <a:rPr lang="en-US" dirty="0" smtClean="0"/>
              <a:t>adrenergic agonists</a:t>
            </a:r>
            <a:endParaRPr lang="en-US" dirty="0"/>
          </a:p>
        </p:txBody>
      </p:sp>
      <p:sp>
        <p:nvSpPr>
          <p:cNvPr id="3" name="Content Placeholder 2"/>
          <p:cNvSpPr>
            <a:spLocks noGrp="1"/>
          </p:cNvSpPr>
          <p:nvPr>
            <p:ph idx="1"/>
          </p:nvPr>
        </p:nvSpPr>
        <p:spPr/>
        <p:txBody>
          <a:bodyPr/>
          <a:lstStyle/>
          <a:p>
            <a:pPr algn="just"/>
            <a:r>
              <a:rPr lang="en-US" dirty="0"/>
              <a:t>These drugs are structurally related to the physiological neurotransmitter of the sympathetic branch of the autonomic nervous system, e.g. </a:t>
            </a:r>
            <a:r>
              <a:rPr lang="en-US" dirty="0" smtClean="0"/>
              <a:t>norepinephrine (NE) </a:t>
            </a:r>
            <a:r>
              <a:rPr lang="en-US" dirty="0"/>
              <a:t>&amp; </a:t>
            </a:r>
            <a:r>
              <a:rPr lang="en-US" dirty="0" smtClean="0"/>
              <a:t>epinephrine (EPI). </a:t>
            </a:r>
            <a:r>
              <a:rPr lang="en-US" dirty="0"/>
              <a:t>Drugs that act on postsynaptic sympathetic receptors in the same way as NE &amp; EPI are called </a:t>
            </a:r>
            <a:r>
              <a:rPr lang="en-US" dirty="0" err="1"/>
              <a:t>sympathomimetics</a:t>
            </a:r>
            <a:r>
              <a:rPr lang="en-US" dirty="0"/>
              <a:t> or adrenergic agonist.</a:t>
            </a:r>
          </a:p>
          <a:p>
            <a:pPr algn="just"/>
            <a:r>
              <a:rPr lang="en-US" dirty="0"/>
              <a:t>These inhaled, quick-relief bronchodilators can rapidly ease symptoms during an asthma attack. Example of the drug include: Salbutamol or albuterol, </a:t>
            </a:r>
            <a:r>
              <a:rPr lang="en-US" dirty="0" err="1"/>
              <a:t>levalbuterol</a:t>
            </a:r>
            <a:r>
              <a:rPr lang="en-US" dirty="0"/>
              <a:t> etc</a:t>
            </a:r>
            <a:r>
              <a:rPr lang="en-US" dirty="0" smtClean="0"/>
              <a:t>.</a:t>
            </a:r>
            <a:endParaRPr lang="en-US" dirty="0"/>
          </a:p>
        </p:txBody>
      </p:sp>
    </p:spTree>
    <p:extLst>
      <p:ext uri="{BB962C8B-B14F-4D97-AF65-F5344CB8AC3E}">
        <p14:creationId xmlns:p14="http://schemas.microsoft.com/office/powerpoint/2010/main" val="3781943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7628" y="354633"/>
            <a:ext cx="4224130" cy="5794375"/>
          </a:xfrm>
        </p:spPr>
        <p:txBody>
          <a:bodyPr/>
          <a:lstStyle/>
          <a:p>
            <a:r>
              <a:rPr lang="en-US" b="1" dirty="0"/>
              <a:t>Biosynthesis of NE &amp; EPI:</a:t>
            </a:r>
          </a:p>
          <a:p>
            <a:pPr algn="just"/>
            <a:r>
              <a:rPr lang="en-US" dirty="0"/>
              <a:t>Norepinephrine is biosynthesized in the neurons of both the CNS &amp; ANS, whereas epinephrine is formed in the </a:t>
            </a:r>
            <a:r>
              <a:rPr lang="en-US" dirty="0" err="1"/>
              <a:t>chromaffin</a:t>
            </a:r>
            <a:r>
              <a:rPr lang="en-US" dirty="0"/>
              <a:t> cells of the adrenal medulla. Both norepinephrine &amp; epinephrine are derived from the L-tyrosine by a series of enzyme catalyzed reactions</a:t>
            </a:r>
            <a:r>
              <a:rPr lang="en-US" dirty="0" smtClean="0"/>
              <a:t>.</a:t>
            </a:r>
            <a:endParaRPr lang="en-US" dirty="0"/>
          </a:p>
        </p:txBody>
      </p:sp>
      <p:pic>
        <p:nvPicPr>
          <p:cNvPr id="4" name="Picture 3"/>
          <p:cNvPicPr>
            <a:picLocks noChangeAspect="1"/>
          </p:cNvPicPr>
          <p:nvPr/>
        </p:nvPicPr>
        <p:blipFill>
          <a:blip r:embed="rId2"/>
          <a:stretch>
            <a:fillRect/>
          </a:stretch>
        </p:blipFill>
        <p:spPr>
          <a:xfrm>
            <a:off x="4899819" y="659041"/>
            <a:ext cx="6616320" cy="5017997"/>
          </a:xfrm>
          <a:prstGeom prst="rect">
            <a:avLst/>
          </a:prstGeom>
        </p:spPr>
      </p:pic>
    </p:spTree>
    <p:extLst>
      <p:ext uri="{BB962C8B-B14F-4D97-AF65-F5344CB8AC3E}">
        <p14:creationId xmlns:p14="http://schemas.microsoft.com/office/powerpoint/2010/main" val="13607541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0087" y="636104"/>
            <a:ext cx="10823713" cy="5540859"/>
          </a:xfrm>
        </p:spPr>
        <p:txBody>
          <a:bodyPr>
            <a:normAutofit lnSpcReduction="10000"/>
          </a:bodyPr>
          <a:lstStyle/>
          <a:p>
            <a:r>
              <a:rPr lang="en-US" b="1" dirty="0"/>
              <a:t>Mechanism of action:</a:t>
            </a:r>
            <a:endParaRPr lang="en-US" dirty="0"/>
          </a:p>
          <a:p>
            <a:pPr algn="just"/>
            <a:r>
              <a:rPr lang="en-US" dirty="0"/>
              <a:t>Salbutamol is a beta 2 </a:t>
            </a:r>
            <a:r>
              <a:rPr lang="en-US" dirty="0" err="1"/>
              <a:t>adrenoceptor</a:t>
            </a:r>
            <a:r>
              <a:rPr lang="en-US" dirty="0"/>
              <a:t> agonist. It binds therefore to Beta 2 receptors found particularly in the bronchioles of the respiratory system. </a:t>
            </a:r>
            <a:endParaRPr lang="en-US" dirty="0" smtClean="0"/>
          </a:p>
          <a:p>
            <a:pPr algn="just"/>
            <a:r>
              <a:rPr lang="en-US" dirty="0" smtClean="0"/>
              <a:t>In </a:t>
            </a:r>
            <a:r>
              <a:rPr lang="en-US" dirty="0"/>
              <a:t>binding to these receptors it activates the </a:t>
            </a:r>
            <a:r>
              <a:rPr lang="en-US" dirty="0" err="1"/>
              <a:t>Gs</a:t>
            </a:r>
            <a:r>
              <a:rPr lang="en-US" dirty="0"/>
              <a:t> protein that the receptor is associated with and GDP is exchanged for GTP. </a:t>
            </a:r>
            <a:endParaRPr lang="en-US" dirty="0" smtClean="0"/>
          </a:p>
          <a:p>
            <a:pPr algn="just"/>
            <a:r>
              <a:rPr lang="en-US" dirty="0" smtClean="0"/>
              <a:t>This </a:t>
            </a:r>
            <a:r>
              <a:rPr lang="en-US" dirty="0"/>
              <a:t>then activates the enzyme </a:t>
            </a:r>
            <a:r>
              <a:rPr lang="en-US" dirty="0" err="1"/>
              <a:t>adenylate</a:t>
            </a:r>
            <a:r>
              <a:rPr lang="en-US" dirty="0"/>
              <a:t> cyclase that coverts ATP into </a:t>
            </a:r>
            <a:r>
              <a:rPr lang="en-US" dirty="0" err="1"/>
              <a:t>cAMP</a:t>
            </a:r>
            <a:r>
              <a:rPr lang="en-US" dirty="0"/>
              <a:t> (a secondary messenger). </a:t>
            </a:r>
            <a:endParaRPr lang="en-US" dirty="0" smtClean="0"/>
          </a:p>
          <a:p>
            <a:pPr algn="just"/>
            <a:r>
              <a:rPr lang="en-US" dirty="0" smtClean="0"/>
              <a:t>Increased </a:t>
            </a:r>
            <a:r>
              <a:rPr lang="en-US" dirty="0"/>
              <a:t>intracellular cyclic AMP (</a:t>
            </a:r>
            <a:r>
              <a:rPr lang="en-US" dirty="0" err="1"/>
              <a:t>cAMP</a:t>
            </a:r>
            <a:r>
              <a:rPr lang="en-US" dirty="0"/>
              <a:t>) increases the activity of </a:t>
            </a:r>
            <a:r>
              <a:rPr lang="en-US" dirty="0" err="1"/>
              <a:t>cAMP</a:t>
            </a:r>
            <a:r>
              <a:rPr lang="en-US" dirty="0"/>
              <a:t> dependent protein kinase A, which alters the phosphorylation of myosin and lowers intracellular calcium levels within the muscle. </a:t>
            </a:r>
            <a:endParaRPr lang="en-US" dirty="0" smtClean="0"/>
          </a:p>
          <a:p>
            <a:pPr algn="just"/>
            <a:r>
              <a:rPr lang="en-US" dirty="0" smtClean="0"/>
              <a:t>Lower </a:t>
            </a:r>
            <a:r>
              <a:rPr lang="en-US" dirty="0"/>
              <a:t>levels of calcium cause relaxation of the smooth muscle and therefore </a:t>
            </a:r>
            <a:r>
              <a:rPr lang="en-US" dirty="0" err="1"/>
              <a:t>bronchodilatation</a:t>
            </a:r>
            <a:r>
              <a:rPr lang="en-US" dirty="0" smtClean="0"/>
              <a:t>.</a:t>
            </a:r>
            <a:endParaRPr lang="en-US" dirty="0"/>
          </a:p>
        </p:txBody>
      </p:sp>
    </p:spTree>
    <p:extLst>
      <p:ext uri="{BB962C8B-B14F-4D97-AF65-F5344CB8AC3E}">
        <p14:creationId xmlns:p14="http://schemas.microsoft.com/office/powerpoint/2010/main" val="27005299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9545" y="795131"/>
            <a:ext cx="10836965" cy="1669773"/>
          </a:xfrm>
        </p:spPr>
        <p:txBody>
          <a:bodyPr/>
          <a:lstStyle/>
          <a:p>
            <a:r>
              <a:rPr lang="en-US" b="1" dirty="0"/>
              <a:t>Synthesis:</a:t>
            </a:r>
          </a:p>
          <a:p>
            <a:r>
              <a:rPr lang="en-US" dirty="0"/>
              <a:t>Salbutamol can be prepared from an </a:t>
            </a:r>
            <a:r>
              <a:rPr lang="en-US" dirty="0" err="1"/>
              <a:t>acetophenone</a:t>
            </a:r>
            <a:r>
              <a:rPr lang="en-US" dirty="0"/>
              <a:t> derivative which is itself derived from salicylic acid</a:t>
            </a:r>
          </a:p>
          <a:p>
            <a:endParaRPr lang="en-US" dirty="0"/>
          </a:p>
        </p:txBody>
      </p:sp>
      <p:pic>
        <p:nvPicPr>
          <p:cNvPr id="4" name="Picture 3"/>
          <p:cNvPicPr>
            <a:picLocks noChangeAspect="1"/>
          </p:cNvPicPr>
          <p:nvPr/>
        </p:nvPicPr>
        <p:blipFill>
          <a:blip r:embed="rId2"/>
          <a:stretch>
            <a:fillRect/>
          </a:stretch>
        </p:blipFill>
        <p:spPr>
          <a:xfrm>
            <a:off x="874643" y="2755504"/>
            <a:ext cx="10046771" cy="2237690"/>
          </a:xfrm>
          <a:prstGeom prst="rect">
            <a:avLst/>
          </a:prstGeom>
        </p:spPr>
      </p:pic>
    </p:spTree>
    <p:extLst>
      <p:ext uri="{BB962C8B-B14F-4D97-AF65-F5344CB8AC3E}">
        <p14:creationId xmlns:p14="http://schemas.microsoft.com/office/powerpoint/2010/main" val="1730153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Methylxanthines</a:t>
            </a:r>
            <a:endParaRPr lang="en-US" dirty="0"/>
          </a:p>
        </p:txBody>
      </p:sp>
      <p:sp>
        <p:nvSpPr>
          <p:cNvPr id="3" name="Content Placeholder 2"/>
          <p:cNvSpPr>
            <a:spLocks noGrp="1"/>
          </p:cNvSpPr>
          <p:nvPr>
            <p:ph idx="1"/>
          </p:nvPr>
        </p:nvSpPr>
        <p:spPr>
          <a:xfrm>
            <a:off x="838200" y="1825625"/>
            <a:ext cx="10515600" cy="2070514"/>
          </a:xfrm>
        </p:spPr>
        <p:txBody>
          <a:bodyPr/>
          <a:lstStyle/>
          <a:p>
            <a:pPr algn="just"/>
            <a:r>
              <a:rPr lang="en-US" dirty="0" smtClean="0"/>
              <a:t>The </a:t>
            </a:r>
            <a:r>
              <a:rPr lang="en-US" dirty="0" err="1"/>
              <a:t>methylxanthines</a:t>
            </a:r>
            <a:r>
              <a:rPr lang="en-US" dirty="0"/>
              <a:t> </a:t>
            </a:r>
            <a:r>
              <a:rPr lang="en-US" dirty="0" smtClean="0"/>
              <a:t>are group of controller medication, naturally </a:t>
            </a:r>
            <a:r>
              <a:rPr lang="en-US" dirty="0"/>
              <a:t>occur in coffee and tea. The major </a:t>
            </a:r>
            <a:r>
              <a:rPr lang="en-US" dirty="0" err="1"/>
              <a:t>Methylxanthines</a:t>
            </a:r>
            <a:r>
              <a:rPr lang="en-US" dirty="0"/>
              <a:t> are caffeine, theophylline and </a:t>
            </a:r>
            <a:r>
              <a:rPr lang="en-US" dirty="0" err="1"/>
              <a:t>theobromine</a:t>
            </a:r>
            <a:r>
              <a:rPr lang="en-US" dirty="0"/>
              <a:t>. Among these theophylline is used to treat asthma for its </a:t>
            </a:r>
            <a:r>
              <a:rPr lang="en-US" dirty="0" err="1"/>
              <a:t>bronchodillating</a:t>
            </a:r>
            <a:r>
              <a:rPr lang="en-US" dirty="0"/>
              <a:t> effect</a:t>
            </a:r>
            <a:r>
              <a:rPr lang="en-US" dirty="0" smtClean="0"/>
              <a:t>.</a:t>
            </a:r>
            <a:endParaRPr lang="en-US" dirty="0"/>
          </a:p>
        </p:txBody>
      </p:sp>
      <p:pic>
        <p:nvPicPr>
          <p:cNvPr id="4" name="Picture 3"/>
          <p:cNvPicPr>
            <a:picLocks noChangeAspect="1"/>
          </p:cNvPicPr>
          <p:nvPr/>
        </p:nvPicPr>
        <p:blipFill>
          <a:blip r:embed="rId2"/>
          <a:stretch>
            <a:fillRect/>
          </a:stretch>
        </p:blipFill>
        <p:spPr>
          <a:xfrm>
            <a:off x="2592449" y="3736755"/>
            <a:ext cx="6613264" cy="1855662"/>
          </a:xfrm>
          <a:prstGeom prst="rect">
            <a:avLst/>
          </a:prstGeom>
        </p:spPr>
      </p:pic>
    </p:spTree>
    <p:extLst>
      <p:ext uri="{BB962C8B-B14F-4D97-AF65-F5344CB8AC3E}">
        <p14:creationId xmlns:p14="http://schemas.microsoft.com/office/powerpoint/2010/main" val="6414532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6835" y="477079"/>
            <a:ext cx="10836965" cy="1643270"/>
          </a:xfrm>
        </p:spPr>
        <p:txBody>
          <a:bodyPr/>
          <a:lstStyle/>
          <a:p>
            <a:r>
              <a:rPr lang="en-US" b="1" dirty="0" err="1" smtClean="0"/>
              <a:t>Theophyline</a:t>
            </a:r>
            <a:r>
              <a:rPr lang="en-US" b="1" dirty="0" smtClean="0"/>
              <a:t>: </a:t>
            </a:r>
            <a:r>
              <a:rPr lang="en-US" dirty="0" smtClean="0"/>
              <a:t>It is </a:t>
            </a:r>
            <a:r>
              <a:rPr lang="en-US" dirty="0"/>
              <a:t>the most common </a:t>
            </a:r>
            <a:r>
              <a:rPr lang="en-US" dirty="0" err="1"/>
              <a:t>methylxanthine</a:t>
            </a:r>
            <a:r>
              <a:rPr lang="en-US" dirty="0"/>
              <a:t>, causes mild to moderate </a:t>
            </a:r>
            <a:r>
              <a:rPr lang="en-US" dirty="0" err="1"/>
              <a:t>bronchodilation</a:t>
            </a:r>
            <a:r>
              <a:rPr lang="en-US" dirty="0"/>
              <a:t>. It's principle use is as adjuvant therapy and it is particularly useful in controlling nocturnal symptoms</a:t>
            </a:r>
            <a:r>
              <a:rPr lang="en-US" dirty="0" smtClean="0"/>
              <a:t>.</a:t>
            </a:r>
          </a:p>
        </p:txBody>
      </p:sp>
      <p:pic>
        <p:nvPicPr>
          <p:cNvPr id="4" name="Picture 3"/>
          <p:cNvPicPr>
            <a:picLocks noChangeAspect="1"/>
          </p:cNvPicPr>
          <p:nvPr/>
        </p:nvPicPr>
        <p:blipFill>
          <a:blip r:embed="rId2"/>
          <a:stretch>
            <a:fillRect/>
          </a:stretch>
        </p:blipFill>
        <p:spPr>
          <a:xfrm>
            <a:off x="6834140" y="1870910"/>
            <a:ext cx="4687825" cy="4145577"/>
          </a:xfrm>
          <a:prstGeom prst="rect">
            <a:avLst/>
          </a:prstGeom>
        </p:spPr>
      </p:pic>
      <p:sp>
        <p:nvSpPr>
          <p:cNvPr id="5" name="Content Placeholder 2"/>
          <p:cNvSpPr txBox="1">
            <a:spLocks/>
          </p:cNvSpPr>
          <p:nvPr/>
        </p:nvSpPr>
        <p:spPr>
          <a:xfrm>
            <a:off x="516835" y="2093846"/>
            <a:ext cx="5674909" cy="406841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dirty="0" smtClean="0"/>
              <a:t>Chemically theophylline is a 1,3-dimethylxanthine &amp; contains both acidic &amp; basic nitrogen and has poor aqueous solubility. Theophylline is metabolized by a combination of C-8 oxidation &amp; N-</a:t>
            </a:r>
            <a:r>
              <a:rPr lang="en-US" dirty="0" err="1" smtClean="0"/>
              <a:t>demethylation</a:t>
            </a:r>
            <a:r>
              <a:rPr lang="en-US" dirty="0" smtClean="0"/>
              <a:t> to yield </a:t>
            </a:r>
            <a:r>
              <a:rPr lang="en-US" dirty="0" err="1" smtClean="0"/>
              <a:t>methyluric</a:t>
            </a:r>
            <a:r>
              <a:rPr lang="en-US" dirty="0" smtClean="0"/>
              <a:t> acid metabolites. The major urinary metabolite is 1,3-dimethyl uric acid in the presence of xanthine oxidase.</a:t>
            </a:r>
            <a:endParaRPr lang="en-US" dirty="0"/>
          </a:p>
        </p:txBody>
      </p:sp>
    </p:spTree>
    <p:extLst>
      <p:ext uri="{BB962C8B-B14F-4D97-AF65-F5344CB8AC3E}">
        <p14:creationId xmlns:p14="http://schemas.microsoft.com/office/powerpoint/2010/main" val="7354763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6854" y="682388"/>
            <a:ext cx="10959152" cy="5445457"/>
          </a:xfrm>
        </p:spPr>
        <p:txBody>
          <a:bodyPr>
            <a:normAutofit/>
          </a:bodyPr>
          <a:lstStyle/>
          <a:p>
            <a:pPr algn="just"/>
            <a:r>
              <a:rPr lang="en-US" b="1" u="sng" dirty="0"/>
              <a:t>Inhaled corticosteroids (ICS)</a:t>
            </a:r>
            <a:endParaRPr lang="en-US" dirty="0"/>
          </a:p>
          <a:p>
            <a:pPr algn="just"/>
            <a:r>
              <a:rPr lang="en-US" dirty="0"/>
              <a:t>These medications include fluticasone, budesonide, </a:t>
            </a:r>
            <a:r>
              <a:rPr lang="en-US" dirty="0" err="1"/>
              <a:t>mometasone</a:t>
            </a:r>
            <a:r>
              <a:rPr lang="en-US" dirty="0"/>
              <a:t>, </a:t>
            </a:r>
            <a:r>
              <a:rPr lang="en-US" dirty="0" err="1"/>
              <a:t>flunisolide</a:t>
            </a:r>
            <a:r>
              <a:rPr lang="en-US" dirty="0"/>
              <a:t>, </a:t>
            </a:r>
            <a:r>
              <a:rPr lang="en-US" dirty="0" err="1"/>
              <a:t>beclomethasone</a:t>
            </a:r>
            <a:r>
              <a:rPr lang="en-US" dirty="0"/>
              <a:t> and others. They are the most commonly prescribed type of long-term asthma medication.</a:t>
            </a:r>
          </a:p>
          <a:p>
            <a:pPr algn="just"/>
            <a:r>
              <a:rPr lang="en-US" dirty="0"/>
              <a:t>Inhaled corticosteroids are the most effective anti-inflammatory treatment available for persistent asthma. These drugs function by suppressing the generation of cytokines, recruitment of </a:t>
            </a:r>
            <a:r>
              <a:rPr lang="en-US" dirty="0" err="1"/>
              <a:t>eosinophils</a:t>
            </a:r>
            <a:r>
              <a:rPr lang="en-US" dirty="0"/>
              <a:t>, and release of inflammatory mediators. </a:t>
            </a:r>
            <a:endParaRPr lang="en-US" dirty="0" smtClean="0"/>
          </a:p>
          <a:p>
            <a:pPr algn="just"/>
            <a:r>
              <a:rPr lang="en-US" dirty="0" smtClean="0"/>
              <a:t>The </a:t>
            </a:r>
            <a:r>
              <a:rPr lang="en-US" dirty="0"/>
              <a:t>clinical effects of these drugs include reduction in symptom severity, improvement in peak expiratory flows, diminished airway </a:t>
            </a:r>
            <a:r>
              <a:rPr lang="en-US" dirty="0" err="1"/>
              <a:t>hyperesponsiveness</a:t>
            </a:r>
            <a:r>
              <a:rPr lang="en-US" dirty="0"/>
              <a:t>, and possible prevention of airway wall remodeling.</a:t>
            </a:r>
          </a:p>
          <a:p>
            <a:endParaRPr lang="en-US" dirty="0"/>
          </a:p>
        </p:txBody>
      </p:sp>
    </p:spTree>
    <p:extLst>
      <p:ext uri="{BB962C8B-B14F-4D97-AF65-F5344CB8AC3E}">
        <p14:creationId xmlns:p14="http://schemas.microsoft.com/office/powerpoint/2010/main" val="3254587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5435" y="643421"/>
            <a:ext cx="10515600" cy="1325563"/>
          </a:xfrm>
        </p:spPr>
        <p:txBody>
          <a:bodyPr/>
          <a:lstStyle/>
          <a:p>
            <a:pPr algn="ctr"/>
            <a:r>
              <a:rPr lang="en-US" b="1" dirty="0"/>
              <a:t>ASTHMA</a:t>
            </a:r>
            <a:endParaRPr lang="en-US" dirty="0"/>
          </a:p>
        </p:txBody>
      </p:sp>
      <p:sp>
        <p:nvSpPr>
          <p:cNvPr id="3" name="Content Placeholder 2"/>
          <p:cNvSpPr>
            <a:spLocks noGrp="1"/>
          </p:cNvSpPr>
          <p:nvPr>
            <p:ph idx="1"/>
          </p:nvPr>
        </p:nvSpPr>
        <p:spPr>
          <a:xfrm>
            <a:off x="649357" y="2067338"/>
            <a:ext cx="10880034" cy="3723861"/>
          </a:xfrm>
        </p:spPr>
        <p:txBody>
          <a:bodyPr/>
          <a:lstStyle/>
          <a:p>
            <a:pPr algn="just"/>
            <a:r>
              <a:rPr lang="en-US" dirty="0"/>
              <a:t>Asthma is derived from the Greek word </a:t>
            </a:r>
            <a:r>
              <a:rPr lang="en-US" i="1" dirty="0" err="1"/>
              <a:t>panos</a:t>
            </a:r>
            <a:r>
              <a:rPr lang="en-US" dirty="0"/>
              <a:t>, meaning panting. </a:t>
            </a:r>
            <a:endParaRPr lang="en-US" dirty="0" smtClean="0"/>
          </a:p>
          <a:p>
            <a:pPr algn="just"/>
            <a:r>
              <a:rPr lang="en-US" dirty="0" smtClean="0"/>
              <a:t>Asthma </a:t>
            </a:r>
            <a:r>
              <a:rPr lang="en-US" dirty="0"/>
              <a:t>is a chronic inflammation of the bronchial tubes (airways) that cause swelling and narrowing (constriction) of the airways. The result is difficulty breathing. </a:t>
            </a:r>
            <a:endParaRPr lang="en-US" dirty="0" smtClean="0"/>
          </a:p>
          <a:p>
            <a:pPr algn="just"/>
            <a:r>
              <a:rPr lang="en-US" dirty="0" smtClean="0"/>
              <a:t>The </a:t>
            </a:r>
            <a:r>
              <a:rPr lang="en-US" dirty="0"/>
              <a:t>bronchial narrowing is usually either totally or at least partially reversible with treatments.</a:t>
            </a:r>
          </a:p>
        </p:txBody>
      </p:sp>
    </p:spTree>
    <p:extLst>
      <p:ext uri="{BB962C8B-B14F-4D97-AF65-F5344CB8AC3E}">
        <p14:creationId xmlns:p14="http://schemas.microsoft.com/office/powerpoint/2010/main" val="28343996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5435" y="473902"/>
            <a:ext cx="10744200" cy="5171523"/>
          </a:xfrm>
        </p:spPr>
        <p:txBody>
          <a:bodyPr>
            <a:normAutofit/>
          </a:bodyPr>
          <a:lstStyle/>
          <a:p>
            <a:r>
              <a:rPr lang="en-US" b="1" dirty="0"/>
              <a:t>Leukotriene modifiers</a:t>
            </a:r>
          </a:p>
          <a:p>
            <a:pPr algn="just"/>
            <a:r>
              <a:rPr lang="en-US" dirty="0"/>
              <a:t>These oral medications include </a:t>
            </a:r>
            <a:r>
              <a:rPr lang="en-US" dirty="0" err="1"/>
              <a:t>montelukast</a:t>
            </a:r>
            <a:r>
              <a:rPr lang="en-US" dirty="0"/>
              <a:t>, </a:t>
            </a:r>
            <a:r>
              <a:rPr lang="en-US" dirty="0" err="1"/>
              <a:t>zafirlukast</a:t>
            </a:r>
            <a:r>
              <a:rPr lang="en-US" dirty="0"/>
              <a:t> and </a:t>
            </a:r>
            <a:r>
              <a:rPr lang="en-US" dirty="0" err="1"/>
              <a:t>zileuton</a:t>
            </a:r>
            <a:r>
              <a:rPr lang="en-US" dirty="0"/>
              <a:t>. They help prevent asthma symptoms for up to 24 hours. </a:t>
            </a:r>
            <a:r>
              <a:rPr lang="en-US" dirty="0" err="1"/>
              <a:t>Zileuton</a:t>
            </a:r>
            <a:r>
              <a:rPr lang="en-US" dirty="0"/>
              <a:t> is a 5-lipoxygenase inhibitor. </a:t>
            </a:r>
            <a:r>
              <a:rPr lang="en-US" dirty="0" err="1"/>
              <a:t>Zafirluklast</a:t>
            </a:r>
            <a:r>
              <a:rPr lang="en-US" dirty="0"/>
              <a:t> is a leukotriene receptor antagonist. </a:t>
            </a:r>
            <a:endParaRPr lang="en-US" dirty="0" smtClean="0"/>
          </a:p>
          <a:p>
            <a:pPr algn="just"/>
            <a:r>
              <a:rPr lang="en-US" dirty="0" err="1" smtClean="0"/>
              <a:t>Leukotrienes</a:t>
            </a:r>
            <a:r>
              <a:rPr lang="en-US" dirty="0" smtClean="0"/>
              <a:t> </a:t>
            </a:r>
            <a:r>
              <a:rPr lang="en-US" dirty="0"/>
              <a:t>are biochemical mediators released from mast cells, </a:t>
            </a:r>
            <a:r>
              <a:rPr lang="en-US" dirty="0" err="1"/>
              <a:t>eosinophils</a:t>
            </a:r>
            <a:r>
              <a:rPr lang="en-US" dirty="0"/>
              <a:t> and basophils that contract airway smooth muscle, increase vascular permeability, increase mucus secretions, and attract and activate inflammatory cells in the airways. </a:t>
            </a:r>
            <a:endParaRPr lang="en-US" dirty="0" smtClean="0"/>
          </a:p>
          <a:p>
            <a:pPr algn="just"/>
            <a:r>
              <a:rPr lang="en-US" dirty="0" smtClean="0"/>
              <a:t>Although </a:t>
            </a:r>
            <a:r>
              <a:rPr lang="en-US" dirty="0"/>
              <a:t>their role in treating asthma has not been firmly established, current studies show that these medications may be useful as an alternative to low dose inhaled corticosteroids in treatment of mild persistent asthma</a:t>
            </a:r>
            <a:r>
              <a:rPr lang="en-US" dirty="0" smtClean="0"/>
              <a:t>.</a:t>
            </a:r>
            <a:endParaRPr lang="en-US" dirty="0"/>
          </a:p>
        </p:txBody>
      </p:sp>
    </p:spTree>
    <p:extLst>
      <p:ext uri="{BB962C8B-B14F-4D97-AF65-F5344CB8AC3E}">
        <p14:creationId xmlns:p14="http://schemas.microsoft.com/office/powerpoint/2010/main" val="2464260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3338" y="516835"/>
            <a:ext cx="10919791" cy="5950226"/>
          </a:xfrm>
        </p:spPr>
        <p:txBody>
          <a:bodyPr>
            <a:normAutofit lnSpcReduction="10000"/>
          </a:bodyPr>
          <a:lstStyle/>
          <a:p>
            <a:pPr marL="0" indent="0">
              <a:buNone/>
            </a:pPr>
            <a:r>
              <a:rPr lang="en-US" b="1" u="sng" dirty="0" smtClean="0"/>
              <a:t>Symptoms of Asthma:</a:t>
            </a:r>
          </a:p>
          <a:p>
            <a:r>
              <a:rPr lang="en-US" dirty="0" smtClean="0"/>
              <a:t>Common symptoms of asthma include </a:t>
            </a:r>
          </a:p>
          <a:p>
            <a:endParaRPr lang="en-US" dirty="0" smtClean="0"/>
          </a:p>
          <a:p>
            <a:r>
              <a:rPr lang="en-US" dirty="0" smtClean="0"/>
              <a:t>Wheezing (is a whistling or hissing sound when breathing out)</a:t>
            </a:r>
          </a:p>
          <a:p>
            <a:r>
              <a:rPr lang="en-US" dirty="0" smtClean="0"/>
              <a:t>Shortness of breath (especially with exertion or at night)</a:t>
            </a:r>
          </a:p>
          <a:p>
            <a:r>
              <a:rPr lang="en-US" dirty="0" smtClean="0"/>
              <a:t>Chest tightness (may occur with or without the above symptoms )</a:t>
            </a:r>
          </a:p>
          <a:p>
            <a:r>
              <a:rPr lang="en-US" dirty="0" smtClean="0"/>
              <a:t>Coughing (may be chronic, is usually worse at night and early morning, and may occur after exercise or when exposed to cold, dry air) </a:t>
            </a:r>
          </a:p>
          <a:p>
            <a:pPr marL="0" indent="0">
              <a:buNone/>
            </a:pPr>
            <a:endParaRPr lang="en-US" dirty="0" smtClean="0"/>
          </a:p>
          <a:p>
            <a:pPr marL="0" indent="0" algn="just">
              <a:buNone/>
            </a:pPr>
            <a:r>
              <a:rPr lang="en-US" dirty="0" smtClean="0"/>
              <a:t>Symptoms </a:t>
            </a:r>
            <a:r>
              <a:rPr lang="en-US" dirty="0"/>
              <a:t>are often worse at night or in the early morning, or in response to exercise or cold air. Some people with asthma only rarely experience symptoms, usually in response to triggers, whereas other may have marked persistent airflow obstruction. </a:t>
            </a:r>
          </a:p>
        </p:txBody>
      </p:sp>
    </p:spTree>
    <p:extLst>
      <p:ext uri="{BB962C8B-B14F-4D97-AF65-F5344CB8AC3E}">
        <p14:creationId xmlns:p14="http://schemas.microsoft.com/office/powerpoint/2010/main" val="669888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9357" y="463826"/>
            <a:ext cx="11131826" cy="5976731"/>
          </a:xfrm>
        </p:spPr>
        <p:txBody>
          <a:bodyPr>
            <a:normAutofit fontScale="92500" lnSpcReduction="10000"/>
          </a:bodyPr>
          <a:lstStyle/>
          <a:p>
            <a:pPr marL="0" indent="0" algn="just">
              <a:buNone/>
            </a:pPr>
            <a:r>
              <a:rPr lang="en-US" b="1" u="sng" dirty="0"/>
              <a:t>Causes of Asthma:</a:t>
            </a:r>
            <a:endParaRPr lang="en-US" dirty="0"/>
          </a:p>
          <a:p>
            <a:pPr marL="0" indent="0" algn="just">
              <a:buNone/>
            </a:pPr>
            <a:r>
              <a:rPr lang="en-US" dirty="0"/>
              <a:t>The exact cause of asthma isn't known. Researchers think some genetic and environmental factors interact to cause asthma, most often early in life. These factors </a:t>
            </a:r>
            <a:r>
              <a:rPr lang="en-US" dirty="0" smtClean="0"/>
              <a:t>include:</a:t>
            </a:r>
          </a:p>
          <a:p>
            <a:pPr algn="just"/>
            <a:r>
              <a:rPr lang="en-US" dirty="0" smtClean="0"/>
              <a:t>An </a:t>
            </a:r>
            <a:r>
              <a:rPr lang="en-US" dirty="0"/>
              <a:t>inherited tendency to develop allergies, called </a:t>
            </a:r>
            <a:r>
              <a:rPr lang="en-US" dirty="0" err="1"/>
              <a:t>atopy</a:t>
            </a:r>
            <a:r>
              <a:rPr lang="en-US" dirty="0"/>
              <a:t> </a:t>
            </a:r>
            <a:endParaRPr lang="en-US" dirty="0" smtClean="0"/>
          </a:p>
          <a:p>
            <a:pPr algn="just"/>
            <a:r>
              <a:rPr lang="en-US" dirty="0" smtClean="0"/>
              <a:t>Certain </a:t>
            </a:r>
            <a:r>
              <a:rPr lang="en-US" dirty="0"/>
              <a:t>respiratory infections during childhood such as viral upper respiratory infections, </a:t>
            </a:r>
            <a:r>
              <a:rPr lang="en-US" dirty="0" err="1"/>
              <a:t>e.g</a:t>
            </a:r>
            <a:r>
              <a:rPr lang="en-US" dirty="0"/>
              <a:t> </a:t>
            </a:r>
            <a:r>
              <a:rPr lang="en-US" dirty="0" smtClean="0"/>
              <a:t>colds.</a:t>
            </a:r>
          </a:p>
          <a:p>
            <a:pPr algn="just"/>
            <a:r>
              <a:rPr lang="en-US" dirty="0" smtClean="0"/>
              <a:t>Contact </a:t>
            </a:r>
            <a:r>
              <a:rPr lang="en-US" dirty="0"/>
              <a:t>with some airborne allergens or exposure to some viral infections in infancy which may trigger asthma. Some Triggers may include:</a:t>
            </a:r>
          </a:p>
          <a:p>
            <a:pPr lvl="1" algn="just"/>
            <a:r>
              <a:rPr lang="en-US" dirty="0"/>
              <a:t>Allergens from dust, animal fur, cockroaches, mold, and pollens from trees, grasses, and flowers</a:t>
            </a:r>
          </a:p>
          <a:p>
            <a:pPr lvl="1" algn="just"/>
            <a:r>
              <a:rPr lang="en-US" dirty="0"/>
              <a:t>Irritants such as cigarette smoke, air pollution, chemicals or dust in the workplace, compounds in home </a:t>
            </a:r>
            <a:r>
              <a:rPr lang="en-US" dirty="0" smtClean="0"/>
              <a:t>decor </a:t>
            </a:r>
            <a:r>
              <a:rPr lang="en-US" dirty="0"/>
              <a:t>products, and sprays (such as hairspray)</a:t>
            </a:r>
          </a:p>
          <a:p>
            <a:pPr lvl="1" algn="just"/>
            <a:r>
              <a:rPr lang="en-US" dirty="0"/>
              <a:t>Medicines such as aspirin or other nonsteroidal anti-inflammatory drugs and nonselective beta-blockers</a:t>
            </a:r>
          </a:p>
          <a:p>
            <a:pPr lvl="1" algn="just"/>
            <a:r>
              <a:rPr lang="en-US" dirty="0"/>
              <a:t>Sulfites in foods and drinks</a:t>
            </a:r>
          </a:p>
          <a:p>
            <a:pPr lvl="1" algn="just"/>
            <a:r>
              <a:rPr lang="en-US" dirty="0"/>
              <a:t>Physical activity, including exercise</a:t>
            </a:r>
          </a:p>
        </p:txBody>
      </p:sp>
    </p:spTree>
    <p:extLst>
      <p:ext uri="{BB962C8B-B14F-4D97-AF65-F5344CB8AC3E}">
        <p14:creationId xmlns:p14="http://schemas.microsoft.com/office/powerpoint/2010/main" val="1083866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Diagnosis</a:t>
            </a:r>
            <a:endParaRPr lang="en-US" dirty="0"/>
          </a:p>
        </p:txBody>
      </p:sp>
      <p:sp>
        <p:nvSpPr>
          <p:cNvPr id="3" name="Content Placeholder 2"/>
          <p:cNvSpPr>
            <a:spLocks noGrp="1"/>
          </p:cNvSpPr>
          <p:nvPr>
            <p:ph idx="1"/>
          </p:nvPr>
        </p:nvSpPr>
        <p:spPr>
          <a:xfrm>
            <a:off x="838200" y="1690688"/>
            <a:ext cx="10515600" cy="4486275"/>
          </a:xfrm>
        </p:spPr>
        <p:txBody>
          <a:bodyPr/>
          <a:lstStyle/>
          <a:p>
            <a:pPr algn="just"/>
            <a:r>
              <a:rPr lang="en-US" b="1" dirty="0" smtClean="0"/>
              <a:t>Medical </a:t>
            </a:r>
            <a:r>
              <a:rPr lang="en-US" b="1" dirty="0"/>
              <a:t>and Family Histories</a:t>
            </a:r>
            <a:endParaRPr lang="en-US" b="1" i="1" dirty="0"/>
          </a:p>
          <a:p>
            <a:pPr algn="just"/>
            <a:r>
              <a:rPr lang="en-US" dirty="0"/>
              <a:t>At first doctor may ask about patient’s family history of asthma and allergies. Doctor also may ask whether he or she has asthma symptoms and when and how often they occur; whether they happen only during certain times of the year or in certain places, or if they get worse at night.</a:t>
            </a:r>
          </a:p>
          <a:p>
            <a:pPr algn="just"/>
            <a:r>
              <a:rPr lang="en-US" dirty="0"/>
              <a:t>Doctor also may want to know what factors seem to trigger symptoms or worsen them.</a:t>
            </a:r>
          </a:p>
        </p:txBody>
      </p:sp>
    </p:spTree>
    <p:extLst>
      <p:ext uri="{BB962C8B-B14F-4D97-AF65-F5344CB8AC3E}">
        <p14:creationId xmlns:p14="http://schemas.microsoft.com/office/powerpoint/2010/main" val="3144332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2852" y="530087"/>
            <a:ext cx="10972800" cy="5989983"/>
          </a:xfrm>
        </p:spPr>
        <p:txBody>
          <a:bodyPr>
            <a:normAutofit/>
          </a:bodyPr>
          <a:lstStyle/>
          <a:p>
            <a:pPr marL="0" indent="0" algn="just">
              <a:buNone/>
            </a:pPr>
            <a:r>
              <a:rPr lang="en-US" b="1" dirty="0"/>
              <a:t>Lung Function </a:t>
            </a:r>
            <a:r>
              <a:rPr lang="en-US" b="1" dirty="0" smtClean="0"/>
              <a:t>Tests:</a:t>
            </a:r>
            <a:endParaRPr lang="en-US" b="1" dirty="0"/>
          </a:p>
          <a:p>
            <a:pPr marL="0" indent="0" algn="just">
              <a:buNone/>
            </a:pPr>
            <a:r>
              <a:rPr lang="en-US" dirty="0"/>
              <a:t>Lung function tests, also called pulmonary function tests, measure how well lungs work. These tests are used to look for the cause of breathing problems, such as shortness of breath.</a:t>
            </a:r>
          </a:p>
          <a:p>
            <a:pPr algn="just"/>
            <a:r>
              <a:rPr lang="en-US" dirty="0"/>
              <a:t>Lung function tests measure:</a:t>
            </a:r>
          </a:p>
          <a:p>
            <a:pPr lvl="1" algn="just"/>
            <a:r>
              <a:rPr lang="en-US" sz="2800" dirty="0"/>
              <a:t>How much air a person can take into his lungs. This amount is compared to that of other people his age, height, and sex. This allows doctor to see whether he is in the normal range.</a:t>
            </a:r>
          </a:p>
          <a:p>
            <a:pPr lvl="1" algn="just"/>
            <a:r>
              <a:rPr lang="en-US" sz="2800" dirty="0"/>
              <a:t>How much air can blow out of his lungs and how fast he can do it.</a:t>
            </a:r>
          </a:p>
          <a:p>
            <a:pPr lvl="1" algn="just"/>
            <a:r>
              <a:rPr lang="en-US" sz="2800" dirty="0"/>
              <a:t>How well lungs deliver oxygen to blood.</a:t>
            </a:r>
          </a:p>
          <a:p>
            <a:pPr lvl="1" algn="just"/>
            <a:r>
              <a:rPr lang="en-US" sz="2800" dirty="0"/>
              <a:t>The strength of breathing muscles</a:t>
            </a:r>
            <a:r>
              <a:rPr lang="en-US" sz="2800" dirty="0" smtClean="0"/>
              <a:t>.</a:t>
            </a:r>
            <a:endParaRPr lang="en-US" sz="2800" dirty="0"/>
          </a:p>
        </p:txBody>
      </p:sp>
    </p:spTree>
    <p:extLst>
      <p:ext uri="{BB962C8B-B14F-4D97-AF65-F5344CB8AC3E}">
        <p14:creationId xmlns:p14="http://schemas.microsoft.com/office/powerpoint/2010/main" val="958278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0573" y="490330"/>
            <a:ext cx="11184835" cy="6069496"/>
          </a:xfrm>
        </p:spPr>
        <p:txBody>
          <a:bodyPr>
            <a:normAutofit fontScale="92500" lnSpcReduction="10000"/>
          </a:bodyPr>
          <a:lstStyle/>
          <a:p>
            <a:pPr marL="0" indent="0" algn="just">
              <a:buNone/>
            </a:pPr>
            <a:r>
              <a:rPr lang="en-US" dirty="0"/>
              <a:t>Lung function tests include breathing tests and tests that measure the oxygen level in patients’ blood. The breathing tests most often used are:</a:t>
            </a:r>
          </a:p>
          <a:p>
            <a:pPr lvl="0" algn="just"/>
            <a:r>
              <a:rPr lang="en-US" b="1" dirty="0"/>
              <a:t>Spirometry:</a:t>
            </a:r>
            <a:r>
              <a:rPr lang="en-US" dirty="0"/>
              <a:t> This test measures how much air you can breathe in and out. It also measures how fast a person can blow air out. This measurement is called forced expiratory volume (FEV1). Patient’s FEV1 measurement is compared with the typical FEV1 for people who don't have asthma.</a:t>
            </a:r>
          </a:p>
          <a:p>
            <a:pPr lvl="0" algn="just"/>
            <a:r>
              <a:rPr lang="en-US" b="1" dirty="0"/>
              <a:t>Use a Peak Flow Meter:</a:t>
            </a:r>
            <a:r>
              <a:rPr lang="en-US" i="1" dirty="0"/>
              <a:t> </a:t>
            </a:r>
            <a:r>
              <a:rPr lang="en-US" dirty="0"/>
              <a:t>This small, hand-held device shows how well air moves out of lungs. If a person blow into the device and it gives a score, or peak flow number. The score shows how well the lungs are working at the time of the test. Lung function tests often are done before and after taking a bronchodilator such as albuterol to open the airways. If lung function improves with use of a bronchodilator, it's likely to have asthma.</a:t>
            </a:r>
          </a:p>
          <a:p>
            <a:pPr lvl="0" algn="just"/>
            <a:r>
              <a:rPr lang="en-US" b="1" dirty="0"/>
              <a:t>Lung volume measurement</a:t>
            </a:r>
            <a:r>
              <a:rPr lang="en-US" dirty="0"/>
              <a:t>: This test, in addition to spirometry, measures how much air remains in the lungs after one breathe out fully.</a:t>
            </a:r>
          </a:p>
          <a:p>
            <a:pPr algn="just"/>
            <a:r>
              <a:rPr lang="en-US" b="1" dirty="0"/>
              <a:t>Lung diffusion capacity:</a:t>
            </a:r>
            <a:r>
              <a:rPr lang="en-US" dirty="0"/>
              <a:t> This test measures how well oxygen passes from lungs to our bloodstream.</a:t>
            </a:r>
          </a:p>
        </p:txBody>
      </p:sp>
    </p:spTree>
    <p:extLst>
      <p:ext uri="{BB962C8B-B14F-4D97-AF65-F5344CB8AC3E}">
        <p14:creationId xmlns:p14="http://schemas.microsoft.com/office/powerpoint/2010/main" val="2248645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591" y="450573"/>
            <a:ext cx="11131826" cy="6056243"/>
          </a:xfrm>
        </p:spPr>
        <p:txBody>
          <a:bodyPr>
            <a:normAutofit fontScale="92500" lnSpcReduction="20000"/>
          </a:bodyPr>
          <a:lstStyle/>
          <a:p>
            <a:pPr marL="0" indent="0" algn="just">
              <a:buNone/>
            </a:pPr>
            <a:r>
              <a:rPr lang="en-US" b="1" dirty="0"/>
              <a:t>Other </a:t>
            </a:r>
            <a:r>
              <a:rPr lang="en-US" b="1" dirty="0" smtClean="0"/>
              <a:t>Tests:</a:t>
            </a:r>
            <a:endParaRPr lang="en-US" b="1" dirty="0"/>
          </a:p>
          <a:p>
            <a:pPr marL="0" indent="0" algn="just">
              <a:buNone/>
            </a:pPr>
            <a:r>
              <a:rPr lang="en-US" dirty="0"/>
              <a:t>Doctor may recommend other tests if he or she needs more information to make a diagnosis. Other tests may include:</a:t>
            </a:r>
            <a:endParaRPr lang="en-US" b="1" dirty="0"/>
          </a:p>
          <a:p>
            <a:pPr lvl="0" algn="just"/>
            <a:r>
              <a:rPr lang="en-US" dirty="0"/>
              <a:t>Allergy testing to find out which allergens affect, if any.</a:t>
            </a:r>
          </a:p>
          <a:p>
            <a:pPr lvl="0" algn="just"/>
            <a:r>
              <a:rPr lang="en-US" dirty="0"/>
              <a:t>A test to measure how sensitive your airways are. This is called a </a:t>
            </a:r>
            <a:r>
              <a:rPr lang="en-US" dirty="0" err="1"/>
              <a:t>broncho</a:t>
            </a:r>
            <a:r>
              <a:rPr lang="en-US" dirty="0"/>
              <a:t>-provocation test. Using spirometry, this test repeatedly measures lung function during physical activity or after receiving increased doses of cold air or a special chemical to breathe in.</a:t>
            </a:r>
          </a:p>
          <a:p>
            <a:pPr lvl="0" algn="just"/>
            <a:r>
              <a:rPr lang="en-US" dirty="0"/>
              <a:t>A test to show whether a person have another condition with the same symptoms as asthma, such as reflux disease, vocal cord dysfunction, or sleep apnea.</a:t>
            </a:r>
          </a:p>
          <a:p>
            <a:pPr lvl="0" algn="just"/>
            <a:r>
              <a:rPr lang="en-US" dirty="0"/>
              <a:t>A chest X ray or an ECG (electrocardiogram). These tests will help find out whether a foreign object or other disease may be causing the symptoms.</a:t>
            </a:r>
          </a:p>
          <a:p>
            <a:pPr lvl="0" algn="just"/>
            <a:r>
              <a:rPr lang="en-US" dirty="0"/>
              <a:t>Complete blood count including circulating eosinophil, </a:t>
            </a:r>
            <a:r>
              <a:rPr lang="en-US" dirty="0" err="1"/>
              <a:t>IgE</a:t>
            </a:r>
            <a:r>
              <a:rPr lang="en-US" dirty="0"/>
              <a:t> antibody count.</a:t>
            </a:r>
          </a:p>
          <a:p>
            <a:pPr lvl="0" algn="just"/>
            <a:r>
              <a:rPr lang="en-US" b="1" dirty="0"/>
              <a:t>Methacholine challenge.</a:t>
            </a:r>
            <a:r>
              <a:rPr lang="en-US" dirty="0"/>
              <a:t> If someone have asthma, inhaling a known asthma trigger called </a:t>
            </a:r>
            <a:r>
              <a:rPr lang="en-US" dirty="0" err="1"/>
              <a:t>methacholine</a:t>
            </a:r>
            <a:r>
              <a:rPr lang="en-US" dirty="0"/>
              <a:t> will cause mild constriction of his airways. If he react to the trigger, likely to have asthma. This test may be used if initial lung function test is normal</a:t>
            </a:r>
            <a:r>
              <a:rPr lang="en-US" dirty="0" smtClean="0"/>
              <a:t>.</a:t>
            </a:r>
            <a:endParaRPr lang="en-US" dirty="0"/>
          </a:p>
        </p:txBody>
      </p:sp>
    </p:spTree>
    <p:extLst>
      <p:ext uri="{BB962C8B-B14F-4D97-AF65-F5344CB8AC3E}">
        <p14:creationId xmlns:p14="http://schemas.microsoft.com/office/powerpoint/2010/main" val="3585290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Pathogenesis of Asthma</a:t>
            </a:r>
            <a:endParaRPr lang="en-US" dirty="0"/>
          </a:p>
        </p:txBody>
      </p:sp>
      <p:sp>
        <p:nvSpPr>
          <p:cNvPr id="3" name="Content Placeholder 2"/>
          <p:cNvSpPr>
            <a:spLocks noGrp="1"/>
          </p:cNvSpPr>
          <p:nvPr>
            <p:ph idx="1"/>
          </p:nvPr>
        </p:nvSpPr>
        <p:spPr/>
        <p:txBody>
          <a:bodyPr/>
          <a:lstStyle/>
          <a:p>
            <a:pPr marL="0" indent="0">
              <a:buNone/>
            </a:pPr>
            <a:endParaRPr lang="en-US" dirty="0"/>
          </a:p>
          <a:p>
            <a:pPr algn="just"/>
            <a:r>
              <a:rPr lang="en-US" dirty="0"/>
              <a:t>Normal &amp; asthmatic people both people have a type of cell known as antigen-presenting cells, or APCs in the inner airways. APCs then "present" pieces of the allergen to other immune system cells. In most people, these other immune cells (T</a:t>
            </a:r>
            <a:r>
              <a:rPr lang="en-US" baseline="-25000" dirty="0"/>
              <a:t>H</a:t>
            </a:r>
            <a:r>
              <a:rPr lang="en-US" dirty="0"/>
              <a:t>0 cells) "check" and usually ignore the allergen molecules. In asthma patients, however, these cells transform into a different type of cell (T</a:t>
            </a:r>
            <a:r>
              <a:rPr lang="en-US" baseline="-25000" dirty="0"/>
              <a:t>H</a:t>
            </a:r>
            <a:r>
              <a:rPr lang="en-US" dirty="0"/>
              <a:t>2), for reasons that are not well understood.</a:t>
            </a:r>
          </a:p>
          <a:p>
            <a:endParaRPr lang="en-US" dirty="0"/>
          </a:p>
        </p:txBody>
      </p:sp>
    </p:spTree>
    <p:extLst>
      <p:ext uri="{BB962C8B-B14F-4D97-AF65-F5344CB8AC3E}">
        <p14:creationId xmlns:p14="http://schemas.microsoft.com/office/powerpoint/2010/main" val="7282024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493</TotalTime>
  <Words>1564</Words>
  <Application>Microsoft Office PowerPoint</Application>
  <PresentationFormat>Widescreen</PresentationFormat>
  <Paragraphs>105</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Anti-asthmatic agents</vt:lpstr>
      <vt:lpstr>ASTHMA</vt:lpstr>
      <vt:lpstr>PowerPoint Presentation</vt:lpstr>
      <vt:lpstr>PowerPoint Presentation</vt:lpstr>
      <vt:lpstr>Diagnosis</vt:lpstr>
      <vt:lpstr>PowerPoint Presentation</vt:lpstr>
      <vt:lpstr>PowerPoint Presentation</vt:lpstr>
      <vt:lpstr>PowerPoint Presentation</vt:lpstr>
      <vt:lpstr>Pathogenesis of Asthma</vt:lpstr>
      <vt:lpstr>PowerPoint Presentation</vt:lpstr>
      <vt:lpstr>Treatment of Asthma</vt:lpstr>
      <vt:lpstr>PowerPoint Presentation</vt:lpstr>
      <vt:lpstr>Short-acting beta adrenergic agonists</vt:lpstr>
      <vt:lpstr>PowerPoint Presentation</vt:lpstr>
      <vt:lpstr>PowerPoint Presentation</vt:lpstr>
      <vt:lpstr>PowerPoint Presentation</vt:lpstr>
      <vt:lpstr>Methylxanthines</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Anti-asthmatic agents</dc:title>
  <dc:creator>su</dc:creator>
  <cp:lastModifiedBy>su</cp:lastModifiedBy>
  <cp:revision>25</cp:revision>
  <dcterms:created xsi:type="dcterms:W3CDTF">2016-10-16T04:21:41Z</dcterms:created>
  <dcterms:modified xsi:type="dcterms:W3CDTF">2018-11-17T05:38:15Z</dcterms:modified>
</cp:coreProperties>
</file>