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3608103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255859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6FA4AB-F489-454B-9066-49EFBBD4C7F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9817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2777317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6FA4AB-F489-454B-9066-49EFBBD4C7F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7454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3817067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1081507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23746858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13406" y="609600"/>
            <a:ext cx="9569097" cy="1143000"/>
          </a:xfrm>
        </p:spPr>
        <p:txBody>
          <a:bodyPr/>
          <a:lstStyle/>
          <a:p>
            <a:r>
              <a:rPr lang="en-US"/>
              <a:t>Click to edit Master title style</a:t>
            </a:r>
          </a:p>
        </p:txBody>
      </p:sp>
      <p:sp>
        <p:nvSpPr>
          <p:cNvPr id="3" name="ClipArt Placeholder 2"/>
          <p:cNvSpPr>
            <a:spLocks noGrp="1"/>
          </p:cNvSpPr>
          <p:nvPr>
            <p:ph type="clipArt" sz="half" idx="1"/>
          </p:nvPr>
        </p:nvSpPr>
        <p:spPr>
          <a:xfrm>
            <a:off x="1313407" y="2209800"/>
            <a:ext cx="4690735" cy="2667000"/>
          </a:xfrm>
        </p:spPr>
        <p:txBody>
          <a:bodyPr/>
          <a:lstStyle/>
          <a:p>
            <a:pPr lvl="0"/>
            <a:endParaRPr lang="en-US" noProof="0" dirty="0"/>
          </a:p>
        </p:txBody>
      </p:sp>
      <p:sp>
        <p:nvSpPr>
          <p:cNvPr id="4" name="Text Placeholder 3"/>
          <p:cNvSpPr>
            <a:spLocks noGrp="1"/>
          </p:cNvSpPr>
          <p:nvPr>
            <p:ph type="body" sz="half" idx="2"/>
          </p:nvPr>
        </p:nvSpPr>
        <p:spPr>
          <a:xfrm>
            <a:off x="6191771" y="2209800"/>
            <a:ext cx="4690735" cy="266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98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650667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6E52B3-DDD0-42FE-8D5B-21092FEBE44C}"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3611257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322510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6E52B3-DDD0-42FE-8D5B-21092FEBE44C}"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237911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6E52B3-DDD0-42FE-8D5B-21092FEBE44C}"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154711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E52B3-DDD0-42FE-8D5B-21092FEBE44C}"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48341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2404194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26E52B3-DDD0-42FE-8D5B-21092FEBE44C}"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6FA4AB-F489-454B-9066-49EFBBD4C7F9}" type="slidenum">
              <a:rPr lang="en-US" smtClean="0"/>
              <a:t>‹#›</a:t>
            </a:fld>
            <a:endParaRPr lang="en-US"/>
          </a:p>
        </p:txBody>
      </p:sp>
    </p:spTree>
    <p:extLst>
      <p:ext uri="{BB962C8B-B14F-4D97-AF65-F5344CB8AC3E}">
        <p14:creationId xmlns:p14="http://schemas.microsoft.com/office/powerpoint/2010/main" val="1530995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6E52B3-DDD0-42FE-8D5B-21092FEBE44C}" type="datetimeFigureOut">
              <a:rPr lang="en-US" smtClean="0"/>
              <a:t>4/9/2021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6FA4AB-F489-454B-9066-49EFBBD4C7F9}" type="slidenum">
              <a:rPr lang="en-US" smtClean="0"/>
              <a:t>‹#›</a:t>
            </a:fld>
            <a:endParaRPr lang="en-US"/>
          </a:p>
        </p:txBody>
      </p:sp>
    </p:spTree>
    <p:extLst>
      <p:ext uri="{BB962C8B-B14F-4D97-AF65-F5344CB8AC3E}">
        <p14:creationId xmlns:p14="http://schemas.microsoft.com/office/powerpoint/2010/main" val="8916599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cbi.nlm.nih.gov/books/NBK2036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idx="1"/>
          </p:nvPr>
        </p:nvSpPr>
        <p:spPr>
          <a:xfrm>
            <a:off x="1524000" y="2030414"/>
            <a:ext cx="9144000" cy="1017587"/>
          </a:xfrm>
          <a:solidFill>
            <a:srgbClr val="7030A0"/>
          </a:solidFill>
        </p:spPr>
        <p:txBody>
          <a:bodyPr>
            <a:normAutofit fontScale="85000" lnSpcReduction="10000"/>
          </a:bodyPr>
          <a:lstStyle/>
          <a:p>
            <a:pPr algn="ctr" eaLnBrk="1" hangingPunct="1">
              <a:buFont typeface="Wingdings 2" panose="05020102010507070707" pitchFamily="18" charset="2"/>
              <a:buNone/>
              <a:defRPr/>
            </a:pPr>
            <a:r>
              <a:rPr lang="en-US" sz="4800" b="1" dirty="0">
                <a:solidFill>
                  <a:schemeClr val="bg1"/>
                </a:solidFill>
                <a:latin typeface="+mj-lt"/>
              </a:rPr>
              <a:t>Introduction to Behavioral Science</a:t>
            </a:r>
          </a:p>
        </p:txBody>
      </p:sp>
      <p:sp>
        <p:nvSpPr>
          <p:cNvPr id="4" name="Rectangle 3"/>
          <p:cNvSpPr/>
          <p:nvPr/>
        </p:nvSpPr>
        <p:spPr>
          <a:xfrm>
            <a:off x="2045617" y="3246062"/>
            <a:ext cx="8163612" cy="2148280"/>
          </a:xfrm>
          <a:prstGeom prst="rect">
            <a:avLst/>
          </a:prstGeom>
          <a:solidFill>
            <a:schemeClr val="accent5">
              <a:lumMod val="75000"/>
            </a:schemeClr>
          </a:solidFill>
        </p:spPr>
        <p:txBody>
          <a:bodyPr wrap="square">
            <a:spAutoFit/>
          </a:bodyPr>
          <a:lstStyle/>
          <a:p>
            <a:pPr marL="273050" indent="-273050" algn="ctr">
              <a:spcBef>
                <a:spcPct val="20000"/>
              </a:spcBef>
              <a:buClr>
                <a:srgbClr val="0BD0D9"/>
              </a:buClr>
              <a:buSzPct val="95000"/>
              <a:defRPr/>
            </a:pPr>
            <a:r>
              <a:rPr lang="en-US" sz="3200" b="1" dirty="0">
                <a:solidFill>
                  <a:srgbClr val="FFC000"/>
                </a:solidFill>
                <a:effectLst>
                  <a:outerShdw blurRad="38100" dist="38100" dir="2700000" algn="tl">
                    <a:srgbClr val="000000">
                      <a:alpha val="43137"/>
                    </a:srgbClr>
                  </a:outerShdw>
                </a:effectLst>
                <a:latin typeface="Calibri"/>
              </a:rPr>
              <a:t>Dr. ABM </a:t>
            </a:r>
            <a:r>
              <a:rPr lang="en-US" sz="3200" b="1" dirty="0" err="1">
                <a:solidFill>
                  <a:srgbClr val="FFC000"/>
                </a:solidFill>
                <a:effectLst>
                  <a:outerShdw blurRad="38100" dist="38100" dir="2700000" algn="tl">
                    <a:srgbClr val="000000">
                      <a:alpha val="43137"/>
                    </a:srgbClr>
                  </a:outerShdw>
                </a:effectLst>
                <a:latin typeface="Calibri"/>
              </a:rPr>
              <a:t>Alauddin</a:t>
            </a:r>
            <a:r>
              <a:rPr lang="en-US" sz="3200" b="1" dirty="0">
                <a:solidFill>
                  <a:srgbClr val="FFC000"/>
                </a:solidFill>
                <a:effectLst>
                  <a:outerShdw blurRad="38100" dist="38100" dir="2700000" algn="tl">
                    <a:srgbClr val="000000">
                      <a:alpha val="43137"/>
                    </a:srgbClr>
                  </a:outerShdw>
                </a:effectLst>
                <a:latin typeface="Calibri"/>
              </a:rPr>
              <a:t> Chowdhury</a:t>
            </a:r>
          </a:p>
          <a:p>
            <a:pPr marL="273050" indent="-273050" algn="ctr">
              <a:spcBef>
                <a:spcPct val="20000"/>
              </a:spcBef>
              <a:buClr>
                <a:srgbClr val="0BD0D9"/>
              </a:buClr>
              <a:buSzPct val="95000"/>
              <a:defRPr/>
            </a:pPr>
            <a:r>
              <a:rPr lang="en-US" sz="2000" b="1" dirty="0">
                <a:solidFill>
                  <a:prstClr val="white"/>
                </a:solidFill>
                <a:latin typeface="Calibri"/>
              </a:rPr>
              <a:t>(Ph.D. in Global Health &amp; Epidemiology, Hokkaido University Graduate School of Medicine, Japan)</a:t>
            </a:r>
          </a:p>
          <a:p>
            <a:pPr marL="273050" indent="-273050" algn="ctr">
              <a:spcBef>
                <a:spcPct val="20000"/>
              </a:spcBef>
              <a:buClr>
                <a:srgbClr val="0BD0D9"/>
              </a:buClr>
              <a:buSzPct val="95000"/>
              <a:defRPr/>
            </a:pPr>
            <a:r>
              <a:rPr lang="en-US" sz="2800" b="1" dirty="0">
                <a:solidFill>
                  <a:srgbClr val="FFC000"/>
                </a:solidFill>
                <a:effectLst>
                  <a:outerShdw blurRad="38100" dist="38100" dir="2700000" algn="tl">
                    <a:srgbClr val="000000">
                      <a:alpha val="43137"/>
                    </a:srgbClr>
                  </a:outerShdw>
                </a:effectLst>
                <a:latin typeface="Calibri"/>
              </a:rPr>
              <a:t>Associate Professor &amp; Head</a:t>
            </a:r>
          </a:p>
          <a:p>
            <a:pPr marL="273050" indent="-273050" algn="ctr">
              <a:spcBef>
                <a:spcPct val="20000"/>
              </a:spcBef>
              <a:buClr>
                <a:srgbClr val="0BD0D9"/>
              </a:buClr>
              <a:buSzPct val="95000"/>
              <a:defRPr/>
            </a:pPr>
            <a:r>
              <a:rPr lang="en-US" sz="2000" b="1" dirty="0">
                <a:solidFill>
                  <a:prstClr val="white"/>
                </a:solidFill>
                <a:latin typeface="Calibri"/>
              </a:rPr>
              <a:t>Department of Public Health, Daffodil International University)</a:t>
            </a:r>
          </a:p>
        </p:txBody>
      </p:sp>
    </p:spTree>
    <p:extLst>
      <p:ext uri="{BB962C8B-B14F-4D97-AF65-F5344CB8AC3E}">
        <p14:creationId xmlns:p14="http://schemas.microsoft.com/office/powerpoint/2010/main" val="257578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8953500" cy="666750"/>
          </a:xfrm>
          <a:solidFill>
            <a:schemeClr val="bg1"/>
          </a:solidFill>
        </p:spPr>
        <p:txBody>
          <a:bodyPr>
            <a:normAutofit fontScale="90000"/>
          </a:bodyPr>
          <a:lstStyle/>
          <a:p>
            <a:pPr>
              <a:defRPr/>
            </a:pPr>
            <a:r>
              <a:rPr lang="en-US" sz="4800" b="1" dirty="0">
                <a:solidFill>
                  <a:srgbClr val="C00000"/>
                </a:solidFill>
                <a:effectLst>
                  <a:outerShdw blurRad="38100" dist="38100" dir="2700000" algn="tl">
                    <a:srgbClr val="000000">
                      <a:alpha val="43137"/>
                    </a:srgbClr>
                  </a:outerShdw>
                </a:effectLst>
                <a:latin typeface="Constantia"/>
                <a:ea typeface="+mn-ea"/>
                <a:cs typeface="+mn-cs"/>
              </a:rPr>
              <a:t>Behavioral science</a:t>
            </a:r>
            <a:endParaRPr lang="en-US" sz="48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0" y="1371600"/>
            <a:ext cx="10127530" cy="4800600"/>
          </a:xfrm>
        </p:spPr>
        <p:txBody>
          <a:bodyPr>
            <a:normAutofit lnSpcReduction="10000"/>
          </a:bodyPr>
          <a:lstStyle/>
          <a:p>
            <a:pPr algn="just">
              <a:defRPr/>
            </a:pPr>
            <a:r>
              <a:rPr lang="en-US" sz="3000" b="1" dirty="0">
                <a:solidFill>
                  <a:srgbClr val="008000"/>
                </a:solidFill>
                <a:effectLst>
                  <a:outerShdw blurRad="38100" dist="38100" dir="2700000" algn="tl">
                    <a:srgbClr val="000000">
                      <a:alpha val="43137"/>
                    </a:srgbClr>
                  </a:outerShdw>
                </a:effectLst>
              </a:rPr>
              <a:t>Behavioral science</a:t>
            </a:r>
            <a:r>
              <a:rPr lang="en-US" sz="3000" b="1" dirty="0"/>
              <a:t>, any of various disciplines dealing with the subject of human actions, usually including the fields of </a:t>
            </a:r>
            <a:r>
              <a:rPr lang="en-US" sz="3000" b="1" dirty="0">
                <a:solidFill>
                  <a:srgbClr val="008000"/>
                </a:solidFill>
              </a:rPr>
              <a:t>sociology, social and cultural anthropology, psychology, and behavioral aspects of biology, economics, geography, law, psychiatry, and political science.</a:t>
            </a:r>
            <a:r>
              <a:rPr lang="en-US" sz="3000" dirty="0">
                <a:solidFill>
                  <a:srgbClr val="008000"/>
                </a:solidFill>
              </a:rPr>
              <a:t> </a:t>
            </a:r>
          </a:p>
          <a:p>
            <a:pPr algn="just">
              <a:defRPr/>
            </a:pPr>
            <a:endParaRPr lang="en-US" sz="3000" dirty="0"/>
          </a:p>
          <a:p>
            <a:pPr algn="just">
              <a:defRPr/>
            </a:pPr>
            <a:r>
              <a:rPr lang="en-US" sz="3000" b="1" dirty="0">
                <a:solidFill>
                  <a:srgbClr val="7030A0"/>
                </a:solidFill>
              </a:rPr>
              <a:t>The term behavioral sciences suggests an approach that is more experimental than that connoted by the older term social sciences.</a:t>
            </a:r>
          </a:p>
          <a:p>
            <a:pPr algn="just">
              <a:defRPr/>
            </a:pPr>
            <a:endParaRPr lang="en-US" sz="3200" b="1" dirty="0">
              <a:solidFill>
                <a:srgbClr val="7030A0"/>
              </a:solidFill>
            </a:endParaRPr>
          </a:p>
        </p:txBody>
      </p:sp>
    </p:spTree>
    <p:extLst>
      <p:ext uri="{BB962C8B-B14F-4D97-AF65-F5344CB8AC3E}">
        <p14:creationId xmlns:p14="http://schemas.microsoft.com/office/powerpoint/2010/main" val="2598740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81200" y="704850"/>
            <a:ext cx="8458200" cy="514350"/>
          </a:xfrm>
        </p:spPr>
        <p:txBody>
          <a:bodyPr>
            <a:normAutofit fontScale="90000"/>
          </a:bodyPr>
          <a:lstStyle/>
          <a:p>
            <a:r>
              <a:rPr lang="en-US" altLang="en-US" sz="4400" b="1">
                <a:solidFill>
                  <a:srgbClr val="C00000"/>
                </a:solidFill>
              </a:rPr>
              <a:t>Behavioral and Social Science Tools</a:t>
            </a:r>
          </a:p>
        </p:txBody>
      </p:sp>
      <p:sp>
        <p:nvSpPr>
          <p:cNvPr id="18435" name="Content Placeholder 2"/>
          <p:cNvSpPr>
            <a:spLocks noGrp="1"/>
          </p:cNvSpPr>
          <p:nvPr>
            <p:ph idx="1"/>
          </p:nvPr>
        </p:nvSpPr>
        <p:spPr>
          <a:xfrm>
            <a:off x="1676400" y="1447800"/>
            <a:ext cx="8610600" cy="4953000"/>
          </a:xfrm>
        </p:spPr>
        <p:txBody>
          <a:bodyPr>
            <a:normAutofit fontScale="92500" lnSpcReduction="10000"/>
          </a:bodyPr>
          <a:lstStyle/>
          <a:p>
            <a:r>
              <a:rPr lang="en-US" altLang="en-US" sz="4000" b="1">
                <a:solidFill>
                  <a:srgbClr val="008000"/>
                </a:solidFill>
              </a:rPr>
              <a:t>Observation</a:t>
            </a:r>
          </a:p>
          <a:p>
            <a:pPr algn="just"/>
            <a:r>
              <a:rPr lang="en-US" altLang="en-US" sz="2400"/>
              <a:t>Effective observation requires attention to detail, careful note taking, and detachment. These skills make comparison of observations across time possible. It is important to observe what is actually happening, or to watch for specific behaviors, while remaining detached from the situation. </a:t>
            </a:r>
          </a:p>
          <a:p>
            <a:pPr algn="just"/>
            <a:endParaRPr lang="en-US" altLang="en-US" sz="2400"/>
          </a:p>
          <a:p>
            <a:pPr algn="just"/>
            <a:r>
              <a:rPr lang="en-US" altLang="en-US" sz="2400">
                <a:solidFill>
                  <a:srgbClr val="008000"/>
                </a:solidFill>
              </a:rPr>
              <a:t>Observations</a:t>
            </a:r>
            <a:r>
              <a:rPr lang="en-US" altLang="en-US" sz="2400"/>
              <a:t> are often converted into numbers—for example, the number of times a behavior was observed or the degree to which a behavior was exhibited. These numbers can be analyzed. Alternatively, observation may lead the scientist to ask new questions, such as why a behavior was exhibited or how the behavior developed.</a:t>
            </a:r>
          </a:p>
          <a:p>
            <a:pPr algn="just"/>
            <a:endParaRPr lang="en-US" altLang="en-US" sz="2400"/>
          </a:p>
        </p:txBody>
      </p:sp>
    </p:spTree>
    <p:extLst>
      <p:ext uri="{BB962C8B-B14F-4D97-AF65-F5344CB8AC3E}">
        <p14:creationId xmlns:p14="http://schemas.microsoft.com/office/powerpoint/2010/main" val="256870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8229600" cy="1143000"/>
          </a:xfrm>
        </p:spPr>
        <p:txBody>
          <a:bodyPr/>
          <a:lstStyle/>
          <a:p>
            <a:pPr>
              <a:defRPr/>
            </a:pPr>
            <a:r>
              <a:rPr lang="en-US" b="1" dirty="0">
                <a:solidFill>
                  <a:srgbClr val="008000"/>
                </a:solidFill>
                <a:effectLst>
                  <a:outerShdw blurRad="38100" dist="38100" dir="2700000" algn="tl">
                    <a:srgbClr val="000000">
                      <a:alpha val="43137"/>
                    </a:srgbClr>
                  </a:outerShdw>
                </a:effectLst>
              </a:rPr>
              <a:t>Survey</a:t>
            </a:r>
          </a:p>
        </p:txBody>
      </p:sp>
      <p:sp>
        <p:nvSpPr>
          <p:cNvPr id="19459" name="Content Placeholder 2"/>
          <p:cNvSpPr>
            <a:spLocks noGrp="1"/>
          </p:cNvSpPr>
          <p:nvPr>
            <p:ph idx="1"/>
          </p:nvPr>
        </p:nvSpPr>
        <p:spPr>
          <a:xfrm>
            <a:off x="1752600" y="1168400"/>
            <a:ext cx="8534400" cy="5689600"/>
          </a:xfrm>
        </p:spPr>
        <p:txBody>
          <a:bodyPr>
            <a:normAutofit/>
          </a:bodyPr>
          <a:lstStyle/>
          <a:p>
            <a:pPr algn="just"/>
            <a:r>
              <a:rPr lang="en-US" altLang="en-US" sz="2400" dirty="0"/>
              <a:t>Another common tool of social and behavioral science is the survey. It allows collection of data from a larger number of individuals than would be possible with observation. A well-designed survey also reduces the impact of the researcher's bias. However, designing an effective survey is very difficult. </a:t>
            </a:r>
          </a:p>
          <a:p>
            <a:pPr algn="just"/>
            <a:r>
              <a:rPr lang="en-US" altLang="en-US" sz="2400" dirty="0"/>
              <a:t>Two other aspects of surveys are representative sample and sample size. They both affect the validity of survey results. </a:t>
            </a:r>
          </a:p>
          <a:p>
            <a:pPr algn="just"/>
            <a:r>
              <a:rPr lang="en-US" altLang="en-US" sz="2400" dirty="0"/>
              <a:t>Sample size affects how accurately a population is represented by a survey. The larger the sample, the more accurate the survey will be.</a:t>
            </a:r>
          </a:p>
        </p:txBody>
      </p:sp>
    </p:spTree>
    <p:extLst>
      <p:ext uri="{BB962C8B-B14F-4D97-AF65-F5344CB8AC3E}">
        <p14:creationId xmlns:p14="http://schemas.microsoft.com/office/powerpoint/2010/main" val="2684175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6002" y="537328"/>
            <a:ext cx="9740429" cy="624722"/>
          </a:xfrm>
        </p:spPr>
        <p:txBody>
          <a:bodyPr>
            <a:normAutofit fontScale="90000"/>
          </a:bodyPr>
          <a:lstStyle/>
          <a:p>
            <a:pPr>
              <a:defRPr/>
            </a:pPr>
            <a:r>
              <a:rPr lang="en-US" b="1" dirty="0">
                <a:solidFill>
                  <a:srgbClr val="C00000"/>
                </a:solidFill>
                <a:effectLst>
                  <a:outerShdw blurRad="38100" dist="38100" dir="2700000" algn="tl">
                    <a:srgbClr val="000000">
                      <a:alpha val="43137"/>
                    </a:srgbClr>
                  </a:outerShdw>
                </a:effectLst>
              </a:rPr>
              <a:t>Influences on Behavior: </a:t>
            </a:r>
            <a:r>
              <a:rPr lang="en-US" b="1" dirty="0">
                <a:solidFill>
                  <a:srgbClr val="00B050"/>
                </a:solidFill>
                <a:effectLst>
                  <a:outerShdw blurRad="38100" dist="38100" dir="2700000" algn="tl">
                    <a:srgbClr val="000000">
                      <a:alpha val="43137"/>
                    </a:srgbClr>
                  </a:outerShdw>
                </a:effectLst>
              </a:rPr>
              <a:t>Examples, by Category</a:t>
            </a:r>
          </a:p>
        </p:txBody>
      </p:sp>
      <p:graphicFrame>
        <p:nvGraphicFramePr>
          <p:cNvPr id="4" name="Content Placeholder 3"/>
          <p:cNvGraphicFramePr>
            <a:graphicFrameLocks noGrp="1"/>
          </p:cNvGraphicFramePr>
          <p:nvPr>
            <p:ph idx="1"/>
          </p:nvPr>
        </p:nvGraphicFramePr>
        <p:xfrm>
          <a:off x="1074656" y="1219201"/>
          <a:ext cx="10331776" cy="5808663"/>
        </p:xfrm>
        <a:graphic>
          <a:graphicData uri="http://schemas.openxmlformats.org/drawingml/2006/table">
            <a:tbl>
              <a:tblPr firstRow="1" bandRow="1">
                <a:tableStyleId>{5C22544A-7EE6-4342-B048-85BDC9FD1C3A}</a:tableStyleId>
              </a:tblPr>
              <a:tblGrid>
                <a:gridCol w="2582944">
                  <a:extLst>
                    <a:ext uri="{9D8B030D-6E8A-4147-A177-3AD203B41FA5}">
                      <a16:colId xmlns:a16="http://schemas.microsoft.com/office/drawing/2014/main" val="20000"/>
                    </a:ext>
                  </a:extLst>
                </a:gridCol>
                <a:gridCol w="2582944">
                  <a:extLst>
                    <a:ext uri="{9D8B030D-6E8A-4147-A177-3AD203B41FA5}">
                      <a16:colId xmlns:a16="http://schemas.microsoft.com/office/drawing/2014/main" val="20001"/>
                    </a:ext>
                  </a:extLst>
                </a:gridCol>
                <a:gridCol w="2582944">
                  <a:extLst>
                    <a:ext uri="{9D8B030D-6E8A-4147-A177-3AD203B41FA5}">
                      <a16:colId xmlns:a16="http://schemas.microsoft.com/office/drawing/2014/main" val="20002"/>
                    </a:ext>
                  </a:extLst>
                </a:gridCol>
                <a:gridCol w="2582944">
                  <a:extLst>
                    <a:ext uri="{9D8B030D-6E8A-4147-A177-3AD203B41FA5}">
                      <a16:colId xmlns:a16="http://schemas.microsoft.com/office/drawing/2014/main" val="20003"/>
                    </a:ext>
                  </a:extLst>
                </a:gridCol>
              </a:tblGrid>
              <a:tr h="804973">
                <a:tc>
                  <a:txBody>
                    <a:bodyPr/>
                    <a:lstStyle/>
                    <a:p>
                      <a:pPr algn="l" fontAlgn="t"/>
                      <a:r>
                        <a:rPr lang="en-US" sz="1800" dirty="0">
                          <a:effectLst/>
                        </a:rPr>
                        <a:t>Biology/Genetics</a:t>
                      </a:r>
                    </a:p>
                  </a:txBody>
                  <a:tcPr marL="91438" marR="91438"/>
                </a:tc>
                <a:tc>
                  <a:txBody>
                    <a:bodyPr/>
                    <a:lstStyle/>
                    <a:p>
                      <a:pPr algn="ctr" fontAlgn="b"/>
                      <a:r>
                        <a:rPr lang="en-US" sz="1800" dirty="0">
                          <a:effectLst/>
                        </a:rPr>
                        <a:t>Basic Needs</a:t>
                      </a:r>
                    </a:p>
                  </a:txBody>
                  <a:tcPr marL="91438" marR="91438" anchor="b"/>
                </a:tc>
                <a:tc>
                  <a:txBody>
                    <a:bodyPr/>
                    <a:lstStyle/>
                    <a:p>
                      <a:pPr algn="ctr" fontAlgn="b"/>
                      <a:r>
                        <a:rPr lang="en-US" sz="1800" dirty="0">
                          <a:effectLst/>
                        </a:rPr>
                        <a:t>Personal Goals</a:t>
                      </a:r>
                    </a:p>
                  </a:txBody>
                  <a:tcPr marL="91438" marR="91438" anchor="b"/>
                </a:tc>
                <a:tc>
                  <a:txBody>
                    <a:bodyPr/>
                    <a:lstStyle/>
                    <a:p>
                      <a:pPr algn="ctr" fontAlgn="b"/>
                      <a:r>
                        <a:rPr lang="en-US" sz="1800" dirty="0">
                          <a:effectLst/>
                        </a:rPr>
                        <a:t>Family</a:t>
                      </a:r>
                    </a:p>
                  </a:txBody>
                  <a:tcPr marL="91438" marR="91438" anchor="b"/>
                </a:tc>
                <a:extLst>
                  <a:ext uri="{0D108BD9-81ED-4DB2-BD59-A6C34878D82A}">
                    <a16:rowId xmlns:a16="http://schemas.microsoft.com/office/drawing/2014/main" val="10000"/>
                  </a:ext>
                </a:extLst>
              </a:tr>
              <a:tr h="2011686">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Hormones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Diseases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Puberty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Health</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Disabilities/ handicaps</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Food</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Shelter</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Clothing</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Social interactions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Affection</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Being healthy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Making friends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Grades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Popularity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Image</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Success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Moral</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Adult support</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Family values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Culture</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Sibling rivalry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Religion</a:t>
                      </a:r>
                    </a:p>
                    <a:p>
                      <a:endParaRPr lang="en-US" sz="1800" dirty="0"/>
                    </a:p>
                  </a:txBody>
                  <a:tcPr marL="91438" marR="91438"/>
                </a:tc>
                <a:extLst>
                  <a:ext uri="{0D108BD9-81ED-4DB2-BD59-A6C34878D82A}">
                    <a16:rowId xmlns:a16="http://schemas.microsoft.com/office/drawing/2014/main" val="10001"/>
                  </a:ext>
                </a:extLst>
              </a:tr>
              <a:tr h="640082">
                <a:tc>
                  <a:txBody>
                    <a:bodyPr/>
                    <a:lstStyle/>
                    <a:p>
                      <a:pPr algn="l" fontAlgn="t"/>
                      <a:r>
                        <a:rPr lang="en-US" sz="1800" b="1" dirty="0">
                          <a:effectLst/>
                        </a:rPr>
                        <a:t>Resources</a:t>
                      </a:r>
                    </a:p>
                  </a:txBody>
                  <a:tcPr marL="91438" marR="91438">
                    <a:solidFill>
                      <a:schemeClr val="accent2"/>
                    </a:solidFill>
                  </a:tcPr>
                </a:tc>
                <a:tc>
                  <a:txBody>
                    <a:bodyPr/>
                    <a:lstStyle/>
                    <a:p>
                      <a:pPr algn="ctr" fontAlgn="t"/>
                      <a:r>
                        <a:rPr lang="en-US" sz="1800" b="1" dirty="0">
                          <a:effectLst/>
                        </a:rPr>
                        <a:t>Media</a:t>
                      </a:r>
                    </a:p>
                  </a:txBody>
                  <a:tcPr marL="91438" marR="91438">
                    <a:solidFill>
                      <a:schemeClr val="accent2"/>
                    </a:solidFill>
                  </a:tcPr>
                </a:tc>
                <a:tc>
                  <a:txBody>
                    <a:bodyPr/>
                    <a:lstStyle/>
                    <a:p>
                      <a:pPr algn="ctr" fontAlgn="t"/>
                      <a:r>
                        <a:rPr lang="en-US" sz="1800" b="1" dirty="0">
                          <a:effectLst/>
                        </a:rPr>
                        <a:t>Social</a:t>
                      </a:r>
                    </a:p>
                  </a:txBody>
                  <a:tcPr marL="91438" marR="91438">
                    <a:solidFill>
                      <a:schemeClr val="accent2"/>
                    </a:solidFill>
                  </a:tcPr>
                </a:tc>
                <a:tc>
                  <a:txBody>
                    <a:bodyPr/>
                    <a:lstStyle/>
                    <a:p>
                      <a:pPr algn="ctr" fontAlgn="t"/>
                      <a:r>
                        <a:rPr lang="en-US" sz="1800" b="1" dirty="0">
                          <a:effectLst/>
                        </a:rPr>
                        <a:t>Environment/ Community</a:t>
                      </a:r>
                    </a:p>
                  </a:txBody>
                  <a:tcPr marL="91438" marR="91438">
                    <a:solidFill>
                      <a:schemeClr val="accent2"/>
                    </a:solidFill>
                  </a:tcPr>
                </a:tc>
                <a:extLst>
                  <a:ext uri="{0D108BD9-81ED-4DB2-BD59-A6C34878D82A}">
                    <a16:rowId xmlns:a16="http://schemas.microsoft.com/office/drawing/2014/main" val="10002"/>
                  </a:ext>
                </a:extLst>
              </a:tr>
              <a:tr h="2351922">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Money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Time</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Educational</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opportunities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Transportation</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TV</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Video games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Magazines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Movies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Music/music videos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Sports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Advertisements</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Peers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Teachers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Sports teams/clubs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Cliques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Mentors/role models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Friends</a:t>
                      </a:r>
                    </a:p>
                  </a:txBody>
                  <a:tcPr marL="91438" marR="91438"/>
                </a:tc>
                <a:tc>
                  <a:txBody>
                    <a:bodyPr/>
                    <a:lstStyle/>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Neighborhood</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Weather</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Playgrounds/parks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Transportation</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Policies/laws</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Culture</a:t>
                      </a:r>
                    </a:p>
                  </a:txBody>
                  <a:tcPr marL="91438" marR="91438"/>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09841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228600"/>
            <a:ext cx="9816445" cy="1143000"/>
          </a:xfrm>
          <a:solidFill>
            <a:schemeClr val="bg1"/>
          </a:solidFill>
        </p:spPr>
        <p:txBody>
          <a:bodyPr/>
          <a:lstStyle/>
          <a:p>
            <a:pPr algn="ctr">
              <a:defRPr/>
            </a:pPr>
            <a:r>
              <a:rPr lang="en-US" sz="3200" b="1" dirty="0">
                <a:solidFill>
                  <a:srgbClr val="C00000"/>
                </a:solidFill>
                <a:effectLst>
                  <a:outerShdw blurRad="38100" dist="38100" dir="2700000" algn="tl">
                    <a:srgbClr val="000000">
                      <a:alpha val="43137"/>
                    </a:srgbClr>
                  </a:outerShdw>
                </a:effectLst>
                <a:latin typeface="arial" panose="020B0604020202020204" pitchFamily="34" charset="0"/>
              </a:rPr>
              <a:t>Behavioral and Social Science Research and Cardiovascular Disease</a:t>
            </a:r>
            <a:endParaRPr lang="en-US" sz="3200" dirty="0">
              <a:solidFill>
                <a:srgbClr val="C00000"/>
              </a:solidFill>
              <a:effectLst>
                <a:outerShdw blurRad="38100" dist="38100" dir="2700000" algn="tl">
                  <a:srgbClr val="000000">
                    <a:alpha val="43137"/>
                  </a:srgbClr>
                </a:outerShdw>
              </a:effectLst>
            </a:endParaRPr>
          </a:p>
        </p:txBody>
      </p:sp>
      <p:sp>
        <p:nvSpPr>
          <p:cNvPr id="21507" name="Content Placeholder 2"/>
          <p:cNvSpPr>
            <a:spLocks noGrp="1"/>
          </p:cNvSpPr>
          <p:nvPr>
            <p:ph idx="1"/>
          </p:nvPr>
        </p:nvSpPr>
        <p:spPr>
          <a:xfrm>
            <a:off x="1523999" y="1371600"/>
            <a:ext cx="9976701" cy="4191000"/>
          </a:xfrm>
        </p:spPr>
        <p:txBody>
          <a:bodyPr/>
          <a:lstStyle/>
          <a:p>
            <a:pPr algn="just"/>
            <a:r>
              <a:rPr lang="en-US" altLang="en-US" sz="2200" dirty="0">
                <a:solidFill>
                  <a:srgbClr val="000000"/>
                </a:solidFill>
                <a:latin typeface="Times New Roman" panose="02020603050405020304" pitchFamily="18" charset="0"/>
              </a:rPr>
              <a:t>Heart disease is a collection of conditions that limit the flow of blood to the heart muscle itself, including atherosclerosis, angina, and heart attack. Together, heart disease and stroke, which is a loss of blood flow to the brain, comprise the main components of cardiovascular disease (CVD). Over 930,000 people in the United States die annually as a result of cardiovascular disease, and 64 million Americans suffer from cardiovascular disease.</a:t>
            </a:r>
            <a:r>
              <a:rPr lang="en-US" altLang="en-US" sz="2200" baseline="30000" dirty="0">
                <a:solidFill>
                  <a:srgbClr val="2F4A8B"/>
                </a:solidFill>
                <a:latin typeface="Times New Roman" panose="02020603050405020304" pitchFamily="18" charset="0"/>
                <a:hlinkClick r:id="rId2"/>
              </a:rPr>
              <a:t>7</a:t>
            </a:r>
            <a:r>
              <a:rPr lang="en-US" altLang="en-US" sz="2200" dirty="0">
                <a:solidFill>
                  <a:srgbClr val="000000"/>
                </a:solidFill>
                <a:latin typeface="Times New Roman" panose="02020603050405020304" pitchFamily="18" charset="0"/>
              </a:rPr>
              <a:t> CVD has traditionally been a disease of older people; however, recently, the incidence of heart disease in younger people has risen.</a:t>
            </a:r>
          </a:p>
          <a:p>
            <a:pPr algn="just"/>
            <a:endParaRPr lang="en-US" altLang="en-US" sz="2200" dirty="0"/>
          </a:p>
        </p:txBody>
      </p:sp>
      <p:sp>
        <p:nvSpPr>
          <p:cNvPr id="21508" name="Rectangle 3"/>
          <p:cNvSpPr>
            <a:spLocks noChangeArrowheads="1"/>
          </p:cNvSpPr>
          <p:nvPr/>
        </p:nvSpPr>
        <p:spPr bwMode="auto">
          <a:xfrm>
            <a:off x="1817688" y="4530725"/>
            <a:ext cx="8686800" cy="101600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2000" b="1">
                <a:solidFill>
                  <a:schemeClr val="bg1"/>
                </a:solidFill>
              </a:rPr>
              <a:t>CVD prevalence is also rising among the adults in Bangladesh. Epidemiological studies have shown not only a high CVD prevalence but also a significant increase in its prevalence in Bangladesh in the last few decades. </a:t>
            </a:r>
          </a:p>
        </p:txBody>
      </p:sp>
      <p:sp>
        <p:nvSpPr>
          <p:cNvPr id="5" name="Rectangle 4"/>
          <p:cNvSpPr/>
          <p:nvPr/>
        </p:nvSpPr>
        <p:spPr>
          <a:xfrm>
            <a:off x="3578226" y="5562600"/>
            <a:ext cx="3810659" cy="369332"/>
          </a:xfrm>
          <a:prstGeom prst="rect">
            <a:avLst/>
          </a:prstGeom>
          <a:solidFill>
            <a:srgbClr val="C00000"/>
          </a:solidFill>
        </p:spPr>
        <p:txBody>
          <a:bodyPr wrap="none">
            <a:spAutoFit/>
          </a:bodyPr>
          <a:lstStyle/>
          <a:p>
            <a:pPr>
              <a:defRPr/>
            </a:pPr>
            <a:r>
              <a:rPr lang="en-US" b="1" dirty="0">
                <a:solidFill>
                  <a:schemeClr val="bg1"/>
                </a:solidFill>
                <a:effectLst>
                  <a:outerShdw blurRad="38100" dist="38100" dir="2700000" algn="tl">
                    <a:srgbClr val="000000">
                      <a:alpha val="43137"/>
                    </a:srgbClr>
                  </a:outerShdw>
                </a:effectLst>
              </a:rPr>
              <a:t>PREVALENCE OF CVD WAS 5.0%, </a:t>
            </a:r>
          </a:p>
        </p:txBody>
      </p:sp>
      <p:sp>
        <p:nvSpPr>
          <p:cNvPr id="6" name="Rectangle 5"/>
          <p:cNvSpPr/>
          <p:nvPr/>
        </p:nvSpPr>
        <p:spPr>
          <a:xfrm>
            <a:off x="1828800" y="5986464"/>
            <a:ext cx="9671900" cy="646331"/>
          </a:xfrm>
          <a:prstGeom prst="rect">
            <a:avLst/>
          </a:prstGeom>
        </p:spPr>
        <p:txBody>
          <a:bodyPr wrap="square">
            <a:spAutoFit/>
          </a:bodyPr>
          <a:lstStyle/>
          <a:p>
            <a:pPr>
              <a:defRPr/>
            </a:pPr>
            <a:r>
              <a:rPr lang="en-US" b="1" dirty="0">
                <a:solidFill>
                  <a:srgbClr val="000099"/>
                </a:solidFill>
                <a:effectLst>
                  <a:outerShdw blurRad="38100" dist="38100" dir="2700000" algn="tl">
                    <a:srgbClr val="000000">
                      <a:alpha val="43137"/>
                    </a:srgbClr>
                  </a:outerShdw>
                </a:effectLst>
              </a:rPr>
              <a:t>The highest reported prevalence (21%) was for heart disease, while the lowest reported prevalence (1%) was for stroke. </a:t>
            </a:r>
          </a:p>
        </p:txBody>
      </p:sp>
    </p:spTree>
    <p:extLst>
      <p:ext uri="{BB962C8B-B14F-4D97-AF65-F5344CB8AC3E}">
        <p14:creationId xmlns:p14="http://schemas.microsoft.com/office/powerpoint/2010/main" val="2593128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66887" y="1475168"/>
            <a:ext cx="9706421" cy="3907664"/>
          </a:xfrm>
        </p:spPr>
        <p:txBody>
          <a:bodyPr>
            <a:normAutofit/>
          </a:bodyPr>
          <a:lstStyle/>
          <a:p>
            <a:pPr algn="just"/>
            <a:r>
              <a:rPr lang="en-US" altLang="en-US" b="1" dirty="0">
                <a:solidFill>
                  <a:srgbClr val="000099"/>
                </a:solidFill>
              </a:rPr>
              <a:t>Bangladesh has the highest prevalence of CVD risk factors among South Asian countries. In Bangladesh, 99.6% males and 97.9% females are exposed to at least one established CVD risk factors.</a:t>
            </a:r>
          </a:p>
        </p:txBody>
      </p:sp>
    </p:spTree>
    <p:extLst>
      <p:ext uri="{BB962C8B-B14F-4D97-AF65-F5344CB8AC3E}">
        <p14:creationId xmlns:p14="http://schemas.microsoft.com/office/powerpoint/2010/main" val="4060205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7970" y="381000"/>
            <a:ext cx="10000120" cy="609600"/>
          </a:xfrm>
          <a:solidFill>
            <a:schemeClr val="accent5">
              <a:lumMod val="20000"/>
              <a:lumOff val="80000"/>
            </a:schemeClr>
          </a:solidFill>
        </p:spPr>
        <p:txBody>
          <a:bodyPr>
            <a:normAutofit fontScale="90000"/>
          </a:bodyPr>
          <a:lstStyle/>
          <a:p>
            <a:pPr>
              <a:defRPr/>
            </a:pPr>
            <a:r>
              <a:rPr lang="en-US" b="1" dirty="0">
                <a:solidFill>
                  <a:srgbClr val="C00000"/>
                </a:solidFill>
              </a:rPr>
              <a:t>Health Outcomes of Behavior</a:t>
            </a:r>
            <a:endParaRPr lang="en-US" dirty="0">
              <a:solidFill>
                <a:srgbClr val="C00000"/>
              </a:solidFill>
            </a:endParaRPr>
          </a:p>
        </p:txBody>
      </p:sp>
      <p:sp>
        <p:nvSpPr>
          <p:cNvPr id="3" name="Content Placeholder 2"/>
          <p:cNvSpPr>
            <a:spLocks noGrp="1"/>
          </p:cNvSpPr>
          <p:nvPr>
            <p:ph idx="1"/>
          </p:nvPr>
        </p:nvSpPr>
        <p:spPr>
          <a:xfrm>
            <a:off x="1538287" y="990600"/>
            <a:ext cx="10169803" cy="5562600"/>
          </a:xfrm>
        </p:spPr>
        <p:txBody>
          <a:bodyPr>
            <a:normAutofit/>
          </a:bodyPr>
          <a:lstStyle/>
          <a:p>
            <a:pPr algn="just">
              <a:defRPr/>
            </a:pPr>
            <a:r>
              <a:rPr lang="en-US" sz="2400" dirty="0"/>
              <a:t>Heart disease and stroke share several of the same risk factors, many of which are preventable. The CDC has identified a limited number of behaviors that are often established during adolescence and contribute to chronic diseases :</a:t>
            </a:r>
          </a:p>
          <a:p>
            <a:pPr algn="just">
              <a:defRPr/>
            </a:pPr>
            <a:r>
              <a:rPr lang="en-US" sz="2400" b="1" dirty="0">
                <a:solidFill>
                  <a:schemeClr val="accent5">
                    <a:lumMod val="50000"/>
                  </a:schemeClr>
                </a:solidFill>
              </a:rPr>
              <a:t>tobacco use (smoking, chewing);</a:t>
            </a:r>
          </a:p>
          <a:p>
            <a:pPr algn="just">
              <a:defRPr/>
            </a:pPr>
            <a:r>
              <a:rPr lang="en-US" sz="2400" b="1" dirty="0">
                <a:solidFill>
                  <a:schemeClr val="accent5">
                    <a:lumMod val="50000"/>
                  </a:schemeClr>
                </a:solidFill>
              </a:rPr>
              <a:t>dietary behaviors (food selection, portion-size selection, attitudes toward foods and eating);</a:t>
            </a:r>
          </a:p>
          <a:p>
            <a:pPr algn="just">
              <a:defRPr/>
            </a:pPr>
            <a:r>
              <a:rPr lang="en-US" sz="2400" b="1" dirty="0">
                <a:solidFill>
                  <a:schemeClr val="accent5">
                    <a:lumMod val="50000"/>
                  </a:schemeClr>
                </a:solidFill>
              </a:rPr>
              <a:t>physical activity (type, intensity, duration, frequency);</a:t>
            </a:r>
          </a:p>
          <a:p>
            <a:pPr algn="just">
              <a:defRPr/>
            </a:pPr>
            <a:r>
              <a:rPr lang="en-US" sz="2400" b="1" dirty="0">
                <a:solidFill>
                  <a:schemeClr val="accent5">
                    <a:lumMod val="50000"/>
                  </a:schemeClr>
                </a:solidFill>
              </a:rPr>
              <a:t>alcohol and other drug use;</a:t>
            </a:r>
          </a:p>
          <a:p>
            <a:pPr algn="just">
              <a:defRPr/>
            </a:pPr>
            <a:r>
              <a:rPr lang="en-US" sz="2400" b="1" dirty="0">
                <a:solidFill>
                  <a:schemeClr val="accent5">
                    <a:lumMod val="50000"/>
                  </a:schemeClr>
                </a:solidFill>
              </a:rPr>
              <a:t>sexual behaviors (leading to acquiring sexually transmitted diseases, unwanted pregnancies); and</a:t>
            </a:r>
          </a:p>
          <a:p>
            <a:pPr algn="just">
              <a:defRPr/>
            </a:pPr>
            <a:r>
              <a:rPr lang="en-US" sz="2400" b="1" dirty="0">
                <a:solidFill>
                  <a:schemeClr val="accent5">
                    <a:lumMod val="50000"/>
                  </a:schemeClr>
                </a:solidFill>
              </a:rPr>
              <a:t>behaviors that may result in violence and u</a:t>
            </a:r>
            <a:r>
              <a:rPr lang="en-US" b="1" dirty="0">
                <a:solidFill>
                  <a:schemeClr val="accent5">
                    <a:lumMod val="50000"/>
                  </a:schemeClr>
                </a:solidFill>
              </a:rPr>
              <a:t>nintentional injuries (use of weapons, motor vehicles).</a:t>
            </a:r>
          </a:p>
          <a:p>
            <a:pPr algn="just">
              <a:defRPr/>
            </a:pPr>
            <a:endParaRPr lang="en-US" dirty="0"/>
          </a:p>
        </p:txBody>
      </p:sp>
    </p:spTree>
    <p:extLst>
      <p:ext uri="{BB962C8B-B14F-4D97-AF65-F5344CB8AC3E}">
        <p14:creationId xmlns:p14="http://schemas.microsoft.com/office/powerpoint/2010/main" val="419118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524000" y="152401"/>
            <a:ext cx="10157138" cy="2127160"/>
          </a:xfrm>
          <a:solidFill>
            <a:schemeClr val="bg1"/>
          </a:solidFill>
        </p:spPr>
        <p:txBody>
          <a:bodyPr>
            <a:normAutofit/>
          </a:bodyPr>
          <a:lstStyle/>
          <a:p>
            <a:pPr algn="just"/>
            <a:r>
              <a:rPr lang="en-US" altLang="en-US" sz="2400" dirty="0"/>
              <a:t>Many people, especially adolescents, believe long-term health consequences can be avoided by a vague plan to change the behavior "later." These expectations of changing behaviors can be unrealistic since changing behaviors is difficult. For example, 79 percent of smokers relapse after quitting.</a:t>
            </a:r>
          </a:p>
        </p:txBody>
      </p:sp>
      <p:sp>
        <p:nvSpPr>
          <p:cNvPr id="24579" name="Content Placeholder 2"/>
          <p:cNvSpPr>
            <a:spLocks noGrp="1"/>
          </p:cNvSpPr>
          <p:nvPr>
            <p:ph idx="1"/>
          </p:nvPr>
        </p:nvSpPr>
        <p:spPr>
          <a:xfrm>
            <a:off x="1687398" y="2454111"/>
            <a:ext cx="9916998" cy="3777622"/>
          </a:xfrm>
        </p:spPr>
        <p:txBody>
          <a:bodyPr/>
          <a:lstStyle/>
          <a:p>
            <a:r>
              <a:rPr lang="en-US" altLang="en-US" dirty="0">
                <a:solidFill>
                  <a:srgbClr val="C00000"/>
                </a:solidFill>
              </a:rPr>
              <a:t>Engaging in unhealthy behaviors is influenced by the perception of long- and short-term risks.</a:t>
            </a:r>
          </a:p>
        </p:txBody>
      </p:sp>
      <p:pic>
        <p:nvPicPr>
          <p:cNvPr id="2458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599" y="3200401"/>
            <a:ext cx="5256229"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3783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667000" y="2971800"/>
            <a:ext cx="7177088" cy="1143000"/>
          </a:xfrm>
        </p:spPr>
        <p:txBody>
          <a:bodyPr>
            <a:normAutofit fontScale="90000"/>
          </a:bodyPr>
          <a:lstStyle/>
          <a:p>
            <a:r>
              <a:rPr lang="en-US" altLang="en-US" sz="9600"/>
              <a:t>Questions ?</a:t>
            </a:r>
          </a:p>
        </p:txBody>
      </p:sp>
    </p:spTree>
    <p:extLst>
      <p:ext uri="{BB962C8B-B14F-4D97-AF65-F5344CB8AC3E}">
        <p14:creationId xmlns:p14="http://schemas.microsoft.com/office/powerpoint/2010/main" val="3403022054"/>
      </p:ext>
    </p:extLst>
  </p:cSld>
  <p:clrMapOvr>
    <a:masterClrMapping/>
  </p:clrMapOvr>
  <p:transition>
    <p:cover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7" descr="http://www.sadacanada.com/wp-content/uploads/2012/01/Thank-You-Animated-Graphics-28.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90600"/>
            <a:ext cx="7543800" cy="591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70862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b="1">
                <a:solidFill>
                  <a:srgbClr val="7030A0"/>
                </a:solidFill>
              </a:rPr>
              <a:t>Learning Outcomes</a:t>
            </a:r>
          </a:p>
        </p:txBody>
      </p:sp>
      <p:sp>
        <p:nvSpPr>
          <p:cNvPr id="9219" name="Content Placeholder 2"/>
          <p:cNvSpPr>
            <a:spLocks noGrp="1"/>
          </p:cNvSpPr>
          <p:nvPr>
            <p:ph idx="1"/>
          </p:nvPr>
        </p:nvSpPr>
        <p:spPr/>
        <p:txBody>
          <a:bodyPr/>
          <a:lstStyle/>
          <a:p>
            <a:r>
              <a:rPr lang="en-US" altLang="en-US"/>
              <a:t>What Is Behavior?</a:t>
            </a:r>
          </a:p>
          <a:p>
            <a:r>
              <a:rPr lang="en-US" altLang="en-US"/>
              <a:t>Behaviour and attitude</a:t>
            </a:r>
          </a:p>
          <a:p>
            <a:r>
              <a:rPr lang="en-US" altLang="en-US"/>
              <a:t>Behavioral and Social Sciences</a:t>
            </a:r>
          </a:p>
          <a:p>
            <a:r>
              <a:rPr lang="en-US" altLang="en-US"/>
              <a:t>Behavioral and Social Science Tools</a:t>
            </a:r>
          </a:p>
          <a:p>
            <a:r>
              <a:rPr lang="en-US" altLang="en-US"/>
              <a:t>Influences on Behavior: Examples</a:t>
            </a:r>
          </a:p>
          <a:p>
            <a:r>
              <a:rPr lang="en-US" altLang="en-US"/>
              <a:t>Behavioral and Social Science Research and Cardiovascular Disease</a:t>
            </a:r>
          </a:p>
          <a:p>
            <a:r>
              <a:rPr lang="en-US" altLang="en-US"/>
              <a:t>Health Outcomes of Behavior</a:t>
            </a:r>
          </a:p>
        </p:txBody>
      </p:sp>
    </p:spTree>
    <p:extLst>
      <p:ext uri="{BB962C8B-B14F-4D97-AF65-F5344CB8AC3E}">
        <p14:creationId xmlns:p14="http://schemas.microsoft.com/office/powerpoint/2010/main" val="3176671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8458200" cy="742950"/>
          </a:xfrm>
        </p:spPr>
        <p:txBody>
          <a:bodyPr>
            <a:normAutofit fontScale="90000"/>
          </a:bodyPr>
          <a:lstStyle/>
          <a:p>
            <a:pPr>
              <a:defRPr/>
            </a:pP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br>
              <a:rPr lang="en-US" sz="4400" b="1" dirty="0">
                <a:solidFill>
                  <a:schemeClr val="accent5">
                    <a:lumMod val="50000"/>
                  </a:schemeClr>
                </a:solidFill>
                <a:effectLst>
                  <a:outerShdw blurRad="38100" dist="38100" dir="2700000" algn="tl">
                    <a:srgbClr val="000000">
                      <a:alpha val="43137"/>
                    </a:srgbClr>
                  </a:outerShdw>
                </a:effectLst>
              </a:rPr>
            </a:br>
            <a:endParaRPr lang="en-US" sz="4400" b="1"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676400" y="1352550"/>
            <a:ext cx="8839200" cy="5227638"/>
          </a:xfrm>
        </p:spPr>
        <p:txBody>
          <a:bodyPr/>
          <a:lstStyle/>
          <a:p>
            <a:pPr algn="just">
              <a:defRPr/>
            </a:pPr>
            <a:r>
              <a:rPr lang="en-US" sz="3600" b="1" dirty="0">
                <a:solidFill>
                  <a:srgbClr val="C00000"/>
                </a:solidFill>
                <a:effectLst>
                  <a:outerShdw blurRad="38100" dist="38100" dir="2700000" algn="tl">
                    <a:srgbClr val="000000">
                      <a:alpha val="43137"/>
                    </a:srgbClr>
                  </a:outerShdw>
                </a:effectLst>
              </a:rPr>
              <a:t>What Is Behavior?</a:t>
            </a:r>
          </a:p>
          <a:p>
            <a:pPr algn="just">
              <a:defRPr/>
            </a:pPr>
            <a:endParaRPr lang="en-US" sz="3600" b="1" dirty="0">
              <a:solidFill>
                <a:srgbClr val="C00000"/>
              </a:solidFill>
              <a:effectLst>
                <a:outerShdw blurRad="38100" dist="38100" dir="2700000" algn="tl">
                  <a:srgbClr val="000000">
                    <a:alpha val="43137"/>
                  </a:srgbClr>
                </a:outerShdw>
              </a:effectLst>
            </a:endParaRPr>
          </a:p>
          <a:p>
            <a:pPr algn="just">
              <a:defRPr/>
            </a:pPr>
            <a:r>
              <a:rPr lang="en-US" sz="2800" i="1" dirty="0"/>
              <a:t>Webster's New World Dictionary</a:t>
            </a:r>
            <a:r>
              <a:rPr lang="en-US" sz="2800" dirty="0"/>
              <a:t> defines </a:t>
            </a:r>
            <a:r>
              <a:rPr lang="en-US" sz="2800" i="1" dirty="0"/>
              <a:t>behavior</a:t>
            </a:r>
            <a:r>
              <a:rPr lang="en-US" sz="2800" dirty="0"/>
              <a:t> as </a:t>
            </a:r>
            <a:r>
              <a:rPr lang="en-US" sz="2800" b="1" dirty="0">
                <a:solidFill>
                  <a:srgbClr val="008000"/>
                </a:solidFill>
              </a:rPr>
              <a:t>"the way a person behaves or acts.”</a:t>
            </a:r>
          </a:p>
          <a:p>
            <a:pPr marL="0" indent="0" algn="just">
              <a:buNone/>
              <a:defRPr/>
            </a:pPr>
            <a:endParaRPr lang="en-US" sz="2800" b="1" dirty="0">
              <a:solidFill>
                <a:srgbClr val="008000"/>
              </a:solidFill>
            </a:endParaRPr>
          </a:p>
          <a:p>
            <a:pPr algn="just">
              <a:defRPr/>
            </a:pPr>
            <a:endParaRPr lang="en-US" baseline="30000" dirty="0"/>
          </a:p>
          <a:p>
            <a:pPr algn="just">
              <a:defRPr/>
            </a:pPr>
            <a:r>
              <a:rPr lang="en-US" dirty="0"/>
              <a:t> </a:t>
            </a:r>
            <a:r>
              <a:rPr lang="en-US" sz="2800" dirty="0"/>
              <a:t>Behavior effectively includes anything and everything an individual or group does. </a:t>
            </a:r>
          </a:p>
        </p:txBody>
      </p:sp>
    </p:spTree>
    <p:extLst>
      <p:ext uri="{BB962C8B-B14F-4D97-AF65-F5344CB8AC3E}">
        <p14:creationId xmlns:p14="http://schemas.microsoft.com/office/powerpoint/2010/main" val="194848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8229600" cy="819150"/>
          </a:xfrm>
        </p:spPr>
        <p:txBody>
          <a:bodyPr>
            <a:normAutofit fontScale="90000"/>
          </a:bodyPr>
          <a:lstStyle/>
          <a:p>
            <a:pPr>
              <a:defRPr/>
            </a:pPr>
            <a:r>
              <a:rPr lang="en-US" sz="5400" b="1" dirty="0">
                <a:solidFill>
                  <a:srgbClr val="C00000"/>
                </a:solidFill>
                <a:effectLst>
                  <a:outerShdw blurRad="38100" dist="38100" dir="2700000" algn="tl">
                    <a:srgbClr val="000000">
                      <a:alpha val="43137"/>
                    </a:srgbClr>
                  </a:outerShdw>
                </a:effectLst>
              </a:rPr>
              <a:t>What Is Behavior?</a:t>
            </a:r>
            <a:endParaRPr lang="en-US" dirty="0"/>
          </a:p>
        </p:txBody>
      </p:sp>
      <p:sp>
        <p:nvSpPr>
          <p:cNvPr id="11267" name="Content Placeholder 2"/>
          <p:cNvSpPr>
            <a:spLocks noGrp="1"/>
          </p:cNvSpPr>
          <p:nvPr>
            <p:ph idx="1"/>
          </p:nvPr>
        </p:nvSpPr>
        <p:spPr>
          <a:xfrm>
            <a:off x="1880315" y="1455313"/>
            <a:ext cx="9594761" cy="4997001"/>
          </a:xfrm>
        </p:spPr>
        <p:txBody>
          <a:bodyPr>
            <a:normAutofit/>
          </a:bodyPr>
          <a:lstStyle/>
          <a:p>
            <a:pPr algn="just"/>
            <a:r>
              <a:rPr lang="en-US" altLang="en-US" sz="2400" dirty="0">
                <a:solidFill>
                  <a:srgbClr val="000000"/>
                </a:solidFill>
              </a:rPr>
              <a:t>Behaviors play key roles in survival, long- and short-term health, and emotional and physical well-being. </a:t>
            </a:r>
          </a:p>
          <a:p>
            <a:pPr algn="just"/>
            <a:r>
              <a:rPr lang="en-US" altLang="en-US" sz="2400" dirty="0">
                <a:solidFill>
                  <a:srgbClr val="000000"/>
                </a:solidFill>
              </a:rPr>
              <a:t>Some behaviors are instinctual, and others are conscious choices. </a:t>
            </a:r>
          </a:p>
          <a:p>
            <a:pPr algn="just"/>
            <a:r>
              <a:rPr lang="en-US" altLang="en-US" sz="2400" dirty="0">
                <a:solidFill>
                  <a:srgbClr val="000000"/>
                </a:solidFill>
              </a:rPr>
              <a:t>Behaviors result from a complex interaction between genetics and the environment, and they include emotional and physical actions and reactions. </a:t>
            </a:r>
          </a:p>
          <a:p>
            <a:pPr algn="just"/>
            <a:r>
              <a:rPr lang="en-US" altLang="en-US" sz="2400" dirty="0">
                <a:solidFill>
                  <a:srgbClr val="000000"/>
                </a:solidFill>
              </a:rPr>
              <a:t>Some behaviors are learned and vary from culture to culture. </a:t>
            </a:r>
          </a:p>
          <a:p>
            <a:pPr algn="just"/>
            <a:r>
              <a:rPr lang="en-US" altLang="en-US" sz="2400" dirty="0">
                <a:solidFill>
                  <a:srgbClr val="000000"/>
                </a:solidFill>
              </a:rPr>
              <a:t>Some behaviors are social, involving interactions with others. </a:t>
            </a:r>
          </a:p>
          <a:p>
            <a:pPr algn="just"/>
            <a:r>
              <a:rPr lang="en-US" altLang="en-US" sz="2400" b="1" dirty="0">
                <a:solidFill>
                  <a:srgbClr val="7030A0"/>
                </a:solidFill>
              </a:rPr>
              <a:t>Behaviors change based on an individual's age, education, social status, and situation.</a:t>
            </a:r>
          </a:p>
          <a:p>
            <a:endParaRPr lang="en-US" altLang="en-US" sz="2400" b="1" dirty="0">
              <a:solidFill>
                <a:srgbClr val="7030A0"/>
              </a:solidFill>
            </a:endParaRPr>
          </a:p>
        </p:txBody>
      </p:sp>
    </p:spTree>
    <p:extLst>
      <p:ext uri="{BB962C8B-B14F-4D97-AF65-F5344CB8AC3E}">
        <p14:creationId xmlns:p14="http://schemas.microsoft.com/office/powerpoint/2010/main" val="2743396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281396" cy="1280890"/>
          </a:xfrm>
        </p:spPr>
        <p:txBody>
          <a:bodyPr>
            <a:normAutofit/>
          </a:bodyPr>
          <a:lstStyle/>
          <a:p>
            <a:pPr>
              <a:defRPr/>
            </a:pPr>
            <a:r>
              <a:rPr lang="en-US" b="1" dirty="0">
                <a:solidFill>
                  <a:srgbClr val="C00000"/>
                </a:solidFill>
                <a:effectLst>
                  <a:outerShdw blurRad="38100" dist="38100" dir="2700000" algn="tl">
                    <a:srgbClr val="000000">
                      <a:alpha val="43137"/>
                    </a:srgbClr>
                  </a:outerShdw>
                </a:effectLst>
              </a:rPr>
              <a:t>What is the difference between behaviour and attitude?</a:t>
            </a:r>
          </a:p>
        </p:txBody>
      </p:sp>
      <p:sp>
        <p:nvSpPr>
          <p:cNvPr id="12291" name="Content Placeholder 2"/>
          <p:cNvSpPr>
            <a:spLocks noGrp="1"/>
          </p:cNvSpPr>
          <p:nvPr>
            <p:ph idx="1"/>
          </p:nvPr>
        </p:nvSpPr>
        <p:spPr/>
        <p:txBody>
          <a:bodyPr>
            <a:normAutofit/>
          </a:bodyPr>
          <a:lstStyle/>
          <a:p>
            <a:pPr algn="just"/>
            <a:r>
              <a:rPr lang="en-US" altLang="en-US" sz="2400" b="1" dirty="0">
                <a:solidFill>
                  <a:srgbClr val="202124"/>
                </a:solidFill>
                <a:latin typeface="Arial" panose="020B0604020202020204" pitchFamily="34" charset="0"/>
              </a:rPr>
              <a:t>Attitude</a:t>
            </a:r>
            <a:r>
              <a:rPr lang="en-US" altLang="en-US" sz="2400" dirty="0">
                <a:solidFill>
                  <a:srgbClr val="202124"/>
                </a:solidFill>
                <a:latin typeface="Arial" panose="020B0604020202020204" pitchFamily="34" charset="0"/>
              </a:rPr>
              <a:t> involves mind's predisposition to certain ideas, values, people, systems, institutions; </a:t>
            </a:r>
          </a:p>
          <a:p>
            <a:pPr algn="just"/>
            <a:r>
              <a:rPr lang="en-US" altLang="en-US" sz="2400" b="1" dirty="0"/>
              <a:t>Attitude</a:t>
            </a:r>
            <a:r>
              <a:rPr lang="en-US" altLang="en-US" sz="2400" dirty="0"/>
              <a:t> is a feeling, belief, or opinion of approval or disapproval towards something.</a:t>
            </a:r>
            <a:endParaRPr lang="en-US" altLang="en-US" sz="2400" dirty="0">
              <a:solidFill>
                <a:srgbClr val="202124"/>
              </a:solidFill>
              <a:latin typeface="Arial" panose="020B0604020202020204" pitchFamily="34" charset="0"/>
            </a:endParaRPr>
          </a:p>
          <a:p>
            <a:pPr algn="just"/>
            <a:endParaRPr lang="en-US" altLang="en-US" sz="2400" dirty="0">
              <a:solidFill>
                <a:srgbClr val="202124"/>
              </a:solidFill>
              <a:latin typeface="Arial" panose="020B0604020202020204" pitchFamily="34" charset="0"/>
            </a:endParaRPr>
          </a:p>
          <a:p>
            <a:pPr algn="just"/>
            <a:r>
              <a:rPr lang="en-US" altLang="en-US" sz="2400" b="1" dirty="0" err="1">
                <a:solidFill>
                  <a:srgbClr val="202124"/>
                </a:solidFill>
                <a:latin typeface="Arial" panose="020B0604020202020204" pitchFamily="34" charset="0"/>
              </a:rPr>
              <a:t>Behaviour</a:t>
            </a:r>
            <a:r>
              <a:rPr lang="en-US" altLang="en-US" sz="2400" dirty="0">
                <a:solidFill>
                  <a:srgbClr val="202124"/>
                </a:solidFill>
                <a:latin typeface="Arial" panose="020B0604020202020204" pitchFamily="34" charset="0"/>
              </a:rPr>
              <a:t> relates to the actual expression of feelings, action or inaction orally or/and through body language.</a:t>
            </a:r>
            <a:endParaRPr lang="en-US" altLang="en-US" sz="2400" dirty="0"/>
          </a:p>
        </p:txBody>
      </p:sp>
    </p:spTree>
    <p:extLst>
      <p:ext uri="{BB962C8B-B14F-4D97-AF65-F5344CB8AC3E}">
        <p14:creationId xmlns:p14="http://schemas.microsoft.com/office/powerpoint/2010/main" val="361447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8229600" cy="1143000"/>
          </a:xfrm>
        </p:spPr>
        <p:txBody>
          <a:bodyPr/>
          <a:lstStyle/>
          <a:p>
            <a:pPr>
              <a:defRPr/>
            </a:pPr>
            <a:r>
              <a:rPr lang="en-US" b="1" dirty="0">
                <a:solidFill>
                  <a:srgbClr val="C00000"/>
                </a:solidFill>
                <a:effectLst>
                  <a:outerShdw blurRad="38100" dist="38100" dir="2700000" algn="tl">
                    <a:srgbClr val="000000">
                      <a:alpha val="43137"/>
                    </a:srgbClr>
                  </a:outerShdw>
                </a:effectLst>
              </a:rPr>
              <a:t>Behavioral and Social Sciences</a:t>
            </a:r>
          </a:p>
        </p:txBody>
      </p:sp>
      <p:sp>
        <p:nvSpPr>
          <p:cNvPr id="3" name="Content Placeholder 2"/>
          <p:cNvSpPr>
            <a:spLocks noGrp="1"/>
          </p:cNvSpPr>
          <p:nvPr>
            <p:ph idx="1"/>
          </p:nvPr>
        </p:nvSpPr>
        <p:spPr>
          <a:xfrm>
            <a:off x="1918952" y="1295400"/>
            <a:ext cx="9903854" cy="5029200"/>
          </a:xfrm>
        </p:spPr>
        <p:txBody>
          <a:bodyPr>
            <a:normAutofit/>
          </a:bodyPr>
          <a:lstStyle/>
          <a:p>
            <a:pPr algn="just">
              <a:defRPr/>
            </a:pPr>
            <a:r>
              <a:rPr lang="en-US" sz="3200" dirty="0">
                <a:solidFill>
                  <a:srgbClr val="0070C0"/>
                </a:solidFill>
              </a:rPr>
              <a:t>The goal of the behavioral and social sciences </a:t>
            </a:r>
            <a:r>
              <a:rPr lang="en-US" sz="3200" dirty="0"/>
              <a:t>is to better understand human behaviors and apply this understanding to improving the quality of life for people. Because so many behaviors have an impact on health, social and behavioral sciences are an important component of studying individual and group health.</a:t>
            </a:r>
          </a:p>
          <a:p>
            <a:pPr marL="0" indent="0" algn="just">
              <a:buNone/>
              <a:defRPr/>
            </a:pPr>
            <a:r>
              <a:rPr lang="en-US" sz="3200" dirty="0"/>
              <a:t>.</a:t>
            </a:r>
          </a:p>
        </p:txBody>
      </p:sp>
    </p:spTree>
    <p:extLst>
      <p:ext uri="{BB962C8B-B14F-4D97-AF65-F5344CB8AC3E}">
        <p14:creationId xmlns:p14="http://schemas.microsoft.com/office/powerpoint/2010/main" val="373477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199" y="785611"/>
            <a:ext cx="9738575" cy="6072389"/>
          </a:xfrm>
        </p:spPr>
        <p:txBody>
          <a:bodyPr>
            <a:normAutofit/>
          </a:bodyPr>
          <a:lstStyle/>
          <a:p>
            <a:pPr algn="just">
              <a:defRPr/>
            </a:pPr>
            <a:r>
              <a:rPr lang="en-US" sz="2400" b="1" i="1" dirty="0">
                <a:solidFill>
                  <a:srgbClr val="008000"/>
                </a:solidFill>
                <a:effectLst>
                  <a:outerShdw blurRad="38100" dist="38100" dir="2700000" algn="tl">
                    <a:srgbClr val="000000">
                      <a:alpha val="43137"/>
                    </a:srgbClr>
                  </a:outerShdw>
                </a:effectLst>
              </a:rPr>
              <a:t>Behavioral and social science</a:t>
            </a:r>
            <a:r>
              <a:rPr lang="en-US" sz="2400" dirty="0"/>
              <a:t> refers to a large number of fields involved in studying behavior, including traditional fields such as </a:t>
            </a:r>
            <a:r>
              <a:rPr lang="en-US" sz="2400" b="1" dirty="0">
                <a:solidFill>
                  <a:srgbClr val="008000"/>
                </a:solidFill>
              </a:rPr>
              <a:t>psychology and sociology</a:t>
            </a:r>
            <a:r>
              <a:rPr lang="en-US" sz="2400" dirty="0"/>
              <a:t>. </a:t>
            </a:r>
          </a:p>
          <a:p>
            <a:pPr marL="0" indent="0" algn="just">
              <a:buNone/>
              <a:defRPr/>
            </a:pPr>
            <a:endParaRPr lang="en-US" sz="2400" dirty="0"/>
          </a:p>
          <a:p>
            <a:pPr algn="just">
              <a:defRPr/>
            </a:pPr>
            <a:r>
              <a:rPr lang="en-US" sz="2400" dirty="0"/>
              <a:t>The term also includes fields that are based on behavioral and social science methods such as </a:t>
            </a:r>
            <a:r>
              <a:rPr lang="en-US" sz="2400" b="1" dirty="0">
                <a:solidFill>
                  <a:srgbClr val="008000"/>
                </a:solidFill>
              </a:rPr>
              <a:t>epidemiology, anthropology, and the relatively new field of biopsychosocial research. </a:t>
            </a:r>
          </a:p>
          <a:p>
            <a:pPr marL="0" indent="0" algn="just">
              <a:buNone/>
              <a:defRPr/>
            </a:pPr>
            <a:endParaRPr lang="en-US" sz="2400" b="1" dirty="0">
              <a:solidFill>
                <a:srgbClr val="008000"/>
              </a:solidFill>
            </a:endParaRPr>
          </a:p>
          <a:p>
            <a:pPr algn="just">
              <a:defRPr/>
            </a:pPr>
            <a:r>
              <a:rPr lang="en-US" sz="2400" b="1" dirty="0">
                <a:solidFill>
                  <a:srgbClr val="008000"/>
                </a:solidFill>
              </a:rPr>
              <a:t>Biopsychosocial research </a:t>
            </a:r>
            <a:r>
              <a:rPr lang="en-US" sz="2400" dirty="0"/>
              <a:t>(also known as </a:t>
            </a:r>
            <a:r>
              <a:rPr lang="en-US" sz="2400" dirty="0" err="1"/>
              <a:t>biobehavioral</a:t>
            </a:r>
            <a:r>
              <a:rPr lang="en-US" sz="2400" dirty="0"/>
              <a:t> or biosocial research) involves the study of the interactions of biological factors with behavioral and social variables and of how they affect each other.</a:t>
            </a:r>
          </a:p>
        </p:txBody>
      </p:sp>
    </p:spTree>
    <p:extLst>
      <p:ext uri="{BB962C8B-B14F-4D97-AF65-F5344CB8AC3E}">
        <p14:creationId xmlns:p14="http://schemas.microsoft.com/office/powerpoint/2010/main" val="386898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8739" y="1838227"/>
            <a:ext cx="8371002" cy="484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741603" y="391950"/>
            <a:ext cx="9938207" cy="954107"/>
          </a:xfrm>
          <a:prstGeom prst="rect">
            <a:avLst/>
          </a:prstGeom>
          <a:solidFill>
            <a:schemeClr val="bg1"/>
          </a:solidFill>
        </p:spPr>
        <p:txBody>
          <a:bodyPr wrap="square">
            <a:spAutoFit/>
          </a:bodyPr>
          <a:lstStyle/>
          <a:p>
            <a:pPr>
              <a:defRPr/>
            </a:pPr>
            <a:r>
              <a:rPr lang="en-US" sz="2800" b="1" dirty="0">
                <a:solidFill>
                  <a:srgbClr val="0070C0"/>
                </a:solidFill>
                <a:effectLst>
                  <a:outerShdw blurRad="38100" dist="38100" dir="2700000" algn="tl">
                    <a:srgbClr val="000000">
                      <a:alpha val="43137"/>
                    </a:srgbClr>
                  </a:outerShdw>
                </a:effectLst>
              </a:rPr>
              <a:t>An illustration of the biopsychosocial model comprised of biological, psychological, and sociological influences</a:t>
            </a:r>
          </a:p>
        </p:txBody>
      </p:sp>
    </p:spTree>
    <p:extLst>
      <p:ext uri="{BB962C8B-B14F-4D97-AF65-F5344CB8AC3E}">
        <p14:creationId xmlns:p14="http://schemas.microsoft.com/office/powerpoint/2010/main" val="205548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063" y="1420393"/>
            <a:ext cx="9560418" cy="4378817"/>
          </a:xfrm>
        </p:spPr>
        <p:txBody>
          <a:bodyPr>
            <a:normAutofit/>
          </a:bodyPr>
          <a:lstStyle/>
          <a:p>
            <a:pPr algn="just">
              <a:defRPr/>
            </a:pPr>
            <a:r>
              <a:rPr lang="en-US" b="1" dirty="0"/>
              <a:t>Behaviors include </a:t>
            </a:r>
            <a:r>
              <a:rPr lang="en-US" b="1" dirty="0">
                <a:solidFill>
                  <a:srgbClr val="7030A0"/>
                </a:solidFill>
              </a:rPr>
              <a:t>not only </a:t>
            </a:r>
            <a:r>
              <a:rPr lang="en-US" b="1" dirty="0">
                <a:solidFill>
                  <a:srgbClr val="008000"/>
                </a:solidFill>
              </a:rPr>
              <a:t>cognition, attitudes, emotions, sensation, motivation, perception, and communication </a:t>
            </a:r>
            <a:r>
              <a:rPr lang="en-US" b="1" dirty="0">
                <a:solidFill>
                  <a:srgbClr val="7030A0"/>
                </a:solidFill>
              </a:rPr>
              <a:t>but also </a:t>
            </a:r>
            <a:r>
              <a:rPr lang="en-US" b="1" dirty="0">
                <a:solidFill>
                  <a:srgbClr val="0070C0"/>
                </a:solidFill>
                <a:effectLst>
                  <a:outerShdw blurRad="38100" dist="38100" dir="2700000" algn="tl">
                    <a:srgbClr val="000000">
                      <a:alpha val="43137"/>
                    </a:srgbClr>
                  </a:outerShdw>
                </a:effectLst>
              </a:rPr>
              <a:t>eating, drinking, sexual, aggressive, and parental behaviors. </a:t>
            </a:r>
          </a:p>
        </p:txBody>
      </p:sp>
    </p:spTree>
    <p:extLst>
      <p:ext uri="{BB962C8B-B14F-4D97-AF65-F5344CB8AC3E}">
        <p14:creationId xmlns:p14="http://schemas.microsoft.com/office/powerpoint/2010/main" val="218693922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1039</Words>
  <Application>Microsoft Office PowerPoint</Application>
  <PresentationFormat>Widescreen</PresentationFormat>
  <Paragraphs>127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vt:lpstr>
      <vt:lpstr>Calibri</vt:lpstr>
      <vt:lpstr>Century Gothic</vt:lpstr>
      <vt:lpstr>Constantia</vt:lpstr>
      <vt:lpstr>Times New Roman</vt:lpstr>
      <vt:lpstr>Wingdings 2</vt:lpstr>
      <vt:lpstr>Wingdings 3</vt:lpstr>
      <vt:lpstr>Wisp</vt:lpstr>
      <vt:lpstr>PowerPoint Presentation</vt:lpstr>
      <vt:lpstr>Learning Outcomes</vt:lpstr>
      <vt:lpstr>                                                                                      </vt:lpstr>
      <vt:lpstr>What Is Behavior?</vt:lpstr>
      <vt:lpstr>What is the difference between behaviour and attitude?</vt:lpstr>
      <vt:lpstr>Behavioral and Social Sciences</vt:lpstr>
      <vt:lpstr>PowerPoint Presentation</vt:lpstr>
      <vt:lpstr>PowerPoint Presentation</vt:lpstr>
      <vt:lpstr>Behaviors include not only cognition, attitudes, emotions, sensation, motivation, perception, and communication but also eating, drinking, sexual, aggressive, and parental behaviors. </vt:lpstr>
      <vt:lpstr>Behavioral science</vt:lpstr>
      <vt:lpstr>Behavioral and Social Science Tools</vt:lpstr>
      <vt:lpstr>Survey</vt:lpstr>
      <vt:lpstr>Influences on Behavior: Examples, by Category</vt:lpstr>
      <vt:lpstr>Behavioral and Social Science Research and Cardiovascular Disease</vt:lpstr>
      <vt:lpstr>Bangladesh has the highest prevalence of CVD risk factors among South Asian countries. In Bangladesh, 99.6% males and 97.9% females are exposed to at least one established CVD risk factors.</vt:lpstr>
      <vt:lpstr>Health Outcomes of Behavior</vt:lpstr>
      <vt:lpstr>Many people, especially adolescents, believe long-term health consequences can be avoided by a vague plan to change the behavior "later." These expectations of changing behaviors can be unrealistic since changing behaviors is difficult. For example, 79 percent of smokers relapse after quitting.</vt:lpstr>
      <vt:lpstr>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Baki Billah</dc:creator>
  <cp:lastModifiedBy>Baki Billah</cp:lastModifiedBy>
  <cp:revision>1</cp:revision>
  <dcterms:created xsi:type="dcterms:W3CDTF">2021-04-09T04:42:36Z</dcterms:created>
  <dcterms:modified xsi:type="dcterms:W3CDTF">2021-04-09T04:43:34Z</dcterms:modified>
</cp:coreProperties>
</file>