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05" r:id="rId5"/>
    <p:sldId id="311" r:id="rId6"/>
    <p:sldId id="319" r:id="rId7"/>
    <p:sldId id="317" r:id="rId8"/>
    <p:sldId id="320" r:id="rId9"/>
    <p:sldId id="318" r:id="rId10"/>
    <p:sldId id="321" r:id="rId11"/>
    <p:sldId id="322" r:id="rId12"/>
    <p:sldId id="323" r:id="rId13"/>
    <p:sldId id="324" r:id="rId14"/>
    <p:sldId id="325" r:id="rId15"/>
    <p:sldId id="326" r:id="rId16"/>
    <p:sldId id="327" r:id="rId17"/>
    <p:sldId id="328" r:id="rId18"/>
    <p:sldId id="329" r:id="rId19"/>
    <p:sldId id="330" r:id="rId20"/>
    <p:sldId id="332" r:id="rId21"/>
    <p:sldId id="331"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879" autoAdjust="0"/>
  </p:normalViewPr>
  <p:slideViewPr>
    <p:cSldViewPr snapToGrid="0">
      <p:cViewPr varScale="1">
        <p:scale>
          <a:sx n="68" d="100"/>
          <a:sy n="68" d="100"/>
        </p:scale>
        <p:origin x="81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8/16/2023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8/16/2023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16922" y="2660904"/>
            <a:ext cx="4853355" cy="1088136"/>
          </a:xfrm>
        </p:spPr>
        <p:txBody>
          <a:bodyPr/>
          <a:lstStyle/>
          <a:p>
            <a:r>
              <a:rPr lang="en-US" b="1" dirty="0">
                <a:solidFill>
                  <a:srgbClr val="C00000"/>
                </a:solidFill>
              </a:rPr>
              <a:t>Contract Act,1872</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3F20-3A2B-BAB6-FF87-9268F1219C2A}"/>
              </a:ext>
            </a:extLst>
          </p:cNvPr>
          <p:cNvSpPr>
            <a:spLocks noGrp="1"/>
          </p:cNvSpPr>
          <p:nvPr>
            <p:ph type="title"/>
          </p:nvPr>
        </p:nvSpPr>
        <p:spPr/>
        <p:txBody>
          <a:bodyPr/>
          <a:lstStyle/>
          <a:p>
            <a:r>
              <a:rPr lang="en-US" dirty="0">
                <a:solidFill>
                  <a:srgbClr val="FF0000"/>
                </a:solidFill>
              </a:rPr>
              <a:t>Are all Agreements Contracts?</a:t>
            </a:r>
          </a:p>
        </p:txBody>
      </p:sp>
      <p:sp>
        <p:nvSpPr>
          <p:cNvPr id="3" name="Content Placeholder 2">
            <a:extLst>
              <a:ext uri="{FF2B5EF4-FFF2-40B4-BE49-F238E27FC236}">
                <a16:creationId xmlns:a16="http://schemas.microsoft.com/office/drawing/2014/main" id="{CC08810F-BB9F-D718-6860-32425CE0D42D}"/>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A contract is a lawful agreement which means an agreement that gives rise to legal enforceability.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6D90798-42C1-07E0-9FBF-BAF4CB6F166F}"/>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681E0DE-839F-E7D8-F8E2-78DC1CEAD27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pic>
        <p:nvPicPr>
          <p:cNvPr id="6" name="Picture 5">
            <a:extLst>
              <a:ext uri="{FF2B5EF4-FFF2-40B4-BE49-F238E27FC236}">
                <a16:creationId xmlns:a16="http://schemas.microsoft.com/office/drawing/2014/main" id="{9DA7B00B-03EC-6164-2DCA-8AE4E18D3ADE}"/>
              </a:ext>
            </a:extLst>
          </p:cNvPr>
          <p:cNvPicPr>
            <a:picLocks noChangeAspect="1"/>
          </p:cNvPicPr>
          <p:nvPr/>
        </p:nvPicPr>
        <p:blipFill>
          <a:blip r:embed="rId2"/>
          <a:stretch>
            <a:fillRect/>
          </a:stretch>
        </p:blipFill>
        <p:spPr>
          <a:xfrm>
            <a:off x="2574388" y="3097065"/>
            <a:ext cx="8046720" cy="2994245"/>
          </a:xfrm>
          <a:prstGeom prst="rect">
            <a:avLst/>
          </a:prstGeom>
        </p:spPr>
      </p:pic>
      <p:pic>
        <p:nvPicPr>
          <p:cNvPr id="9" name="Picture 8">
            <a:extLst>
              <a:ext uri="{FF2B5EF4-FFF2-40B4-BE49-F238E27FC236}">
                <a16:creationId xmlns:a16="http://schemas.microsoft.com/office/drawing/2014/main" id="{CF99DC79-D49D-5F95-DEEF-2AD181760A39}"/>
              </a:ext>
            </a:extLst>
          </p:cNvPr>
          <p:cNvPicPr>
            <a:picLocks noChangeAspect="1"/>
          </p:cNvPicPr>
          <p:nvPr/>
        </p:nvPicPr>
        <p:blipFill>
          <a:blip r:embed="rId3"/>
          <a:stretch>
            <a:fillRect/>
          </a:stretch>
        </p:blipFill>
        <p:spPr>
          <a:xfrm>
            <a:off x="2346960" y="2836790"/>
            <a:ext cx="7620000" cy="3519560"/>
          </a:xfrm>
          <a:prstGeom prst="rect">
            <a:avLst/>
          </a:prstGeom>
        </p:spPr>
      </p:pic>
    </p:spTree>
    <p:extLst>
      <p:ext uri="{BB962C8B-B14F-4D97-AF65-F5344CB8AC3E}">
        <p14:creationId xmlns:p14="http://schemas.microsoft.com/office/powerpoint/2010/main" val="9143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3479-85D2-9C8F-716B-0C6669B6BD3C}"/>
              </a:ext>
            </a:extLst>
          </p:cNvPr>
          <p:cNvSpPr>
            <a:spLocks noGrp="1"/>
          </p:cNvSpPr>
          <p:nvPr>
            <p:ph type="title"/>
          </p:nvPr>
        </p:nvSpPr>
        <p:spPr>
          <a:xfrm>
            <a:off x="838200" y="380999"/>
            <a:ext cx="10515600" cy="2805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9730CDE-F968-AEFB-6C3D-FDA935AFB5BD}"/>
              </a:ext>
            </a:extLst>
          </p:cNvPr>
          <p:cNvSpPr>
            <a:spLocks noGrp="1"/>
          </p:cNvSpPr>
          <p:nvPr>
            <p:ph idx="1"/>
          </p:nvPr>
        </p:nvSpPr>
        <p:spPr>
          <a:xfrm>
            <a:off x="838200" y="1237957"/>
            <a:ext cx="10515600" cy="4958500"/>
          </a:xfrm>
        </p:spPr>
        <p:txBody>
          <a:bodyPr>
            <a:normAutofit/>
          </a:bodyPr>
          <a:lstStyle/>
          <a:p>
            <a:pPr algn="just"/>
            <a:r>
              <a:rPr lang="en-US" sz="2400" dirty="0">
                <a:latin typeface="Times New Roman" panose="02020603050405020304" pitchFamily="18" charset="0"/>
                <a:cs typeface="Times New Roman" panose="02020603050405020304" pitchFamily="18" charset="0"/>
              </a:rPr>
              <a:t>When the agreement is enforceable by law then it becomes a valid contract. The red circle talks about the voidable contract which means when some contracts are enforceable on the part of one party and not on the part of another contracting party then the contracts are said to be voidable.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For example, X has invited a person Y for a dinner at his house. Y accepts the invitation but he could not reach me due to an emergency. This cannot be said of a contract as it does not create a legal obligation. It is just a social agreement that creates acceptance that agreements are not legally binding.</a:t>
            </a:r>
          </a:p>
        </p:txBody>
      </p:sp>
      <p:sp>
        <p:nvSpPr>
          <p:cNvPr id="4" name="Footer Placeholder 3">
            <a:extLst>
              <a:ext uri="{FF2B5EF4-FFF2-40B4-BE49-F238E27FC236}">
                <a16:creationId xmlns:a16="http://schemas.microsoft.com/office/drawing/2014/main" id="{73C1317F-2FD5-608D-A167-A20D0A7552F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4656D8-C60B-A5D9-2815-FD5BA3047DB6}"/>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137938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EBCE-0077-EA78-5326-83F73BBBFAFA}"/>
              </a:ext>
            </a:extLst>
          </p:cNvPr>
          <p:cNvSpPr>
            <a:spLocks noGrp="1"/>
          </p:cNvSpPr>
          <p:nvPr>
            <p:ph type="title"/>
          </p:nvPr>
        </p:nvSpPr>
        <p:spPr>
          <a:xfrm>
            <a:off x="838200" y="380999"/>
            <a:ext cx="10515600" cy="674078"/>
          </a:xfrm>
        </p:spPr>
        <p:txBody>
          <a:bodyPr>
            <a:normAutofit fontScale="90000"/>
          </a:bodyPr>
          <a:lstStyle/>
          <a:p>
            <a:r>
              <a:rPr lang="en-US" b="1" dirty="0">
                <a:solidFill>
                  <a:srgbClr val="FF0000"/>
                </a:solidFill>
              </a:rPr>
              <a:t>How does an Agreement become a Contract?</a:t>
            </a:r>
          </a:p>
        </p:txBody>
      </p:sp>
      <p:sp>
        <p:nvSpPr>
          <p:cNvPr id="3" name="Content Placeholder 2">
            <a:extLst>
              <a:ext uri="{FF2B5EF4-FFF2-40B4-BE49-F238E27FC236}">
                <a16:creationId xmlns:a16="http://schemas.microsoft.com/office/drawing/2014/main" id="{C1F590F8-FF68-D10B-E32D-68F40EC4A561}"/>
              </a:ext>
            </a:extLst>
          </p:cNvPr>
          <p:cNvSpPr>
            <a:spLocks noGrp="1"/>
          </p:cNvSpPr>
          <p:nvPr>
            <p:ph idx="1"/>
          </p:nvPr>
        </p:nvSpPr>
        <p:spPr>
          <a:xfrm>
            <a:off x="838200" y="2377439"/>
            <a:ext cx="10515600" cy="3010487"/>
          </a:xfrm>
        </p:spPr>
        <p:txBody>
          <a:bodyPr>
            <a:normAutofit/>
          </a:bodyPr>
          <a:lstStyle/>
          <a:p>
            <a:pPr algn="just"/>
            <a:r>
              <a:rPr lang="en-US" sz="2400" dirty="0">
                <a:latin typeface="Times New Roman" panose="02020603050405020304" pitchFamily="18" charset="0"/>
                <a:cs typeface="Times New Roman" panose="02020603050405020304" pitchFamily="18" charset="0"/>
              </a:rPr>
              <a:t>According to </a:t>
            </a:r>
            <a:r>
              <a:rPr lang="en-US" sz="2400" dirty="0">
                <a:solidFill>
                  <a:srgbClr val="FF0000"/>
                </a:solidFill>
                <a:latin typeface="Times New Roman" panose="02020603050405020304" pitchFamily="18" charset="0"/>
                <a:cs typeface="Times New Roman" panose="02020603050405020304" pitchFamily="18" charset="0"/>
              </a:rPr>
              <a:t>section 10 of the Contract Act, of 1872</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“All agreements are contracts if they are made by the free consent of parties competent to contract, for a lawful consideration and with a lawful object, and are not hereby expressly declared to be void.”</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AE0009D-0028-D896-EE2D-EA1D3B777A9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DFF54B4-3092-6A29-20FA-64012C287003}"/>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89109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2654-A570-09D0-DAE8-3BD3B7E599BF}"/>
              </a:ext>
            </a:extLst>
          </p:cNvPr>
          <p:cNvSpPr>
            <a:spLocks noGrp="1"/>
          </p:cNvSpPr>
          <p:nvPr>
            <p:ph type="title"/>
          </p:nvPr>
        </p:nvSpPr>
        <p:spPr>
          <a:xfrm>
            <a:off x="838200" y="380999"/>
            <a:ext cx="10515600" cy="365125"/>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9B81597A-0513-D05E-3E75-68F9DD448113}"/>
              </a:ext>
            </a:extLst>
          </p:cNvPr>
          <p:cNvPicPr>
            <a:picLocks noGrp="1" noChangeAspect="1"/>
          </p:cNvPicPr>
          <p:nvPr>
            <p:ph idx="1"/>
          </p:nvPr>
        </p:nvPicPr>
        <p:blipFill>
          <a:blip r:embed="rId2"/>
          <a:stretch>
            <a:fillRect/>
          </a:stretch>
        </p:blipFill>
        <p:spPr>
          <a:xfrm>
            <a:off x="838201" y="984739"/>
            <a:ext cx="9766182" cy="5736736"/>
          </a:xfrm>
          <a:prstGeom prst="rect">
            <a:avLst/>
          </a:prstGeom>
        </p:spPr>
      </p:pic>
      <p:sp>
        <p:nvSpPr>
          <p:cNvPr id="4" name="Footer Placeholder 3">
            <a:extLst>
              <a:ext uri="{FF2B5EF4-FFF2-40B4-BE49-F238E27FC236}">
                <a16:creationId xmlns:a16="http://schemas.microsoft.com/office/drawing/2014/main" id="{D1136870-339D-96EC-5567-7A712C749A9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80B8F37-2C01-740B-DF17-F4D4A8B83611}"/>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16601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244D-8F73-1A92-3D15-94BAFB85A836}"/>
              </a:ext>
            </a:extLst>
          </p:cNvPr>
          <p:cNvSpPr>
            <a:spLocks noGrp="1"/>
          </p:cNvSpPr>
          <p:nvPr>
            <p:ph type="title"/>
          </p:nvPr>
        </p:nvSpPr>
        <p:spPr>
          <a:xfrm>
            <a:off x="838200" y="380999"/>
            <a:ext cx="10515600" cy="772552"/>
          </a:xfrm>
        </p:spPr>
        <p:txBody>
          <a:bodyPr>
            <a:normAutofit fontScale="90000"/>
          </a:bodyPr>
          <a:lstStyle/>
          <a:p>
            <a:r>
              <a:rPr lang="en-US" sz="3100" b="1" dirty="0">
                <a:solidFill>
                  <a:srgbClr val="FF0000"/>
                </a:solidFill>
              </a:rPr>
              <a:t>What are the conditions when Agreements become Contracts?</a:t>
            </a:r>
            <a:br>
              <a:rPr lang="en-US" dirty="0"/>
            </a:br>
            <a:endParaRPr lang="en-US" dirty="0"/>
          </a:p>
        </p:txBody>
      </p:sp>
      <p:sp>
        <p:nvSpPr>
          <p:cNvPr id="3" name="Content Placeholder 2">
            <a:extLst>
              <a:ext uri="{FF2B5EF4-FFF2-40B4-BE49-F238E27FC236}">
                <a16:creationId xmlns:a16="http://schemas.microsoft.com/office/drawing/2014/main" id="{0CCAF263-E872-0E71-58CB-6C7A30290FBF}"/>
              </a:ext>
            </a:extLst>
          </p:cNvPr>
          <p:cNvSpPr>
            <a:spLocks noGrp="1"/>
          </p:cNvSpPr>
          <p:nvPr>
            <p:ph idx="1"/>
          </p:nvPr>
        </p:nvSpPr>
        <p:spPr>
          <a:xfrm>
            <a:off x="838200" y="984737"/>
            <a:ext cx="10515600" cy="5492263"/>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 following conditions must be fulfilled to make an agreement, a contract:</a:t>
            </a:r>
          </a:p>
          <a:p>
            <a:pPr marL="514350" indent="-514350">
              <a:buAutoNum type="arabicPeriod"/>
            </a:pPr>
            <a:r>
              <a:rPr lang="en-US" dirty="0">
                <a:solidFill>
                  <a:srgbClr val="FF0000"/>
                </a:solidFill>
                <a:latin typeface="Times New Roman" panose="02020603050405020304" pitchFamily="18" charset="0"/>
                <a:cs typeface="Times New Roman" panose="02020603050405020304" pitchFamily="18" charset="0"/>
              </a:rPr>
              <a:t>Competent Parties</a:t>
            </a:r>
          </a:p>
          <a:p>
            <a:pPr marL="0" indent="0">
              <a:buNone/>
            </a:pPr>
            <a:r>
              <a:rPr lang="en-US" dirty="0">
                <a:latin typeface="Times New Roman" panose="02020603050405020304" pitchFamily="18" charset="0"/>
                <a:cs typeface="Times New Roman" panose="02020603050405020304" pitchFamily="18" charset="0"/>
              </a:rPr>
              <a:t>This condition is one of the essential elements, which states that the parties making or entering a contract must be competent to each other.</a:t>
            </a:r>
          </a:p>
          <a:p>
            <a:pPr marL="0" indent="0">
              <a:buNone/>
            </a:pPr>
            <a:r>
              <a:rPr lang="en-US" dirty="0">
                <a:latin typeface="Times New Roman" panose="02020603050405020304" pitchFamily="18" charset="0"/>
                <a:cs typeface="Times New Roman" panose="02020603050405020304" pitchFamily="18" charset="0"/>
              </a:rPr>
              <a:t>According to </a:t>
            </a:r>
            <a:r>
              <a:rPr lang="en-US" b="1" i="1" u="sng" dirty="0">
                <a:latin typeface="Times New Roman" panose="02020603050405020304" pitchFamily="18" charset="0"/>
                <a:cs typeface="Times New Roman" panose="02020603050405020304" pitchFamily="18" charset="0"/>
              </a:rPr>
              <a:t>Section 11 of the Contract Act, of 1872</a:t>
            </a:r>
            <a:r>
              <a:rPr lang="en-US" dirty="0">
                <a:latin typeface="Times New Roman" panose="02020603050405020304" pitchFamily="18" charset="0"/>
                <a:cs typeface="Times New Roman" panose="02020603050405020304" pitchFamily="18" charset="0"/>
              </a:rPr>
              <a:t>, a person entering a contract is competent to contract when he </a:t>
            </a: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Has attained the age of majority i.e., </a:t>
            </a:r>
            <a:r>
              <a:rPr lang="en-US" b="1" i="1" u="sng" dirty="0">
                <a:solidFill>
                  <a:schemeClr val="tx1"/>
                </a:solidFill>
                <a:latin typeface="Times New Roman" panose="02020603050405020304" pitchFamily="18" charset="0"/>
                <a:cs typeface="Times New Roman" panose="02020603050405020304" pitchFamily="18" charset="0"/>
              </a:rPr>
              <a:t>18 years of age.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minor person who has not attained the age of 18 years entering into an agreement to make a contract then it is void-ab-initio which means void from the beginning and hence cannot be enforced.</a:t>
            </a:r>
          </a:p>
          <a:p>
            <a:pPr marL="514350" indent="-514350">
              <a:buAutoNum type="arabicPeriod"/>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chemeClr val="tx1"/>
                </a:solidFill>
                <a:highlight>
                  <a:srgbClr val="FFFF00"/>
                </a:highlight>
                <a:latin typeface="Times New Roman" panose="02020603050405020304" pitchFamily="18" charset="0"/>
                <a:cs typeface="Times New Roman" panose="02020603050405020304" pitchFamily="18" charset="0"/>
              </a:rPr>
              <a:t>For example </a:t>
            </a:r>
            <a:r>
              <a:rPr lang="en-US" dirty="0">
                <a:latin typeface="Times New Roman" panose="02020603050405020304" pitchFamily="18" charset="0"/>
                <a:cs typeface="Times New Roman" panose="02020603050405020304" pitchFamily="18" charset="0"/>
              </a:rPr>
              <a:t>–A boy who is 15 years of age entered into an agreement to sell a car to another party then this agreement is void-ab-initio. This agreement was not enforced by law.</a:t>
            </a:r>
          </a:p>
        </p:txBody>
      </p:sp>
      <p:sp>
        <p:nvSpPr>
          <p:cNvPr id="4" name="Footer Placeholder 3">
            <a:extLst>
              <a:ext uri="{FF2B5EF4-FFF2-40B4-BE49-F238E27FC236}">
                <a16:creationId xmlns:a16="http://schemas.microsoft.com/office/drawing/2014/main" id="{03B61471-4437-3385-C6DA-B091F6A156D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B8CEAC1-06EB-44BA-3084-17FB236C0131}"/>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100753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D44D-52D3-87F5-C567-3EDCAF59E60F}"/>
              </a:ext>
            </a:extLst>
          </p:cNvPr>
          <p:cNvSpPr>
            <a:spLocks noGrp="1"/>
          </p:cNvSpPr>
          <p:nvPr>
            <p:ph type="title"/>
          </p:nvPr>
        </p:nvSpPr>
        <p:spPr>
          <a:xfrm>
            <a:off x="838200" y="380999"/>
            <a:ext cx="10515600" cy="15357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A3055CB-2C29-7303-20AF-2C6743EF1A33}"/>
              </a:ext>
            </a:extLst>
          </p:cNvPr>
          <p:cNvSpPr>
            <a:spLocks noGrp="1"/>
          </p:cNvSpPr>
          <p:nvPr>
            <p:ph idx="1"/>
          </p:nvPr>
        </p:nvSpPr>
        <p:spPr>
          <a:xfrm>
            <a:off x="365759" y="858129"/>
            <a:ext cx="11479237" cy="5618872"/>
          </a:xfrm>
        </p:spPr>
        <p:txBody>
          <a:bodyPr>
            <a:noAutofit/>
          </a:bodyPr>
          <a:lstStyle/>
          <a:p>
            <a:r>
              <a:rPr lang="en-US" sz="2400" b="1" i="1" u="sng" dirty="0">
                <a:solidFill>
                  <a:schemeClr val="tx1"/>
                </a:solidFill>
                <a:latin typeface="Times New Roman" panose="02020603050405020304" pitchFamily="18" charset="0"/>
                <a:cs typeface="Times New Roman" panose="02020603050405020304" pitchFamily="18" charset="0"/>
              </a:rPr>
              <a:t>Is of sound mind</a:t>
            </a:r>
          </a:p>
          <a:p>
            <a:r>
              <a:rPr lang="en-US" sz="2400" dirty="0">
                <a:latin typeface="Times New Roman" panose="02020603050405020304" pitchFamily="18" charset="0"/>
                <a:cs typeface="Times New Roman" panose="02020603050405020304" pitchFamily="18" charset="0"/>
              </a:rPr>
              <a:t>If a person is not in his/her state of mind or of an unsound mind while entering an agreement, then the agreement is void.</a:t>
            </a:r>
          </a:p>
          <a:p>
            <a:pPr marL="0" indent="0">
              <a:buNone/>
            </a:pPr>
            <a:r>
              <a:rPr lang="en-US" sz="2400" dirty="0">
                <a:highlight>
                  <a:srgbClr val="FFFF00"/>
                </a:highlight>
                <a:latin typeface="Times New Roman" panose="02020603050405020304" pitchFamily="18" charset="0"/>
                <a:cs typeface="Times New Roman" panose="02020603050405020304" pitchFamily="18" charset="0"/>
              </a:rPr>
              <a:t>For example </a:t>
            </a:r>
            <a:r>
              <a:rPr lang="en-US" sz="2400" dirty="0">
                <a:latin typeface="Times New Roman" panose="02020603050405020304" pitchFamily="18" charset="0"/>
                <a:cs typeface="Times New Roman" panose="02020603050405020304" pitchFamily="18" charset="0"/>
              </a:rPr>
              <a:t>– A person who signed an agreement regarding the property of that person but was not in his state of mind as he was drunk and in a state of intoxication, then the agreement is void.</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i="1" u="sng" dirty="0">
                <a:latin typeface="Times New Roman" panose="02020603050405020304" pitchFamily="18" charset="0"/>
                <a:cs typeface="Times New Roman" panose="02020603050405020304" pitchFamily="18" charset="0"/>
              </a:rPr>
              <a:t>Is not expressly disqualified from contracting by the law.</a:t>
            </a:r>
          </a:p>
          <a:p>
            <a:r>
              <a:rPr lang="en-US" sz="2400" dirty="0">
                <a:latin typeface="Times New Roman" panose="02020603050405020304" pitchFamily="18" charset="0"/>
                <a:cs typeface="Times New Roman" panose="02020603050405020304" pitchFamily="18" charset="0"/>
              </a:rPr>
              <a:t>The agreement is void when a person at the time of entering into an agreement is disqualified by law.</a:t>
            </a:r>
          </a:p>
          <a:p>
            <a:pPr marL="0" indent="0">
              <a:buNone/>
            </a:pPr>
            <a:r>
              <a:rPr lang="en-US" sz="2400" dirty="0">
                <a:highlight>
                  <a:srgbClr val="FFFF00"/>
                </a:highlight>
                <a:latin typeface="Times New Roman" panose="02020603050405020304" pitchFamily="18" charset="0"/>
                <a:cs typeface="Times New Roman" panose="02020603050405020304" pitchFamily="18" charset="0"/>
              </a:rPr>
              <a:t>For example </a:t>
            </a:r>
            <a:r>
              <a:rPr lang="en-US" sz="2400" dirty="0">
                <a:latin typeface="Times New Roman" panose="02020603050405020304" pitchFamily="18" charset="0"/>
                <a:cs typeface="Times New Roman" panose="02020603050405020304" pitchFamily="18" charset="0"/>
              </a:rPr>
              <a:t>– X who was declared insolvent by the court and thus disqualified from contracting, ordered by the court but still buys a house from the property dealer by making an agreement the agreement is considered to be void.</a:t>
            </a:r>
          </a:p>
        </p:txBody>
      </p:sp>
      <p:sp>
        <p:nvSpPr>
          <p:cNvPr id="4" name="Footer Placeholder 3">
            <a:extLst>
              <a:ext uri="{FF2B5EF4-FFF2-40B4-BE49-F238E27FC236}">
                <a16:creationId xmlns:a16="http://schemas.microsoft.com/office/drawing/2014/main" id="{0280BB23-8D3A-EBD8-555C-D95C5EDB5E73}"/>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83916DE-70F7-2507-9056-30DE86389CEB}"/>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217287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2899-A3B4-2C5A-4CE4-17636823F6CF}"/>
              </a:ext>
            </a:extLst>
          </p:cNvPr>
          <p:cNvSpPr>
            <a:spLocks noGrp="1"/>
          </p:cNvSpPr>
          <p:nvPr>
            <p:ph type="title"/>
          </p:nvPr>
        </p:nvSpPr>
        <p:spPr>
          <a:xfrm>
            <a:off x="838200" y="380999"/>
            <a:ext cx="10515600" cy="1676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FB4EB2A-CA95-AE97-B7CD-6FDE81F0853E}"/>
              </a:ext>
            </a:extLst>
          </p:cNvPr>
          <p:cNvSpPr>
            <a:spLocks noGrp="1"/>
          </p:cNvSpPr>
          <p:nvPr>
            <p:ph idx="1"/>
          </p:nvPr>
        </p:nvSpPr>
        <p:spPr>
          <a:xfrm>
            <a:off x="838200" y="858130"/>
            <a:ext cx="10515600" cy="5338328"/>
          </a:xfrm>
        </p:spPr>
        <p:txBody>
          <a:bodyPr>
            <a:normAutofit/>
          </a:bodyPr>
          <a:lstStyle/>
          <a:p>
            <a:pPr marL="0" indent="0">
              <a:buNone/>
            </a:pPr>
            <a:r>
              <a:rPr lang="en-US" sz="2400" b="1" i="1" u="sng" dirty="0">
                <a:solidFill>
                  <a:schemeClr val="tx1"/>
                </a:solidFill>
                <a:latin typeface="Times New Roman" panose="02020603050405020304" pitchFamily="18" charset="0"/>
                <a:cs typeface="Times New Roman" panose="02020603050405020304" pitchFamily="18" charset="0"/>
              </a:rPr>
              <a:t>3. Free consent of Parties</a:t>
            </a:r>
          </a:p>
          <a:p>
            <a:pPr marL="0" indent="0">
              <a:buNone/>
            </a:pPr>
            <a:r>
              <a:rPr lang="en-US" sz="2400" dirty="0">
                <a:latin typeface="Times New Roman" panose="02020603050405020304" pitchFamily="18" charset="0"/>
                <a:cs typeface="Times New Roman" panose="02020603050405020304" pitchFamily="18" charset="0"/>
              </a:rPr>
              <a:t>The second main essential is that all the parties should enter into a contract with free consent. The consent can be either expressly by words – oral or written or impliedly by gestures or surrounding circumstances. </a:t>
            </a:r>
            <a:r>
              <a:rPr lang="en-US" sz="2400" b="1" u="sng" dirty="0">
                <a:solidFill>
                  <a:schemeClr val="tx1"/>
                </a:solidFill>
                <a:latin typeface="Times New Roman" panose="02020603050405020304" pitchFamily="18" charset="0"/>
                <a:cs typeface="Times New Roman" panose="02020603050405020304" pitchFamily="18" charset="0"/>
              </a:rPr>
              <a:t>Section 14 </a:t>
            </a:r>
            <a:r>
              <a:rPr lang="en-US" sz="2400" dirty="0">
                <a:latin typeface="Times New Roman" panose="02020603050405020304" pitchFamily="18" charset="0"/>
                <a:cs typeface="Times New Roman" panose="02020603050405020304" pitchFamily="18" charset="0"/>
              </a:rPr>
              <a:t>of the Contract Act, of 1872, has given the definition of the term ‘Free Consent’.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4. Lawful consideration and object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If any consideration or object is unlawful or violates any provision of law then such agreement is unenforceable and is known as void. So it is very important to note that the consideration and objectification to the contract should be lawful and not violate any provisions of law.</a:t>
            </a:r>
          </a:p>
        </p:txBody>
      </p:sp>
      <p:sp>
        <p:nvSpPr>
          <p:cNvPr id="4" name="Footer Placeholder 3">
            <a:extLst>
              <a:ext uri="{FF2B5EF4-FFF2-40B4-BE49-F238E27FC236}">
                <a16:creationId xmlns:a16="http://schemas.microsoft.com/office/drawing/2014/main" id="{83E5FB1B-1361-A179-2CA7-8EAC1EE24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9CD816F-5E88-216E-1ABA-459E841157AA}"/>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100755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7610-BE6B-022D-8B1B-0F6743B3A1BE}"/>
              </a:ext>
            </a:extLst>
          </p:cNvPr>
          <p:cNvSpPr>
            <a:spLocks noGrp="1"/>
          </p:cNvSpPr>
          <p:nvPr>
            <p:ph type="title"/>
          </p:nvPr>
        </p:nvSpPr>
        <p:spPr>
          <a:xfrm>
            <a:off x="838200" y="380999"/>
            <a:ext cx="10515600" cy="2805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C26D766-9506-F765-269A-B8CE1F4C4676}"/>
              </a:ext>
            </a:extLst>
          </p:cNvPr>
          <p:cNvSpPr>
            <a:spLocks noGrp="1"/>
          </p:cNvSpPr>
          <p:nvPr>
            <p:ph idx="1"/>
          </p:nvPr>
        </p:nvSpPr>
        <p:spPr>
          <a:xfrm>
            <a:off x="379828" y="1167618"/>
            <a:ext cx="10973972" cy="5028839"/>
          </a:xfrm>
        </p:spPr>
        <p:txBody>
          <a:bodyPr>
            <a:normAutofit fontScale="92500" lnSpcReduction="20000"/>
          </a:bodyPr>
          <a:lstStyle/>
          <a:p>
            <a:r>
              <a:rPr lang="en-US" b="1" dirty="0">
                <a:solidFill>
                  <a:schemeClr val="tx1"/>
                </a:solidFill>
                <a:highlight>
                  <a:srgbClr val="FFFF00"/>
                </a:highlight>
                <a:latin typeface="Times New Roman" panose="02020603050405020304" pitchFamily="18" charset="0"/>
                <a:cs typeface="Times New Roman" panose="02020603050405020304" pitchFamily="18" charset="0"/>
              </a:rPr>
              <a:t>Under Section 23 </a:t>
            </a:r>
            <a:r>
              <a:rPr lang="en-US" dirty="0">
                <a:latin typeface="Times New Roman" panose="02020603050405020304" pitchFamily="18" charset="0"/>
                <a:cs typeface="Times New Roman" panose="02020603050405020304" pitchFamily="18" charset="0"/>
              </a:rPr>
              <a:t>of the Contract Act, of 1872, the consideration and object of an agreement are unlawful if it is:</a:t>
            </a:r>
          </a:p>
          <a:p>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Forbidden by law</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Fraudulent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Of such a nature that if permitted, would defeat the provisions of any law</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Involves and implies injury to person or property</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Regarded as immoral or opposed to public policy by the law</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If any above-mentioned consideration or object is contained in an agreement, then such agreement becomes void. For any purpose, the object or consideration should not be unlawful.</a:t>
            </a:r>
          </a:p>
          <a:p>
            <a:endParaRPr lang="en-US" dirty="0">
              <a:latin typeface="Times New Roman" panose="02020603050405020304" pitchFamily="18" charset="0"/>
              <a:cs typeface="Times New Roman" panose="02020603050405020304" pitchFamily="18" charset="0"/>
            </a:endParaRPr>
          </a:p>
          <a:p>
            <a:pPr marL="0" indent="0">
              <a:buNone/>
            </a:pPr>
            <a:r>
              <a:rPr lang="en-US" b="1" dirty="0">
                <a:highlight>
                  <a:srgbClr val="FFFF00"/>
                </a:highlight>
                <a:latin typeface="Times New Roman" panose="02020603050405020304" pitchFamily="18" charset="0"/>
                <a:cs typeface="Times New Roman" panose="02020603050405020304" pitchFamily="18" charset="0"/>
              </a:rPr>
              <a:t>Section 24 </a:t>
            </a:r>
            <a:r>
              <a:rPr lang="en-US" dirty="0">
                <a:latin typeface="Times New Roman" panose="02020603050405020304" pitchFamily="18" charset="0"/>
                <a:cs typeface="Times New Roman" panose="02020603050405020304" pitchFamily="18" charset="0"/>
              </a:rPr>
              <a:t>of the Act says that if the consideration or object is wholly or partly unlawful to the agreement then the agreement is unenforceable and becomes a void agreement.</a:t>
            </a:r>
          </a:p>
          <a:p>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6322BCC-BE4B-93A0-B78F-1750C98095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0DEFF7C-5AF6-E3E9-D136-6A8954B249D7}"/>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67876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FA94-B1F6-0977-48B2-FA5754A8D656}"/>
              </a:ext>
            </a:extLst>
          </p:cNvPr>
          <p:cNvSpPr>
            <a:spLocks noGrp="1"/>
          </p:cNvSpPr>
          <p:nvPr>
            <p:ph type="title"/>
          </p:nvPr>
        </p:nvSpPr>
        <p:spPr>
          <a:xfrm>
            <a:off x="838200" y="380999"/>
            <a:ext cx="10515600" cy="15357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A2653C2-4886-DAB6-36C0-A110742C5B1E}"/>
              </a:ext>
            </a:extLst>
          </p:cNvPr>
          <p:cNvSpPr>
            <a:spLocks noGrp="1"/>
          </p:cNvSpPr>
          <p:nvPr>
            <p:ph idx="1"/>
          </p:nvPr>
        </p:nvSpPr>
        <p:spPr>
          <a:xfrm>
            <a:off x="365759" y="815926"/>
            <a:ext cx="11394831" cy="5905549"/>
          </a:xfrm>
        </p:spPr>
        <p:txBody>
          <a:bodyPr>
            <a:normAutofit fontScale="85000" lnSpcReduction="10000"/>
          </a:bodyPr>
          <a:lstStyle/>
          <a:p>
            <a:r>
              <a:rPr lang="en-US" sz="3800" b="1" dirty="0">
                <a:solidFill>
                  <a:schemeClr val="tx1"/>
                </a:solidFill>
                <a:highlight>
                  <a:srgbClr val="FFFF00"/>
                </a:highlight>
              </a:rPr>
              <a:t>4. The agreement should not expressly be declared to be void</a:t>
            </a:r>
          </a:p>
          <a:p>
            <a:endParaRPr lang="en-US" dirty="0"/>
          </a:p>
          <a:p>
            <a:pPr marL="0" indent="0">
              <a:buNone/>
            </a:pPr>
            <a:r>
              <a:rPr lang="en-US" dirty="0">
                <a:latin typeface="Times New Roman" panose="02020603050405020304" pitchFamily="18" charset="0"/>
                <a:cs typeface="Times New Roman" panose="02020603050405020304" pitchFamily="18" charset="0"/>
              </a:rPr>
              <a:t>Some contracts are there which are expressly declared null and void by the law and these agreements are known as an unenforceable and void agreement in the eyes of law.</a:t>
            </a:r>
          </a:p>
          <a:p>
            <a:pPr marL="0" indent="0">
              <a:buNone/>
            </a:pPr>
            <a:r>
              <a:rPr lang="en-US" dirty="0">
                <a:latin typeface="Times New Roman" panose="02020603050405020304" pitchFamily="18" charset="0"/>
                <a:cs typeface="Times New Roman" panose="02020603050405020304" pitchFamily="18" charset="0"/>
              </a:rPr>
              <a:t>There are some sections under the Contract Act, of 1872 deal with the agreements that are expressly declared null and void:</a:t>
            </a:r>
          </a:p>
          <a:p>
            <a:endParaRPr lang="en-US"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Agreements in restraint in marriage (Section 26)</a:t>
            </a:r>
          </a:p>
          <a:p>
            <a:pPr lvl="1"/>
            <a:r>
              <a:rPr lang="en-US" sz="2800" dirty="0">
                <a:latin typeface="Times New Roman" panose="02020603050405020304" pitchFamily="18" charset="0"/>
                <a:cs typeface="Times New Roman" panose="02020603050405020304" pitchFamily="18" charset="0"/>
              </a:rPr>
              <a:t>Agreements in restraint in trade (Section 27)</a:t>
            </a:r>
          </a:p>
          <a:p>
            <a:pPr lvl="1"/>
            <a:r>
              <a:rPr lang="en-US" sz="2800" dirty="0">
                <a:latin typeface="Times New Roman" panose="02020603050405020304" pitchFamily="18" charset="0"/>
                <a:cs typeface="Times New Roman" panose="02020603050405020304" pitchFamily="18" charset="0"/>
              </a:rPr>
              <a:t>Agreements in restraint of legal proceedings (Section 28)</a:t>
            </a:r>
          </a:p>
          <a:p>
            <a:pPr lvl="1"/>
            <a:r>
              <a:rPr lang="en-US" sz="2800" dirty="0">
                <a:latin typeface="Times New Roman" panose="02020603050405020304" pitchFamily="18" charset="0"/>
                <a:cs typeface="Times New Roman" panose="02020603050405020304" pitchFamily="18" charset="0"/>
              </a:rPr>
              <a:t>Uncertain agreements are void (Section 29)</a:t>
            </a:r>
          </a:p>
          <a:p>
            <a:pPr lvl="1"/>
            <a:r>
              <a:rPr lang="en-US" sz="2800" dirty="0">
                <a:latin typeface="Times New Roman" panose="02020603050405020304" pitchFamily="18" charset="0"/>
                <a:cs typeface="Times New Roman" panose="02020603050405020304" pitchFamily="18" charset="0"/>
              </a:rPr>
              <a:t>Agreements for a wager are void (Section 30)</a:t>
            </a:r>
          </a:p>
          <a:p>
            <a:pPr lvl="1"/>
            <a:r>
              <a:rPr lang="en-US" sz="2800" dirty="0">
                <a:latin typeface="Times New Roman" panose="02020603050405020304" pitchFamily="18" charset="0"/>
                <a:cs typeface="Times New Roman" panose="02020603050405020304" pitchFamily="18" charset="0"/>
              </a:rPr>
              <a:t>Agreements contingent on an impossible event (Section 36)</a:t>
            </a:r>
          </a:p>
          <a:p>
            <a:pPr lvl="1"/>
            <a:r>
              <a:rPr lang="en-US" sz="2800" dirty="0">
                <a:latin typeface="Times New Roman" panose="02020603050405020304" pitchFamily="18" charset="0"/>
                <a:cs typeface="Times New Roman" panose="02020603050405020304" pitchFamily="18" charset="0"/>
              </a:rPr>
              <a:t>Agreements to do impossible acts (Section 56)</a:t>
            </a:r>
          </a:p>
          <a:p>
            <a:pPr lvl="1"/>
            <a:r>
              <a:rPr lang="en-US" sz="2800" dirty="0">
                <a:latin typeface="Times New Roman" panose="02020603050405020304" pitchFamily="18" charset="0"/>
                <a:cs typeface="Times New Roman" panose="02020603050405020304" pitchFamily="18" charset="0"/>
              </a:rPr>
              <a:t>If the above-mentioned subjects are contained in an agreement, then such agreement becomes unlawful and void.</a:t>
            </a:r>
          </a:p>
        </p:txBody>
      </p:sp>
      <p:sp>
        <p:nvSpPr>
          <p:cNvPr id="4" name="Footer Placeholder 3">
            <a:extLst>
              <a:ext uri="{FF2B5EF4-FFF2-40B4-BE49-F238E27FC236}">
                <a16:creationId xmlns:a16="http://schemas.microsoft.com/office/drawing/2014/main" id="{6E6BB866-BC6D-2598-73A3-E35A710C9900}"/>
              </a:ext>
            </a:extLst>
          </p:cNvPr>
          <p:cNvSpPr>
            <a:spLocks noGrp="1"/>
          </p:cNvSpPr>
          <p:nvPr>
            <p:ph type="ftr" sz="quarter" idx="10"/>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94F553DD-A7A7-45A1-AF7B-5CB33B293332}"/>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303114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611E-57AB-5CF5-4B6C-30952912C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6BF426-41F2-A910-F96F-2CA36511E251}"/>
              </a:ext>
            </a:extLst>
          </p:cNvPr>
          <p:cNvSpPr>
            <a:spLocks noGrp="1"/>
          </p:cNvSpPr>
          <p:nvPr>
            <p:ph idx="1"/>
          </p:nvPr>
        </p:nvSpPr>
        <p:spPr/>
        <p:txBody>
          <a:bodyPr>
            <a:normAutofit/>
          </a:bodyPr>
          <a:lstStyle/>
          <a:p>
            <a:pPr algn="just"/>
            <a:r>
              <a:rPr lang="en-US" sz="2400" dirty="0">
                <a:highlight>
                  <a:srgbClr val="FFFF00"/>
                </a:highlight>
                <a:latin typeface="Times New Roman" panose="02020603050405020304" pitchFamily="18" charset="0"/>
                <a:cs typeface="Times New Roman" panose="02020603050405020304" pitchFamily="18" charset="0"/>
              </a:rPr>
              <a:t>Conclusion</a:t>
            </a:r>
          </a:p>
          <a:p>
            <a:pPr algn="just"/>
            <a:r>
              <a:rPr lang="en-US" sz="2400" b="1" u="sng" dirty="0">
                <a:solidFill>
                  <a:schemeClr val="tx1"/>
                </a:solidFill>
                <a:latin typeface="Times New Roman" panose="02020603050405020304" pitchFamily="18" charset="0"/>
                <a:cs typeface="Times New Roman" panose="02020603050405020304" pitchFamily="18" charset="0"/>
              </a:rPr>
              <a:t>“All contracts are agreements but all agreements are not contracts” </a:t>
            </a:r>
            <a:r>
              <a:rPr lang="en-US" sz="2400" dirty="0">
                <a:latin typeface="Times New Roman" panose="02020603050405020304" pitchFamily="18" charset="0"/>
                <a:cs typeface="Times New Roman" panose="02020603050405020304" pitchFamily="18" charset="0"/>
              </a:rPr>
              <a:t>this statement is absolutely true and valid. The agreement has a wider concept than a contract and so the agreement is the basis of the contract. The agreement first starts with an offer and ends with the consideration and the contract needs to have lawful enforceability to run between both parties. In case of any breach of the agreement by one party, then the aggrieved party has the right to go to court against the guilty party and compel them to pay the compensation decided by the court.</a:t>
            </a:r>
          </a:p>
        </p:txBody>
      </p:sp>
      <p:sp>
        <p:nvSpPr>
          <p:cNvPr id="4" name="Footer Placeholder 3">
            <a:extLst>
              <a:ext uri="{FF2B5EF4-FFF2-40B4-BE49-F238E27FC236}">
                <a16:creationId xmlns:a16="http://schemas.microsoft.com/office/drawing/2014/main" id="{E7DAC868-BCF7-F36A-C227-80B6CBA9616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696C086-0078-C123-B7F6-2077CB2B1185}"/>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67500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p:txBody>
          <a:bodyPr/>
          <a:lstStyle/>
          <a:p>
            <a:r>
              <a:rPr lang="en-US" dirty="0"/>
              <a:t>Objectives </a:t>
            </a:r>
          </a:p>
        </p:txBody>
      </p:sp>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
        <p:nvSpPr>
          <p:cNvPr id="7" name="Content Placeholder 6">
            <a:extLst>
              <a:ext uri="{FF2B5EF4-FFF2-40B4-BE49-F238E27FC236}">
                <a16:creationId xmlns:a16="http://schemas.microsoft.com/office/drawing/2014/main" id="{9AAEFD29-3A78-573C-385F-13AF59F4097A}"/>
              </a:ext>
            </a:extLst>
          </p:cNvPr>
          <p:cNvSpPr>
            <a:spLocks noGrp="1"/>
          </p:cNvSpPr>
          <p:nvPr>
            <p:ph idx="1"/>
          </p:nvPr>
        </p:nvSpPr>
        <p:spPr>
          <a:xfrm>
            <a:off x="838200" y="1825625"/>
            <a:ext cx="7039708" cy="4370832"/>
          </a:xfrm>
        </p:spPr>
        <p:txBody>
          <a:bodyPr>
            <a:normAutofit/>
          </a:bodyPr>
          <a:lstStyle/>
          <a:p>
            <a:r>
              <a:rPr lang="en-US" sz="2000" dirty="0">
                <a:latin typeface="Times New Roman" panose="02020603050405020304" pitchFamily="18" charset="0"/>
                <a:cs typeface="Times New Roman" panose="02020603050405020304" pitchFamily="18" charset="0"/>
              </a:rPr>
              <a:t>1. The objectives of this lesson is to make the students aware of the legal consequences of everyday business/economic activities. </a:t>
            </a:r>
          </a:p>
          <a:p>
            <a:r>
              <a:rPr lang="en-US" sz="2000" dirty="0">
                <a:latin typeface="Times New Roman" panose="02020603050405020304" pitchFamily="18" charset="0"/>
                <a:cs typeface="Times New Roman" panose="02020603050405020304" pitchFamily="18" charset="0"/>
              </a:rPr>
              <a:t>2. To achieve this objective, this lesson will discuss basic principles of the Contract Law of Bangladesh. It will focus on the concept of a valid contract and how to create it. This will include </a:t>
            </a:r>
          </a:p>
          <a:p>
            <a:pPr lvl="1"/>
            <a:r>
              <a:rPr lang="en-US" sz="2000" dirty="0">
                <a:latin typeface="Times New Roman" panose="02020603050405020304" pitchFamily="18" charset="0"/>
                <a:cs typeface="Times New Roman" panose="02020603050405020304" pitchFamily="18" charset="0"/>
              </a:rPr>
              <a:t>the basic elements and characteristics of a contract, </a:t>
            </a:r>
          </a:p>
          <a:p>
            <a:pPr lvl="1"/>
            <a:r>
              <a:rPr lang="en-US" sz="2000" dirty="0">
                <a:highlight>
                  <a:srgbClr val="FFFF00"/>
                </a:highlight>
                <a:latin typeface="Times New Roman" panose="02020603050405020304" pitchFamily="18" charset="0"/>
                <a:cs typeface="Times New Roman" panose="02020603050405020304" pitchFamily="18" charset="0"/>
              </a:rPr>
              <a:t>various types and forms of contract, </a:t>
            </a:r>
          </a:p>
          <a:p>
            <a:pPr lvl="1"/>
            <a:r>
              <a:rPr lang="en-US" sz="2000" dirty="0">
                <a:highlight>
                  <a:srgbClr val="FFFF00"/>
                </a:highlight>
                <a:latin typeface="Times New Roman" panose="02020603050405020304" pitchFamily="18" charset="0"/>
                <a:cs typeface="Times New Roman" panose="02020603050405020304" pitchFamily="18" charset="0"/>
              </a:rPr>
              <a:t>termination of contract and </a:t>
            </a:r>
          </a:p>
          <a:p>
            <a:pPr lvl="1"/>
            <a:r>
              <a:rPr lang="en-US" sz="2000" dirty="0">
                <a:highlight>
                  <a:srgbClr val="FFFF00"/>
                </a:highlight>
                <a:latin typeface="Times New Roman" panose="02020603050405020304" pitchFamily="18" charset="0"/>
                <a:cs typeface="Times New Roman" panose="02020603050405020304" pitchFamily="18" charset="0"/>
              </a:rPr>
              <a:t>remedies for breach of contract.  </a:t>
            </a:r>
          </a:p>
          <a:p>
            <a:pPr marL="457200" lvl="1" indent="0">
              <a:buNone/>
            </a:pPr>
            <a:r>
              <a:rPr lang="en-US" sz="2000" dirty="0">
                <a:latin typeface="Times New Roman" panose="02020603050405020304" pitchFamily="18" charset="0"/>
                <a:cs typeface="Times New Roman" panose="02020603050405020304" pitchFamily="18" charset="0"/>
              </a:rPr>
              <a:t>After the end of each topic, a case study will be presented to better understand the topic. </a:t>
            </a:r>
          </a:p>
        </p:txBody>
      </p:sp>
      <p:pic>
        <p:nvPicPr>
          <p:cNvPr id="8" name="Picture 7">
            <a:extLst>
              <a:ext uri="{FF2B5EF4-FFF2-40B4-BE49-F238E27FC236}">
                <a16:creationId xmlns:a16="http://schemas.microsoft.com/office/drawing/2014/main" id="{52B4954A-45F8-46B9-4404-E2FCFF7BF11A}"/>
              </a:ext>
            </a:extLst>
          </p:cNvPr>
          <p:cNvPicPr>
            <a:picLocks noChangeAspect="1"/>
          </p:cNvPicPr>
          <p:nvPr/>
        </p:nvPicPr>
        <p:blipFill>
          <a:blip r:embed="rId2"/>
          <a:stretch>
            <a:fillRect/>
          </a:stretch>
        </p:blipFill>
        <p:spPr>
          <a:xfrm>
            <a:off x="7976382" y="136524"/>
            <a:ext cx="4114800" cy="6721475"/>
          </a:xfrm>
          <a:prstGeom prst="rect">
            <a:avLst/>
          </a:prstGeom>
        </p:spPr>
      </p:pic>
    </p:spTree>
    <p:extLst>
      <p:ext uri="{BB962C8B-B14F-4D97-AF65-F5344CB8AC3E}">
        <p14:creationId xmlns:p14="http://schemas.microsoft.com/office/powerpoint/2010/main" val="94101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551A-83A0-D6D3-7721-BFD4F7A903B1}"/>
              </a:ext>
            </a:extLst>
          </p:cNvPr>
          <p:cNvSpPr>
            <a:spLocks noGrp="1"/>
          </p:cNvSpPr>
          <p:nvPr>
            <p:ph type="title"/>
          </p:nvPr>
        </p:nvSpPr>
        <p:spPr/>
        <p:txBody>
          <a:bodyPr/>
          <a:lstStyle/>
          <a:p>
            <a:r>
              <a:rPr lang="en-US" dirty="0">
                <a:highlight>
                  <a:srgbClr val="FFFF00"/>
                </a:highlight>
              </a:rPr>
              <a:t>Concept of “Contract”</a:t>
            </a:r>
          </a:p>
        </p:txBody>
      </p:sp>
      <p:sp>
        <p:nvSpPr>
          <p:cNvPr id="3" name="Content Placeholder 2">
            <a:extLst>
              <a:ext uri="{FF2B5EF4-FFF2-40B4-BE49-F238E27FC236}">
                <a16:creationId xmlns:a16="http://schemas.microsoft.com/office/drawing/2014/main" id="{029B4F04-8B33-0FBE-5FE9-7A5E0385458F}"/>
              </a:ext>
            </a:extLst>
          </p:cNvPr>
          <p:cNvSpPr>
            <a:spLocks noGrp="1"/>
          </p:cNvSpPr>
          <p:nvPr>
            <p:ph idx="1"/>
          </p:nvPr>
        </p:nvSpPr>
        <p:spPr/>
        <p:txBody>
          <a:bodyPr>
            <a:normAutofit lnSpcReduction="10000"/>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CONTRACT: DEFINITION</a:t>
            </a:r>
          </a:p>
          <a:p>
            <a:pPr marL="0" indent="0">
              <a:buNone/>
            </a:pPr>
            <a:r>
              <a:rPr lang="en-US" dirty="0">
                <a:latin typeface="Times New Roman" panose="02020603050405020304" pitchFamily="18" charset="0"/>
                <a:cs typeface="Times New Roman" panose="02020603050405020304" pitchFamily="18" charset="0"/>
              </a:rPr>
              <a:t>A contract is an agreement which is enforceable by law. Therefore, in </a:t>
            </a:r>
            <a:r>
              <a:rPr lang="en-US" dirty="0" err="1">
                <a:latin typeface="Times New Roman" panose="02020603050405020304" pitchFamily="18" charset="0"/>
                <a:cs typeface="Times New Roman" panose="02020603050405020304" pitchFamily="18" charset="0"/>
              </a:rPr>
              <a:t>acontract</a:t>
            </a:r>
            <a:r>
              <a:rPr lang="en-US" dirty="0">
                <a:latin typeface="Times New Roman" panose="02020603050405020304" pitchFamily="18" charset="0"/>
                <a:cs typeface="Times New Roman" panose="02020603050405020304" pitchFamily="18" charset="0"/>
              </a:rPr>
              <a:t>, there must be </a:t>
            </a:r>
          </a:p>
          <a:p>
            <a:pPr marL="571500" indent="-571500">
              <a:buAutoNum type="romanLcParenBoth"/>
            </a:pPr>
            <a:r>
              <a:rPr lang="en-US" dirty="0">
                <a:latin typeface="Times New Roman" panose="02020603050405020304" pitchFamily="18" charset="0"/>
                <a:cs typeface="Times New Roman" panose="02020603050405020304" pitchFamily="18" charset="0"/>
              </a:rPr>
              <a:t>an agreement and </a:t>
            </a:r>
          </a:p>
          <a:p>
            <a:pPr marL="571500" indent="-571500">
              <a:buAutoNum type="romanLcParenBoth"/>
            </a:pPr>
            <a:r>
              <a:rPr lang="en-US" dirty="0">
                <a:latin typeface="Times New Roman" panose="02020603050405020304" pitchFamily="18" charset="0"/>
                <a:cs typeface="Times New Roman" panose="02020603050405020304" pitchFamily="18" charset="0"/>
              </a:rPr>
              <a:t>(ii) the agreement must been forceable by law.</a:t>
            </a:r>
          </a:p>
          <a:p>
            <a:pPr marL="0" indent="0">
              <a:buNone/>
            </a:pPr>
            <a:r>
              <a:rPr lang="en-US" dirty="0">
                <a:latin typeface="Times New Roman" panose="02020603050405020304" pitchFamily="18" charset="0"/>
                <a:cs typeface="Times New Roman" panose="02020603050405020304" pitchFamily="18" charset="0"/>
              </a:rPr>
              <a:t> An agreement comes into existence whenever one or more person promise to one or others </a:t>
            </a:r>
            <a:r>
              <a:rPr lang="en-US" b="1" u="sng" dirty="0">
                <a:latin typeface="Times New Roman" panose="02020603050405020304" pitchFamily="18" charset="0"/>
                <a:cs typeface="Times New Roman" panose="02020603050405020304" pitchFamily="18" charset="0"/>
              </a:rPr>
              <a:t>to do or not to do something</a:t>
            </a:r>
            <a:r>
              <a:rPr lang="en-US" dirty="0">
                <a:latin typeface="Times New Roman" panose="02020603050405020304" pitchFamily="18" charset="0"/>
                <a:cs typeface="Times New Roman" panose="02020603050405020304" pitchFamily="18" charset="0"/>
              </a:rPr>
              <a:t>. It is a promise or a set of reciprocal promises. Note that the manner in which contracts are, if necessary, enforced belongs to civil procedures.</a:t>
            </a:r>
          </a:p>
        </p:txBody>
      </p:sp>
      <p:sp>
        <p:nvSpPr>
          <p:cNvPr id="4" name="Footer Placeholder 3">
            <a:extLst>
              <a:ext uri="{FF2B5EF4-FFF2-40B4-BE49-F238E27FC236}">
                <a16:creationId xmlns:a16="http://schemas.microsoft.com/office/drawing/2014/main" id="{9FC95A2D-6DCE-6C75-98AC-5B0555B8A8E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88E0DD1-F8B0-D987-C843-6F121005664A}"/>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231660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BBC9-94A7-9AF3-C481-CBFF2DE5BAAA}"/>
              </a:ext>
            </a:extLst>
          </p:cNvPr>
          <p:cNvSpPr>
            <a:spLocks noGrp="1"/>
          </p:cNvSpPr>
          <p:nvPr>
            <p:ph type="title"/>
          </p:nvPr>
        </p:nvSpPr>
        <p:spPr/>
        <p:txBody>
          <a:bodyPr>
            <a:normAutofit fontScale="90000"/>
          </a:bodyPr>
          <a:lstStyle/>
          <a:p>
            <a:br>
              <a:rPr lang="en-US" dirty="0"/>
            </a:br>
            <a:r>
              <a:rPr lang="en-US" dirty="0">
                <a:highlight>
                  <a:srgbClr val="FFFF00"/>
                </a:highlight>
              </a:rPr>
              <a:t>DIFFERENCE BETWEEN AN AGREEMENT AND CONTRACT</a:t>
            </a:r>
            <a:br>
              <a:rPr lang="en-US" dirty="0"/>
            </a:br>
            <a:endParaRPr lang="en-US" dirty="0"/>
          </a:p>
        </p:txBody>
      </p:sp>
      <p:sp>
        <p:nvSpPr>
          <p:cNvPr id="3" name="Content Placeholder 2">
            <a:extLst>
              <a:ext uri="{FF2B5EF4-FFF2-40B4-BE49-F238E27FC236}">
                <a16:creationId xmlns:a16="http://schemas.microsoft.com/office/drawing/2014/main" id="{04D5CD06-4E6A-D40D-72B8-4EB186AE5727}"/>
              </a:ext>
            </a:extLst>
          </p:cNvPr>
          <p:cNvSpPr>
            <a:spLocks noGrp="1"/>
          </p:cNvSpPr>
          <p:nvPr>
            <p:ph idx="1"/>
          </p:nvPr>
        </p:nvSpPr>
        <p:spPr/>
        <p:txBody>
          <a:bodyPr>
            <a:normAutofit/>
          </a:bodyPr>
          <a:lstStyle/>
          <a:p>
            <a:pPr marL="571500" indent="-571500" algn="just">
              <a:buFont typeface="+mj-lt"/>
              <a:buAutoNum type="romanUcPeriod"/>
            </a:pPr>
            <a:r>
              <a:rPr lang="en-US" dirty="0">
                <a:latin typeface="Times New Roman" panose="02020603050405020304" pitchFamily="18" charset="0"/>
                <a:cs typeface="Times New Roman" panose="02020603050405020304" pitchFamily="18" charset="0"/>
              </a:rPr>
              <a:t>A contract is an agreement to create an obligation or obligations, but there are other transactions which are based on agreements and which also obligations but are not called contracts.</a:t>
            </a:r>
          </a:p>
          <a:p>
            <a:pPr marL="571500" indent="-571500" algn="just">
              <a:buFont typeface="+mj-lt"/>
              <a:buAutoNum type="romanUcPeriod"/>
            </a:pPr>
            <a:r>
              <a:rPr lang="en-US" dirty="0">
                <a:latin typeface="Times New Roman" panose="02020603050405020304" pitchFamily="18" charset="0"/>
                <a:cs typeface="Times New Roman" panose="02020603050405020304" pitchFamily="18" charset="0"/>
              </a:rPr>
              <a:t> All contacts are agreements but all agreements are not contracts.</a:t>
            </a:r>
          </a:p>
          <a:p>
            <a:pPr marL="571500" indent="-571500" algn="just">
              <a:buFont typeface="+mj-lt"/>
              <a:buAutoNum type="romanUcPeriod"/>
            </a:pPr>
            <a:r>
              <a:rPr lang="en-US" dirty="0">
                <a:latin typeface="Times New Roman" panose="02020603050405020304" pitchFamily="18" charset="0"/>
                <a:cs typeface="Times New Roman" panose="02020603050405020304" pitchFamily="18" charset="0"/>
              </a:rPr>
              <a:t>Agreements which are enforceable by law are contracts. An agreements which is “enforceable by law” – constitutes a legal binding on parties involved. </a:t>
            </a:r>
          </a:p>
          <a:p>
            <a:pPr marL="0" indent="0" algn="just">
              <a:buNone/>
            </a:pPr>
            <a:r>
              <a:rPr lang="en-US" dirty="0">
                <a:latin typeface="Times New Roman" panose="02020603050405020304" pitchFamily="18" charset="0"/>
                <a:cs typeface="Times New Roman" panose="02020603050405020304" pitchFamily="18" charset="0"/>
              </a:rPr>
              <a:t>If an agreement is not enforceable by law, then it is not a contract. An agreement becomes a contract only when all necessary legal requirements are satisfied. </a:t>
            </a:r>
          </a:p>
        </p:txBody>
      </p:sp>
      <p:sp>
        <p:nvSpPr>
          <p:cNvPr id="4" name="Footer Placeholder 3">
            <a:extLst>
              <a:ext uri="{FF2B5EF4-FFF2-40B4-BE49-F238E27FC236}">
                <a16:creationId xmlns:a16="http://schemas.microsoft.com/office/drawing/2014/main" id="{B62BCEA7-5E60-2E7F-6A8B-8F6959BB8D7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9F9AD31-735F-8D95-F21A-D2A09749A300}"/>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267542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516B-F11E-EEF5-CA74-BB489949CB8E}"/>
              </a:ext>
            </a:extLst>
          </p:cNvPr>
          <p:cNvSpPr>
            <a:spLocks noGrp="1"/>
          </p:cNvSpPr>
          <p:nvPr>
            <p:ph type="title"/>
          </p:nvPr>
        </p:nvSpPr>
        <p:spPr/>
        <p:txBody>
          <a:bodyPr/>
          <a:lstStyle/>
          <a:p>
            <a:r>
              <a:rPr lang="en-US" dirty="0">
                <a:highlight>
                  <a:srgbClr val="FFFF00"/>
                </a:highlight>
              </a:rPr>
              <a:t>Legal Requirements/ Elements </a:t>
            </a:r>
          </a:p>
        </p:txBody>
      </p:sp>
      <p:pic>
        <p:nvPicPr>
          <p:cNvPr id="6" name="Content Placeholder 5">
            <a:extLst>
              <a:ext uri="{FF2B5EF4-FFF2-40B4-BE49-F238E27FC236}">
                <a16:creationId xmlns:a16="http://schemas.microsoft.com/office/drawing/2014/main" id="{32099E83-A1B8-3A1C-6FE7-72A26AA3C2BD}"/>
              </a:ext>
            </a:extLst>
          </p:cNvPr>
          <p:cNvPicPr>
            <a:picLocks noGrp="1" noChangeAspect="1"/>
          </p:cNvPicPr>
          <p:nvPr>
            <p:ph idx="1"/>
          </p:nvPr>
        </p:nvPicPr>
        <p:blipFill>
          <a:blip r:embed="rId2"/>
          <a:stretch>
            <a:fillRect/>
          </a:stretch>
        </p:blipFill>
        <p:spPr>
          <a:xfrm>
            <a:off x="379828" y="1825625"/>
            <a:ext cx="10846189" cy="4895850"/>
          </a:xfrm>
          <a:prstGeom prst="rect">
            <a:avLst/>
          </a:prstGeom>
        </p:spPr>
      </p:pic>
      <p:sp>
        <p:nvSpPr>
          <p:cNvPr id="4" name="Footer Placeholder 3">
            <a:extLst>
              <a:ext uri="{FF2B5EF4-FFF2-40B4-BE49-F238E27FC236}">
                <a16:creationId xmlns:a16="http://schemas.microsoft.com/office/drawing/2014/main" id="{225A5DD4-7660-46E8-6FF3-D94A96A1A37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7938BBB-DB60-F64C-128E-9CC16B67A4F8}"/>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99989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E369-A952-2F1C-6D1A-F83291E6FDB6}"/>
              </a:ext>
            </a:extLst>
          </p:cNvPr>
          <p:cNvSpPr>
            <a:spLocks noGrp="1"/>
          </p:cNvSpPr>
          <p:nvPr>
            <p:ph type="title"/>
          </p:nvPr>
        </p:nvSpPr>
        <p:spPr>
          <a:xfrm>
            <a:off x="838200" y="0"/>
            <a:ext cx="10515600" cy="66154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241873B-5AB4-8CD7-532E-A41657558060}"/>
              </a:ext>
            </a:extLst>
          </p:cNvPr>
          <p:cNvSpPr>
            <a:spLocks noGrp="1"/>
          </p:cNvSpPr>
          <p:nvPr>
            <p:ph idx="1"/>
          </p:nvPr>
        </p:nvSpPr>
        <p:spPr>
          <a:xfrm>
            <a:off x="838200" y="928468"/>
            <a:ext cx="10515600" cy="5267989"/>
          </a:xfrm>
        </p:spPr>
        <p:txBody>
          <a:bodyPr>
            <a:normAutofit fontScale="92500" lnSpcReduction="10000"/>
          </a:bodyPr>
          <a:lstStyle/>
          <a:p>
            <a:r>
              <a:rPr lang="en-US" dirty="0">
                <a:highlight>
                  <a:srgbClr val="FFFF00"/>
                </a:highlight>
              </a:rPr>
              <a:t>1. Offer </a:t>
            </a:r>
            <a:r>
              <a:rPr lang="en-US" dirty="0"/>
              <a:t>- One of the parties made a promise to do or refrain from doing some specified action in the future.</a:t>
            </a:r>
          </a:p>
          <a:p>
            <a:endParaRPr lang="en-US" dirty="0"/>
          </a:p>
          <a:p>
            <a:r>
              <a:rPr lang="en-US" dirty="0">
                <a:highlight>
                  <a:srgbClr val="FFFF00"/>
                </a:highlight>
              </a:rPr>
              <a:t>2.. Acceptance </a:t>
            </a:r>
            <a:r>
              <a:rPr lang="en-US" dirty="0"/>
              <a:t>- The offer was accepted unambiguously. Acceptance may be expressed through words, deeds or performance as called for in the contract. Generally, the acceptance must mirror the terms of the offer. If not, the acceptance is viewed as a rejection and counteroffer.</a:t>
            </a:r>
          </a:p>
          <a:p>
            <a:endParaRPr lang="en-US" dirty="0"/>
          </a:p>
          <a:p>
            <a:r>
              <a:rPr lang="en-US" dirty="0"/>
              <a:t>If the contract involves a sale of goods (i.e. items that are movable) between merchants, then the acceptance does not have to mirror the terms of the offer for a valid contract to exist, unless:</a:t>
            </a:r>
          </a:p>
          <a:p>
            <a:r>
              <a:rPr lang="en-US" dirty="0"/>
              <a:t>(a) the terms of the acceptance significantly alter the original contract; or</a:t>
            </a:r>
          </a:p>
          <a:p>
            <a:r>
              <a:rPr lang="en-US" dirty="0"/>
              <a:t>(b) the offeror objects within a reasonable time.</a:t>
            </a:r>
          </a:p>
          <a:p>
            <a:endParaRPr lang="en-US" dirty="0"/>
          </a:p>
          <a:p>
            <a:endParaRPr lang="en-US" dirty="0"/>
          </a:p>
        </p:txBody>
      </p:sp>
      <p:sp>
        <p:nvSpPr>
          <p:cNvPr id="4" name="Footer Placeholder 3">
            <a:extLst>
              <a:ext uri="{FF2B5EF4-FFF2-40B4-BE49-F238E27FC236}">
                <a16:creationId xmlns:a16="http://schemas.microsoft.com/office/drawing/2014/main" id="{08C77447-0BD4-CEBC-F8AC-FB31F32B144E}"/>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F0FF591-2333-26C1-EE5A-7732FF65236D}"/>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97598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0A38-3C0E-4713-9E0D-84802D8D4A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81E859-8B0A-38DE-EE8F-D9BB210E240B}"/>
              </a:ext>
            </a:extLst>
          </p:cNvPr>
          <p:cNvSpPr>
            <a:spLocks noGrp="1"/>
          </p:cNvSpPr>
          <p:nvPr>
            <p:ph idx="1"/>
          </p:nvPr>
        </p:nvSpPr>
        <p:spPr/>
        <p:txBody>
          <a:bodyPr>
            <a:normAutofit fontScale="92500" lnSpcReduction="10000"/>
          </a:bodyPr>
          <a:lstStyle/>
          <a:p>
            <a:endParaRPr lang="en-US" dirty="0"/>
          </a:p>
          <a:p>
            <a:r>
              <a:rPr lang="en-US" dirty="0">
                <a:highlight>
                  <a:srgbClr val="FFFF00"/>
                </a:highlight>
              </a:rPr>
              <a:t>3. Consideration </a:t>
            </a:r>
            <a:r>
              <a:rPr lang="en-US" dirty="0"/>
              <a:t>- Something of value was promised in exchange for the specified action or nonaction. This can take the form of a significant expenditure of money or effort, a promise to perform some service, an agreement not to do something, or reliance on the promise. Consideration is the value that induces the parties to enter into the contract.</a:t>
            </a:r>
          </a:p>
          <a:p>
            <a:endParaRPr lang="en-US" dirty="0"/>
          </a:p>
          <a:p>
            <a:r>
              <a:rPr lang="en-US" dirty="0"/>
              <a:t>The existence of consideration distinguishes a contract from a gift. A gift is a voluntary and gratuitous transfer of property from one person to another, without something of value promised in return. Failure to follow through on a promise to make a gift is not enforceable as a breach of contract because there is no consideration for the promise.</a:t>
            </a:r>
          </a:p>
          <a:p>
            <a:endParaRPr lang="en-US" dirty="0"/>
          </a:p>
          <a:p>
            <a:endParaRPr lang="en-US" dirty="0"/>
          </a:p>
        </p:txBody>
      </p:sp>
      <p:sp>
        <p:nvSpPr>
          <p:cNvPr id="4" name="Footer Placeholder 3">
            <a:extLst>
              <a:ext uri="{FF2B5EF4-FFF2-40B4-BE49-F238E27FC236}">
                <a16:creationId xmlns:a16="http://schemas.microsoft.com/office/drawing/2014/main" id="{167DA5C8-EE83-B535-4899-295582616D9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23DA94-261C-7BDA-5396-EC7B026A4B67}"/>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9068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B66A-351F-7D67-8EC3-A497829E041F}"/>
              </a:ext>
            </a:extLst>
          </p:cNvPr>
          <p:cNvSpPr>
            <a:spLocks noGrp="1"/>
          </p:cNvSpPr>
          <p:nvPr>
            <p:ph type="title"/>
          </p:nvPr>
        </p:nvSpPr>
        <p:spPr>
          <a:xfrm>
            <a:off x="838200" y="136525"/>
            <a:ext cx="10515600" cy="32770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BEB62B0-501B-5F10-C1BF-233A36B5277F}"/>
              </a:ext>
            </a:extLst>
          </p:cNvPr>
          <p:cNvSpPr>
            <a:spLocks noGrp="1"/>
          </p:cNvSpPr>
          <p:nvPr>
            <p:ph idx="1"/>
          </p:nvPr>
        </p:nvSpPr>
        <p:spPr>
          <a:xfrm>
            <a:off x="838200" y="1111348"/>
            <a:ext cx="10515600" cy="5085109"/>
          </a:xfrm>
        </p:spPr>
        <p:txBody>
          <a:bodyPr/>
          <a:lstStyle/>
          <a:p>
            <a:pPr marL="0" indent="0">
              <a:buNone/>
            </a:pPr>
            <a:r>
              <a:rPr lang="en-US" b="1" dirty="0">
                <a:highlight>
                  <a:srgbClr val="FFFF00"/>
                </a:highlight>
              </a:rPr>
              <a:t>4. Legality: What makes contracts valid?</a:t>
            </a:r>
          </a:p>
          <a:p>
            <a:pPr marL="0" indent="0">
              <a:buNone/>
            </a:pPr>
            <a:r>
              <a:rPr lang="en-US" b="1" dirty="0"/>
              <a:t>There’s more to contracts than the basic structure, though. It’s perfectly possible to create a contract that meets the definition but is not legally binding. A contract is valid if it both follows the appropriate structure and meets the following requirements:</a:t>
            </a:r>
          </a:p>
          <a:p>
            <a:pPr lvl="1"/>
            <a:r>
              <a:rPr lang="en-US" b="1" dirty="0"/>
              <a:t>Doesn’t violate public policy</a:t>
            </a:r>
          </a:p>
          <a:p>
            <a:pPr lvl="1"/>
            <a:r>
              <a:rPr lang="en-US" b="1" dirty="0"/>
              <a:t>All parties understand and agree on the terms. </a:t>
            </a:r>
          </a:p>
        </p:txBody>
      </p:sp>
      <p:sp>
        <p:nvSpPr>
          <p:cNvPr id="4" name="Footer Placeholder 3">
            <a:extLst>
              <a:ext uri="{FF2B5EF4-FFF2-40B4-BE49-F238E27FC236}">
                <a16:creationId xmlns:a16="http://schemas.microsoft.com/office/drawing/2014/main" id="{1839530D-BADA-EC4F-04E8-D5B3A0F4862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342C1B-FA16-9216-7B19-66DD6A1B94EB}"/>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57689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675F-71D5-C37F-1890-771134D0D887}"/>
              </a:ext>
            </a:extLst>
          </p:cNvPr>
          <p:cNvSpPr>
            <a:spLocks noGrp="1"/>
          </p:cNvSpPr>
          <p:nvPr>
            <p:ph type="title"/>
          </p:nvPr>
        </p:nvSpPr>
        <p:spPr>
          <a:xfrm>
            <a:off x="838200" y="380999"/>
            <a:ext cx="10515600" cy="2805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47A3DB1-1898-39B1-77A1-4755712BE8BA}"/>
              </a:ext>
            </a:extLst>
          </p:cNvPr>
          <p:cNvSpPr>
            <a:spLocks noGrp="1"/>
          </p:cNvSpPr>
          <p:nvPr>
            <p:ph idx="1"/>
          </p:nvPr>
        </p:nvSpPr>
        <p:spPr>
          <a:xfrm>
            <a:off x="838200" y="1252025"/>
            <a:ext cx="10515600" cy="4944432"/>
          </a:xfrm>
        </p:spPr>
        <p:txBody>
          <a:bodyPr>
            <a:normAutofit fontScale="85000" lnSpcReduction="20000"/>
          </a:bodyPr>
          <a:lstStyle/>
          <a:p>
            <a:endParaRPr lang="en-US" dirty="0"/>
          </a:p>
          <a:p>
            <a:r>
              <a:rPr lang="en-US" b="1" dirty="0">
                <a:highlight>
                  <a:srgbClr val="FFFF00"/>
                </a:highlight>
              </a:rPr>
              <a:t>5. Capacity: All parties are able to consent</a:t>
            </a:r>
          </a:p>
          <a:p>
            <a:r>
              <a:rPr lang="en-US" b="1" dirty="0"/>
              <a:t>A fundamental part of the contracting process is confirming that all parties involved are eligible to consent. This is known as having the “capacity” to enter the contract. Certain groups are never assumed to have the capacity, including minors or adults with mental limitations.</a:t>
            </a:r>
          </a:p>
          <a:p>
            <a:endParaRPr lang="en-US" b="1" dirty="0"/>
          </a:p>
          <a:p>
            <a:r>
              <a:rPr lang="en-US" b="1" dirty="0"/>
              <a:t>Other parties may only have the capacity in certain circumstances. A company can enter a contract if it can prove that it’s a genuine legal entity and the person who will sign the contract is the company’s authorized signatory. Without these elements, an agreement may be considered void or voidable.</a:t>
            </a:r>
          </a:p>
          <a:p>
            <a:endParaRPr lang="en-US" b="1" dirty="0"/>
          </a:p>
          <a:p>
            <a:r>
              <a:rPr lang="en-US" b="1" dirty="0">
                <a:highlight>
                  <a:srgbClr val="FFFF00"/>
                </a:highlight>
              </a:rPr>
              <a:t>6. Mutuality </a:t>
            </a:r>
            <a:r>
              <a:rPr lang="en-US" b="1" dirty="0"/>
              <a:t>- The contracting parties had “a meeting of the minds” regarding the agreement. This means the parties understood and agreed to the basic substance and terms of the contract.</a:t>
            </a:r>
          </a:p>
          <a:p>
            <a:endParaRPr lang="en-US" dirty="0"/>
          </a:p>
        </p:txBody>
      </p:sp>
      <p:sp>
        <p:nvSpPr>
          <p:cNvPr id="4" name="Footer Placeholder 3">
            <a:extLst>
              <a:ext uri="{FF2B5EF4-FFF2-40B4-BE49-F238E27FC236}">
                <a16:creationId xmlns:a16="http://schemas.microsoft.com/office/drawing/2014/main" id="{19C353DE-3DF0-E643-E8B7-7D606F5F3E61}"/>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7651F85-0272-3816-8717-7E02AEABFCE7}"/>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08578858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{FB455E17-DF9C-4B13-B88A-238914EDAACE}tf56410444_win32</Template>
  <TotalTime>137</TotalTime>
  <Words>1869</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Baskerville</vt:lpstr>
      <vt:lpstr>Baskerville Old Face</vt:lpstr>
      <vt:lpstr>Calibri</vt:lpstr>
      <vt:lpstr>Gill Sans Light</vt:lpstr>
      <vt:lpstr>Gill Sans Nova</vt:lpstr>
      <vt:lpstr>Gill Sans Nova Light</vt:lpstr>
      <vt:lpstr>Times New Roman</vt:lpstr>
      <vt:lpstr>Wingdings</vt:lpstr>
      <vt:lpstr>Office Theme</vt:lpstr>
      <vt:lpstr>Contract Act,1872</vt:lpstr>
      <vt:lpstr>Objectives </vt:lpstr>
      <vt:lpstr>Concept of “Contract”</vt:lpstr>
      <vt:lpstr> DIFFERENCE BETWEEN AN AGREEMENT AND CONTRACT </vt:lpstr>
      <vt:lpstr>Legal Requirements/ Elements </vt:lpstr>
      <vt:lpstr>PowerPoint Presentation</vt:lpstr>
      <vt:lpstr>PowerPoint Presentation</vt:lpstr>
      <vt:lpstr>PowerPoint Presentation</vt:lpstr>
      <vt:lpstr>PowerPoint Presentation</vt:lpstr>
      <vt:lpstr>Are all Agreements Contracts?</vt:lpstr>
      <vt:lpstr>PowerPoint Presentation</vt:lpstr>
      <vt:lpstr>How does an Agreement become a Contract?</vt:lpstr>
      <vt:lpstr>PowerPoint Presentation</vt:lpstr>
      <vt:lpstr>What are the conditions when Agreements become Contracts?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Act,1872</dc:title>
  <dc:creator>DIU</dc:creator>
  <cp:lastModifiedBy>DIU</cp:lastModifiedBy>
  <cp:revision>8</cp:revision>
  <dcterms:created xsi:type="dcterms:W3CDTF">2023-07-26T05:52:23Z</dcterms:created>
  <dcterms:modified xsi:type="dcterms:W3CDTF">2023-08-16T07:19:50Z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