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6884E-24AE-78C7-3AC9-629D5AD3AF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14949F-ED49-C7BB-12F8-C75E3ADE0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2A85E-BE45-EC0E-551B-1DBF0826F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0D61A-A5E5-44C6-B160-38612CF3C0E0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C97E61-56BE-82BA-01BC-57140E0FE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4679C-18C0-5AD8-B105-00BA6FAC0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BA25-942E-4783-BF92-A70124379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843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8AB1B-A0AE-3F9C-8D0C-31C208638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4E1A1B-74E3-2A91-3F4E-59B64220CE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1F0BB7-C8D7-4953-E2AB-8003BAD60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0D61A-A5E5-44C6-B160-38612CF3C0E0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2C9AD-CAA2-93FF-3492-2C16A274B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89369-D335-BCEC-EA51-79E73111E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BA25-942E-4783-BF92-A70124379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562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A21F56-BBF2-8FC7-12DE-43DBFE520D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14FD9-6E1A-0ADF-F598-3927E37919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3B57D4-44A4-8B37-82C0-2E972D9EE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0D61A-A5E5-44C6-B160-38612CF3C0E0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D01BD-41AB-A868-C122-9FB548694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E1D8B-7AF3-A965-5AEC-40D26EF6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BA25-942E-4783-BF92-A70124379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855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65D6B-D051-4DB4-D056-7BB392CAA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5F15A-EC0D-B6D7-F7DC-D04650B9A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D4319-2609-EABD-E507-01F8B3DED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0D61A-A5E5-44C6-B160-38612CF3C0E0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B195C-8CB5-0710-AED2-8E1EEA688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9D4BA-86D9-8B66-9E66-0BE18D740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BA25-942E-4783-BF92-A70124379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469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8C90A-45DE-8924-99C3-9AE2855FD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4B5EFD-B169-6DB4-EB4E-146BD8A73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8A6EF-3BF1-E5DC-319E-A118D0F97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0D61A-A5E5-44C6-B160-38612CF3C0E0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16112B-D1C7-C3CE-D7D5-68D2918F5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DBF44-506D-7F6A-D9DE-FBDB64B4F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BA25-942E-4783-BF92-A70124379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730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768FA-488B-1B76-66A6-C6A4B59B8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84BD4-55AE-F7C2-097D-B188F8B2FB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E3CA2D-77CA-FEBE-058F-D0EC234341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B7F9DC-8008-F02F-A55C-ADCDE45F5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0D61A-A5E5-44C6-B160-38612CF3C0E0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00BB51-448E-A834-4661-67DB7DCDE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95D2B9-774B-596B-1E7B-9A3BA4D85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BA25-942E-4783-BF92-A70124379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091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459B4-7CCC-B49B-EDC0-C021AB0F6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C948DB-DA83-9FA2-D6E8-7FB9DECFEB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478AB4-A8DD-CB02-09AC-064FA668C8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101632-8918-0D53-C26A-C06876E41A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63DE94-6121-D86F-C0A2-1F4E812F5D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BEA065-5C93-6672-0569-87AB74B80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0D61A-A5E5-44C6-B160-38612CF3C0E0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28970-F03B-AF29-3CF0-F63796BBD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5E124C-AD22-3739-D790-64AA18159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BA25-942E-4783-BF92-A70124379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45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A1945-2451-D57E-976E-F9790444E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DA951B-19A2-3B85-E1AD-83A5FCA70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0D61A-A5E5-44C6-B160-38612CF3C0E0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76CE1-5C2F-23E2-8CD2-F62366659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EB7E8F-512B-618D-512F-E8B1C9565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BA25-942E-4783-BF92-A70124379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60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DC8457-1062-CDD4-1646-2DD4DF38C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0D61A-A5E5-44C6-B160-38612CF3C0E0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EC1101-66BE-EDB4-2871-226786A25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2D40C1-3D71-B582-097E-2DCC5B1D4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BA25-942E-4783-BF92-A70124379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46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8CB8B-61C6-4164-91B0-F2ED92294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BF3B0-C842-7177-064D-C68A67023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8A315D-259B-2050-404F-34B2CE7103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B378D6-8CA0-1B84-168F-8D9EFF842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0D61A-A5E5-44C6-B160-38612CF3C0E0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D525A7-045C-9A50-4915-2DDEE822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C29ACC-150E-A692-04A5-8750D06C6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BA25-942E-4783-BF92-A70124379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725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E68E5-DD86-D79C-B81C-B920B052E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346508-89EC-C3AB-721F-27C01507B1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5A1D92-5428-4C63-028E-135083EC38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677252-03C4-C37B-54B7-098480C4F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0D61A-A5E5-44C6-B160-38612CF3C0E0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EBC23E-3CCB-5967-F3F6-DBA5BE9F4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AFF721-407F-D70D-AFD6-99CF9707A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BA25-942E-4783-BF92-A70124379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73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4C1236-EE64-7B90-CA03-C3185BBD2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23478A-0BC1-9E6A-C36A-C8E967E98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80ED85-C06B-6614-A71E-B37031C2CD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0D61A-A5E5-44C6-B160-38612CF3C0E0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62620A-29D2-3704-BBA3-33E526E3DB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B0A2D-F081-850C-6EE4-1498026DD1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BA25-942E-4783-BF92-A70124379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75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bm.com/security/data-breach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ilosophie.kit.edu/downloads/Ommeln_Pimenidis_The_Art_of_Hacking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73255-22CB-A935-9897-EB75B27F0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20482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Daffodil International University </a:t>
            </a:r>
            <a:b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Dept. of CSE </a:t>
            </a:r>
            <a:b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Information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9274A-85BF-45CD-166B-B974779D1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9000"/>
            <a:ext cx="10515600" cy="2747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rgbClr val="C00000"/>
                </a:solidFill>
              </a:rPr>
              <a:t>Chapter 2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rgbClr val="C00000"/>
                </a:solidFill>
              </a:rPr>
              <a:t>Ethical Hacking and Concept </a:t>
            </a:r>
          </a:p>
        </p:txBody>
      </p:sp>
    </p:spTree>
    <p:extLst>
      <p:ext uri="{BB962C8B-B14F-4D97-AF65-F5344CB8AC3E}">
        <p14:creationId xmlns:p14="http://schemas.microsoft.com/office/powerpoint/2010/main" val="561452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694EE-AC1C-C57E-237E-4AF6A0157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8999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What is hacking?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4D5D894-EFDE-FFF2-B56A-1E0508C1D8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87845"/>
            <a:ext cx="10767211" cy="4848063"/>
          </a:xfrm>
        </p:spPr>
      </p:pic>
    </p:spTree>
    <p:extLst>
      <p:ext uri="{BB962C8B-B14F-4D97-AF65-F5344CB8AC3E}">
        <p14:creationId xmlns:p14="http://schemas.microsoft.com/office/powerpoint/2010/main" val="154898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46296-0984-4D75-9307-62270D786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4049"/>
          </a:xfrm>
        </p:spPr>
        <p:txBody>
          <a:bodyPr/>
          <a:lstStyle/>
          <a:p>
            <a:r>
              <a:rPr lang="en-US" sz="4400" b="1" dirty="0">
                <a:solidFill>
                  <a:srgbClr val="C00000"/>
                </a:solidFill>
              </a:rPr>
              <a:t>Who is hacker?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8384BC8-4634-36C3-817B-B2F27AD230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380" y="1542542"/>
            <a:ext cx="10409420" cy="4517496"/>
          </a:xfrm>
        </p:spPr>
      </p:pic>
    </p:spTree>
    <p:extLst>
      <p:ext uri="{BB962C8B-B14F-4D97-AF65-F5344CB8AC3E}">
        <p14:creationId xmlns:p14="http://schemas.microsoft.com/office/powerpoint/2010/main" val="2503486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C1B79-B574-28BB-5782-87D4F2896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9059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Hacker Classes (White, Black Gray)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85136C6-5BD9-0DBE-C79B-F630EE5E25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485" y="1648918"/>
            <a:ext cx="9937207" cy="3336774"/>
          </a:xfrm>
        </p:spPr>
      </p:pic>
    </p:spTree>
    <p:extLst>
      <p:ext uri="{BB962C8B-B14F-4D97-AF65-F5344CB8AC3E}">
        <p14:creationId xmlns:p14="http://schemas.microsoft.com/office/powerpoint/2010/main" val="206534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8921B-A0FD-4216-75F6-7EEC13997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9019"/>
          </a:xfrm>
        </p:spPr>
        <p:txBody>
          <a:bodyPr/>
          <a:lstStyle/>
          <a:p>
            <a:r>
              <a:rPr lang="en-US" sz="4400" b="1" dirty="0">
                <a:solidFill>
                  <a:srgbClr val="C00000"/>
                </a:solidFill>
              </a:rPr>
              <a:t>Cyber Attack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929B4-9DE2-E4E0-0127-002AEDDEF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04144"/>
            <a:ext cx="10764187" cy="51887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0" dirty="0">
                <a:solidFill>
                  <a:srgbClr val="333333"/>
                </a:solidFill>
                <a:effectLst/>
              </a:rPr>
              <a:t>A cyber attack is an assault launched by cybercriminals using one or more computers against a single or multiple computers or networks.</a:t>
            </a:r>
          </a:p>
          <a:p>
            <a:pPr marL="0" indent="0">
              <a:buNone/>
            </a:pPr>
            <a:endParaRPr lang="en-US" sz="2400" b="1" i="0" dirty="0">
              <a:solidFill>
                <a:srgbClr val="333333"/>
              </a:solidFill>
              <a:effectLst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r>
              <a:rPr lang="en-US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ome examples of common cyber attacks and types of data breaches: </a:t>
            </a:r>
          </a:p>
          <a:p>
            <a:pPr marL="0" indent="0">
              <a:buNone/>
            </a:pPr>
            <a:r>
              <a:rPr lang="en-US" sz="24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Identity theft, fraud, extortion</a:t>
            </a:r>
            <a:r>
              <a:rPr lang="en-US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. </a:t>
            </a:r>
          </a:p>
          <a:p>
            <a:pPr marL="0" indent="0">
              <a:buNone/>
            </a:pPr>
            <a:r>
              <a:rPr lang="en-US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Malware, phishing, spamming, spoofing, spyware, trojans and viruses. </a:t>
            </a:r>
          </a:p>
          <a:p>
            <a:pPr marL="0" indent="0">
              <a:buNone/>
            </a:pPr>
            <a:r>
              <a:rPr lang="en-US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Stolen hardware, such as laptops or mobile devices. Denial-of-service and distributed denial-of-service attacks.</a:t>
            </a:r>
          </a:p>
          <a:p>
            <a:pPr marL="0" indent="0">
              <a:buNone/>
            </a:pP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2400" i="0" dirty="0">
                <a:solidFill>
                  <a:srgbClr val="333333"/>
                </a:solidFill>
                <a:effectLst/>
              </a:rPr>
              <a:t>According to IBM’s </a:t>
            </a:r>
            <a:r>
              <a:rPr lang="en-US" sz="2400" i="0" u="none" strike="noStrike" dirty="0">
                <a:solidFill>
                  <a:srgbClr val="D61A69"/>
                </a:solidFill>
                <a:effectLst/>
                <a:hlinkClick r:id="rId2"/>
              </a:rPr>
              <a:t>2021 Cost of a Data Breach Report</a:t>
            </a:r>
            <a:r>
              <a:rPr lang="en-US" sz="2400" i="0" dirty="0">
                <a:solidFill>
                  <a:srgbClr val="333333"/>
                </a:solidFill>
                <a:effectLst/>
              </a:rPr>
              <a:t>, data breaches in the financial industry have the second-highest costs behind the healthcare sector.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99900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01978-0D98-BD49-7D6E-BB833AF72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9078"/>
          </a:xfrm>
        </p:spPr>
        <p:txBody>
          <a:bodyPr/>
          <a:lstStyle/>
          <a:p>
            <a:r>
              <a:rPr lang="en-US" sz="4400" b="1" dirty="0">
                <a:solidFill>
                  <a:srgbClr val="C00000"/>
                </a:solidFill>
              </a:rPr>
              <a:t>Cyber security vs information security</a:t>
            </a:r>
            <a:endParaRPr lang="en-US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10496531-EF8A-E093-3CA5-6EBE42CC3F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9121647"/>
              </p:ext>
            </p:extLst>
          </p:nvPr>
        </p:nvGraphicFramePr>
        <p:xfrm>
          <a:off x="838200" y="1825624"/>
          <a:ext cx="10515600" cy="4215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50088903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312836327"/>
                    </a:ext>
                  </a:extLst>
                </a:gridCol>
              </a:tblGrid>
              <a:tr h="10538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Cyber Security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Security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847607"/>
                  </a:ext>
                </a:extLst>
              </a:tr>
              <a:tr h="1053853"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Protects data in cyberspace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Helps secure avenues to access data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361584"/>
                  </a:ext>
                </a:extLst>
              </a:tr>
              <a:tr h="1053853"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Risks include malware and network attacks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Need to secure misinformation and entry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146602"/>
                  </a:ext>
                </a:extLst>
              </a:tr>
              <a:tr h="1053853"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Hardened data using encryption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Takes compliance and policies into account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238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8413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57623-26C4-8616-A7D1-BFD194F0A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399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Art and philosophy of hackers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3C811-503D-5487-8F82-48E5177A3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8779"/>
            <a:ext cx="10515600" cy="4318183"/>
          </a:xfrm>
        </p:spPr>
        <p:txBody>
          <a:bodyPr/>
          <a:lstStyle/>
          <a:p>
            <a:pPr marL="0" indent="0">
              <a:buNone/>
            </a:pPr>
            <a:r>
              <a:rPr lang="en-US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The hacker mindset is about </a:t>
            </a:r>
            <a:r>
              <a:rPr lang="en-US" sz="24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thinking about all of the possibilities in any situation</a:t>
            </a:r>
            <a:r>
              <a:rPr lang="en-US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. It's about thinking of all the ways you can use a clay brick. </a:t>
            </a:r>
          </a:p>
          <a:p>
            <a:pPr marL="0" indent="0">
              <a:buNone/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If you want to know more details, click-</a:t>
            </a:r>
            <a:endParaRPr lang="en-US" dirty="0">
              <a:solidFill>
                <a:srgbClr val="0563C1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https://www.philosophie.kit.edu/downloads/Ommeln_Pimenidis_The_Art_of_Hacking.pdf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687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>
            <a:extLst>
              <a:ext uri="{FF2B5EF4-FFF2-40B4-BE49-F238E27FC236}">
                <a16:creationId xmlns:a16="http://schemas.microsoft.com/office/drawing/2014/main" id="{A8C8981B-566D-38A9-AA22-FCCA91870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4850"/>
            <a:ext cx="10515600" cy="5472113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b="1" i="0" dirty="0">
                <a:solidFill>
                  <a:srgbClr val="C00000"/>
                </a:solidFill>
                <a:effectLst/>
              </a:rPr>
              <a:t>The History Of Hacking</a:t>
            </a:r>
          </a:p>
          <a:p>
            <a:pPr marL="0" indent="0" algn="ctr">
              <a:buNone/>
            </a:pPr>
            <a:endParaRPr lang="en-US" sz="3600" b="1" i="0" dirty="0">
              <a:solidFill>
                <a:srgbClr val="C00000"/>
              </a:solidFill>
              <a:effectLst/>
            </a:endParaRPr>
          </a:p>
          <a:p>
            <a:pPr marL="0" indent="0">
              <a:buNone/>
            </a:pPr>
            <a:r>
              <a:rPr lang="en-US" sz="24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Kevin Mitnick</a:t>
            </a:r>
            <a:r>
              <a:rPr lang="en-US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 is the world's authority on hacking, social engineering, and security awareness training. In fact, the world's most used computer-based end-user security awareness training suite bears his name. Kevin's keynote presentations are one part magic show, one part education, and all parts entertaining.</a:t>
            </a:r>
          </a:p>
          <a:p>
            <a:pPr marL="0" indent="0">
              <a:buNone/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Considered the biggest hack in history in terms of cost and destructiveness . Carried out by an Iranian attacker group called </a:t>
            </a:r>
            <a:r>
              <a:rPr lang="en-US" sz="24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Cutting Sword of Justice</a:t>
            </a:r>
            <a:r>
              <a:rPr lang="en-US" sz="2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. Iranian hackers retaliated against Stuxnet by releasing Shamoon. The malware destroyed over 35,000 Saudi Aramco computers, affecting business operations for months.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361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09763-DFD9-5A6D-B27B-7A6F8F3F6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9726"/>
            <a:ext cx="10515600" cy="57572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dirty="0">
              <a:latin typeface="Broadway" panose="04040905080B02020502" pitchFamily="82" charset="0"/>
            </a:endParaRPr>
          </a:p>
          <a:p>
            <a:pPr marL="0" indent="0" algn="ctr">
              <a:buNone/>
            </a:pPr>
            <a:endParaRPr lang="en-US" sz="5400" dirty="0">
              <a:latin typeface="Broadway" panose="04040905080B02020502" pitchFamily="82" charset="0"/>
            </a:endParaRPr>
          </a:p>
          <a:p>
            <a:pPr marL="0" indent="0" algn="ctr">
              <a:buNone/>
            </a:pPr>
            <a:endParaRPr lang="en-US" sz="5400" dirty="0">
              <a:latin typeface="Broadway" panose="04040905080B02020502" pitchFamily="82" charset="0"/>
            </a:endParaRPr>
          </a:p>
          <a:p>
            <a:pPr marL="0" indent="0" algn="ctr">
              <a:buNone/>
            </a:pPr>
            <a:r>
              <a:rPr lang="en-US" sz="5400" dirty="0">
                <a:latin typeface="Broadway" panose="04040905080B02020502" pitchFamily="82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469042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350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Broadway</vt:lpstr>
      <vt:lpstr>Calibri</vt:lpstr>
      <vt:lpstr>Calibri Light</vt:lpstr>
      <vt:lpstr>Office Theme</vt:lpstr>
      <vt:lpstr>Daffodil International University  Dept. of CSE  Information Security</vt:lpstr>
      <vt:lpstr>What is hacking?</vt:lpstr>
      <vt:lpstr>Who is hacker?</vt:lpstr>
      <vt:lpstr>Hacker Classes (White, Black Gray)</vt:lpstr>
      <vt:lpstr>Cyber Attack</vt:lpstr>
      <vt:lpstr>Cyber security vs information security</vt:lpstr>
      <vt:lpstr>Art and philosophy of hackers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Daffodil International University  Dept. of CSE  Information Security</dc:title>
  <dc:creator>KOTHA</dc:creator>
  <cp:lastModifiedBy>KOTHA</cp:lastModifiedBy>
  <cp:revision>3</cp:revision>
  <dcterms:created xsi:type="dcterms:W3CDTF">2022-08-02T04:24:27Z</dcterms:created>
  <dcterms:modified xsi:type="dcterms:W3CDTF">2022-08-02T06:38:44Z</dcterms:modified>
</cp:coreProperties>
</file>