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88" r:id="rId5"/>
    <p:sldId id="296" r:id="rId6"/>
    <p:sldId id="294" r:id="rId7"/>
    <p:sldId id="257" r:id="rId8"/>
    <p:sldId id="289" r:id="rId9"/>
    <p:sldId id="258" r:id="rId10"/>
    <p:sldId id="285" r:id="rId11"/>
    <p:sldId id="286" r:id="rId12"/>
    <p:sldId id="290" r:id="rId13"/>
    <p:sldId id="276" r:id="rId14"/>
    <p:sldId id="279" r:id="rId15"/>
    <p:sldId id="284" r:id="rId16"/>
    <p:sldId id="291" r:id="rId17"/>
    <p:sldId id="259" r:id="rId18"/>
    <p:sldId id="274" r:id="rId19"/>
    <p:sldId id="287" r:id="rId20"/>
    <p:sldId id="283" r:id="rId21"/>
    <p:sldId id="275" r:id="rId22"/>
    <p:sldId id="266" r:id="rId23"/>
    <p:sldId id="292"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9900"/>
    <a:srgbClr val="FF7C80"/>
    <a:srgbClr val="FF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4660"/>
  </p:normalViewPr>
  <p:slideViewPr>
    <p:cSldViewPr snapToGrid="0" showGuides="1">
      <p:cViewPr varScale="1">
        <p:scale>
          <a:sx n="74" d="100"/>
          <a:sy n="74" d="100"/>
        </p:scale>
        <p:origin x="468"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C5CC8-BBDE-4CFA-8F44-BF6473E8F7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693308B-7191-42EE-A39F-A81130D1D086}">
      <dgm:prSet phldrT="[Text]"/>
      <dgm:spPr>
        <a:solidFill>
          <a:srgbClr val="66CCFF"/>
        </a:solidFill>
      </dgm:spPr>
      <dgm:t>
        <a:bodyPr/>
        <a:lstStyle/>
        <a:p>
          <a:r>
            <a:rPr lang="en-GB" dirty="0">
              <a:solidFill>
                <a:schemeClr val="tx1"/>
              </a:solidFill>
            </a:rPr>
            <a:t>Trade Secret</a:t>
          </a:r>
        </a:p>
      </dgm:t>
    </dgm:pt>
    <dgm:pt modelId="{B061F747-6B5B-4D38-9053-D17B63FFB2C3}" type="parTrans" cxnId="{FD2462C2-6D61-4DB6-980A-49E1092BCD76}">
      <dgm:prSet/>
      <dgm:spPr/>
      <dgm:t>
        <a:bodyPr/>
        <a:lstStyle/>
        <a:p>
          <a:endParaRPr lang="en-GB"/>
        </a:p>
      </dgm:t>
    </dgm:pt>
    <dgm:pt modelId="{B5323680-271F-4AA2-BCAE-51BE8D4470BB}" type="sibTrans" cxnId="{FD2462C2-6D61-4DB6-980A-49E1092BCD76}">
      <dgm:prSet/>
      <dgm:spPr/>
      <dgm:t>
        <a:bodyPr/>
        <a:lstStyle/>
        <a:p>
          <a:endParaRPr lang="en-GB"/>
        </a:p>
      </dgm:t>
    </dgm:pt>
    <dgm:pt modelId="{5BA19B65-7DF2-4186-9D48-DE5D54207987}">
      <dgm:prSet phldrT="[Text]"/>
      <dgm:spPr>
        <a:solidFill>
          <a:srgbClr val="92D050"/>
        </a:solidFill>
      </dgm:spPr>
      <dgm:t>
        <a:bodyPr/>
        <a:lstStyle/>
        <a:p>
          <a:r>
            <a:rPr lang="en-GB" dirty="0">
              <a:solidFill>
                <a:schemeClr val="tx1"/>
              </a:solidFill>
            </a:rPr>
            <a:t>Trademarks</a:t>
          </a:r>
        </a:p>
      </dgm:t>
    </dgm:pt>
    <dgm:pt modelId="{43352BE0-0C67-4DC3-B575-ED881C09D516}" type="parTrans" cxnId="{ED85E46D-976A-43EE-B0A3-AD97980EAE54}">
      <dgm:prSet/>
      <dgm:spPr/>
      <dgm:t>
        <a:bodyPr/>
        <a:lstStyle/>
        <a:p>
          <a:endParaRPr lang="en-GB"/>
        </a:p>
      </dgm:t>
    </dgm:pt>
    <dgm:pt modelId="{B97E05D5-23C1-4B0B-BA26-0AEDDE1388DF}" type="sibTrans" cxnId="{ED85E46D-976A-43EE-B0A3-AD97980EAE54}">
      <dgm:prSet/>
      <dgm:spPr/>
      <dgm:t>
        <a:bodyPr/>
        <a:lstStyle/>
        <a:p>
          <a:endParaRPr lang="en-GB"/>
        </a:p>
      </dgm:t>
    </dgm:pt>
    <dgm:pt modelId="{2F961D4A-8C35-4CA2-82D7-8166A3ED6BDA}">
      <dgm:prSet phldrT="[Text]"/>
      <dgm:spPr>
        <a:solidFill>
          <a:srgbClr val="FF7C80"/>
        </a:solidFill>
      </dgm:spPr>
      <dgm:t>
        <a:bodyPr/>
        <a:lstStyle/>
        <a:p>
          <a:r>
            <a:rPr lang="en-GB" dirty="0">
              <a:solidFill>
                <a:schemeClr val="tx1"/>
              </a:solidFill>
            </a:rPr>
            <a:t>Copyright</a:t>
          </a:r>
        </a:p>
      </dgm:t>
    </dgm:pt>
    <dgm:pt modelId="{22B1D380-768E-4C9C-96E5-81731738A70B}" type="parTrans" cxnId="{57830450-40C9-4A4A-85CD-03D77F290F12}">
      <dgm:prSet/>
      <dgm:spPr/>
      <dgm:t>
        <a:bodyPr/>
        <a:lstStyle/>
        <a:p>
          <a:endParaRPr lang="en-GB"/>
        </a:p>
      </dgm:t>
    </dgm:pt>
    <dgm:pt modelId="{92131403-889E-498B-9F47-7AEF6128113D}" type="sibTrans" cxnId="{57830450-40C9-4A4A-85CD-03D77F290F12}">
      <dgm:prSet/>
      <dgm:spPr/>
      <dgm:t>
        <a:bodyPr/>
        <a:lstStyle/>
        <a:p>
          <a:endParaRPr lang="en-GB"/>
        </a:p>
      </dgm:t>
    </dgm:pt>
    <dgm:pt modelId="{7A82AEF4-C258-4D48-80AD-1C57EA35FF81}">
      <dgm:prSet phldrT="[Text]"/>
      <dgm:spPr>
        <a:solidFill>
          <a:srgbClr val="FF99FF"/>
        </a:solidFill>
      </dgm:spPr>
      <dgm:t>
        <a:bodyPr/>
        <a:lstStyle/>
        <a:p>
          <a:r>
            <a:rPr lang="en-GB" dirty="0">
              <a:solidFill>
                <a:schemeClr val="tx1"/>
              </a:solidFill>
            </a:rPr>
            <a:t>Patent</a:t>
          </a:r>
        </a:p>
      </dgm:t>
    </dgm:pt>
    <dgm:pt modelId="{74B4813E-BB4B-4EDA-820A-89576FA12DC2}" type="parTrans" cxnId="{8A644DF6-906B-4A46-A2AD-9E981DD6B625}">
      <dgm:prSet/>
      <dgm:spPr/>
      <dgm:t>
        <a:bodyPr/>
        <a:lstStyle/>
        <a:p>
          <a:endParaRPr lang="en-GB"/>
        </a:p>
      </dgm:t>
    </dgm:pt>
    <dgm:pt modelId="{C03C06AB-036B-4E05-9757-AA1743EE8689}" type="sibTrans" cxnId="{8A644DF6-906B-4A46-A2AD-9E981DD6B625}">
      <dgm:prSet/>
      <dgm:spPr/>
      <dgm:t>
        <a:bodyPr/>
        <a:lstStyle/>
        <a:p>
          <a:endParaRPr lang="en-GB"/>
        </a:p>
      </dgm:t>
    </dgm:pt>
    <dgm:pt modelId="{58B8E762-E76C-49E1-B5E9-B1ECB52C763E}" type="pres">
      <dgm:prSet presAssocID="{E6FC5CC8-BBDE-4CFA-8F44-BF6473E8F7CB}" presName="diagram" presStyleCnt="0">
        <dgm:presLayoutVars>
          <dgm:dir/>
          <dgm:resizeHandles val="exact"/>
        </dgm:presLayoutVars>
      </dgm:prSet>
      <dgm:spPr/>
      <dgm:t>
        <a:bodyPr/>
        <a:lstStyle/>
        <a:p>
          <a:endParaRPr lang="en-US"/>
        </a:p>
      </dgm:t>
    </dgm:pt>
    <dgm:pt modelId="{DF5A8D41-5EF7-434B-9D87-D1250C9F35A1}" type="pres">
      <dgm:prSet presAssocID="{1693308B-7191-42EE-A39F-A81130D1D086}" presName="node" presStyleLbl="node1" presStyleIdx="0" presStyleCnt="4" custLinFactNeighborX="-29148" custLinFactNeighborY="-1388">
        <dgm:presLayoutVars>
          <dgm:bulletEnabled val="1"/>
        </dgm:presLayoutVars>
      </dgm:prSet>
      <dgm:spPr/>
      <dgm:t>
        <a:bodyPr/>
        <a:lstStyle/>
        <a:p>
          <a:endParaRPr lang="en-US"/>
        </a:p>
      </dgm:t>
    </dgm:pt>
    <dgm:pt modelId="{AB9C0DFE-5F03-4A4E-98E6-42ED3FC8EDD2}" type="pres">
      <dgm:prSet presAssocID="{B5323680-271F-4AA2-BCAE-51BE8D4470BB}" presName="sibTrans" presStyleCnt="0"/>
      <dgm:spPr/>
    </dgm:pt>
    <dgm:pt modelId="{69E68BB3-F32F-412C-BA5D-B38609762416}" type="pres">
      <dgm:prSet presAssocID="{5BA19B65-7DF2-4186-9D48-DE5D54207987}" presName="node" presStyleLbl="node1" presStyleIdx="1" presStyleCnt="4" custLinFactNeighborX="-33857" custLinFactNeighborY="694">
        <dgm:presLayoutVars>
          <dgm:bulletEnabled val="1"/>
        </dgm:presLayoutVars>
      </dgm:prSet>
      <dgm:spPr/>
      <dgm:t>
        <a:bodyPr/>
        <a:lstStyle/>
        <a:p>
          <a:endParaRPr lang="en-US"/>
        </a:p>
      </dgm:t>
    </dgm:pt>
    <dgm:pt modelId="{0B26AC06-CC1D-4565-9A31-8CEC04D30B21}" type="pres">
      <dgm:prSet presAssocID="{B97E05D5-23C1-4B0B-BA26-0AEDDE1388DF}" presName="sibTrans" presStyleCnt="0"/>
      <dgm:spPr/>
    </dgm:pt>
    <dgm:pt modelId="{421C342F-3B97-476E-BA81-9F94167E4527}" type="pres">
      <dgm:prSet presAssocID="{2F961D4A-8C35-4CA2-82D7-8166A3ED6BDA}" presName="node" presStyleLbl="node1" presStyleIdx="2" presStyleCnt="4" custLinFactNeighborX="-27899" custLinFactNeighborY="-4969">
        <dgm:presLayoutVars>
          <dgm:bulletEnabled val="1"/>
        </dgm:presLayoutVars>
      </dgm:prSet>
      <dgm:spPr/>
      <dgm:t>
        <a:bodyPr/>
        <a:lstStyle/>
        <a:p>
          <a:endParaRPr lang="en-US"/>
        </a:p>
      </dgm:t>
    </dgm:pt>
    <dgm:pt modelId="{DB1E2FC8-FD45-421D-8CF9-C490A51CE8A0}" type="pres">
      <dgm:prSet presAssocID="{92131403-889E-498B-9F47-7AEF6128113D}" presName="sibTrans" presStyleCnt="0"/>
      <dgm:spPr/>
    </dgm:pt>
    <dgm:pt modelId="{86D1B681-6046-42A0-85EC-72E186023A8F}" type="pres">
      <dgm:prSet presAssocID="{7A82AEF4-C258-4D48-80AD-1C57EA35FF81}" presName="node" presStyleLbl="node1" presStyleIdx="3" presStyleCnt="4" custLinFactNeighborX="-33857" custLinFactNeighborY="-4969">
        <dgm:presLayoutVars>
          <dgm:bulletEnabled val="1"/>
        </dgm:presLayoutVars>
      </dgm:prSet>
      <dgm:spPr/>
      <dgm:t>
        <a:bodyPr/>
        <a:lstStyle/>
        <a:p>
          <a:endParaRPr lang="en-US"/>
        </a:p>
      </dgm:t>
    </dgm:pt>
  </dgm:ptLst>
  <dgm:cxnLst>
    <dgm:cxn modelId="{57830450-40C9-4A4A-85CD-03D77F290F12}" srcId="{E6FC5CC8-BBDE-4CFA-8F44-BF6473E8F7CB}" destId="{2F961D4A-8C35-4CA2-82D7-8166A3ED6BDA}" srcOrd="2" destOrd="0" parTransId="{22B1D380-768E-4C9C-96E5-81731738A70B}" sibTransId="{92131403-889E-498B-9F47-7AEF6128113D}"/>
    <dgm:cxn modelId="{EDBEDE75-EA4C-4E13-8783-531B49870779}" type="presOf" srcId="{2F961D4A-8C35-4CA2-82D7-8166A3ED6BDA}" destId="{421C342F-3B97-476E-BA81-9F94167E4527}" srcOrd="0" destOrd="0" presId="urn:microsoft.com/office/officeart/2005/8/layout/default"/>
    <dgm:cxn modelId="{DCD41BD3-C9FF-445A-B25C-428D4574990B}" type="presOf" srcId="{5BA19B65-7DF2-4186-9D48-DE5D54207987}" destId="{69E68BB3-F32F-412C-BA5D-B38609762416}" srcOrd="0" destOrd="0" presId="urn:microsoft.com/office/officeart/2005/8/layout/default"/>
    <dgm:cxn modelId="{FD2462C2-6D61-4DB6-980A-49E1092BCD76}" srcId="{E6FC5CC8-BBDE-4CFA-8F44-BF6473E8F7CB}" destId="{1693308B-7191-42EE-A39F-A81130D1D086}" srcOrd="0" destOrd="0" parTransId="{B061F747-6B5B-4D38-9053-D17B63FFB2C3}" sibTransId="{B5323680-271F-4AA2-BCAE-51BE8D4470BB}"/>
    <dgm:cxn modelId="{D7364942-5F11-4100-989D-F001C7BFB0C1}" type="presOf" srcId="{7A82AEF4-C258-4D48-80AD-1C57EA35FF81}" destId="{86D1B681-6046-42A0-85EC-72E186023A8F}" srcOrd="0" destOrd="0" presId="urn:microsoft.com/office/officeart/2005/8/layout/default"/>
    <dgm:cxn modelId="{ED85E46D-976A-43EE-B0A3-AD97980EAE54}" srcId="{E6FC5CC8-BBDE-4CFA-8F44-BF6473E8F7CB}" destId="{5BA19B65-7DF2-4186-9D48-DE5D54207987}" srcOrd="1" destOrd="0" parTransId="{43352BE0-0C67-4DC3-B575-ED881C09D516}" sibTransId="{B97E05D5-23C1-4B0B-BA26-0AEDDE1388DF}"/>
    <dgm:cxn modelId="{8A644DF6-906B-4A46-A2AD-9E981DD6B625}" srcId="{E6FC5CC8-BBDE-4CFA-8F44-BF6473E8F7CB}" destId="{7A82AEF4-C258-4D48-80AD-1C57EA35FF81}" srcOrd="3" destOrd="0" parTransId="{74B4813E-BB4B-4EDA-820A-89576FA12DC2}" sibTransId="{C03C06AB-036B-4E05-9757-AA1743EE8689}"/>
    <dgm:cxn modelId="{76F21F95-9D7D-4A91-BD44-1643FD9CB159}" type="presOf" srcId="{E6FC5CC8-BBDE-4CFA-8F44-BF6473E8F7CB}" destId="{58B8E762-E76C-49E1-B5E9-B1ECB52C763E}" srcOrd="0" destOrd="0" presId="urn:microsoft.com/office/officeart/2005/8/layout/default"/>
    <dgm:cxn modelId="{C7068011-745E-4BAE-8190-EF74D671C6F3}" type="presOf" srcId="{1693308B-7191-42EE-A39F-A81130D1D086}" destId="{DF5A8D41-5EF7-434B-9D87-D1250C9F35A1}" srcOrd="0" destOrd="0" presId="urn:microsoft.com/office/officeart/2005/8/layout/default"/>
    <dgm:cxn modelId="{A3138EE9-A6A0-4C71-8C8C-088BE741D486}" type="presParOf" srcId="{58B8E762-E76C-49E1-B5E9-B1ECB52C763E}" destId="{DF5A8D41-5EF7-434B-9D87-D1250C9F35A1}" srcOrd="0" destOrd="0" presId="urn:microsoft.com/office/officeart/2005/8/layout/default"/>
    <dgm:cxn modelId="{32CDF609-70B9-4106-8421-2A8942B6BEEC}" type="presParOf" srcId="{58B8E762-E76C-49E1-B5E9-B1ECB52C763E}" destId="{AB9C0DFE-5F03-4A4E-98E6-42ED3FC8EDD2}" srcOrd="1" destOrd="0" presId="urn:microsoft.com/office/officeart/2005/8/layout/default"/>
    <dgm:cxn modelId="{1F096E47-AF7C-4A3B-B336-CFBE7F7392BC}" type="presParOf" srcId="{58B8E762-E76C-49E1-B5E9-B1ECB52C763E}" destId="{69E68BB3-F32F-412C-BA5D-B38609762416}" srcOrd="2" destOrd="0" presId="urn:microsoft.com/office/officeart/2005/8/layout/default"/>
    <dgm:cxn modelId="{FE018C44-274B-4763-9431-258F4EA3B684}" type="presParOf" srcId="{58B8E762-E76C-49E1-B5E9-B1ECB52C763E}" destId="{0B26AC06-CC1D-4565-9A31-8CEC04D30B21}" srcOrd="3" destOrd="0" presId="urn:microsoft.com/office/officeart/2005/8/layout/default"/>
    <dgm:cxn modelId="{38D67425-DDA8-4746-8B15-F8F4FF9CF772}" type="presParOf" srcId="{58B8E762-E76C-49E1-B5E9-B1ECB52C763E}" destId="{421C342F-3B97-476E-BA81-9F94167E4527}" srcOrd="4" destOrd="0" presId="urn:microsoft.com/office/officeart/2005/8/layout/default"/>
    <dgm:cxn modelId="{2273DDBC-730A-4DD4-B1E8-653EBC657ADF}" type="presParOf" srcId="{58B8E762-E76C-49E1-B5E9-B1ECB52C763E}" destId="{DB1E2FC8-FD45-421D-8CF9-C490A51CE8A0}" srcOrd="5" destOrd="0" presId="urn:microsoft.com/office/officeart/2005/8/layout/default"/>
    <dgm:cxn modelId="{01522C26-2286-4182-999A-34C20478D405}" type="presParOf" srcId="{58B8E762-E76C-49E1-B5E9-B1ECB52C763E}" destId="{86D1B681-6046-42A0-85EC-72E186023A8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ADB34-B2CF-4A53-A8E7-7CD91DF9A63D}" type="doc">
      <dgm:prSet loTypeId="urn:microsoft.com/office/officeart/2009/3/layout/PlusandMinus" loCatId="relationship" qsTypeId="urn:microsoft.com/office/officeart/2005/8/quickstyle/simple2" qsCatId="simple" csTypeId="urn:microsoft.com/office/officeart/2005/8/colors/accent1_2" csCatId="accent1" phldr="1"/>
      <dgm:spPr/>
      <dgm:t>
        <a:bodyPr/>
        <a:lstStyle/>
        <a:p>
          <a:endParaRPr lang="en-GB"/>
        </a:p>
      </dgm:t>
    </dgm:pt>
    <dgm:pt modelId="{3052FB5C-9787-446A-AB13-1D2DA1B809F9}">
      <dgm:prSet phldrT="[Text]" custT="1"/>
      <dgm:spPr/>
      <dgm:t>
        <a:bodyPr/>
        <a:lstStyle/>
        <a:p>
          <a:r>
            <a:rPr lang="en-GB" sz="2400" dirty="0">
              <a:latin typeface="+mj-lt"/>
            </a:rPr>
            <a:t>1.Encourage individual to innovation</a:t>
          </a:r>
        </a:p>
        <a:p>
          <a:r>
            <a:rPr lang="en-GB" sz="2400" dirty="0">
              <a:latin typeface="+mj-lt"/>
            </a:rPr>
            <a:t>2.Secure individuals IP</a:t>
          </a:r>
        </a:p>
        <a:p>
          <a:r>
            <a:rPr lang="en-GB" sz="2400" dirty="0">
              <a:latin typeface="+mj-lt"/>
            </a:rPr>
            <a:t>3.Maintaining quality</a:t>
          </a:r>
        </a:p>
        <a:p>
          <a:r>
            <a:rPr lang="en-GB" sz="2400" dirty="0">
              <a:latin typeface="+mj-lt"/>
            </a:rPr>
            <a:t>4.Ensure original product</a:t>
          </a:r>
        </a:p>
        <a:p>
          <a:r>
            <a:rPr lang="en-GB" sz="2400" dirty="0">
              <a:latin typeface="+mj-lt"/>
            </a:rPr>
            <a:t>5.Helping to identify the desire source</a:t>
          </a:r>
        </a:p>
      </dgm:t>
    </dgm:pt>
    <dgm:pt modelId="{C1ED551B-C948-4EB0-A6E4-39FB71BD5D85}" type="parTrans" cxnId="{A680FF51-7958-43C6-ADD1-77C6EBED9596}">
      <dgm:prSet/>
      <dgm:spPr/>
      <dgm:t>
        <a:bodyPr/>
        <a:lstStyle/>
        <a:p>
          <a:endParaRPr lang="en-GB"/>
        </a:p>
      </dgm:t>
    </dgm:pt>
    <dgm:pt modelId="{ECAFAA7E-E1D1-47CF-9446-D02A87093317}" type="sibTrans" cxnId="{A680FF51-7958-43C6-ADD1-77C6EBED9596}">
      <dgm:prSet/>
      <dgm:spPr/>
      <dgm:t>
        <a:bodyPr/>
        <a:lstStyle/>
        <a:p>
          <a:endParaRPr lang="en-GB"/>
        </a:p>
      </dgm:t>
    </dgm:pt>
    <dgm:pt modelId="{84326B57-C148-43DC-9742-6E4C959096C2}">
      <dgm:prSet phldrT="[Text]" custT="1"/>
      <dgm:spPr/>
      <dgm:t>
        <a:bodyPr/>
        <a:lstStyle/>
        <a:p>
          <a:r>
            <a:rPr lang="en-GB" sz="2400" dirty="0">
              <a:latin typeface="+mj-lt"/>
            </a:rPr>
            <a:t>1.Copyright</a:t>
          </a:r>
          <a:r>
            <a:rPr lang="en-GB" sz="2400" baseline="0" dirty="0">
              <a:latin typeface="+mj-lt"/>
            </a:rPr>
            <a:t> ownership doesn’t own up</a:t>
          </a:r>
        </a:p>
        <a:p>
          <a:r>
            <a:rPr lang="en-GB" sz="2400" baseline="0" dirty="0">
              <a:latin typeface="+mj-lt"/>
            </a:rPr>
            <a:t>2.Missing the mark with trademark</a:t>
          </a:r>
        </a:p>
        <a:p>
          <a:r>
            <a:rPr lang="en-GB" sz="2400" baseline="0" dirty="0">
              <a:latin typeface="+mj-lt"/>
            </a:rPr>
            <a:t>3.Problems with patent</a:t>
          </a:r>
          <a:endParaRPr lang="en-GB" sz="2400" dirty="0">
            <a:latin typeface="+mj-lt"/>
          </a:endParaRPr>
        </a:p>
      </dgm:t>
    </dgm:pt>
    <dgm:pt modelId="{A7C397B9-2554-40AF-804E-F567DC0E4C8A}" type="parTrans" cxnId="{0F7F9102-448B-4B14-BD6D-B199028A849E}">
      <dgm:prSet/>
      <dgm:spPr/>
      <dgm:t>
        <a:bodyPr/>
        <a:lstStyle/>
        <a:p>
          <a:endParaRPr lang="en-GB"/>
        </a:p>
      </dgm:t>
    </dgm:pt>
    <dgm:pt modelId="{41A5D6B5-B745-43CF-B7A4-008A82BB94A7}" type="sibTrans" cxnId="{0F7F9102-448B-4B14-BD6D-B199028A849E}">
      <dgm:prSet/>
      <dgm:spPr/>
      <dgm:t>
        <a:bodyPr/>
        <a:lstStyle/>
        <a:p>
          <a:endParaRPr lang="en-GB"/>
        </a:p>
      </dgm:t>
    </dgm:pt>
    <dgm:pt modelId="{6BE45C09-DD6E-47E5-B884-53DF0FD5E654}" type="pres">
      <dgm:prSet presAssocID="{381ADB34-B2CF-4A53-A8E7-7CD91DF9A63D}" presName="Name0" presStyleCnt="0">
        <dgm:presLayoutVars>
          <dgm:chMax val="2"/>
          <dgm:chPref val="2"/>
          <dgm:dir/>
          <dgm:animOne/>
          <dgm:resizeHandles val="exact"/>
        </dgm:presLayoutVars>
      </dgm:prSet>
      <dgm:spPr/>
      <dgm:t>
        <a:bodyPr/>
        <a:lstStyle/>
        <a:p>
          <a:endParaRPr lang="en-US"/>
        </a:p>
      </dgm:t>
    </dgm:pt>
    <dgm:pt modelId="{CA373690-DC65-46D1-8042-C6B8DE7BD56B}" type="pres">
      <dgm:prSet presAssocID="{381ADB34-B2CF-4A53-A8E7-7CD91DF9A63D}" presName="Background" presStyleLbl="bgImgPlace1" presStyleIdx="0" presStyleCnt="1" custScaleY="121951" custLinFactNeighborY="-13741">
        <dgm:style>
          <a:lnRef idx="2">
            <a:schemeClr val="accent5"/>
          </a:lnRef>
          <a:fillRef idx="1">
            <a:schemeClr val="lt1"/>
          </a:fillRef>
          <a:effectRef idx="0">
            <a:schemeClr val="accent5"/>
          </a:effectRef>
          <a:fontRef idx="minor">
            <a:schemeClr val="dk1"/>
          </a:fontRef>
        </dgm:style>
      </dgm:prSet>
      <dgm:spPr/>
    </dgm:pt>
    <dgm:pt modelId="{CF7A1EB9-7CED-44FA-ABA8-5EFAEB29FC34}" type="pres">
      <dgm:prSet presAssocID="{381ADB34-B2CF-4A53-A8E7-7CD91DF9A63D}" presName="ParentText1" presStyleLbl="revTx" presStyleIdx="0" presStyleCnt="2" custScaleY="120342" custLinFactNeighborX="-3627" custLinFactNeighborY="11870">
        <dgm:presLayoutVars>
          <dgm:chMax val="0"/>
          <dgm:chPref val="0"/>
          <dgm:bulletEnabled val="1"/>
        </dgm:presLayoutVars>
      </dgm:prSet>
      <dgm:spPr/>
      <dgm:t>
        <a:bodyPr/>
        <a:lstStyle/>
        <a:p>
          <a:endParaRPr lang="en-US"/>
        </a:p>
      </dgm:t>
    </dgm:pt>
    <dgm:pt modelId="{5111E6AB-0735-4387-9097-0649044F642C}" type="pres">
      <dgm:prSet presAssocID="{381ADB34-B2CF-4A53-A8E7-7CD91DF9A63D}" presName="ParentText2" presStyleLbl="revTx" presStyleIdx="1" presStyleCnt="2" custScaleY="102673" custLinFactNeighborX="4206" custLinFactNeighborY="-803">
        <dgm:presLayoutVars>
          <dgm:chMax val="0"/>
          <dgm:chPref val="0"/>
          <dgm:bulletEnabled val="1"/>
        </dgm:presLayoutVars>
      </dgm:prSet>
      <dgm:spPr/>
      <dgm:t>
        <a:bodyPr/>
        <a:lstStyle/>
        <a:p>
          <a:endParaRPr lang="en-US"/>
        </a:p>
      </dgm:t>
    </dgm:pt>
    <dgm:pt modelId="{9199F193-7300-40A2-9628-90DC55997F03}" type="pres">
      <dgm:prSet presAssocID="{381ADB34-B2CF-4A53-A8E7-7CD91DF9A63D}" presName="Plus" presStyleLbl="alignNode1" presStyleIdx="0" presStyleCnt="2" custScaleX="62432" custScaleY="52504" custLinFactNeighborX="-19079" custLinFactNeighborY="909"/>
      <dgm:spPr>
        <a:solidFill>
          <a:srgbClr val="00B0F0"/>
        </a:solidFill>
      </dgm:spPr>
    </dgm:pt>
    <dgm:pt modelId="{B6A66583-72FE-4A4C-90BA-B80762FEFB30}" type="pres">
      <dgm:prSet presAssocID="{381ADB34-B2CF-4A53-A8E7-7CD91DF9A63D}" presName="Minus" presStyleLbl="alignNode1" presStyleIdx="1" presStyleCnt="2" custScaleX="73219" custLinFactNeighborX="23168" custLinFactNeighborY="-26368"/>
      <dgm:spPr>
        <a:solidFill>
          <a:srgbClr val="0070C0"/>
        </a:solidFill>
      </dgm:spPr>
    </dgm:pt>
    <dgm:pt modelId="{DDBB2C09-6646-4F0E-8154-07CE70DEBB0A}" type="pres">
      <dgm:prSet presAssocID="{381ADB34-B2CF-4A53-A8E7-7CD91DF9A63D}" presName="Divider" presStyleLbl="parChTrans1D1" presStyleIdx="0" presStyleCnt="1" custScaleX="2000000" custScaleY="120904"/>
      <dgm:spPr/>
    </dgm:pt>
  </dgm:ptLst>
  <dgm:cxnLst>
    <dgm:cxn modelId="{0B60F7A7-C502-4788-97E6-B5FE9F710A79}" type="presOf" srcId="{3052FB5C-9787-446A-AB13-1D2DA1B809F9}" destId="{CF7A1EB9-7CED-44FA-ABA8-5EFAEB29FC34}" srcOrd="0" destOrd="0" presId="urn:microsoft.com/office/officeart/2009/3/layout/PlusandMinus"/>
    <dgm:cxn modelId="{425CFE18-1DE1-4DF3-9201-4D7B7725922E}" type="presOf" srcId="{381ADB34-B2CF-4A53-A8E7-7CD91DF9A63D}" destId="{6BE45C09-DD6E-47E5-B884-53DF0FD5E654}" srcOrd="0" destOrd="0" presId="urn:microsoft.com/office/officeart/2009/3/layout/PlusandMinus"/>
    <dgm:cxn modelId="{0F7F9102-448B-4B14-BD6D-B199028A849E}" srcId="{381ADB34-B2CF-4A53-A8E7-7CD91DF9A63D}" destId="{84326B57-C148-43DC-9742-6E4C959096C2}" srcOrd="1" destOrd="0" parTransId="{A7C397B9-2554-40AF-804E-F567DC0E4C8A}" sibTransId="{41A5D6B5-B745-43CF-B7A4-008A82BB94A7}"/>
    <dgm:cxn modelId="{A680FF51-7958-43C6-ADD1-77C6EBED9596}" srcId="{381ADB34-B2CF-4A53-A8E7-7CD91DF9A63D}" destId="{3052FB5C-9787-446A-AB13-1D2DA1B809F9}" srcOrd="0" destOrd="0" parTransId="{C1ED551B-C948-4EB0-A6E4-39FB71BD5D85}" sibTransId="{ECAFAA7E-E1D1-47CF-9446-D02A87093317}"/>
    <dgm:cxn modelId="{0839BAC5-0E83-40EB-9BFF-A65A2C598287}" type="presOf" srcId="{84326B57-C148-43DC-9742-6E4C959096C2}" destId="{5111E6AB-0735-4387-9097-0649044F642C}" srcOrd="0" destOrd="0" presId="urn:microsoft.com/office/officeart/2009/3/layout/PlusandMinus"/>
    <dgm:cxn modelId="{37C0BF4C-053F-4E27-A1C3-2686E9EB8158}" type="presParOf" srcId="{6BE45C09-DD6E-47E5-B884-53DF0FD5E654}" destId="{CA373690-DC65-46D1-8042-C6B8DE7BD56B}" srcOrd="0" destOrd="0" presId="urn:microsoft.com/office/officeart/2009/3/layout/PlusandMinus"/>
    <dgm:cxn modelId="{692C9354-B6A4-4238-B433-A52778286A91}" type="presParOf" srcId="{6BE45C09-DD6E-47E5-B884-53DF0FD5E654}" destId="{CF7A1EB9-7CED-44FA-ABA8-5EFAEB29FC34}" srcOrd="1" destOrd="0" presId="urn:microsoft.com/office/officeart/2009/3/layout/PlusandMinus"/>
    <dgm:cxn modelId="{A1DF1505-409D-4E14-9798-73FE3182A6D1}" type="presParOf" srcId="{6BE45C09-DD6E-47E5-B884-53DF0FD5E654}" destId="{5111E6AB-0735-4387-9097-0649044F642C}" srcOrd="2" destOrd="0" presId="urn:microsoft.com/office/officeart/2009/3/layout/PlusandMinus"/>
    <dgm:cxn modelId="{FC8B9429-644C-4A44-8FF5-E9340E961C96}" type="presParOf" srcId="{6BE45C09-DD6E-47E5-B884-53DF0FD5E654}" destId="{9199F193-7300-40A2-9628-90DC55997F03}" srcOrd="3" destOrd="0" presId="urn:microsoft.com/office/officeart/2009/3/layout/PlusandMinus"/>
    <dgm:cxn modelId="{E0A79515-1681-48F1-AC6A-965E0B796029}" type="presParOf" srcId="{6BE45C09-DD6E-47E5-B884-53DF0FD5E654}" destId="{B6A66583-72FE-4A4C-90BA-B80762FEFB30}" srcOrd="4" destOrd="0" presId="urn:microsoft.com/office/officeart/2009/3/layout/PlusandMinus"/>
    <dgm:cxn modelId="{D50D1131-E163-4D80-8409-4E0B7A90710E}" type="presParOf" srcId="{6BE45C09-DD6E-47E5-B884-53DF0FD5E654}" destId="{DDBB2C09-6646-4F0E-8154-07CE70DEBB0A}"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A8D41-5EF7-434B-9D87-D1250C9F35A1}">
      <dsp:nvSpPr>
        <dsp:cNvPr id="0" name=""/>
        <dsp:cNvSpPr/>
      </dsp:nvSpPr>
      <dsp:spPr>
        <a:xfrm>
          <a:off x="738480" y="0"/>
          <a:ext cx="3092891" cy="1855734"/>
        </a:xfrm>
        <a:prstGeom prst="rect">
          <a:avLst/>
        </a:prstGeom>
        <a:solidFill>
          <a:srgbClr val="66CCFF"/>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a:solidFill>
                <a:schemeClr val="tx1"/>
              </a:solidFill>
            </a:rPr>
            <a:t>Trade Secret</a:t>
          </a:r>
        </a:p>
      </dsp:txBody>
      <dsp:txXfrm>
        <a:off x="738480" y="0"/>
        <a:ext cx="3092891" cy="1855734"/>
      </dsp:txXfrm>
    </dsp:sp>
    <dsp:sp modelId="{69E68BB3-F32F-412C-BA5D-B38609762416}">
      <dsp:nvSpPr>
        <dsp:cNvPr id="0" name=""/>
        <dsp:cNvSpPr/>
      </dsp:nvSpPr>
      <dsp:spPr>
        <a:xfrm>
          <a:off x="3995016" y="15598"/>
          <a:ext cx="3092891" cy="1855734"/>
        </a:xfrm>
        <a:prstGeom prst="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a:solidFill>
                <a:schemeClr val="tx1"/>
              </a:solidFill>
            </a:rPr>
            <a:t>Trademarks</a:t>
          </a:r>
        </a:p>
      </dsp:txBody>
      <dsp:txXfrm>
        <a:off x="3995016" y="15598"/>
        <a:ext cx="3092891" cy="1855734"/>
      </dsp:txXfrm>
    </dsp:sp>
    <dsp:sp modelId="{421C342F-3B97-476E-BA81-9F94167E4527}">
      <dsp:nvSpPr>
        <dsp:cNvPr id="0" name=""/>
        <dsp:cNvSpPr/>
      </dsp:nvSpPr>
      <dsp:spPr>
        <a:xfrm>
          <a:off x="777110" y="2075532"/>
          <a:ext cx="3092891" cy="1855734"/>
        </a:xfrm>
        <a:prstGeom prst="rect">
          <a:avLst/>
        </a:prstGeom>
        <a:solidFill>
          <a:srgbClr val="FF7C8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a:solidFill>
                <a:schemeClr val="tx1"/>
              </a:solidFill>
            </a:rPr>
            <a:t>Copyright</a:t>
          </a:r>
        </a:p>
      </dsp:txBody>
      <dsp:txXfrm>
        <a:off x="777110" y="2075532"/>
        <a:ext cx="3092891" cy="1855734"/>
      </dsp:txXfrm>
    </dsp:sp>
    <dsp:sp modelId="{86D1B681-6046-42A0-85EC-72E186023A8F}">
      <dsp:nvSpPr>
        <dsp:cNvPr id="0" name=""/>
        <dsp:cNvSpPr/>
      </dsp:nvSpPr>
      <dsp:spPr>
        <a:xfrm>
          <a:off x="3995016" y="2075532"/>
          <a:ext cx="3092891" cy="1855734"/>
        </a:xfrm>
        <a:prstGeom prst="rect">
          <a:avLst/>
        </a:prstGeom>
        <a:solidFill>
          <a:srgbClr val="FF99FF"/>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a:solidFill>
                <a:schemeClr val="tx1"/>
              </a:solidFill>
            </a:rPr>
            <a:t>Patent</a:t>
          </a:r>
        </a:p>
      </dsp:txBody>
      <dsp:txXfrm>
        <a:off x="3995016" y="2075532"/>
        <a:ext cx="3092891" cy="1855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73690-DC65-46D1-8042-C6B8DE7BD56B}">
      <dsp:nvSpPr>
        <dsp:cNvPr id="0" name=""/>
        <dsp:cNvSpPr/>
      </dsp:nvSpPr>
      <dsp:spPr>
        <a:xfrm>
          <a:off x="1528540" y="0"/>
          <a:ext cx="7254419" cy="4571991"/>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CF7A1EB9-7CED-44FA-ABA8-5EFAEB29FC34}">
      <dsp:nvSpPr>
        <dsp:cNvPr id="0" name=""/>
        <dsp:cNvSpPr/>
      </dsp:nvSpPr>
      <dsp:spPr>
        <a:xfrm>
          <a:off x="1623155" y="712321"/>
          <a:ext cx="3368719" cy="385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GB" sz="2400" kern="1200" dirty="0">
              <a:latin typeface="+mj-lt"/>
            </a:rPr>
            <a:t>1.Encourage individual to innovation</a:t>
          </a:r>
        </a:p>
        <a:p>
          <a:pPr lvl="0" algn="l" defTabSz="1066800">
            <a:lnSpc>
              <a:spcPct val="90000"/>
            </a:lnSpc>
            <a:spcBef>
              <a:spcPct val="0"/>
            </a:spcBef>
            <a:spcAft>
              <a:spcPct val="35000"/>
            </a:spcAft>
          </a:pPr>
          <a:r>
            <a:rPr lang="en-GB" sz="2400" kern="1200" dirty="0">
              <a:latin typeface="+mj-lt"/>
            </a:rPr>
            <a:t>2.Secure individuals IP</a:t>
          </a:r>
        </a:p>
        <a:p>
          <a:pPr lvl="0" algn="l" defTabSz="1066800">
            <a:lnSpc>
              <a:spcPct val="90000"/>
            </a:lnSpc>
            <a:spcBef>
              <a:spcPct val="0"/>
            </a:spcBef>
            <a:spcAft>
              <a:spcPct val="35000"/>
            </a:spcAft>
          </a:pPr>
          <a:r>
            <a:rPr lang="en-GB" sz="2400" kern="1200" dirty="0">
              <a:latin typeface="+mj-lt"/>
            </a:rPr>
            <a:t>3.Maintaining quality</a:t>
          </a:r>
        </a:p>
        <a:p>
          <a:pPr lvl="0" algn="l" defTabSz="1066800">
            <a:lnSpc>
              <a:spcPct val="90000"/>
            </a:lnSpc>
            <a:spcBef>
              <a:spcPct val="0"/>
            </a:spcBef>
            <a:spcAft>
              <a:spcPct val="35000"/>
            </a:spcAft>
          </a:pPr>
          <a:r>
            <a:rPr lang="en-GB" sz="2400" kern="1200" dirty="0">
              <a:latin typeface="+mj-lt"/>
            </a:rPr>
            <a:t>4.Ensure original product</a:t>
          </a:r>
        </a:p>
        <a:p>
          <a:pPr lvl="0" algn="l" defTabSz="1066800">
            <a:lnSpc>
              <a:spcPct val="90000"/>
            </a:lnSpc>
            <a:spcBef>
              <a:spcPct val="0"/>
            </a:spcBef>
            <a:spcAft>
              <a:spcPct val="35000"/>
            </a:spcAft>
          </a:pPr>
          <a:r>
            <a:rPr lang="en-GB" sz="2400" kern="1200" dirty="0">
              <a:latin typeface="+mj-lt"/>
            </a:rPr>
            <a:t>5.Helping to identify the desire source</a:t>
          </a:r>
        </a:p>
      </dsp:txBody>
      <dsp:txXfrm>
        <a:off x="1623155" y="712321"/>
        <a:ext cx="3368719" cy="3859678"/>
      </dsp:txXfrm>
    </dsp:sp>
    <dsp:sp modelId="{5111E6AB-0735-4387-9097-0649044F642C}">
      <dsp:nvSpPr>
        <dsp:cNvPr id="0" name=""/>
        <dsp:cNvSpPr/>
      </dsp:nvSpPr>
      <dsp:spPr>
        <a:xfrm>
          <a:off x="5330792" y="782392"/>
          <a:ext cx="3368719" cy="329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GB" sz="2400" kern="1200" dirty="0">
              <a:latin typeface="+mj-lt"/>
            </a:rPr>
            <a:t>1.Copyright</a:t>
          </a:r>
          <a:r>
            <a:rPr lang="en-GB" sz="2400" kern="1200" baseline="0" dirty="0">
              <a:latin typeface="+mj-lt"/>
            </a:rPr>
            <a:t> ownership doesn’t own up</a:t>
          </a:r>
        </a:p>
        <a:p>
          <a:pPr lvl="0" algn="l" defTabSz="1066800">
            <a:lnSpc>
              <a:spcPct val="90000"/>
            </a:lnSpc>
            <a:spcBef>
              <a:spcPct val="0"/>
            </a:spcBef>
            <a:spcAft>
              <a:spcPct val="35000"/>
            </a:spcAft>
          </a:pPr>
          <a:r>
            <a:rPr lang="en-GB" sz="2400" kern="1200" baseline="0" dirty="0">
              <a:latin typeface="+mj-lt"/>
            </a:rPr>
            <a:t>2.Missing the mark with trademark</a:t>
          </a:r>
        </a:p>
        <a:p>
          <a:pPr lvl="0" algn="l" defTabSz="1066800">
            <a:lnSpc>
              <a:spcPct val="90000"/>
            </a:lnSpc>
            <a:spcBef>
              <a:spcPct val="0"/>
            </a:spcBef>
            <a:spcAft>
              <a:spcPct val="35000"/>
            </a:spcAft>
          </a:pPr>
          <a:r>
            <a:rPr lang="en-GB" sz="2400" kern="1200" baseline="0" dirty="0">
              <a:latin typeface="+mj-lt"/>
            </a:rPr>
            <a:t>3.Problems with patent</a:t>
          </a:r>
          <a:endParaRPr lang="en-GB" sz="2400" kern="1200" dirty="0">
            <a:latin typeface="+mj-lt"/>
          </a:endParaRPr>
        </a:p>
      </dsp:txBody>
      <dsp:txXfrm>
        <a:off x="5330792" y="782392"/>
        <a:ext cx="3368719" cy="3292988"/>
      </dsp:txXfrm>
    </dsp:sp>
    <dsp:sp modelId="{9199F193-7300-40A2-9628-90DC55997F03}">
      <dsp:nvSpPr>
        <dsp:cNvPr id="0" name=""/>
        <dsp:cNvSpPr/>
      </dsp:nvSpPr>
      <dsp:spPr>
        <a:xfrm>
          <a:off x="773901" y="11812"/>
          <a:ext cx="884992" cy="744260"/>
        </a:xfrm>
        <a:prstGeom prst="plus">
          <a:avLst>
            <a:gd name="adj" fmla="val 32810"/>
          </a:avLst>
        </a:prstGeom>
        <a:solidFill>
          <a:srgbClr val="00B0F0"/>
        </a:solidFill>
        <a:ln w="48000" cap="flat" cmpd="thickThin" algn="ctr">
          <a:solidFill>
            <a:schemeClr val="accent1">
              <a:hueOff val="0"/>
              <a:satOff val="0"/>
              <a:lumOff val="0"/>
              <a:alphaOff val="0"/>
            </a:schemeClr>
          </a:solidFill>
          <a:prstDash val="solid"/>
        </a:ln>
        <a:effectLst>
          <a:outerShdw blurRad="45000" dist="25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6A66583-72FE-4A4C-90BA-B80762FEFB30}">
      <dsp:nvSpPr>
        <dsp:cNvPr id="0" name=""/>
        <dsp:cNvSpPr/>
      </dsp:nvSpPr>
      <dsp:spPr>
        <a:xfrm>
          <a:off x="8270094" y="51515"/>
          <a:ext cx="976848" cy="457200"/>
        </a:xfrm>
        <a:prstGeom prst="rect">
          <a:avLst/>
        </a:prstGeom>
        <a:solidFill>
          <a:srgbClr val="0070C0"/>
        </a:solidFill>
        <a:ln w="48000" cap="flat" cmpd="thickThin" algn="ctr">
          <a:solidFill>
            <a:schemeClr val="accent1">
              <a:hueOff val="0"/>
              <a:satOff val="0"/>
              <a:lumOff val="0"/>
              <a:alphaOff val="0"/>
            </a:schemeClr>
          </a:solidFill>
          <a:prstDash val="solid"/>
        </a:ln>
        <a:effectLst>
          <a:outerShdw blurRad="45000" dist="25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DBB2C09-6646-4F0E-8154-07CE70DEBB0A}">
      <dsp:nvSpPr>
        <dsp:cNvPr id="0" name=""/>
        <dsp:cNvSpPr/>
      </dsp:nvSpPr>
      <dsp:spPr>
        <a:xfrm>
          <a:off x="5147828" y="537700"/>
          <a:ext cx="16676" cy="3703579"/>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7/18/2021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7/18/2021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A3C37BE-C303-496D-B5CD-85F2937540FC}" type="slidenum">
              <a:rPr lang="en-GB" smtClean="0"/>
              <a:t>7</a:t>
            </a:fld>
            <a:endParaRPr lang="en-GB"/>
          </a:p>
        </p:txBody>
      </p:sp>
    </p:spTree>
    <p:extLst>
      <p:ext uri="{BB962C8B-B14F-4D97-AF65-F5344CB8AC3E}">
        <p14:creationId xmlns:p14="http://schemas.microsoft.com/office/powerpoint/2010/main" val="18496965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71AB6B1D-7339-44FD-9E6C-2D064A21EBAD}" type="datetime1">
              <a:rPr lang="en-US" smtClean="0"/>
              <a:t>7/18/2021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3FD96E41-0F8C-4D09-8AD7-2501BB471A35}" type="datetime1">
              <a:rPr lang="en-US" smtClean="0"/>
              <a:t>7/18/2021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9D1728C-B440-4409-979E-A4BCF0FDD9B0}" type="datetime1">
              <a:rPr lang="en-US" smtClean="0"/>
              <a:t>7/18/2021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1340248-6DBA-441E-8C1A-994817AC27DD}" type="datetime1">
              <a:rPr lang="en-US" smtClean="0"/>
              <a:t>7/18/2021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502369E-73F7-423E-882A-072DA74AAE8F}" type="datetime1">
              <a:rPr lang="en-US" smtClean="0"/>
              <a:t>7/18/2021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4FBC6-A1F2-40EE-8113-189C1DE820FD}" type="datetime1">
              <a:rPr lang="en-US" smtClean="0"/>
              <a:t>7/18/2021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D4F87C07-6E7D-4CAD-91E1-AA40FEABE6A8}" type="datetime1">
              <a:rPr lang="en-US" smtClean="0"/>
              <a:t>7/18/2021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AB01E72-2E5F-4809-9E34-1E0E688D9292}" type="datetime1">
              <a:rPr lang="en-US" smtClean="0"/>
              <a:t>7/18/2021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3DA1E8B-1C0D-4138-881A-6D9417EC3F85}" type="datetime1">
              <a:rPr lang="en-US" smtClean="0"/>
              <a:t>7/18/2021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8E23A-37B9-43AC-8B7C-171D08EC8E22}" type="datetime1">
              <a:rPr lang="en-US" smtClean="0"/>
              <a:t>7/18/2021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7C369B1-71CB-45AC-AB61-A9E3D09BC388}" type="datetime1">
              <a:rPr lang="en-US" smtClean="0"/>
              <a:t>7/18/2021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6E54577A-E44D-41B1-A03D-A367EA6BF83C}" type="datetime1">
              <a:rPr lang="en-US" smtClean="0"/>
              <a:t>7/18/2021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opyrightoffice.gov.b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dpdt.gov.b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pdt.gov.b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pdt.gov.b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dpdt.gov.b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862" y="2124669"/>
            <a:ext cx="5734050" cy="2219691"/>
          </a:xfrm>
        </p:spPr>
        <p:txBody>
          <a:bodyPr>
            <a:normAutofit fontScale="90000"/>
          </a:bodyPr>
          <a:lstStyle/>
          <a:p>
            <a:r>
              <a:rPr lang="en-US" cap="small" dirty="0">
                <a:solidFill>
                  <a:srgbClr val="36D2B8">
                    <a:lumMod val="50000"/>
                  </a:srgbClr>
                </a:solidFill>
                <a:latin typeface="Arial" panose="020B0604020202020204" pitchFamily="34" charset="0"/>
                <a:cs typeface="Arial" panose="020B0604020202020204" pitchFamily="34" charset="0"/>
              </a:rPr>
              <a:t>Introduction to intellectual property right</a:t>
            </a:r>
            <a:br>
              <a:rPr lang="en-US" cap="small" dirty="0">
                <a:solidFill>
                  <a:srgbClr val="36D2B8">
                    <a:lumMod val="50000"/>
                  </a:srgbClr>
                </a:solidFill>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04900" y="3966694"/>
            <a:ext cx="5734050" cy="1500656"/>
          </a:xfrm>
        </p:spPr>
        <p:txBody>
          <a:bodyPr>
            <a:normAutofit/>
          </a:bodyPr>
          <a:lstStyle/>
          <a:p>
            <a:pPr algn="ctr"/>
            <a:r>
              <a:rPr lang="en-US" sz="2000" cap="small" dirty="0" smtClean="0">
                <a:solidFill>
                  <a:srgbClr val="36D2B8">
                    <a:lumMod val="50000"/>
                  </a:srgbClr>
                </a:solidFill>
                <a:latin typeface="Arial" panose="020B0604020202020204" pitchFamily="34" charset="0"/>
                <a:cs typeface="Arial" panose="020B0604020202020204" pitchFamily="34" charset="0"/>
              </a:rPr>
              <a:t>Juwel </a:t>
            </a:r>
            <a:r>
              <a:rPr lang="en-US" sz="2000" cap="small" dirty="0" err="1" smtClean="0">
                <a:solidFill>
                  <a:srgbClr val="36D2B8">
                    <a:lumMod val="50000"/>
                  </a:srgbClr>
                </a:solidFill>
                <a:latin typeface="Arial" panose="020B0604020202020204" pitchFamily="34" charset="0"/>
                <a:cs typeface="Arial" panose="020B0604020202020204" pitchFamily="34" charset="0"/>
              </a:rPr>
              <a:t>Rana</a:t>
            </a:r>
            <a:r>
              <a:rPr lang="en-US" b="1">
                <a:latin typeface="Times New Roman" pitchFamily="18" charset="0"/>
                <a:cs typeface="Times New Roman" pitchFamily="18" charset="0"/>
              </a:rPr>
              <a:t/>
            </a:r>
            <a:br>
              <a:rPr lang="en-US" b="1">
                <a:latin typeface="Times New Roman" pitchFamily="18" charset="0"/>
                <a:cs typeface="Times New Roman" pitchFamily="18" charset="0"/>
              </a:rPr>
            </a:br>
            <a:r>
              <a:rPr lang="en-US" b="1" smtClean="0">
                <a:latin typeface="Times New Roman" pitchFamily="18" charset="0"/>
                <a:cs typeface="Times New Roman" pitchFamily="18" charset="0"/>
              </a:rPr>
              <a:t>Lecturer</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Dept. of Nutrition and Food</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Engineering, DIU</a:t>
            </a:r>
            <a:endParaRPr lang="en-US" dirty="0"/>
          </a:p>
        </p:txBody>
      </p:sp>
      <p:pic>
        <p:nvPicPr>
          <p:cNvPr id="5" name="Picture Placeholder 3" descr="Open book on table, blurred shelves of books in backgroun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351550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r>
              <a:rPr lang="en-GB" sz="4000" b="1" dirty="0"/>
              <a:t>Types Of IPR</a:t>
            </a:r>
          </a:p>
        </p:txBody>
      </p:sp>
      <p:sp>
        <p:nvSpPr>
          <p:cNvPr id="3" name="Content Placeholder 2"/>
          <p:cNvSpPr>
            <a:spLocks noGrp="1"/>
          </p:cNvSpPr>
          <p:nvPr>
            <p:ph idx="1"/>
          </p:nvPr>
        </p:nvSpPr>
        <p:spPr>
          <a:xfrm>
            <a:off x="283335" y="1600200"/>
            <a:ext cx="11320530" cy="4572000"/>
          </a:xfrm>
        </p:spPr>
        <p:txBody>
          <a:bodyPr>
            <a:normAutofit fontScale="92500" lnSpcReduction="10000"/>
          </a:bodyPr>
          <a:lstStyle/>
          <a:p>
            <a:pPr>
              <a:buFont typeface="Wingdings" panose="05000000000000000000" pitchFamily="2" charset="2"/>
              <a:buChar char="v"/>
            </a:pPr>
            <a:r>
              <a:rPr lang="en-US" sz="2800" b="1" u="sng" dirty="0">
                <a:latin typeface="+mj-lt"/>
              </a:rPr>
              <a:t> </a:t>
            </a:r>
            <a:r>
              <a:rPr lang="en-US" sz="2800" b="1" u="sng" dirty="0">
                <a:solidFill>
                  <a:srgbClr val="009900"/>
                </a:solidFill>
                <a:latin typeface="+mj-lt"/>
              </a:rPr>
              <a:t>Copyright:</a:t>
            </a:r>
          </a:p>
          <a:p>
            <a:r>
              <a:rPr lang="en-US" sz="2400" dirty="0">
                <a:latin typeface="+mj-lt"/>
              </a:rPr>
              <a:t>A copyright gives the creator of an original work exclusive rights to it, usually for a limited time. </a:t>
            </a:r>
          </a:p>
          <a:p>
            <a:r>
              <a:rPr lang="en-US" sz="2400" dirty="0">
                <a:latin typeface="+mj-lt"/>
              </a:rPr>
              <a:t>Copyright may apply to a wide range of creative, intellectual, or artistic forms, or "works".</a:t>
            </a:r>
          </a:p>
          <a:p>
            <a:r>
              <a:rPr lang="en-US" sz="2400" dirty="0">
                <a:latin typeface="+mj-lt"/>
              </a:rPr>
              <a:t> Copyright does not cover ideas and information themselves, only the form or manner in which they are expressed</a:t>
            </a:r>
            <a:r>
              <a:rPr lang="en-US" sz="2400" dirty="0" smtClean="0">
                <a:latin typeface="+mj-lt"/>
              </a:rPr>
              <a:t>.</a:t>
            </a:r>
          </a:p>
          <a:p>
            <a:r>
              <a:rPr lang="en-US" sz="2400" dirty="0"/>
              <a:t>The Copyrights Act, 2000 (amended in 2005) provides protection to authors, artists or dramatists. </a:t>
            </a:r>
            <a:endParaRPr lang="en-US" sz="2400" dirty="0" smtClean="0"/>
          </a:p>
          <a:p>
            <a:r>
              <a:rPr lang="en-US" sz="2400" dirty="0" smtClean="0"/>
              <a:t>Copyright </a:t>
            </a:r>
            <a:r>
              <a:rPr lang="en-US" sz="2400" dirty="0"/>
              <a:t>law protects only the form of expression of ideas, not the ideas themselves. </a:t>
            </a:r>
            <a:endParaRPr lang="en-US" sz="2400" dirty="0" smtClean="0"/>
          </a:p>
          <a:p>
            <a:r>
              <a:rPr lang="en-US" sz="2400" dirty="0" smtClean="0"/>
              <a:t>In </a:t>
            </a:r>
            <a:r>
              <a:rPr lang="en-US" sz="2400" dirty="0"/>
              <a:t>order to get a copyright, the owner has to show that the work is original. </a:t>
            </a:r>
            <a:endParaRPr lang="en-US" sz="2400" dirty="0" smtClean="0"/>
          </a:p>
          <a:p>
            <a:r>
              <a:rPr lang="en-US" sz="2400" dirty="0" smtClean="0"/>
              <a:t>For </a:t>
            </a:r>
            <a:r>
              <a:rPr lang="en-US" sz="2400" dirty="0"/>
              <a:t>details on Copyright protection in Bangladesh, visit </a:t>
            </a:r>
            <a:r>
              <a:rPr lang="en-US" sz="2400" dirty="0">
                <a:hlinkClick r:id="rId2"/>
              </a:rPr>
              <a:t>www.copyrightoffice.gov.bd</a:t>
            </a:r>
            <a:endParaRPr lang="en-US" sz="2400" baseline="30000" dirty="0">
              <a:latin typeface="+mj-lt"/>
            </a:endParaRPr>
          </a:p>
        </p:txBody>
      </p:sp>
      <p:pic>
        <p:nvPicPr>
          <p:cNvPr id="5" name="Picture 4"/>
          <p:cNvPicPr>
            <a:picLocks noChangeAspect="1"/>
          </p:cNvPicPr>
          <p:nvPr/>
        </p:nvPicPr>
        <p:blipFill>
          <a:blip r:embed="rId3"/>
          <a:stretch>
            <a:fillRect/>
          </a:stretch>
        </p:blipFill>
        <p:spPr>
          <a:xfrm>
            <a:off x="9633397" y="76200"/>
            <a:ext cx="2215166" cy="1499583"/>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fld id="{0FF54DE5-C571-48E8-A5BC-B369434E2F44}" type="slidenum">
              <a:rPr lang="en-GB" smtClean="0"/>
              <a:t>10</a:t>
            </a:fld>
            <a:endParaRPr lang="en-GB"/>
          </a:p>
        </p:txBody>
      </p:sp>
    </p:spTree>
    <p:extLst>
      <p:ext uri="{BB962C8B-B14F-4D97-AF65-F5344CB8AC3E}">
        <p14:creationId xmlns:p14="http://schemas.microsoft.com/office/powerpoint/2010/main" val="179348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prstClr val="black"/>
                </a:solidFill>
              </a:rPr>
              <a:t>                                         </a:t>
            </a:r>
            <a:r>
              <a:rPr lang="en-GB" sz="4000" b="1" dirty="0">
                <a:solidFill>
                  <a:prstClr val="black"/>
                </a:solidFill>
              </a:rPr>
              <a:t>Types Of IPR</a:t>
            </a:r>
            <a:endParaRPr lang="en-GB" dirty="0"/>
          </a:p>
        </p:txBody>
      </p:sp>
      <p:sp>
        <p:nvSpPr>
          <p:cNvPr id="3" name="Content Placeholder 2"/>
          <p:cNvSpPr>
            <a:spLocks noGrp="1"/>
          </p:cNvSpPr>
          <p:nvPr>
            <p:ph idx="1"/>
          </p:nvPr>
        </p:nvSpPr>
        <p:spPr>
          <a:xfrm>
            <a:off x="360608" y="1507733"/>
            <a:ext cx="11548057" cy="4572000"/>
          </a:xfrm>
        </p:spPr>
        <p:txBody>
          <a:bodyPr>
            <a:normAutofit fontScale="92500" lnSpcReduction="10000"/>
          </a:bodyPr>
          <a:lstStyle/>
          <a:p>
            <a:pPr>
              <a:buFont typeface="Wingdings" panose="05000000000000000000" pitchFamily="2" charset="2"/>
              <a:buChar char="v"/>
            </a:pPr>
            <a:r>
              <a:rPr lang="en-US" sz="2400" b="1" u="sng" dirty="0">
                <a:solidFill>
                  <a:srgbClr val="009900"/>
                </a:solidFill>
                <a:latin typeface="+mj-lt"/>
              </a:rPr>
              <a:t>Industrial design right</a:t>
            </a:r>
          </a:p>
          <a:p>
            <a:r>
              <a:rPr lang="en-US" sz="2400" dirty="0">
                <a:latin typeface="+mj-lt"/>
              </a:rPr>
              <a:t>An industrial design right is an intellectual property right that protects the visual design of objects that are not purely utilitarian. </a:t>
            </a:r>
          </a:p>
          <a:p>
            <a:r>
              <a:rPr lang="en-US" sz="2400" dirty="0">
                <a:latin typeface="+mj-lt"/>
              </a:rPr>
              <a:t>An industrial design consists of the creation of a shape, configuration or composition of pattern or color, or combination of pattern and color in three-dimensional form containing aesthetic value</a:t>
            </a:r>
            <a:r>
              <a:rPr lang="en-US" sz="2400" dirty="0" smtClean="0">
                <a:latin typeface="+mj-lt"/>
              </a:rPr>
              <a:t>.</a:t>
            </a:r>
          </a:p>
          <a:p>
            <a:r>
              <a:rPr lang="en-US" sz="2400" dirty="0" smtClean="0">
                <a:latin typeface="+mj-lt"/>
              </a:rPr>
              <a:t>Example: Design of Apple mobile</a:t>
            </a:r>
          </a:p>
          <a:p>
            <a:r>
              <a:rPr lang="en-US" sz="2400" dirty="0"/>
              <a:t>Under the Patents and Designs Act, 1911, any person claiming to be the proprietor of any new or original design not previously published in Bangladesh may register the design. </a:t>
            </a:r>
            <a:endParaRPr lang="en-US" sz="2400" dirty="0" smtClean="0"/>
          </a:p>
          <a:p>
            <a:r>
              <a:rPr lang="en-US" sz="2400" dirty="0" smtClean="0"/>
              <a:t>The </a:t>
            </a:r>
            <a:r>
              <a:rPr lang="en-US" sz="2400" dirty="0"/>
              <a:t>registered proprietor of the design shall have copyright in the design for five (5) years from the date of registration. </a:t>
            </a:r>
            <a:endParaRPr lang="en-US" sz="2400" dirty="0" smtClean="0"/>
          </a:p>
          <a:p>
            <a:r>
              <a:rPr lang="en-US" sz="2400" dirty="0" smtClean="0"/>
              <a:t>For </a:t>
            </a:r>
            <a:r>
              <a:rPr lang="en-US" sz="2400" dirty="0"/>
              <a:t>details and updated information on Patents and Designs, visit </a:t>
            </a:r>
            <a:r>
              <a:rPr lang="en-US" sz="2400" dirty="0">
                <a:hlinkClick r:id="rId2"/>
              </a:rPr>
              <a:t>www.dpdt.gov.bd</a:t>
            </a:r>
            <a:endParaRPr lang="en-US" sz="2400" dirty="0">
              <a:latin typeface="+mj-lt"/>
            </a:endParaRPr>
          </a:p>
          <a:p>
            <a:pPr marL="0" indent="0">
              <a:buNone/>
            </a:pPr>
            <a:endParaRPr lang="en-US" sz="2400" b="1" u="sng" dirty="0">
              <a:latin typeface="+mj-lt"/>
            </a:endParaRPr>
          </a:p>
        </p:txBody>
      </p:sp>
      <p:pic>
        <p:nvPicPr>
          <p:cNvPr id="5" name="Picture 4"/>
          <p:cNvPicPr>
            <a:picLocks noChangeAspect="1"/>
          </p:cNvPicPr>
          <p:nvPr/>
        </p:nvPicPr>
        <p:blipFill>
          <a:blip r:embed="rId3"/>
          <a:stretch>
            <a:fillRect/>
          </a:stretch>
        </p:blipFill>
        <p:spPr>
          <a:xfrm>
            <a:off x="10058400" y="-98604"/>
            <a:ext cx="1850265" cy="1698804"/>
          </a:xfrm>
          <a:prstGeom prst="rect">
            <a:avLst/>
          </a:prstGeom>
        </p:spPr>
      </p:pic>
      <p:sp>
        <p:nvSpPr>
          <p:cNvPr id="4" name="Slide Number Placeholder 3"/>
          <p:cNvSpPr>
            <a:spLocks noGrp="1"/>
          </p:cNvSpPr>
          <p:nvPr>
            <p:ph type="sldNum" sz="quarter" idx="12"/>
          </p:nvPr>
        </p:nvSpPr>
        <p:spPr/>
        <p:txBody>
          <a:bodyPr/>
          <a:lstStyle/>
          <a:p>
            <a:fld id="{0FF54DE5-C571-48E8-A5BC-B369434E2F44}" type="slidenum">
              <a:rPr lang="en-GB" smtClean="0"/>
              <a:t>11</a:t>
            </a:fld>
            <a:endParaRPr lang="en-GB"/>
          </a:p>
        </p:txBody>
      </p:sp>
    </p:spTree>
    <p:extLst>
      <p:ext uri="{BB962C8B-B14F-4D97-AF65-F5344CB8AC3E}">
        <p14:creationId xmlns:p14="http://schemas.microsoft.com/office/powerpoint/2010/main" val="270873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prstClr val="black"/>
                </a:solidFill>
              </a:rPr>
              <a:t>                           Types Of IPR</a:t>
            </a:r>
            <a:endParaRPr lang="en-GB" dirty="0"/>
          </a:p>
        </p:txBody>
      </p:sp>
      <p:sp>
        <p:nvSpPr>
          <p:cNvPr id="3" name="Content Placeholder 2"/>
          <p:cNvSpPr>
            <a:spLocks noGrp="1"/>
          </p:cNvSpPr>
          <p:nvPr>
            <p:ph idx="1"/>
          </p:nvPr>
        </p:nvSpPr>
        <p:spPr>
          <a:xfrm>
            <a:off x="515155" y="1519707"/>
            <a:ext cx="11127346" cy="4652493"/>
          </a:xfrm>
        </p:spPr>
        <p:txBody>
          <a:bodyPr>
            <a:normAutofit fontScale="77500" lnSpcReduction="20000"/>
          </a:bodyPr>
          <a:lstStyle/>
          <a:p>
            <a:pPr>
              <a:buFont typeface="Wingdings" panose="05000000000000000000" pitchFamily="2" charset="2"/>
              <a:buChar char="v"/>
            </a:pPr>
            <a:r>
              <a:rPr lang="en-GB" sz="2800" b="1" u="sng" dirty="0">
                <a:solidFill>
                  <a:srgbClr val="009900"/>
                </a:solidFill>
                <a:latin typeface="+mj-lt"/>
              </a:rPr>
              <a:t>Geographical Indication:</a:t>
            </a:r>
          </a:p>
          <a:p>
            <a:r>
              <a:rPr lang="en-GB" sz="2800" dirty="0">
                <a:latin typeface="+mj-lt"/>
              </a:rPr>
              <a:t>A geographical indication is a sign used on products that’s </a:t>
            </a:r>
            <a:r>
              <a:rPr lang="en-GB" sz="2800" dirty="0">
                <a:solidFill>
                  <a:srgbClr val="FF0000"/>
                </a:solidFill>
                <a:latin typeface="+mj-lt"/>
              </a:rPr>
              <a:t>have a specific geographical origin </a:t>
            </a:r>
            <a:r>
              <a:rPr lang="en-GB" sz="2800" dirty="0">
                <a:latin typeface="+mj-lt"/>
              </a:rPr>
              <a:t>and possess quality or a reputation that are due to that origin.</a:t>
            </a:r>
          </a:p>
          <a:p>
            <a:r>
              <a:rPr lang="en-GB" sz="2800" dirty="0">
                <a:latin typeface="+mj-lt"/>
              </a:rPr>
              <a:t>Example: </a:t>
            </a:r>
            <a:r>
              <a:rPr lang="en-US" sz="2800" dirty="0">
                <a:solidFill>
                  <a:srgbClr val="FF0000"/>
                </a:solidFill>
              </a:rPr>
              <a:t>Muslin </a:t>
            </a:r>
            <a:r>
              <a:rPr lang="en-US" sz="2800" dirty="0" smtClean="0">
                <a:solidFill>
                  <a:srgbClr val="FF0000"/>
                </a:solidFill>
              </a:rPr>
              <a:t>is the fourth </a:t>
            </a:r>
            <a:r>
              <a:rPr lang="en-US" sz="2800" dirty="0">
                <a:solidFill>
                  <a:srgbClr val="FF0000"/>
                </a:solidFill>
              </a:rPr>
              <a:t>GI certified </a:t>
            </a:r>
            <a:r>
              <a:rPr lang="en-US" sz="2800" dirty="0" smtClean="0">
                <a:solidFill>
                  <a:srgbClr val="FF0000"/>
                </a:solidFill>
              </a:rPr>
              <a:t>products</a:t>
            </a:r>
            <a:r>
              <a:rPr lang="en-US" sz="2800" dirty="0" smtClean="0"/>
              <a:t>.</a:t>
            </a:r>
            <a:endParaRPr lang="en-GB" sz="2800" dirty="0" smtClean="0">
              <a:latin typeface="+mj-lt"/>
            </a:endParaRPr>
          </a:p>
          <a:p>
            <a:r>
              <a:rPr lang="en-US" sz="2800" dirty="0"/>
              <a:t>Bangladesh has enacted ‘The Geographical Indication of Goods (Registration and Protection) Act, 2013</a:t>
            </a:r>
            <a:r>
              <a:rPr lang="en-US" sz="2800" i="1" dirty="0"/>
              <a:t>’</a:t>
            </a:r>
            <a:r>
              <a:rPr lang="en-US" sz="2800" dirty="0"/>
              <a:t>. </a:t>
            </a:r>
            <a:endParaRPr lang="en-US" sz="2800" dirty="0" smtClean="0"/>
          </a:p>
          <a:p>
            <a:r>
              <a:rPr lang="en-US" sz="2800" dirty="0" smtClean="0"/>
              <a:t>In </a:t>
            </a:r>
            <a:r>
              <a:rPr lang="en-US" sz="2800" dirty="0"/>
              <a:t>order to implement the Act, the Geographical Indication of Goods (Registration and Protection) Rules, 2015 has been enacted Registration of GI goods shall remain valid for indefinite period unless it is rescinded </a:t>
            </a:r>
            <a:r>
              <a:rPr lang="en-US" sz="2800" dirty="0" smtClean="0"/>
              <a:t>or otherwise </a:t>
            </a:r>
            <a:r>
              <a:rPr lang="en-US" sz="2800" dirty="0"/>
              <a:t>declared void</a:t>
            </a:r>
            <a:r>
              <a:rPr lang="en-US" sz="2800" dirty="0" smtClean="0"/>
              <a:t>.</a:t>
            </a:r>
          </a:p>
          <a:p>
            <a:r>
              <a:rPr lang="en-US" sz="2400" dirty="0"/>
              <a:t>The duration of registration of authorized users of GI goods will be five (5) years and is renewable for a further period of 3 (three) years. </a:t>
            </a:r>
            <a:endParaRPr lang="en-US" sz="2400" dirty="0" smtClean="0"/>
          </a:p>
          <a:p>
            <a:r>
              <a:rPr lang="en-US" sz="2400" dirty="0" smtClean="0"/>
              <a:t>For </a:t>
            </a:r>
            <a:r>
              <a:rPr lang="en-US" sz="2400" dirty="0"/>
              <a:t>details and updated information on Geographical Indications of Goods, visit </a:t>
            </a:r>
            <a:r>
              <a:rPr lang="en-US" sz="2400" dirty="0">
                <a:hlinkClick r:id="rId2"/>
              </a:rPr>
              <a:t>www.dpdt.gov.bd</a:t>
            </a:r>
            <a:r>
              <a:rPr lang="en-US" sz="2400" dirty="0" smtClean="0"/>
              <a:t>.</a:t>
            </a:r>
            <a:endParaRPr lang="en-GB" sz="2800" dirty="0">
              <a:latin typeface="+mj-lt"/>
            </a:endParaRPr>
          </a:p>
        </p:txBody>
      </p:sp>
      <p:sp>
        <p:nvSpPr>
          <p:cNvPr id="6" name="Slide Number Placeholder 5"/>
          <p:cNvSpPr>
            <a:spLocks noGrp="1"/>
          </p:cNvSpPr>
          <p:nvPr>
            <p:ph type="sldNum" sz="quarter" idx="12"/>
          </p:nvPr>
        </p:nvSpPr>
        <p:spPr/>
        <p:txBody>
          <a:bodyPr/>
          <a:lstStyle/>
          <a:p>
            <a:fld id="{0FF54DE5-C571-48E8-A5BC-B369434E2F44}" type="slidenum">
              <a:rPr lang="en-GB" smtClean="0"/>
              <a:t>12</a:t>
            </a:fld>
            <a:endParaRPr lang="en-GB"/>
          </a:p>
        </p:txBody>
      </p:sp>
    </p:spTree>
    <p:extLst>
      <p:ext uri="{BB962C8B-B14F-4D97-AF65-F5344CB8AC3E}">
        <p14:creationId xmlns:p14="http://schemas.microsoft.com/office/powerpoint/2010/main" val="40313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461" y="476518"/>
            <a:ext cx="5038323" cy="645128"/>
          </a:xfrm>
        </p:spPr>
        <p:txBody>
          <a:bodyPr/>
          <a:lstStyle/>
          <a:p>
            <a:r>
              <a:rPr lang="en-US" dirty="0" smtClean="0"/>
              <a:t>Find out the list of GI products? </a:t>
            </a:r>
            <a:endParaRPr lang="en-US" dirty="0"/>
          </a:p>
        </p:txBody>
      </p:sp>
      <p:sp>
        <p:nvSpPr>
          <p:cNvPr id="3" name="Content Placeholder 2"/>
          <p:cNvSpPr>
            <a:spLocks noGrp="1"/>
          </p:cNvSpPr>
          <p:nvPr>
            <p:ph idx="1"/>
          </p:nvPr>
        </p:nvSpPr>
        <p:spPr>
          <a:xfrm>
            <a:off x="1104900" y="1600200"/>
            <a:ext cx="5682266" cy="4572000"/>
          </a:xfrm>
        </p:spPr>
        <p:txBody>
          <a:bodyPr/>
          <a:lstStyle/>
          <a:p>
            <a:r>
              <a:rPr lang="en-US" dirty="0"/>
              <a:t>How many products have been geographical indications registered?</a:t>
            </a:r>
          </a:p>
        </p:txBody>
      </p:sp>
      <p:sp>
        <p:nvSpPr>
          <p:cNvPr id="4" name="Slide Number Placeholder 3"/>
          <p:cNvSpPr>
            <a:spLocks noGrp="1"/>
          </p:cNvSpPr>
          <p:nvPr>
            <p:ph type="sldNum" sz="quarter" idx="12"/>
          </p:nvPr>
        </p:nvSpPr>
        <p:spPr/>
        <p:txBody>
          <a:bodyPr/>
          <a:lstStyle/>
          <a:p>
            <a:fld id="{0FF54DE5-C571-48E8-A5BC-B369434E2F44}" type="slidenum">
              <a:rPr lang="en-US" smtClean="0"/>
              <a:t>13</a:t>
            </a:fld>
            <a:endParaRPr lang="en-US"/>
          </a:p>
        </p:txBody>
      </p:sp>
      <p:pic>
        <p:nvPicPr>
          <p:cNvPr id="1026" name="Picture 2" descr="Kid girl with question mark sign. | Can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301" y="2393189"/>
            <a:ext cx="4389281" cy="349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50760"/>
            <a:ext cx="3956497" cy="722401"/>
          </a:xfrm>
        </p:spPr>
        <p:txBody>
          <a:bodyPr>
            <a:normAutofit/>
          </a:bodyPr>
          <a:lstStyle/>
          <a:p>
            <a:r>
              <a:rPr lang="en-US" sz="3200" b="1" dirty="0"/>
              <a:t>Laws Under IP</a:t>
            </a:r>
          </a:p>
        </p:txBody>
      </p:sp>
      <p:sp>
        <p:nvSpPr>
          <p:cNvPr id="3" name="Content Placeholder 2"/>
          <p:cNvSpPr>
            <a:spLocks noGrp="1"/>
          </p:cNvSpPr>
          <p:nvPr>
            <p:ph sz="half" idx="1"/>
          </p:nvPr>
        </p:nvSpPr>
        <p:spPr>
          <a:xfrm>
            <a:off x="911717" y="1600200"/>
            <a:ext cx="4914900" cy="4571999"/>
          </a:xfrm>
        </p:spPr>
        <p:txBody>
          <a:bodyPr>
            <a:normAutofit/>
          </a:bodyPr>
          <a:lstStyle/>
          <a:p>
            <a:r>
              <a:rPr lang="en-US" dirty="0">
                <a:latin typeface="+mj-lt"/>
              </a:rPr>
              <a:t>Constitution / Basic Law</a:t>
            </a:r>
          </a:p>
          <a:p>
            <a:r>
              <a:rPr lang="en-US" dirty="0">
                <a:latin typeface="+mj-lt"/>
              </a:rPr>
              <a:t>Constitution of Bangladesh (as amended up to May 17, 2004) (2004)</a:t>
            </a:r>
          </a:p>
          <a:p>
            <a:r>
              <a:rPr lang="en-US" dirty="0">
                <a:latin typeface="+mj-lt"/>
              </a:rPr>
              <a:t>Main IP Laws: enacted by the Legislature</a:t>
            </a:r>
          </a:p>
          <a:p>
            <a:r>
              <a:rPr lang="en-US" dirty="0">
                <a:latin typeface="+mj-lt"/>
              </a:rPr>
              <a:t>Trademarks Act, 2009 (Act No. XIX of 2009) (2009)</a:t>
            </a:r>
          </a:p>
          <a:p>
            <a:r>
              <a:rPr lang="en-US" dirty="0">
                <a:latin typeface="+mj-lt"/>
              </a:rPr>
              <a:t>Copyright Act, 2000 (Act No. 28 of 2000, as amended up to 2005) (2005)</a:t>
            </a:r>
          </a:p>
          <a:p>
            <a:r>
              <a:rPr lang="en-US" dirty="0">
                <a:latin typeface="+mj-lt"/>
              </a:rPr>
              <a:t>The Patents and Designs Act (Act No. II of 1911) (2003)</a:t>
            </a:r>
          </a:p>
          <a:p>
            <a:r>
              <a:rPr lang="en-US" dirty="0">
                <a:latin typeface="+mj-lt"/>
              </a:rPr>
              <a:t>IP-related Laws: enacted by the Legislature</a:t>
            </a:r>
          </a:p>
        </p:txBody>
      </p:sp>
      <p:sp>
        <p:nvSpPr>
          <p:cNvPr id="4" name="Content Placeholder 3"/>
          <p:cNvSpPr>
            <a:spLocks noGrp="1"/>
          </p:cNvSpPr>
          <p:nvPr>
            <p:ph sz="half" idx="2"/>
          </p:nvPr>
        </p:nvSpPr>
        <p:spPr>
          <a:xfrm>
            <a:off x="6558566" y="1600200"/>
            <a:ext cx="4914900" cy="4571999"/>
          </a:xfrm>
        </p:spPr>
        <p:txBody>
          <a:bodyPr>
            <a:normAutofit/>
          </a:bodyPr>
          <a:lstStyle/>
          <a:p>
            <a:r>
              <a:rPr lang="en-US" dirty="0">
                <a:latin typeface="+mj-lt"/>
              </a:rPr>
              <a:t>Right to Information Ordinance, 2008 (2008)</a:t>
            </a:r>
          </a:p>
          <a:p>
            <a:r>
              <a:rPr lang="en-US" dirty="0">
                <a:latin typeface="+mj-lt"/>
              </a:rPr>
              <a:t>Penal Code, 1860 (Act No. XLV of 1860) (2004)</a:t>
            </a:r>
          </a:p>
          <a:p>
            <a:r>
              <a:rPr lang="en-US" dirty="0">
                <a:latin typeface="+mj-lt"/>
              </a:rPr>
              <a:t>Civil Procedure Act, 1908 (Act No. V of 1908) (1908)</a:t>
            </a:r>
          </a:p>
          <a:p>
            <a:r>
              <a:rPr lang="en-US" dirty="0">
                <a:latin typeface="+mj-lt"/>
              </a:rPr>
              <a:t>The Custom Act (Act No. IV of 1969) (196)</a:t>
            </a:r>
          </a:p>
          <a:p>
            <a:r>
              <a:rPr lang="en-US" dirty="0">
                <a:latin typeface="+mj-lt"/>
              </a:rPr>
              <a:t>IP Laws: issued by the Executive</a:t>
            </a:r>
          </a:p>
          <a:p>
            <a:r>
              <a:rPr lang="en-US" dirty="0">
                <a:latin typeface="+mj-lt"/>
              </a:rPr>
              <a:t>SRO No. 312-Law/2000 (2000)</a:t>
            </a:r>
          </a:p>
          <a:p>
            <a:r>
              <a:rPr lang="en-US" dirty="0">
                <a:latin typeface="+mj-lt"/>
              </a:rPr>
              <a:t>The National Curriculum and Text-Book Board Ordinance, 1983 (Ordinance No. LVII of 1983) (1983)</a:t>
            </a:r>
          </a:p>
          <a:p>
            <a:endParaRPr lang="en-GB" dirty="0"/>
          </a:p>
        </p:txBody>
      </p:sp>
      <p:cxnSp>
        <p:nvCxnSpPr>
          <p:cNvPr id="6" name="Straight Connector 5"/>
          <p:cNvCxnSpPr/>
          <p:nvPr/>
        </p:nvCxnSpPr>
        <p:spPr>
          <a:xfrm>
            <a:off x="6086026" y="1291106"/>
            <a:ext cx="106565" cy="5190186"/>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sp>
        <p:nvSpPr>
          <p:cNvPr id="5" name="Slide Number Placeholder 4"/>
          <p:cNvSpPr>
            <a:spLocks noGrp="1"/>
          </p:cNvSpPr>
          <p:nvPr>
            <p:ph type="sldNum" sz="quarter" idx="12"/>
          </p:nvPr>
        </p:nvSpPr>
        <p:spPr/>
        <p:txBody>
          <a:bodyPr/>
          <a:lstStyle/>
          <a:p>
            <a:fld id="{0FF54DE5-C571-48E8-A5BC-B369434E2F44}" type="slidenum">
              <a:rPr lang="en-GB" smtClean="0"/>
              <a:t>14</a:t>
            </a:fld>
            <a:endParaRPr lang="en-GB"/>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1000"/>
                                        <p:tgtEl>
                                          <p:spTgt spid="4">
                                            <p:txEl>
                                              <p:pRg st="0" end="0"/>
                                            </p:txEl>
                                          </p:spTgt>
                                        </p:tgtEl>
                                      </p:cBhvr>
                                    </p:animEffect>
                                    <p:anim calcmode="lin" valueType="num">
                                      <p:cBhvr>
                                        <p:cTn id="5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1000"/>
                                        <p:tgtEl>
                                          <p:spTgt spid="4">
                                            <p:txEl>
                                              <p:pRg st="2" end="2"/>
                                            </p:txEl>
                                          </p:spTgt>
                                        </p:tgtEl>
                                      </p:cBhvr>
                                    </p:animEffect>
                                    <p:anim calcmode="lin" valueType="num">
                                      <p:cBhvr>
                                        <p:cTn id="6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fade">
                                      <p:cBhvr>
                                        <p:cTn id="66" dur="1000"/>
                                        <p:tgtEl>
                                          <p:spTgt spid="4">
                                            <p:txEl>
                                              <p:pRg st="3" end="3"/>
                                            </p:txEl>
                                          </p:spTgt>
                                        </p:tgtEl>
                                      </p:cBhvr>
                                    </p:animEffect>
                                    <p:anim calcmode="lin" valueType="num">
                                      <p:cBhvr>
                                        <p:cTn id="6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fade">
                                      <p:cBhvr>
                                        <p:cTn id="71" dur="1000"/>
                                        <p:tgtEl>
                                          <p:spTgt spid="4">
                                            <p:txEl>
                                              <p:pRg st="4" end="4"/>
                                            </p:txEl>
                                          </p:spTgt>
                                        </p:tgtEl>
                                      </p:cBhvr>
                                    </p:animEffect>
                                    <p:anim calcmode="lin" valueType="num">
                                      <p:cBhvr>
                                        <p:cTn id="7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Effect transition="in" filter="fade">
                                      <p:cBhvr>
                                        <p:cTn id="76" dur="1000"/>
                                        <p:tgtEl>
                                          <p:spTgt spid="4">
                                            <p:txEl>
                                              <p:pRg st="5" end="5"/>
                                            </p:txEl>
                                          </p:spTgt>
                                        </p:tgtEl>
                                      </p:cBhvr>
                                    </p:animEffect>
                                    <p:anim calcmode="lin" valueType="num">
                                      <p:cBhvr>
                                        <p:cTn id="7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4">
                                            <p:txEl>
                                              <p:pRg st="6" end="6"/>
                                            </p:txEl>
                                          </p:spTgt>
                                        </p:tgtEl>
                                        <p:attrNameLst>
                                          <p:attrName>style.visibility</p:attrName>
                                        </p:attrNameLst>
                                      </p:cBhvr>
                                      <p:to>
                                        <p:strVal val="visible"/>
                                      </p:to>
                                    </p:set>
                                    <p:animEffect transition="in" filter="fade">
                                      <p:cBhvr>
                                        <p:cTn id="81" dur="1000"/>
                                        <p:tgtEl>
                                          <p:spTgt spid="4">
                                            <p:txEl>
                                              <p:pRg st="6" end="6"/>
                                            </p:txEl>
                                          </p:spTgt>
                                        </p:tgtEl>
                                      </p:cBhvr>
                                    </p:animEffect>
                                    <p:anim calcmode="lin" valueType="num">
                                      <p:cBhvr>
                                        <p:cTn id="8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04901" y="76200"/>
            <a:ext cx="9980682" cy="6530662"/>
          </a:xfrm>
          <a:prstGeom prst="rect">
            <a:avLst/>
          </a:prstGeom>
        </p:spPr>
      </p:pic>
      <p:sp>
        <p:nvSpPr>
          <p:cNvPr id="3" name="Slide Number Placeholder 2"/>
          <p:cNvSpPr>
            <a:spLocks noGrp="1"/>
          </p:cNvSpPr>
          <p:nvPr>
            <p:ph type="sldNum" sz="quarter" idx="12"/>
          </p:nvPr>
        </p:nvSpPr>
        <p:spPr/>
        <p:txBody>
          <a:bodyPr/>
          <a:lstStyle/>
          <a:p>
            <a:fld id="{0FF54DE5-C571-48E8-A5BC-B369434E2F44}" type="slidenum">
              <a:rPr lang="en-GB" smtClean="0"/>
              <a:t>15</a:t>
            </a:fld>
            <a:endParaRPr lang="en-GB"/>
          </a:p>
        </p:txBody>
      </p:sp>
    </p:spTree>
    <p:extLst>
      <p:ext uri="{BB962C8B-B14F-4D97-AF65-F5344CB8AC3E}">
        <p14:creationId xmlns:p14="http://schemas.microsoft.com/office/powerpoint/2010/main" val="327899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04900" y="0"/>
            <a:ext cx="10125477" cy="6748530"/>
          </a:xfrm>
          <a:prstGeom prst="rect">
            <a:avLst/>
          </a:prstGeom>
        </p:spPr>
      </p:pic>
      <p:sp>
        <p:nvSpPr>
          <p:cNvPr id="3" name="Slide Number Placeholder 2"/>
          <p:cNvSpPr>
            <a:spLocks noGrp="1"/>
          </p:cNvSpPr>
          <p:nvPr>
            <p:ph type="sldNum" sz="quarter" idx="12"/>
          </p:nvPr>
        </p:nvSpPr>
        <p:spPr/>
        <p:txBody>
          <a:bodyPr/>
          <a:lstStyle/>
          <a:p>
            <a:fld id="{0FF54DE5-C571-48E8-A5BC-B369434E2F44}" type="slidenum">
              <a:rPr lang="en-GB" smtClean="0"/>
              <a:t>16</a:t>
            </a:fld>
            <a:endParaRPr lang="en-GB"/>
          </a:p>
        </p:txBody>
      </p:sp>
    </p:spTree>
    <p:extLst>
      <p:ext uri="{BB962C8B-B14F-4D97-AF65-F5344CB8AC3E}">
        <p14:creationId xmlns:p14="http://schemas.microsoft.com/office/powerpoint/2010/main" val="213693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                                    Impacts of IPR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1868241"/>
              </p:ext>
            </p:extLst>
          </p:nvPr>
        </p:nvGraphicFramePr>
        <p:xfrm>
          <a:off x="1103382" y="1613079"/>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884868" y="1815921"/>
            <a:ext cx="3090929" cy="41212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400" dirty="0">
                <a:solidFill>
                  <a:srgbClr val="00B0F0"/>
                </a:solidFill>
                <a:latin typeface="+mj-lt"/>
              </a:rPr>
              <a:t>Positive Impacts</a:t>
            </a:r>
          </a:p>
        </p:txBody>
      </p:sp>
      <p:sp>
        <p:nvSpPr>
          <p:cNvPr id="6" name="Rounded Rectangle 5"/>
          <p:cNvSpPr/>
          <p:nvPr/>
        </p:nvSpPr>
        <p:spPr>
          <a:xfrm>
            <a:off x="6503831" y="1815921"/>
            <a:ext cx="2717441" cy="41212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400" dirty="0">
                <a:solidFill>
                  <a:srgbClr val="0070C0"/>
                </a:solidFill>
                <a:latin typeface="+mj-lt"/>
              </a:rPr>
              <a:t>Negative impacts</a:t>
            </a:r>
          </a:p>
        </p:txBody>
      </p:sp>
      <p:sp>
        <p:nvSpPr>
          <p:cNvPr id="3" name="Slide Number Placeholder 2"/>
          <p:cNvSpPr>
            <a:spLocks noGrp="1"/>
          </p:cNvSpPr>
          <p:nvPr>
            <p:ph type="sldNum" sz="quarter" idx="12"/>
          </p:nvPr>
        </p:nvSpPr>
        <p:spPr/>
        <p:txBody>
          <a:bodyPr/>
          <a:lstStyle/>
          <a:p>
            <a:fld id="{0FF54DE5-C571-48E8-A5BC-B369434E2F44}" type="slidenum">
              <a:rPr lang="en-GB" smtClean="0"/>
              <a:t>17</a:t>
            </a:fld>
            <a:endParaRPr lang="en-GB"/>
          </a:p>
        </p:txBody>
      </p:sp>
    </p:spTree>
    <p:extLst>
      <p:ext uri="{BB962C8B-B14F-4D97-AF65-F5344CB8AC3E}">
        <p14:creationId xmlns:p14="http://schemas.microsoft.com/office/powerpoint/2010/main" val="3274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C0099"/>
                </a:solidFill>
              </a:rPr>
              <a:t>Why is it important to protect intellectual property rights?</a:t>
            </a:r>
            <a:br>
              <a:rPr lang="en-US" b="1" dirty="0">
                <a:solidFill>
                  <a:srgbClr val="CC0099"/>
                </a:solidFill>
              </a:rPr>
            </a:br>
            <a:endParaRPr lang="en-GB" b="1" dirty="0">
              <a:solidFill>
                <a:srgbClr val="CC0099"/>
              </a:solidFill>
            </a:endParaRPr>
          </a:p>
        </p:txBody>
      </p:sp>
      <p:sp>
        <p:nvSpPr>
          <p:cNvPr id="3" name="Content Placeholder 2"/>
          <p:cNvSpPr>
            <a:spLocks noGrp="1"/>
          </p:cNvSpPr>
          <p:nvPr>
            <p:ph idx="1"/>
          </p:nvPr>
        </p:nvSpPr>
        <p:spPr/>
        <p:txBody>
          <a:bodyPr/>
          <a:lstStyle/>
          <a:p>
            <a:pPr marL="0" indent="0" fontAlgn="base">
              <a:buNone/>
            </a:pPr>
            <a:r>
              <a:rPr lang="en-US" sz="2400" dirty="0">
                <a:latin typeface="+mj-lt"/>
              </a:rPr>
              <a:t> IP rights are important because they can:</a:t>
            </a:r>
          </a:p>
          <a:p>
            <a:pPr fontAlgn="base"/>
            <a:r>
              <a:rPr lang="en-US" sz="2400" dirty="0">
                <a:latin typeface="+mj-lt"/>
              </a:rPr>
              <a:t>set a business apart from competitors</a:t>
            </a:r>
          </a:p>
          <a:p>
            <a:pPr fontAlgn="base"/>
            <a:r>
              <a:rPr lang="en-US" sz="2400" dirty="0">
                <a:latin typeface="+mj-lt"/>
              </a:rPr>
              <a:t>be sold or licensed, providing an important revenue stream</a:t>
            </a:r>
          </a:p>
          <a:p>
            <a:pPr fontAlgn="base"/>
            <a:r>
              <a:rPr lang="en-US" sz="2400" dirty="0">
                <a:latin typeface="+mj-lt"/>
              </a:rPr>
              <a:t>offer customers something new and different</a:t>
            </a:r>
          </a:p>
          <a:p>
            <a:pPr fontAlgn="base"/>
            <a:r>
              <a:rPr lang="en-US" sz="2400" dirty="0">
                <a:latin typeface="+mj-lt"/>
              </a:rPr>
              <a:t>form an essential part of a marketing or branding</a:t>
            </a:r>
          </a:p>
          <a:p>
            <a:pPr fontAlgn="base"/>
            <a:r>
              <a:rPr lang="en-US" sz="2400" dirty="0">
                <a:latin typeface="+mj-lt"/>
              </a:rPr>
              <a:t>be used as security for loans</a:t>
            </a:r>
          </a:p>
          <a:p>
            <a:endParaRPr lang="en-GB" dirty="0"/>
          </a:p>
        </p:txBody>
      </p:sp>
      <p:sp>
        <p:nvSpPr>
          <p:cNvPr id="4" name="Slide Number Placeholder 3"/>
          <p:cNvSpPr>
            <a:spLocks noGrp="1"/>
          </p:cNvSpPr>
          <p:nvPr>
            <p:ph type="sldNum" sz="quarter" idx="12"/>
          </p:nvPr>
        </p:nvSpPr>
        <p:spPr/>
        <p:txBody>
          <a:bodyPr/>
          <a:lstStyle/>
          <a:p>
            <a:fld id="{0FF54DE5-C571-48E8-A5BC-B369434E2F44}" type="slidenum">
              <a:rPr lang="en-GB" smtClean="0"/>
              <a:t>18</a:t>
            </a:fld>
            <a:endParaRPr lang="en-GB"/>
          </a:p>
        </p:txBody>
      </p:sp>
    </p:spTree>
    <p:extLst>
      <p:ext uri="{BB962C8B-B14F-4D97-AF65-F5344CB8AC3E}">
        <p14:creationId xmlns:p14="http://schemas.microsoft.com/office/powerpoint/2010/main" val="339906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with Caption Layout</a:t>
            </a:r>
          </a:p>
        </p:txBody>
      </p:sp>
      <p:sp>
        <p:nvSpPr>
          <p:cNvPr id="4" name="Text Placeholder 3"/>
          <p:cNvSpPr>
            <a:spLocks noGrp="1"/>
          </p:cNvSpPr>
          <p:nvPr>
            <p:ph type="body" sz="half" idx="2"/>
          </p:nvPr>
        </p:nvSpPr>
        <p:spPr/>
        <p:txBody>
          <a:bodyPr/>
          <a:lstStyle/>
          <a:p>
            <a:r>
              <a:rPr lang="en-US" dirty="0"/>
              <a:t>Caption</a:t>
            </a:r>
          </a:p>
        </p:txBody>
      </p:sp>
      <p:pic>
        <p:nvPicPr>
          <p:cNvPr id="3" name="Picture 2"/>
          <p:cNvPicPr>
            <a:picLocks noChangeAspect="1"/>
          </p:cNvPicPr>
          <p:nvPr/>
        </p:nvPicPr>
        <p:blipFill>
          <a:blip r:embed="rId2"/>
          <a:stretch>
            <a:fillRect/>
          </a:stretch>
        </p:blipFill>
        <p:spPr>
          <a:xfrm>
            <a:off x="1104900" y="76200"/>
            <a:ext cx="10318661" cy="6671261"/>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n-GB" smtClean="0"/>
              <a:t>19</a:t>
            </a:fld>
            <a:endParaRPr lang="en-GB"/>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54DE5-C571-48E8-A5BC-B369434E2F44}" type="slidenum">
              <a:rPr lang="en-US" smtClean="0"/>
              <a:t>2</a:t>
            </a:fld>
            <a:endParaRPr lang="en-US"/>
          </a:p>
        </p:txBody>
      </p:sp>
      <p:pic>
        <p:nvPicPr>
          <p:cNvPr id="2050" name="Picture 2" descr="Mangoes of Rajshahi - রাজশাহীর আম । কানসাট ও বানেশ্বর আমের বাজার - YouTub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55509" y="3618308"/>
            <a:ext cx="4599945" cy="25874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Prime Minister of Jamdani Sari presents a weight of 170 g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111" y="843595"/>
            <a:ext cx="4444370" cy="23110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dentify a good hilsa and pointers to select the s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01" y="3838311"/>
            <a:ext cx="2433079" cy="24330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Coca-Cola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Coca-Cola - Photo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Coca-Cola - Wikida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4648" y="2152041"/>
            <a:ext cx="1818852" cy="322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87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Text Placeholder 2"/>
          <p:cNvSpPr>
            <a:spLocks noGrp="1"/>
          </p:cNvSpPr>
          <p:nvPr>
            <p:ph type="body" sz="half" idx="2"/>
          </p:nvPr>
        </p:nvSpPr>
        <p:spPr>
          <a:xfrm>
            <a:off x="1104899" y="1600200"/>
            <a:ext cx="10498965" cy="4572000"/>
          </a:xfrm>
        </p:spPr>
        <p:txBody>
          <a:bodyPr/>
          <a:lstStyle/>
          <a:p>
            <a:r>
              <a:rPr lang="en-US" dirty="0"/>
              <a:t>http://www.bangladeshcustoms.gov.bd/trade_info/intellectual_property_rights</a:t>
            </a:r>
          </a:p>
        </p:txBody>
      </p:sp>
      <p:sp>
        <p:nvSpPr>
          <p:cNvPr id="5" name="Slide Number Placeholder 4"/>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275382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0169" y="914400"/>
            <a:ext cx="7353837" cy="46062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lide Number Placeholder 2"/>
          <p:cNvSpPr>
            <a:spLocks noGrp="1"/>
          </p:cNvSpPr>
          <p:nvPr>
            <p:ph type="sldNum" sz="quarter" idx="12"/>
          </p:nvPr>
        </p:nvSpPr>
        <p:spPr/>
        <p:txBody>
          <a:bodyPr/>
          <a:lstStyle/>
          <a:p>
            <a:fld id="{0FF54DE5-C571-48E8-A5BC-B369434E2F44}" type="slidenum">
              <a:rPr lang="en-GB" smtClean="0"/>
              <a:t>21</a:t>
            </a:fld>
            <a:endParaRPr lang="en-GB"/>
          </a:p>
        </p:txBody>
      </p:sp>
    </p:spTree>
    <p:extLst>
      <p:ext uri="{BB962C8B-B14F-4D97-AF65-F5344CB8AC3E}">
        <p14:creationId xmlns:p14="http://schemas.microsoft.com/office/powerpoint/2010/main" val="417752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15" y="399244"/>
            <a:ext cx="5025444" cy="593613"/>
          </a:xfrm>
        </p:spPr>
        <p:txBody>
          <a:bodyPr/>
          <a:lstStyle/>
          <a:p>
            <a:r>
              <a:rPr lang="en-US" dirty="0" smtClean="0"/>
              <a:t>How </a:t>
            </a:r>
            <a:r>
              <a:rPr lang="en-US" dirty="0"/>
              <a:t>do </a:t>
            </a:r>
            <a:r>
              <a:rPr lang="en-US" dirty="0" smtClean="0"/>
              <a:t>you make </a:t>
            </a:r>
            <a:r>
              <a:rPr lang="en-US" dirty="0"/>
              <a:t>a new </a:t>
            </a:r>
            <a:r>
              <a:rPr lang="en-US" dirty="0" smtClean="0"/>
              <a:t>biscuits?</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3</a:t>
            </a:fld>
            <a:endParaRPr lang="en-US"/>
          </a:p>
        </p:txBody>
      </p:sp>
      <p:pic>
        <p:nvPicPr>
          <p:cNvPr id="1026" name="Picture 2" descr="Britain&amp;#39;s top 20 favourite types of biscuit ranked - Wales On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0927" y="2189410"/>
            <a:ext cx="3573284" cy="4056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amp;#39;s Gotta Make Sense: Where Does Knowledge Come From? (with Michael Mama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670" y="2189410"/>
            <a:ext cx="6680871" cy="394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40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762500" y="528033"/>
            <a:ext cx="2179213" cy="593613"/>
          </a:xfrm>
          <a:solidFill>
            <a:srgbClr val="FFFF00"/>
          </a:solidFill>
        </p:spPr>
        <p:txBody>
          <a:bodyPr>
            <a:normAutofit/>
          </a:bodyPr>
          <a:lstStyle/>
          <a:p>
            <a:r>
              <a:rPr lang="en-US" dirty="0"/>
              <a:t>What is </a:t>
            </a:r>
            <a:r>
              <a:rPr lang="en-US" dirty="0" smtClean="0"/>
              <a:t>IP?</a:t>
            </a:r>
            <a:endParaRPr lang="en-US" dirty="0"/>
          </a:p>
        </p:txBody>
      </p:sp>
      <p:sp>
        <p:nvSpPr>
          <p:cNvPr id="14" name="Content Placeholder 13"/>
          <p:cNvSpPr>
            <a:spLocks noGrp="1"/>
          </p:cNvSpPr>
          <p:nvPr>
            <p:ph idx="1"/>
          </p:nvPr>
        </p:nvSpPr>
        <p:spPr>
          <a:xfrm>
            <a:off x="563987" y="1550607"/>
            <a:ext cx="8000464" cy="4572000"/>
          </a:xfrm>
        </p:spPr>
        <p:txBody>
          <a:bodyPr>
            <a:normAutofit/>
          </a:bodyPr>
          <a:lstStyle/>
          <a:p>
            <a:pPr marL="342900" lvl="0" indent="-342900">
              <a:spcBef>
                <a:spcPts val="1200"/>
              </a:spcBef>
              <a:buClr>
                <a:srgbClr val="B0BCBC"/>
              </a:buClr>
              <a:buSzPct val="90000"/>
              <a:buFont typeface="Wingdings" panose="05000000000000000000" pitchFamily="2" charset="2"/>
              <a:buChar char="v"/>
            </a:pPr>
            <a:r>
              <a:rPr lang="en-US" sz="2400" dirty="0"/>
              <a:t>Intellectual property (IP) </a:t>
            </a:r>
            <a:r>
              <a:rPr lang="en-US" sz="2400" dirty="0">
                <a:solidFill>
                  <a:srgbClr val="FF0000"/>
                </a:solidFill>
              </a:rPr>
              <a:t>refers</a:t>
            </a:r>
            <a:r>
              <a:rPr lang="en-US" sz="2400" dirty="0"/>
              <a:t> to creations of the mind, such as inventions; literary and artistic works; designs; and symbols, names and images used in commerce. </a:t>
            </a:r>
            <a:endParaRPr lang="en-US" sz="2400" dirty="0" smtClean="0"/>
          </a:p>
          <a:p>
            <a:pPr marL="342900" indent="-342900">
              <a:spcBef>
                <a:spcPts val="1200"/>
              </a:spcBef>
              <a:buClr>
                <a:srgbClr val="B0BCBC"/>
              </a:buClr>
              <a:buSzPct val="90000"/>
              <a:buFont typeface="Wingdings" panose="05000000000000000000" pitchFamily="2" charset="2"/>
              <a:buChar char="v"/>
            </a:pPr>
            <a:r>
              <a:rPr lang="en-US" sz="2400" dirty="0" smtClean="0">
                <a:solidFill>
                  <a:srgbClr val="FF0000"/>
                </a:solidFill>
              </a:rPr>
              <a:t>Property which comes from the Human Brain and for which Government gives protection is called Intellectual Property. </a:t>
            </a:r>
          </a:p>
          <a:p>
            <a:pPr marL="342900" indent="-342900">
              <a:spcBef>
                <a:spcPts val="1200"/>
              </a:spcBef>
              <a:buClr>
                <a:srgbClr val="B0BCBC"/>
              </a:buClr>
              <a:buSzPct val="90000"/>
              <a:buFont typeface="Wingdings" panose="05000000000000000000" pitchFamily="2" charset="2"/>
              <a:buChar char="v"/>
            </a:pPr>
            <a:r>
              <a:rPr lang="en-US" sz="2400" dirty="0" smtClean="0"/>
              <a:t>The different types of intellectual property rights are </a:t>
            </a:r>
            <a:r>
              <a:rPr lang="en-US" sz="2400" dirty="0" smtClean="0">
                <a:solidFill>
                  <a:srgbClr val="FF0000"/>
                </a:solidFill>
              </a:rPr>
              <a:t>copyrights, patents and trademark</a:t>
            </a:r>
            <a:r>
              <a:rPr lang="en-US" sz="2400" dirty="0" smtClean="0"/>
              <a:t>.</a:t>
            </a:r>
          </a:p>
        </p:txBody>
      </p:sp>
      <p:pic>
        <p:nvPicPr>
          <p:cNvPr id="2" name="Picture 1"/>
          <p:cNvPicPr>
            <a:picLocks noChangeAspect="1"/>
          </p:cNvPicPr>
          <p:nvPr/>
        </p:nvPicPr>
        <p:blipFill>
          <a:blip r:embed="rId2"/>
          <a:stretch>
            <a:fillRect/>
          </a:stretch>
        </p:blipFill>
        <p:spPr>
          <a:xfrm>
            <a:off x="8809149" y="3971835"/>
            <a:ext cx="2794716" cy="2150772"/>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3" name="Picture 2"/>
          <p:cNvPicPr>
            <a:picLocks noChangeAspect="1"/>
          </p:cNvPicPr>
          <p:nvPr/>
        </p:nvPicPr>
        <p:blipFill>
          <a:blip r:embed="rId3"/>
          <a:stretch>
            <a:fillRect/>
          </a:stretch>
        </p:blipFill>
        <p:spPr>
          <a:xfrm>
            <a:off x="8809149" y="1339402"/>
            <a:ext cx="2794716" cy="239869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4" name="Slide Number Placeholder 3"/>
          <p:cNvSpPr>
            <a:spLocks noGrp="1"/>
          </p:cNvSpPr>
          <p:nvPr>
            <p:ph type="sldNum" sz="quarter" idx="12"/>
          </p:nvPr>
        </p:nvSpPr>
        <p:spPr/>
        <p:txBody>
          <a:bodyPr/>
          <a:lstStyle/>
          <a:p>
            <a:fld id="{0FF54DE5-C571-48E8-A5BC-B369434E2F44}" type="slidenum">
              <a:rPr lang="en-GB" smtClean="0"/>
              <a:t>4</a:t>
            </a:fld>
            <a:endParaRPr lang="en-GB"/>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447" y="399244"/>
            <a:ext cx="4317106" cy="542097"/>
          </a:xfrm>
          <a:solidFill>
            <a:srgbClr val="FFFF00"/>
          </a:solidFill>
        </p:spPr>
        <p:txBody>
          <a:bodyPr/>
          <a:lstStyle/>
          <a:p>
            <a:r>
              <a:rPr lang="en-US" dirty="0"/>
              <a:t>Intellectual property rights</a:t>
            </a:r>
          </a:p>
        </p:txBody>
      </p:sp>
      <p:sp>
        <p:nvSpPr>
          <p:cNvPr id="3" name="Content Placeholder 2"/>
          <p:cNvSpPr>
            <a:spLocks noGrp="1"/>
          </p:cNvSpPr>
          <p:nvPr>
            <p:ph idx="1"/>
          </p:nvPr>
        </p:nvSpPr>
        <p:spPr>
          <a:xfrm>
            <a:off x="1104900" y="1854558"/>
            <a:ext cx="9982200" cy="4317642"/>
          </a:xfrm>
        </p:spPr>
        <p:txBody>
          <a:bodyPr>
            <a:normAutofit/>
          </a:bodyPr>
          <a:lstStyle/>
          <a:p>
            <a:r>
              <a:rPr lang="en-US" sz="2400" dirty="0">
                <a:latin typeface="+mj-lt"/>
              </a:rPr>
              <a:t>Intellectual property rights are the rights </a:t>
            </a:r>
            <a:r>
              <a:rPr lang="en-US" sz="2400" dirty="0">
                <a:solidFill>
                  <a:srgbClr val="FF0000"/>
                </a:solidFill>
                <a:latin typeface="+mj-lt"/>
              </a:rPr>
              <a:t>given to persons over the creations </a:t>
            </a:r>
            <a:r>
              <a:rPr lang="en-US" sz="2400" dirty="0">
                <a:latin typeface="+mj-lt"/>
              </a:rPr>
              <a:t>of their minds. They usually give the creator an </a:t>
            </a:r>
            <a:r>
              <a:rPr lang="en-US" sz="2400" dirty="0">
                <a:solidFill>
                  <a:srgbClr val="FF0000"/>
                </a:solidFill>
                <a:latin typeface="+mj-lt"/>
              </a:rPr>
              <a:t>exclusive right over the use </a:t>
            </a:r>
            <a:r>
              <a:rPr lang="en-US" sz="2400" dirty="0">
                <a:latin typeface="+mj-lt"/>
              </a:rPr>
              <a:t>of his/her creation for a certain period of time</a:t>
            </a:r>
            <a:r>
              <a:rPr lang="en-US" sz="2400" dirty="0" smtClean="0">
                <a:latin typeface="+mj-lt"/>
              </a:rPr>
              <a:t>.</a:t>
            </a:r>
          </a:p>
          <a:p>
            <a:endParaRPr lang="en-US" sz="2400" dirty="0">
              <a:latin typeface="+mj-lt"/>
            </a:endParaRPr>
          </a:p>
          <a:p>
            <a:r>
              <a:rPr lang="en-US" sz="2400" dirty="0">
                <a:solidFill>
                  <a:prstClr val="black"/>
                </a:solidFill>
                <a:latin typeface="+mj-lt"/>
                <a:cs typeface="Times New Roman" panose="02020603050405020304" pitchFamily="18" charset="0"/>
              </a:rPr>
              <a:t>Intellectual property rights (IPR) have been </a:t>
            </a:r>
            <a:r>
              <a:rPr lang="en-US" sz="2400" b="1" dirty="0">
                <a:solidFill>
                  <a:srgbClr val="FF0000"/>
                </a:solidFill>
                <a:latin typeface="+mj-lt"/>
                <a:cs typeface="Times New Roman" panose="02020603050405020304" pitchFamily="18" charset="0"/>
              </a:rPr>
              <a:t>defined</a:t>
            </a:r>
            <a:r>
              <a:rPr lang="en-US" sz="2400" dirty="0">
                <a:solidFill>
                  <a:prstClr val="black"/>
                </a:solidFill>
                <a:latin typeface="+mj-lt"/>
                <a:cs typeface="Times New Roman" panose="02020603050405020304" pitchFamily="18" charset="0"/>
              </a:rPr>
              <a:t> as ideas, inventions, and creative expressions based on which there is a public willingness to bestow the status of property</a:t>
            </a:r>
            <a:r>
              <a:rPr lang="en-US" sz="2400" dirty="0">
                <a:solidFill>
                  <a:prstClr val="black"/>
                </a:solidFill>
                <a:latin typeface="+mj-lt"/>
              </a:rPr>
              <a:t>.</a:t>
            </a:r>
          </a:p>
          <a:p>
            <a:endParaRPr lang="en-US" sz="2400" dirty="0">
              <a:latin typeface="+mj-lt"/>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221508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980682" cy="1096962"/>
          </a:xfrm>
        </p:spPr>
        <p:txBody>
          <a:bodyPr>
            <a:normAutofit/>
          </a:bodyPr>
          <a:lstStyle/>
          <a:p>
            <a:r>
              <a:rPr lang="en-US" sz="4000" b="1" dirty="0"/>
              <a:t>                           Types Of IPR</a:t>
            </a:r>
          </a:p>
        </p:txBody>
      </p:sp>
      <p:sp>
        <p:nvSpPr>
          <p:cNvPr id="3" name="Content Placeholder 2"/>
          <p:cNvSpPr>
            <a:spLocks noGrp="1"/>
          </p:cNvSpPr>
          <p:nvPr>
            <p:ph idx="1"/>
          </p:nvPr>
        </p:nvSpPr>
        <p:spPr>
          <a:xfrm>
            <a:off x="1074941" y="1313645"/>
            <a:ext cx="9982200" cy="4704008"/>
          </a:xfrm>
        </p:spPr>
        <p:txBody>
          <a:bodyPr>
            <a:normAutofit/>
          </a:bodyPr>
          <a:lstStyle/>
          <a:p>
            <a:pPr marL="0" indent="0">
              <a:buNone/>
            </a:pPr>
            <a:r>
              <a:rPr lang="en-US" sz="2800" b="1" dirty="0">
                <a:latin typeface="+mj-lt"/>
              </a:rPr>
              <a:t>The types of intellectual property include:</a:t>
            </a:r>
            <a:endParaRPr lang="en-US" sz="2800" dirty="0">
              <a:latin typeface="+mj-lt"/>
            </a:endParaRPr>
          </a:p>
        </p:txBody>
      </p:sp>
      <p:graphicFrame>
        <p:nvGraphicFramePr>
          <p:cNvPr id="4" name="Diagram 3"/>
          <p:cNvGraphicFramePr/>
          <p:nvPr>
            <p:extLst>
              <p:ext uri="{D42A27DB-BD31-4B8C-83A1-F6EECF244321}">
                <p14:modId xmlns:p14="http://schemas.microsoft.com/office/powerpoint/2010/main" val="3023074550"/>
              </p:ext>
            </p:extLst>
          </p:nvPr>
        </p:nvGraphicFramePr>
        <p:xfrm>
          <a:off x="553792" y="2086379"/>
          <a:ext cx="9775065" cy="4026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778840" y="2086379"/>
            <a:ext cx="2897746" cy="18030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lumMod val="95000"/>
                    <a:lumOff val="5000"/>
                  </a:schemeClr>
                </a:solidFill>
                <a:latin typeface="+mj-lt"/>
              </a:rPr>
              <a:t>Industrial</a:t>
            </a:r>
          </a:p>
          <a:p>
            <a:pPr algn="ctr"/>
            <a:r>
              <a:rPr lang="en-GB" sz="3600" dirty="0">
                <a:solidFill>
                  <a:schemeClr val="tx1">
                    <a:lumMod val="95000"/>
                    <a:lumOff val="5000"/>
                  </a:schemeClr>
                </a:solidFill>
                <a:latin typeface="+mj-lt"/>
              </a:rPr>
              <a:t>Design</a:t>
            </a:r>
          </a:p>
        </p:txBody>
      </p:sp>
      <p:sp>
        <p:nvSpPr>
          <p:cNvPr id="6" name="Rectangle 5"/>
          <p:cNvSpPr/>
          <p:nvPr/>
        </p:nvSpPr>
        <p:spPr>
          <a:xfrm>
            <a:off x="7778840" y="4198513"/>
            <a:ext cx="2897746" cy="18191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lumMod val="95000"/>
                    <a:lumOff val="5000"/>
                  </a:schemeClr>
                </a:solidFill>
                <a:latin typeface="+mj-lt"/>
              </a:rPr>
              <a:t>Graphical Indication</a:t>
            </a:r>
          </a:p>
        </p:txBody>
      </p:sp>
      <p:sp>
        <p:nvSpPr>
          <p:cNvPr id="7" name="Slide Number Placeholder 6"/>
          <p:cNvSpPr>
            <a:spLocks noGrp="1"/>
          </p:cNvSpPr>
          <p:nvPr>
            <p:ph type="sldNum" sz="quarter" idx="12"/>
          </p:nvPr>
        </p:nvSpPr>
        <p:spPr/>
        <p:txBody>
          <a:bodyPr/>
          <a:lstStyle/>
          <a:p>
            <a:fld id="{0FF54DE5-C571-48E8-A5BC-B369434E2F44}" type="slidenum">
              <a:rPr lang="en-GB" smtClean="0"/>
              <a:t>6</a:t>
            </a:fld>
            <a:endParaRPr lang="en-GB"/>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838200"/>
          </a:xfrm>
        </p:spPr>
        <p:txBody>
          <a:bodyPr/>
          <a:lstStyle/>
          <a:p>
            <a:r>
              <a:rPr lang="en-GB" b="1" dirty="0">
                <a:solidFill>
                  <a:prstClr val="black"/>
                </a:solidFill>
              </a:rPr>
              <a:t>                                   </a:t>
            </a:r>
            <a:r>
              <a:rPr lang="en-GB" sz="4000" b="1" dirty="0">
                <a:solidFill>
                  <a:prstClr val="black"/>
                </a:solidFill>
              </a:rPr>
              <a:t>Types Of IPR</a:t>
            </a:r>
            <a:endParaRPr lang="en-GB" dirty="0"/>
          </a:p>
        </p:txBody>
      </p:sp>
      <p:sp>
        <p:nvSpPr>
          <p:cNvPr id="3" name="Content Placeholder 2"/>
          <p:cNvSpPr>
            <a:spLocks noGrp="1"/>
          </p:cNvSpPr>
          <p:nvPr>
            <p:ph idx="1"/>
          </p:nvPr>
        </p:nvSpPr>
        <p:spPr>
          <a:xfrm>
            <a:off x="386366" y="1429555"/>
            <a:ext cx="8358389" cy="4742645"/>
          </a:xfrm>
        </p:spPr>
        <p:txBody>
          <a:bodyPr>
            <a:normAutofit lnSpcReduction="10000"/>
          </a:bodyPr>
          <a:lstStyle/>
          <a:p>
            <a:pPr>
              <a:buFont typeface="Wingdings" panose="05000000000000000000" pitchFamily="2" charset="2"/>
              <a:buChar char="v"/>
            </a:pPr>
            <a:r>
              <a:rPr lang="en-US" dirty="0"/>
              <a:t> </a:t>
            </a:r>
            <a:r>
              <a:rPr lang="en-US" sz="2800" b="1" u="sng" dirty="0">
                <a:solidFill>
                  <a:srgbClr val="009900"/>
                </a:solidFill>
                <a:latin typeface="+mj-lt"/>
              </a:rPr>
              <a:t>Trade secrets</a:t>
            </a:r>
          </a:p>
          <a:p>
            <a:r>
              <a:rPr lang="en-US" sz="2400" dirty="0">
                <a:latin typeface="+mj-lt"/>
              </a:rPr>
              <a:t>A trade secret is a </a:t>
            </a:r>
            <a:r>
              <a:rPr lang="en-US" sz="2400" dirty="0">
                <a:solidFill>
                  <a:srgbClr val="FF0000"/>
                </a:solidFill>
                <a:latin typeface="+mj-lt"/>
              </a:rPr>
              <a:t>formula, practice, process, design, instrument, pattern, or compilation</a:t>
            </a:r>
            <a:r>
              <a:rPr lang="en-US" sz="2400" dirty="0">
                <a:latin typeface="+mj-lt"/>
              </a:rPr>
              <a:t> of information which is not generally known or reasonably ascertainable, by which a business can obtain an economic advantage over competitors and customers. </a:t>
            </a:r>
            <a:endParaRPr lang="en-US" sz="2400" dirty="0">
              <a:latin typeface="+mj-lt"/>
            </a:endParaRPr>
          </a:p>
          <a:p>
            <a:r>
              <a:rPr lang="en-US" sz="2400" dirty="0" smtClean="0">
                <a:latin typeface="+mj-lt"/>
              </a:rPr>
              <a:t>Trade </a:t>
            </a:r>
            <a:r>
              <a:rPr lang="en-US" sz="2400" dirty="0">
                <a:latin typeface="+mj-lt"/>
              </a:rPr>
              <a:t>secrets are IP rights on confidential information which may be sold or </a:t>
            </a:r>
            <a:r>
              <a:rPr lang="en-US" sz="2400" dirty="0" smtClean="0">
                <a:latin typeface="+mj-lt"/>
              </a:rPr>
              <a:t>licensed.</a:t>
            </a:r>
          </a:p>
          <a:p>
            <a:r>
              <a:rPr lang="en-US" sz="2400" dirty="0" smtClean="0">
                <a:latin typeface="+mj-lt"/>
              </a:rPr>
              <a:t>The </a:t>
            </a:r>
            <a:r>
              <a:rPr lang="en-US" sz="2400" dirty="0">
                <a:latin typeface="+mj-lt"/>
              </a:rPr>
              <a:t>unauthorized acquisition use or disclosure of such secret information by others is regarded as an unfair practice &amp; a violation of the trade secret </a:t>
            </a:r>
            <a:r>
              <a:rPr lang="en-US" sz="2400" dirty="0" smtClean="0">
                <a:latin typeface="+mj-lt"/>
              </a:rPr>
              <a:t>protection.</a:t>
            </a:r>
            <a:endParaRPr lang="en-US" sz="2400" dirty="0">
              <a:latin typeface="+mj-lt"/>
            </a:endParaRPr>
          </a:p>
          <a:p>
            <a:r>
              <a:rPr lang="en-US" sz="2400" dirty="0" smtClean="0">
                <a:latin typeface="+mj-lt"/>
              </a:rPr>
              <a:t>Example</a:t>
            </a:r>
            <a:r>
              <a:rPr lang="en-US" sz="2400" dirty="0">
                <a:latin typeface="+mj-lt"/>
              </a:rPr>
              <a:t>: Formula of its soft drinks is a trade secret for Coca-Cola.</a:t>
            </a:r>
          </a:p>
        </p:txBody>
      </p:sp>
      <p:pic>
        <p:nvPicPr>
          <p:cNvPr id="4" name="Picture 3"/>
          <p:cNvPicPr>
            <a:picLocks noChangeAspect="1"/>
          </p:cNvPicPr>
          <p:nvPr/>
        </p:nvPicPr>
        <p:blipFill>
          <a:blip r:embed="rId3"/>
          <a:stretch>
            <a:fillRect/>
          </a:stretch>
        </p:blipFill>
        <p:spPr>
          <a:xfrm>
            <a:off x="8744755" y="1656545"/>
            <a:ext cx="3447245" cy="4288664"/>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n-GB" smtClean="0"/>
              <a:t>7</a:t>
            </a:fld>
            <a:endParaRPr lang="en-GB"/>
          </a:p>
        </p:txBody>
      </p:sp>
    </p:spTree>
    <p:extLst>
      <p:ext uri="{BB962C8B-B14F-4D97-AF65-F5344CB8AC3E}">
        <p14:creationId xmlns:p14="http://schemas.microsoft.com/office/powerpoint/2010/main" val="227530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prstClr val="black"/>
                </a:solidFill>
              </a:rPr>
              <a:t>                                         </a:t>
            </a:r>
            <a:r>
              <a:rPr lang="en-GB" sz="4000" b="1" dirty="0">
                <a:solidFill>
                  <a:prstClr val="black"/>
                </a:solidFill>
              </a:rPr>
              <a:t>Types Of IPR</a:t>
            </a:r>
            <a:endParaRPr lang="en-GB" dirty="0"/>
          </a:p>
        </p:txBody>
      </p:sp>
      <p:sp>
        <p:nvSpPr>
          <p:cNvPr id="3" name="Content Placeholder 2"/>
          <p:cNvSpPr>
            <a:spLocks noGrp="1"/>
          </p:cNvSpPr>
          <p:nvPr>
            <p:ph idx="1"/>
          </p:nvPr>
        </p:nvSpPr>
        <p:spPr>
          <a:xfrm>
            <a:off x="373487" y="1600200"/>
            <a:ext cx="7186412" cy="4572000"/>
          </a:xfrm>
        </p:spPr>
        <p:txBody>
          <a:bodyPr>
            <a:normAutofit fontScale="92500" lnSpcReduction="10000"/>
          </a:bodyPr>
          <a:lstStyle/>
          <a:p>
            <a:pPr>
              <a:buFont typeface="Wingdings" panose="05000000000000000000" pitchFamily="2" charset="2"/>
              <a:buChar char="v"/>
            </a:pPr>
            <a:r>
              <a:rPr lang="en-US" sz="2800" dirty="0"/>
              <a:t> </a:t>
            </a:r>
            <a:r>
              <a:rPr lang="en-US" sz="2800" b="1" u="sng" dirty="0">
                <a:solidFill>
                  <a:srgbClr val="009900"/>
                </a:solidFill>
                <a:latin typeface="+mj-lt"/>
              </a:rPr>
              <a:t>Trademark</a:t>
            </a:r>
          </a:p>
          <a:p>
            <a:r>
              <a:rPr lang="en-US" sz="2800" dirty="0">
                <a:latin typeface="+mj-lt"/>
              </a:rPr>
              <a:t>A trademark is a </a:t>
            </a:r>
            <a:r>
              <a:rPr lang="en-US" sz="2800" dirty="0">
                <a:solidFill>
                  <a:srgbClr val="FF0000"/>
                </a:solidFill>
                <a:latin typeface="+mj-lt"/>
              </a:rPr>
              <a:t>recognizable sign, design or expression </a:t>
            </a:r>
            <a:r>
              <a:rPr lang="en-US" sz="2800" dirty="0">
                <a:latin typeface="+mj-lt"/>
              </a:rPr>
              <a:t>which </a:t>
            </a:r>
            <a:r>
              <a:rPr lang="en-US" sz="2800" dirty="0" smtClean="0">
                <a:latin typeface="+mj-lt"/>
              </a:rPr>
              <a:t>is </a:t>
            </a:r>
            <a:r>
              <a:rPr lang="en-US" sz="2800" b="1" dirty="0" smtClean="0">
                <a:latin typeface="+mj-lt"/>
              </a:rPr>
              <a:t>capable </a:t>
            </a:r>
            <a:r>
              <a:rPr lang="en-US" sz="2800" b="1" dirty="0">
                <a:latin typeface="+mj-lt"/>
              </a:rPr>
              <a:t>of distinguishing </a:t>
            </a:r>
            <a:r>
              <a:rPr lang="en-US" sz="2800" b="1" dirty="0" smtClean="0">
                <a:latin typeface="+mj-lt"/>
              </a:rPr>
              <a:t>the</a:t>
            </a:r>
            <a:r>
              <a:rPr lang="en-US" sz="2800" dirty="0" smtClean="0">
                <a:latin typeface="+mj-lt"/>
              </a:rPr>
              <a:t> </a:t>
            </a:r>
            <a:r>
              <a:rPr lang="en-US" sz="2800" dirty="0">
                <a:latin typeface="+mj-lt"/>
              </a:rPr>
              <a:t>products or services of a particular trader from the similar products or services of other traders</a:t>
            </a:r>
            <a:r>
              <a:rPr lang="en-US" sz="2800" dirty="0" smtClean="0">
                <a:latin typeface="+mj-lt"/>
              </a:rPr>
              <a:t>.</a:t>
            </a:r>
          </a:p>
          <a:p>
            <a:r>
              <a:rPr lang="en-US" sz="2800" dirty="0">
                <a:latin typeface="+mj-lt"/>
              </a:rPr>
              <a:t>Under the Trade Marks Act, 2009, protection is granted for seven (7) years and it can be  renewed after every expiry for further ten (10) years on payment of renewal fees.</a:t>
            </a:r>
          </a:p>
          <a:p>
            <a:r>
              <a:rPr lang="en-US" sz="2800" dirty="0">
                <a:latin typeface="+mj-lt"/>
              </a:rPr>
              <a:t>For details and updated information on Trademarks, visit </a:t>
            </a:r>
            <a:r>
              <a:rPr lang="en-US" sz="2800" dirty="0" smtClean="0">
                <a:latin typeface="+mj-lt"/>
                <a:hlinkClick r:id="rId2"/>
              </a:rPr>
              <a:t>www.dpdt.gov.bd</a:t>
            </a:r>
            <a:endParaRPr lang="en-US" sz="2800" dirty="0">
              <a:latin typeface="+mj-lt"/>
            </a:endParaRPr>
          </a:p>
          <a:p>
            <a:endParaRPr lang="en-GB" sz="2400" dirty="0">
              <a:latin typeface="+mj-lt"/>
            </a:endParaRPr>
          </a:p>
        </p:txBody>
      </p:sp>
      <p:pic>
        <p:nvPicPr>
          <p:cNvPr id="4" name="Picture 3"/>
          <p:cNvPicPr>
            <a:picLocks noChangeAspect="1"/>
          </p:cNvPicPr>
          <p:nvPr/>
        </p:nvPicPr>
        <p:blipFill>
          <a:blip r:embed="rId3"/>
          <a:stretch>
            <a:fillRect/>
          </a:stretch>
        </p:blipFill>
        <p:spPr>
          <a:xfrm>
            <a:off x="8246771" y="2471022"/>
            <a:ext cx="3460124" cy="2587468"/>
          </a:xfrm>
          <a:prstGeom prst="rect">
            <a:avLst/>
          </a:prstGeom>
        </p:spPr>
      </p:pic>
      <p:sp>
        <p:nvSpPr>
          <p:cNvPr id="6" name="Slide Number Placeholder 5"/>
          <p:cNvSpPr>
            <a:spLocks noGrp="1"/>
          </p:cNvSpPr>
          <p:nvPr>
            <p:ph type="sldNum" sz="quarter" idx="12"/>
          </p:nvPr>
        </p:nvSpPr>
        <p:spPr/>
        <p:txBody>
          <a:bodyPr/>
          <a:lstStyle/>
          <a:p>
            <a:fld id="{0FF54DE5-C571-48E8-A5BC-B369434E2F44}" type="slidenum">
              <a:rPr lang="en-GB" smtClean="0"/>
              <a:t>8</a:t>
            </a:fld>
            <a:endParaRPr lang="en-GB"/>
          </a:p>
        </p:txBody>
      </p:sp>
    </p:spTree>
    <p:extLst>
      <p:ext uri="{BB962C8B-B14F-4D97-AF65-F5344CB8AC3E}">
        <p14:creationId xmlns:p14="http://schemas.microsoft.com/office/powerpoint/2010/main" val="27564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28034"/>
            <a:ext cx="9980682" cy="645128"/>
          </a:xfrm>
        </p:spPr>
        <p:txBody>
          <a:bodyPr/>
          <a:lstStyle/>
          <a:p>
            <a:r>
              <a:rPr lang="en-GB" b="1" dirty="0">
                <a:solidFill>
                  <a:prstClr val="black"/>
                </a:solidFill>
              </a:rPr>
              <a:t>Types Of IPR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u="sng" dirty="0" smtClean="0">
                <a:solidFill>
                  <a:srgbClr val="009900"/>
                </a:solidFill>
              </a:rPr>
              <a:t>Patents</a:t>
            </a:r>
          </a:p>
          <a:p>
            <a:pPr>
              <a:buFont typeface="Wingdings" panose="05000000000000000000" pitchFamily="2" charset="2"/>
              <a:buChar char="v"/>
            </a:pPr>
            <a:r>
              <a:rPr lang="en-US" dirty="0" smtClean="0"/>
              <a:t>A </a:t>
            </a:r>
            <a:r>
              <a:rPr lang="en-US" dirty="0"/>
              <a:t>patent is an </a:t>
            </a:r>
            <a:r>
              <a:rPr lang="en-US" b="1" dirty="0"/>
              <a:t>exclusive right granted </a:t>
            </a:r>
            <a:r>
              <a:rPr lang="en-US" dirty="0"/>
              <a:t>for an </a:t>
            </a:r>
            <a:r>
              <a:rPr lang="en-US" b="1" dirty="0"/>
              <a:t>invention,</a:t>
            </a:r>
            <a:r>
              <a:rPr lang="en-US" dirty="0"/>
              <a:t> which is a product or a process that provides, in general, a new way of doing something, or offers a new technical solution to a problem. </a:t>
            </a:r>
            <a:endParaRPr lang="en-US" dirty="0"/>
          </a:p>
          <a:p>
            <a:pPr>
              <a:buFont typeface="Wingdings" panose="05000000000000000000" pitchFamily="2" charset="2"/>
              <a:buChar char="v"/>
            </a:pPr>
            <a:r>
              <a:rPr lang="en-US" dirty="0" smtClean="0"/>
              <a:t>Under </a:t>
            </a:r>
            <a:r>
              <a:rPr lang="en-US" b="1" dirty="0"/>
              <a:t>The Patents and Designs Act, </a:t>
            </a:r>
            <a:r>
              <a:rPr lang="en-US" b="1" dirty="0" smtClean="0"/>
              <a:t>1911</a:t>
            </a:r>
            <a:r>
              <a:rPr lang="en-US" dirty="0" smtClean="0"/>
              <a:t>, </a:t>
            </a:r>
            <a:r>
              <a:rPr lang="en-US" dirty="0"/>
              <a:t>the Department of Patents, Design and Trademark (DPDT) provides patent protection (registration) to the patent holders for 16 years on payment of prescribed fees. </a:t>
            </a:r>
            <a:endParaRPr lang="en-US" dirty="0"/>
          </a:p>
          <a:p>
            <a:pPr>
              <a:buFont typeface="Wingdings" panose="05000000000000000000" pitchFamily="2" charset="2"/>
              <a:buChar char="v"/>
            </a:pPr>
            <a:r>
              <a:rPr lang="en-US" dirty="0" smtClean="0"/>
              <a:t>Duration </a:t>
            </a:r>
            <a:r>
              <a:rPr lang="en-US" dirty="0"/>
              <a:t>of protection may be renewed for a further period. A patent confers on the patentee the exclusive privilege of making, selling and using the invention throughout Bangladesh and of authorizing others to do so. </a:t>
            </a:r>
            <a:endParaRPr lang="en-US" dirty="0"/>
          </a:p>
          <a:p>
            <a:pPr>
              <a:buFont typeface="Wingdings" panose="05000000000000000000" pitchFamily="2" charset="2"/>
              <a:buChar char="v"/>
            </a:pPr>
            <a:r>
              <a:rPr lang="en-US" dirty="0" smtClean="0"/>
              <a:t>For </a:t>
            </a:r>
            <a:r>
              <a:rPr lang="en-US" dirty="0"/>
              <a:t>details and updated information on protection of patents </a:t>
            </a:r>
            <a:r>
              <a:rPr lang="en-US" dirty="0" smtClean="0"/>
              <a:t>and design, visit</a:t>
            </a:r>
            <a:r>
              <a:rPr lang="en-US" dirty="0"/>
              <a:t> </a:t>
            </a:r>
            <a:r>
              <a:rPr lang="en-US" dirty="0">
                <a:hlinkClick r:id="rId2"/>
              </a:rPr>
              <a:t>www.dpdt.gov.bd</a:t>
            </a:r>
            <a:endParaRPr lang="en-US" dirty="0"/>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9</a:t>
            </a:fld>
            <a:endParaRPr lang="en-US"/>
          </a:p>
        </p:txBody>
      </p:sp>
      <p:pic>
        <p:nvPicPr>
          <p:cNvPr id="5" name="Picture 4"/>
          <p:cNvPicPr>
            <a:picLocks noChangeAspect="1"/>
          </p:cNvPicPr>
          <p:nvPr/>
        </p:nvPicPr>
        <p:blipFill>
          <a:blip r:embed="rId3"/>
          <a:stretch>
            <a:fillRect/>
          </a:stretch>
        </p:blipFill>
        <p:spPr>
          <a:xfrm>
            <a:off x="9694664" y="168017"/>
            <a:ext cx="2313904" cy="1712298"/>
          </a:xfrm>
          <a:prstGeom prst="rect">
            <a:avLst/>
          </a:prstGeom>
        </p:spPr>
      </p:pic>
    </p:spTree>
    <p:extLst>
      <p:ext uri="{BB962C8B-B14F-4D97-AF65-F5344CB8AC3E}">
        <p14:creationId xmlns:p14="http://schemas.microsoft.com/office/powerpoint/2010/main" val="160251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Literature 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635</TotalTime>
  <Words>879</Words>
  <Application>Microsoft Office PowerPoint</Application>
  <PresentationFormat>Widescreen</PresentationFormat>
  <Paragraphs>122</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Euphemia</vt:lpstr>
      <vt:lpstr>Times New Roman</vt:lpstr>
      <vt:lpstr>Wingdings</vt:lpstr>
      <vt:lpstr>Academic Literature 16x9</vt:lpstr>
      <vt:lpstr>Introduction to intellectual property right </vt:lpstr>
      <vt:lpstr>PowerPoint Presentation</vt:lpstr>
      <vt:lpstr>How do you make a new biscuits?</vt:lpstr>
      <vt:lpstr>What is IP?</vt:lpstr>
      <vt:lpstr>Intellectual property rights</vt:lpstr>
      <vt:lpstr>                           Types Of IPR</vt:lpstr>
      <vt:lpstr>                                   Types Of IPR</vt:lpstr>
      <vt:lpstr>                                         Types Of IPR</vt:lpstr>
      <vt:lpstr>Types Of IPR</vt:lpstr>
      <vt:lpstr>                                         Types Of IPR</vt:lpstr>
      <vt:lpstr>                                         Types Of IPR</vt:lpstr>
      <vt:lpstr>                           Types Of IPR</vt:lpstr>
      <vt:lpstr>Find out the list of GI products? </vt:lpstr>
      <vt:lpstr>Laws Under IP</vt:lpstr>
      <vt:lpstr>PowerPoint Presentation</vt:lpstr>
      <vt:lpstr>PowerPoint Presentation</vt:lpstr>
      <vt:lpstr>                                    Impacts of IPR</vt:lpstr>
      <vt:lpstr>Why is it important to protect intellectual property rights? </vt:lpstr>
      <vt:lpstr>Picture with Caption Layout</vt:lpstr>
      <vt:lpstr>Reference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intellectual property rights</dc:title>
  <dc:creator>user</dc:creator>
  <cp:lastModifiedBy>juwel</cp:lastModifiedBy>
  <cp:revision>81</cp:revision>
  <dcterms:created xsi:type="dcterms:W3CDTF">2018-11-15T03:22:52Z</dcterms:created>
  <dcterms:modified xsi:type="dcterms:W3CDTF">2021-07-18T08:26:01Z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