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AC1F4-B5A6-4428-AB5B-F846D526688D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23C1E-2DE0-4F95-B8BB-98C33F21F53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7A01C7-8389-4A76-9504-93BAF52E06F4}" type="slidenum">
              <a:rPr lang="en-US"/>
              <a:pPr/>
              <a:t>2</a:t>
            </a:fld>
            <a:endParaRPr lang="en-US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E9AF71-9B3A-4EC3-97BD-F86964182E0A}" type="slidenum">
              <a:rPr lang="en-US"/>
              <a:pPr/>
              <a:t>3</a:t>
            </a:fld>
            <a:endParaRPr lang="en-US"/>
          </a:p>
        </p:txBody>
      </p:sp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51D066-85D5-4FAB-9EB4-1EBC54D6F17D}" type="slidenum">
              <a:rPr lang="en-US"/>
              <a:pPr/>
              <a:t>4</a:t>
            </a:fld>
            <a:endParaRPr lang="en-US"/>
          </a:p>
        </p:txBody>
      </p:sp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4BD72B-268A-418D-99E7-9BBE1F605F65}" type="slidenum">
              <a:rPr lang="en-US"/>
              <a:pPr/>
              <a:t>5</a:t>
            </a:fld>
            <a:endParaRPr lang="en-US"/>
          </a:p>
        </p:txBody>
      </p:sp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AE1FE4-9FD2-4B79-BC26-13F3FC866614}" type="slidenum">
              <a:rPr lang="en-US"/>
              <a:pPr/>
              <a:t>6</a:t>
            </a:fld>
            <a:endParaRPr lang="en-US"/>
          </a:p>
        </p:txBody>
      </p:sp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71DBF4-3C39-4EB4-A828-DC6FE79B84AD}" type="slidenum">
              <a:rPr lang="en-US"/>
              <a:pPr/>
              <a:t>7</a:t>
            </a:fld>
            <a:endParaRPr lang="en-US"/>
          </a:p>
        </p:txBody>
      </p:sp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5353D8-1843-43EE-8799-A90EC8A68206}" type="slidenum">
              <a:rPr lang="en-US"/>
              <a:pPr/>
              <a:t>8</a:t>
            </a:fld>
            <a:endParaRPr lang="en-US"/>
          </a:p>
        </p:txBody>
      </p:sp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4E7EC7-0B7D-4CA7-8181-7D08E886835E}" type="slidenum">
              <a:rPr lang="en-US"/>
              <a:pPr/>
              <a:t>9</a:t>
            </a:fld>
            <a:endParaRPr lang="en-US"/>
          </a:p>
        </p:txBody>
      </p:sp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8375-3CD7-4338-A69E-C5BCA6EAED71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55BA-49CE-4EEF-BB90-7E9FB33CC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8375-3CD7-4338-A69E-C5BCA6EAED71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55BA-49CE-4EEF-BB90-7E9FB33CC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8375-3CD7-4338-A69E-C5BCA6EAED71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55BA-49CE-4EEF-BB90-7E9FB33CC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8375-3CD7-4338-A69E-C5BCA6EAED71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55BA-49CE-4EEF-BB90-7E9FB33CC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8375-3CD7-4338-A69E-C5BCA6EAED71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55BA-49CE-4EEF-BB90-7E9FB33CC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8375-3CD7-4338-A69E-C5BCA6EAED71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55BA-49CE-4EEF-BB90-7E9FB33CC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8375-3CD7-4338-A69E-C5BCA6EAED71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55BA-49CE-4EEF-BB90-7E9FB33CC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8375-3CD7-4338-A69E-C5BCA6EAED71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55BA-49CE-4EEF-BB90-7E9FB33CC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8375-3CD7-4338-A69E-C5BCA6EAED71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55BA-49CE-4EEF-BB90-7E9FB33CC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8375-3CD7-4338-A69E-C5BCA6EAED71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55BA-49CE-4EEF-BB90-7E9FB33CC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78375-3CD7-4338-A69E-C5BCA6EAED71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255BA-49CE-4EEF-BB90-7E9FB33CC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78375-3CD7-4338-A69E-C5BCA6EAED71}" type="datetimeFigureOut">
              <a:rPr lang="en-US" smtClean="0"/>
              <a:t>11/30/2014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255BA-49CE-4EEF-BB90-7E9FB33CCF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Banker</a:t>
            </a:r>
            <a:r>
              <a:rPr lang="en-US" altLang="en-US" dirty="0" smtClean="0"/>
              <a:t>’</a:t>
            </a:r>
            <a:r>
              <a:rPr lang="en-US" dirty="0" smtClean="0"/>
              <a:t>s Algorithm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Banker</a:t>
            </a:r>
            <a:r>
              <a:rPr lang="en-US" altLang="en-US" dirty="0" smtClean="0"/>
              <a:t>’</a:t>
            </a:r>
            <a:r>
              <a:rPr lang="en-US" dirty="0" smtClean="0"/>
              <a:t>s Algorithm</a:t>
            </a: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397000"/>
            <a:ext cx="7448550" cy="4441825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Multiple instances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Each process must a priori claim maximum use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When a process requests a resource it may have to wait  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When a process gets all its resources it must return them in a finite amount of time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1001713" y="422275"/>
            <a:ext cx="7586662" cy="43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smtClean="0"/>
              <a:t>Data Structures for the Banker</a:t>
            </a:r>
            <a:r>
              <a:rPr lang="ja-JP" altLang="en-US" sz="2800" smtClean="0"/>
              <a:t>’</a:t>
            </a:r>
            <a:r>
              <a:rPr lang="en-US" altLang="ja-JP" sz="2800" smtClean="0"/>
              <a:t>s Algorithm </a:t>
            </a:r>
            <a:endParaRPr lang="en-US" sz="2800" smtClean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2213" y="1843088"/>
            <a:ext cx="7370762" cy="4387850"/>
          </a:xfrm>
        </p:spPr>
        <p:txBody>
          <a:bodyPr>
            <a:normAutofit fontScale="77500" lnSpcReduction="20000"/>
          </a:bodyPr>
          <a:lstStyle/>
          <a:p>
            <a:r>
              <a:rPr lang="en-US" b="1" smtClean="0"/>
              <a:t>Available</a:t>
            </a:r>
            <a:r>
              <a:rPr lang="en-US" i="1" smtClean="0"/>
              <a:t>:</a:t>
            </a:r>
            <a:r>
              <a:rPr lang="en-US" smtClean="0"/>
              <a:t>  Vector of length </a:t>
            </a:r>
            <a:r>
              <a:rPr lang="en-US" i="1" smtClean="0"/>
              <a:t>m</a:t>
            </a:r>
            <a:r>
              <a:rPr lang="en-US" smtClean="0"/>
              <a:t>. If available [</a:t>
            </a:r>
            <a:r>
              <a:rPr lang="en-US" i="1" smtClean="0"/>
              <a:t>j</a:t>
            </a:r>
            <a:r>
              <a:rPr lang="en-US" smtClean="0"/>
              <a:t>] = </a:t>
            </a:r>
            <a:r>
              <a:rPr lang="en-US" i="1" smtClean="0"/>
              <a:t>k</a:t>
            </a:r>
            <a:r>
              <a:rPr lang="en-US" smtClean="0"/>
              <a:t>, there are</a:t>
            </a:r>
            <a:r>
              <a:rPr lang="en-US" i="1" smtClean="0"/>
              <a:t> k</a:t>
            </a:r>
            <a:r>
              <a:rPr lang="en-US" smtClean="0"/>
              <a:t> instances of resource type </a:t>
            </a:r>
            <a:r>
              <a:rPr lang="en-US" i="1" smtClean="0"/>
              <a:t>R</a:t>
            </a:r>
            <a:r>
              <a:rPr lang="en-US" i="1" baseline="-25000" smtClean="0"/>
              <a:t>j</a:t>
            </a:r>
            <a:r>
              <a:rPr lang="en-US" baseline="-25000" smtClean="0"/>
              <a:t>  </a:t>
            </a:r>
            <a:r>
              <a:rPr lang="en-US" smtClean="0"/>
              <a:t>available</a:t>
            </a:r>
          </a:p>
          <a:p>
            <a:endParaRPr lang="en-US" sz="800" smtClean="0"/>
          </a:p>
          <a:p>
            <a:r>
              <a:rPr lang="en-US" b="1" smtClean="0">
                <a:solidFill>
                  <a:srgbClr val="000000"/>
                </a:solidFill>
              </a:rPr>
              <a:t>Max</a:t>
            </a:r>
            <a:r>
              <a:rPr lang="en-US" i="1" smtClean="0"/>
              <a:t>: n x m</a:t>
            </a:r>
            <a:r>
              <a:rPr lang="en-US" smtClean="0"/>
              <a:t> matrix.  If </a:t>
            </a:r>
            <a:r>
              <a:rPr lang="en-US" i="1" smtClean="0"/>
              <a:t>Max </a:t>
            </a:r>
            <a:r>
              <a:rPr lang="en-US" smtClean="0"/>
              <a:t>[</a:t>
            </a:r>
            <a:r>
              <a:rPr lang="en-US" i="1" smtClean="0"/>
              <a:t>i,j</a:t>
            </a:r>
            <a:r>
              <a:rPr lang="en-US" smtClean="0"/>
              <a:t>] = </a:t>
            </a:r>
            <a:r>
              <a:rPr lang="en-US" i="1" smtClean="0"/>
              <a:t>k</a:t>
            </a:r>
            <a:r>
              <a:rPr lang="en-US" smtClean="0"/>
              <a:t>, then process </a:t>
            </a:r>
            <a:r>
              <a:rPr lang="en-US" i="1" smtClean="0"/>
              <a:t>P</a:t>
            </a:r>
            <a:r>
              <a:rPr lang="en-US" i="1" baseline="-25000" smtClean="0"/>
              <a:t>i</a:t>
            </a:r>
            <a:r>
              <a:rPr lang="en-US" i="1" smtClean="0"/>
              <a:t> </a:t>
            </a:r>
            <a:r>
              <a:rPr lang="en-US" smtClean="0"/>
              <a:t>may request at most</a:t>
            </a:r>
            <a:r>
              <a:rPr lang="en-US" i="1" smtClean="0"/>
              <a:t> k </a:t>
            </a:r>
            <a:r>
              <a:rPr lang="en-US" smtClean="0"/>
              <a:t>instances of resource type </a:t>
            </a:r>
            <a:r>
              <a:rPr lang="en-US" i="1" smtClean="0"/>
              <a:t>R</a:t>
            </a:r>
            <a:r>
              <a:rPr lang="en-US" i="1" baseline="-25000" smtClean="0"/>
              <a:t>j</a:t>
            </a:r>
          </a:p>
          <a:p>
            <a:endParaRPr lang="en-US" sz="800" i="1" baseline="-25000" smtClean="0"/>
          </a:p>
          <a:p>
            <a:r>
              <a:rPr lang="en-US" b="1" smtClean="0">
                <a:solidFill>
                  <a:srgbClr val="000000"/>
                </a:solidFill>
              </a:rPr>
              <a:t>Allocation</a:t>
            </a:r>
            <a:r>
              <a:rPr lang="en-US" i="1" smtClean="0"/>
              <a:t>:  n </a:t>
            </a:r>
            <a:r>
              <a:rPr lang="en-US" smtClean="0"/>
              <a:t>x</a:t>
            </a:r>
            <a:r>
              <a:rPr lang="en-US" i="1" smtClean="0"/>
              <a:t> m</a:t>
            </a:r>
            <a:r>
              <a:rPr lang="en-US" smtClean="0"/>
              <a:t> matrix.  If Allocation[</a:t>
            </a:r>
            <a:r>
              <a:rPr lang="en-US" i="1" smtClean="0"/>
              <a:t>i,j</a:t>
            </a:r>
            <a:r>
              <a:rPr lang="en-US" smtClean="0"/>
              <a:t>] = </a:t>
            </a:r>
            <a:r>
              <a:rPr lang="en-US" i="1" smtClean="0"/>
              <a:t>k</a:t>
            </a:r>
            <a:r>
              <a:rPr lang="en-US" smtClean="0"/>
              <a:t> then</a:t>
            </a:r>
            <a:r>
              <a:rPr lang="en-US" i="1" smtClean="0"/>
              <a:t> P</a:t>
            </a:r>
            <a:r>
              <a:rPr lang="en-US" i="1" baseline="-25000" smtClean="0"/>
              <a:t>i</a:t>
            </a:r>
            <a:r>
              <a:rPr lang="en-US" smtClean="0"/>
              <a:t> is currently allocated </a:t>
            </a:r>
            <a:r>
              <a:rPr lang="en-US" i="1" smtClean="0"/>
              <a:t>k</a:t>
            </a:r>
            <a:r>
              <a:rPr lang="en-US" smtClean="0"/>
              <a:t> instances of </a:t>
            </a:r>
            <a:r>
              <a:rPr lang="en-US" i="1" smtClean="0"/>
              <a:t>R</a:t>
            </a:r>
            <a:r>
              <a:rPr lang="en-US" i="1" baseline="-25000" smtClean="0"/>
              <a:t>j</a:t>
            </a:r>
          </a:p>
          <a:p>
            <a:endParaRPr lang="en-US" sz="800" i="1" baseline="-25000" smtClean="0"/>
          </a:p>
          <a:p>
            <a:r>
              <a:rPr lang="en-US" b="1" smtClean="0">
                <a:solidFill>
                  <a:srgbClr val="000000"/>
                </a:solidFill>
              </a:rPr>
              <a:t>Need</a:t>
            </a:r>
            <a:r>
              <a:rPr lang="en-US" i="1" smtClean="0"/>
              <a:t>:  n </a:t>
            </a:r>
            <a:r>
              <a:rPr lang="en-US" smtClean="0"/>
              <a:t>x</a:t>
            </a:r>
            <a:r>
              <a:rPr lang="en-US" i="1" smtClean="0"/>
              <a:t> m</a:t>
            </a:r>
            <a:r>
              <a:rPr lang="en-US" smtClean="0"/>
              <a:t> matrix. If </a:t>
            </a:r>
            <a:r>
              <a:rPr lang="en-US" i="1" smtClean="0"/>
              <a:t>Need</a:t>
            </a:r>
            <a:r>
              <a:rPr lang="en-US" smtClean="0"/>
              <a:t>[</a:t>
            </a:r>
            <a:r>
              <a:rPr lang="en-US" i="1" smtClean="0"/>
              <a:t>i,j</a:t>
            </a:r>
            <a:r>
              <a:rPr lang="en-US" smtClean="0"/>
              <a:t>] =</a:t>
            </a:r>
            <a:r>
              <a:rPr lang="en-US" i="1" smtClean="0"/>
              <a:t> k</a:t>
            </a:r>
            <a:r>
              <a:rPr lang="en-US" smtClean="0"/>
              <a:t>, then</a:t>
            </a:r>
            <a:r>
              <a:rPr lang="en-US" i="1" smtClean="0"/>
              <a:t> P</a:t>
            </a:r>
            <a:r>
              <a:rPr lang="en-US" i="1" baseline="-25000" smtClean="0"/>
              <a:t>i</a:t>
            </a:r>
            <a:r>
              <a:rPr lang="en-US" smtClean="0"/>
              <a:t> may need </a:t>
            </a:r>
            <a:r>
              <a:rPr lang="en-US" i="1" smtClean="0"/>
              <a:t>k</a:t>
            </a:r>
            <a:r>
              <a:rPr lang="en-US" smtClean="0"/>
              <a:t> more instances of </a:t>
            </a:r>
            <a:r>
              <a:rPr lang="en-US" i="1" smtClean="0"/>
              <a:t>R</a:t>
            </a:r>
            <a:r>
              <a:rPr lang="en-US" i="1" baseline="-25000" smtClean="0"/>
              <a:t>j</a:t>
            </a:r>
            <a:r>
              <a:rPr lang="en-US" baseline="-25000" smtClean="0"/>
              <a:t> </a:t>
            </a:r>
            <a:r>
              <a:rPr lang="en-US" smtClean="0"/>
              <a:t>to complete its task</a:t>
            </a:r>
          </a:p>
          <a:p>
            <a:pPr lvl="2">
              <a:buFont typeface="Webdings" pitchFamily="18" charset="2"/>
              <a:buNone/>
            </a:pPr>
            <a:r>
              <a:rPr lang="en-US" smtClean="0"/>
              <a:t/>
            </a:r>
            <a:br>
              <a:rPr lang="en-US" smtClean="0"/>
            </a:br>
            <a:r>
              <a:rPr lang="en-US" i="1" smtClean="0"/>
              <a:t>Need</a:t>
            </a:r>
            <a:r>
              <a:rPr lang="en-US" smtClean="0"/>
              <a:t> [</a:t>
            </a:r>
            <a:r>
              <a:rPr lang="en-US" i="1" smtClean="0"/>
              <a:t>i,j]</a:t>
            </a:r>
            <a:r>
              <a:rPr lang="en-US" smtClean="0"/>
              <a:t> = </a:t>
            </a:r>
            <a:r>
              <a:rPr lang="en-US" i="1" smtClean="0"/>
              <a:t>Max</a:t>
            </a:r>
            <a:r>
              <a:rPr lang="en-US" smtClean="0"/>
              <a:t>[</a:t>
            </a:r>
            <a:r>
              <a:rPr lang="en-US" i="1" smtClean="0"/>
              <a:t>i,j</a:t>
            </a:r>
            <a:r>
              <a:rPr lang="en-US" smtClean="0"/>
              <a:t>] – </a:t>
            </a:r>
            <a:r>
              <a:rPr lang="en-US" i="1" smtClean="0"/>
              <a:t>Allocation</a:t>
            </a:r>
            <a:r>
              <a:rPr lang="en-US" smtClean="0"/>
              <a:t> [</a:t>
            </a:r>
            <a:r>
              <a:rPr lang="en-US" i="1" smtClean="0"/>
              <a:t>i,j</a:t>
            </a:r>
            <a:r>
              <a:rPr lang="en-US" smtClean="0"/>
              <a:t>]</a:t>
            </a:r>
          </a:p>
        </p:txBody>
      </p:sp>
      <p:sp>
        <p:nvSpPr>
          <p:cNvPr id="60419" name="Text Box 4"/>
          <p:cNvSpPr txBox="1">
            <a:spLocks noChangeArrowheads="1"/>
          </p:cNvSpPr>
          <p:nvPr/>
        </p:nvSpPr>
        <p:spPr bwMode="auto">
          <a:xfrm>
            <a:off x="809625" y="1408113"/>
            <a:ext cx="6934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Helvetica" pitchFamily="-84" charset="0"/>
              </a:rPr>
              <a:t>Let </a:t>
            </a:r>
            <a:r>
              <a:rPr lang="en-US" i="1">
                <a:latin typeface="Helvetica" pitchFamily="-84" charset="0"/>
              </a:rPr>
              <a:t>n</a:t>
            </a:r>
            <a:r>
              <a:rPr lang="en-US">
                <a:latin typeface="Helvetica" pitchFamily="-84" charset="0"/>
              </a:rPr>
              <a:t> = number of processes, and </a:t>
            </a:r>
            <a:r>
              <a:rPr lang="en-US" i="1">
                <a:latin typeface="Helvetica" pitchFamily="-84" charset="0"/>
              </a:rPr>
              <a:t>m </a:t>
            </a:r>
            <a:r>
              <a:rPr lang="en-US">
                <a:latin typeface="Helvetica" pitchFamily="-84" charset="0"/>
              </a:rPr>
              <a:t>= number of resources types.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Safety Algorithm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282700"/>
            <a:ext cx="7372350" cy="49434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Monotype Sorts" pitchFamily="-84" charset="2"/>
              <a:buNone/>
            </a:pPr>
            <a:r>
              <a:rPr lang="en-US" smtClean="0"/>
              <a:t>1.	Let </a:t>
            </a:r>
            <a:r>
              <a:rPr lang="en-US" b="1" i="1" smtClean="0">
                <a:solidFill>
                  <a:srgbClr val="000000"/>
                </a:solidFill>
              </a:rPr>
              <a:t>Work</a:t>
            </a:r>
            <a:r>
              <a:rPr lang="en-US" i="1" smtClean="0">
                <a:solidFill>
                  <a:srgbClr val="000000"/>
                </a:solidFill>
              </a:rPr>
              <a:t> </a:t>
            </a:r>
            <a:r>
              <a:rPr lang="en-US" smtClean="0"/>
              <a:t>and </a:t>
            </a:r>
            <a:r>
              <a:rPr lang="en-US" b="1" i="1" smtClean="0">
                <a:solidFill>
                  <a:srgbClr val="000000"/>
                </a:solidFill>
              </a:rPr>
              <a:t>Finish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 smtClean="0"/>
              <a:t>be vectors of length</a:t>
            </a:r>
            <a:r>
              <a:rPr lang="en-US" i="1" smtClean="0"/>
              <a:t> m</a:t>
            </a:r>
            <a:r>
              <a:rPr lang="en-US" smtClean="0"/>
              <a:t> and</a:t>
            </a:r>
            <a:r>
              <a:rPr lang="en-US" i="1" smtClean="0"/>
              <a:t> n</a:t>
            </a:r>
            <a:r>
              <a:rPr lang="en-US" smtClean="0"/>
              <a:t>, respectively.  Initialize:</a:t>
            </a:r>
          </a:p>
          <a:p>
            <a:pPr marL="1543050" lvl="3" indent="-342900">
              <a:lnSpc>
                <a:spcPct val="90000"/>
              </a:lnSpc>
              <a:buFontTx/>
              <a:buNone/>
            </a:pPr>
            <a:r>
              <a:rPr lang="en-US" b="1" i="1" smtClean="0"/>
              <a:t>Work </a:t>
            </a:r>
            <a:r>
              <a:rPr lang="en-US" b="1" smtClean="0"/>
              <a:t>= </a:t>
            </a:r>
            <a:r>
              <a:rPr lang="en-US" b="1" i="1" smtClean="0"/>
              <a:t>Available</a:t>
            </a:r>
          </a:p>
          <a:p>
            <a:pPr marL="1543050" lvl="3" indent="-342900">
              <a:lnSpc>
                <a:spcPct val="90000"/>
              </a:lnSpc>
              <a:buFontTx/>
              <a:buNone/>
            </a:pPr>
            <a:r>
              <a:rPr lang="en-US" b="1" i="1" smtClean="0"/>
              <a:t>Finish </a:t>
            </a:r>
            <a:r>
              <a:rPr lang="en-US" b="1" smtClean="0"/>
              <a:t>[</a:t>
            </a:r>
            <a:r>
              <a:rPr lang="en-US" b="1" i="1" smtClean="0"/>
              <a:t>i</a:t>
            </a:r>
            <a:r>
              <a:rPr lang="en-US" b="1" smtClean="0"/>
              <a:t>] =</a:t>
            </a:r>
            <a:r>
              <a:rPr lang="en-US" b="1" i="1" smtClean="0"/>
              <a:t> false </a:t>
            </a:r>
            <a:r>
              <a:rPr lang="en-US" b="1" smtClean="0"/>
              <a:t>for</a:t>
            </a:r>
            <a:r>
              <a:rPr lang="en-US" b="1" i="1" smtClean="0"/>
              <a:t> i</a:t>
            </a:r>
            <a:r>
              <a:rPr lang="en-US" b="1" smtClean="0"/>
              <a:t> = 0, 1, …, </a:t>
            </a:r>
            <a:r>
              <a:rPr lang="en-US" b="1" i="1" smtClean="0"/>
              <a:t>n- </a:t>
            </a:r>
            <a:r>
              <a:rPr lang="en-US" b="1" smtClean="0"/>
              <a:t>1</a:t>
            </a:r>
          </a:p>
          <a:p>
            <a:pPr marL="1543050" lvl="3" indent="-342900">
              <a:lnSpc>
                <a:spcPct val="90000"/>
              </a:lnSpc>
              <a:buFontTx/>
              <a:buNone/>
            </a:pPr>
            <a:endParaRPr lang="en-US" sz="800" smtClean="0"/>
          </a:p>
          <a:p>
            <a:pPr>
              <a:lnSpc>
                <a:spcPct val="90000"/>
              </a:lnSpc>
              <a:buFont typeface="Monotype Sorts" pitchFamily="-84" charset="2"/>
              <a:buNone/>
            </a:pPr>
            <a:r>
              <a:rPr lang="en-US" smtClean="0"/>
              <a:t>2.	Find an </a:t>
            </a:r>
            <a:r>
              <a:rPr lang="en-US" b="1" i="1" smtClean="0"/>
              <a:t>i</a:t>
            </a:r>
            <a:r>
              <a:rPr lang="en-US" i="1" smtClean="0"/>
              <a:t> </a:t>
            </a:r>
            <a:r>
              <a:rPr lang="en-US" smtClean="0"/>
              <a:t>such that both: </a:t>
            </a:r>
          </a:p>
          <a:p>
            <a:pPr marL="800100" lvl="1" indent="-342900">
              <a:lnSpc>
                <a:spcPct val="90000"/>
              </a:lnSpc>
              <a:buFont typeface="Monotype Sorts" pitchFamily="-84" charset="2"/>
              <a:buNone/>
            </a:pPr>
            <a:r>
              <a:rPr lang="en-US" smtClean="0"/>
              <a:t>(a) </a:t>
            </a:r>
            <a:r>
              <a:rPr lang="en-US" b="1" i="1" smtClean="0"/>
              <a:t>Finish</a:t>
            </a:r>
            <a:r>
              <a:rPr lang="en-US" b="1" smtClean="0"/>
              <a:t> [</a:t>
            </a:r>
            <a:r>
              <a:rPr lang="en-US" b="1" i="1" smtClean="0"/>
              <a:t>i</a:t>
            </a:r>
            <a:r>
              <a:rPr lang="en-US" b="1" smtClean="0"/>
              <a:t>] = </a:t>
            </a:r>
            <a:r>
              <a:rPr lang="en-US" b="1" i="1" smtClean="0"/>
              <a:t>false</a:t>
            </a:r>
            <a:endParaRPr lang="en-US" b="1" smtClean="0"/>
          </a:p>
          <a:p>
            <a:pPr marL="800100" lvl="1" indent="-342900">
              <a:lnSpc>
                <a:spcPct val="90000"/>
              </a:lnSpc>
              <a:buFont typeface="Monotype Sorts" pitchFamily="-84" charset="2"/>
              <a:buNone/>
            </a:pPr>
            <a:r>
              <a:rPr lang="en-US" smtClean="0"/>
              <a:t>(b) </a:t>
            </a:r>
            <a:r>
              <a:rPr lang="en-US" b="1" i="1" smtClean="0"/>
              <a:t>Need</a:t>
            </a:r>
            <a:r>
              <a:rPr lang="en-US" b="1" i="1" baseline="-25000" smtClean="0"/>
              <a:t>i</a:t>
            </a:r>
            <a:r>
              <a:rPr lang="en-US" b="1" smtClean="0"/>
              <a:t> </a:t>
            </a:r>
            <a:r>
              <a:rPr lang="en-US" b="1" smtClean="0">
                <a:sym typeface="Symbol" pitchFamily="18" charset="2"/>
              </a:rPr>
              <a:t> </a:t>
            </a:r>
            <a:r>
              <a:rPr lang="en-US" b="1" i="1" smtClean="0">
                <a:sym typeface="Symbol" pitchFamily="18" charset="2"/>
              </a:rPr>
              <a:t>Work</a:t>
            </a:r>
          </a:p>
          <a:p>
            <a:pPr marL="800100" lvl="1" indent="-342900">
              <a:lnSpc>
                <a:spcPct val="90000"/>
              </a:lnSpc>
              <a:buFont typeface="Monotype Sorts" pitchFamily="-84" charset="2"/>
              <a:buNone/>
            </a:pPr>
            <a:r>
              <a:rPr lang="en-US" smtClean="0">
                <a:sym typeface="Symbol" pitchFamily="18" charset="2"/>
              </a:rPr>
              <a:t>If no such</a:t>
            </a:r>
            <a:r>
              <a:rPr lang="en-US" b="1" smtClean="0">
                <a:sym typeface="Symbol" pitchFamily="18" charset="2"/>
              </a:rPr>
              <a:t> </a:t>
            </a:r>
            <a:r>
              <a:rPr lang="en-US" b="1" i="1" smtClean="0">
                <a:sym typeface="Symbol" pitchFamily="18" charset="2"/>
              </a:rPr>
              <a:t>i </a:t>
            </a:r>
            <a:r>
              <a:rPr lang="en-US" smtClean="0">
                <a:sym typeface="Symbol" pitchFamily="18" charset="2"/>
              </a:rPr>
              <a:t>exists, go to step 4</a:t>
            </a:r>
          </a:p>
          <a:p>
            <a:pPr marL="800100" lvl="1" indent="-342900">
              <a:lnSpc>
                <a:spcPct val="90000"/>
              </a:lnSpc>
              <a:buFont typeface="Monotype Sorts" pitchFamily="-84" charset="2"/>
              <a:buNone/>
            </a:pPr>
            <a:endParaRPr lang="en-US" sz="800" smtClean="0">
              <a:sym typeface="Symbol" pitchFamily="18" charset="2"/>
            </a:endParaRPr>
          </a:p>
          <a:p>
            <a:pPr>
              <a:lnSpc>
                <a:spcPct val="90000"/>
              </a:lnSpc>
              <a:buFont typeface="Monotype Sorts" pitchFamily="-84" charset="2"/>
              <a:buNone/>
            </a:pPr>
            <a:r>
              <a:rPr lang="en-US" i="1" smtClean="0"/>
              <a:t>3.  </a:t>
            </a:r>
            <a:r>
              <a:rPr lang="en-US" b="1" i="1" smtClean="0"/>
              <a:t>Work</a:t>
            </a:r>
            <a:r>
              <a:rPr lang="en-US" b="1" smtClean="0"/>
              <a:t> = </a:t>
            </a:r>
            <a:r>
              <a:rPr lang="en-US" b="1" i="1" smtClean="0"/>
              <a:t>Work </a:t>
            </a:r>
            <a:r>
              <a:rPr lang="en-US" b="1" smtClean="0"/>
              <a:t>+ </a:t>
            </a:r>
            <a:r>
              <a:rPr lang="en-US" b="1" i="1" smtClean="0"/>
              <a:t>Allocation</a:t>
            </a:r>
            <a:r>
              <a:rPr lang="en-US" b="1" i="1" baseline="-25000" smtClean="0"/>
              <a:t>i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i="1" smtClean="0"/>
              <a:t>Finish</a:t>
            </a:r>
            <a:r>
              <a:rPr lang="en-US" b="1" smtClean="0"/>
              <a:t>[</a:t>
            </a:r>
            <a:r>
              <a:rPr lang="en-US" b="1" i="1" smtClean="0"/>
              <a:t>i</a:t>
            </a:r>
            <a:r>
              <a:rPr lang="en-US" b="1" smtClean="0"/>
              <a:t>] =</a:t>
            </a:r>
            <a:r>
              <a:rPr lang="en-US" b="1" i="1" smtClean="0"/>
              <a:t> true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smtClean="0"/>
              <a:t>go to step 2</a:t>
            </a:r>
          </a:p>
          <a:p>
            <a:pPr>
              <a:lnSpc>
                <a:spcPct val="90000"/>
              </a:lnSpc>
            </a:pPr>
            <a:endParaRPr lang="en-US" sz="800" smtClean="0"/>
          </a:p>
          <a:p>
            <a:pPr>
              <a:lnSpc>
                <a:spcPct val="90000"/>
              </a:lnSpc>
              <a:buFont typeface="Monotype Sorts" pitchFamily="-84" charset="2"/>
              <a:buNone/>
            </a:pPr>
            <a:r>
              <a:rPr lang="en-US" smtClean="0"/>
              <a:t>4.	If </a:t>
            </a:r>
            <a:r>
              <a:rPr lang="en-US" b="1" i="1" smtClean="0"/>
              <a:t>Finish</a:t>
            </a:r>
            <a:r>
              <a:rPr lang="en-US" b="1" smtClean="0"/>
              <a:t> [</a:t>
            </a:r>
            <a:r>
              <a:rPr lang="en-US" b="1" i="1" smtClean="0"/>
              <a:t>i</a:t>
            </a:r>
            <a:r>
              <a:rPr lang="en-US" b="1" smtClean="0"/>
              <a:t>] == </a:t>
            </a:r>
            <a:r>
              <a:rPr lang="en-US" b="1" i="1" smtClean="0"/>
              <a:t>true</a:t>
            </a:r>
            <a:r>
              <a:rPr lang="en-US" b="1" smtClean="0"/>
              <a:t> </a:t>
            </a:r>
            <a:r>
              <a:rPr lang="en-US" smtClean="0"/>
              <a:t>for all </a:t>
            </a:r>
            <a:r>
              <a:rPr lang="en-US" b="1" i="1" smtClean="0"/>
              <a:t>i</a:t>
            </a:r>
            <a:r>
              <a:rPr lang="en-US" smtClean="0"/>
              <a:t>, then the system is in a safe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973138" y="404813"/>
            <a:ext cx="79248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smtClean="0"/>
              <a:t>Resource-Request Algorithm for Process </a:t>
            </a:r>
            <a:r>
              <a:rPr lang="en-US" sz="2800" i="1" smtClean="0"/>
              <a:t>P</a:t>
            </a:r>
            <a:r>
              <a:rPr lang="en-US" sz="2800" i="1" baseline="-25000" smtClean="0"/>
              <a:t>i</a:t>
            </a:r>
            <a:endParaRPr lang="en-US" sz="2800" smtClean="0"/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2325" y="1271588"/>
            <a:ext cx="7642225" cy="46863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 typeface="Monotype Sorts" pitchFamily="-84" charset="2"/>
              <a:buNone/>
            </a:pPr>
            <a:r>
              <a:rPr lang="en-US" i="1" smtClean="0"/>
              <a:t>     </a:t>
            </a:r>
            <a:r>
              <a:rPr lang="en-US" b="1" i="1" smtClean="0"/>
              <a:t>Request</a:t>
            </a:r>
            <a:r>
              <a:rPr lang="en-US" b="1" i="1" baseline="-25000" smtClean="0"/>
              <a:t>i</a:t>
            </a:r>
            <a:r>
              <a:rPr lang="en-US" smtClean="0"/>
              <a:t> = request vector for process </a:t>
            </a:r>
            <a:r>
              <a:rPr lang="en-US" b="1" i="1" smtClean="0"/>
              <a:t>P</a:t>
            </a:r>
            <a:r>
              <a:rPr lang="en-US" b="1" i="1" baseline="-25000" smtClean="0"/>
              <a:t>i</a:t>
            </a:r>
            <a:r>
              <a:rPr lang="en-US" smtClean="0"/>
              <a:t>.  If </a:t>
            </a:r>
            <a:r>
              <a:rPr lang="en-US" b="1" i="1" smtClean="0"/>
              <a:t>Request</a:t>
            </a:r>
            <a:r>
              <a:rPr lang="en-US" b="1" i="1" baseline="-25000" smtClean="0"/>
              <a:t>i</a:t>
            </a:r>
            <a:r>
              <a:rPr lang="en-US" b="1" baseline="-25000" smtClean="0"/>
              <a:t> </a:t>
            </a:r>
            <a:r>
              <a:rPr lang="en-US" b="1" smtClean="0"/>
              <a:t>[</a:t>
            </a:r>
            <a:r>
              <a:rPr lang="en-US" b="1" i="1" smtClean="0"/>
              <a:t>j</a:t>
            </a:r>
            <a:r>
              <a:rPr lang="en-US" b="1" smtClean="0"/>
              <a:t>] = </a:t>
            </a:r>
            <a:r>
              <a:rPr lang="en-US" b="1" i="1" smtClean="0"/>
              <a:t>k</a:t>
            </a:r>
            <a:r>
              <a:rPr lang="en-US" b="1" smtClean="0"/>
              <a:t> </a:t>
            </a:r>
            <a:r>
              <a:rPr lang="en-US" smtClean="0"/>
              <a:t>then process </a:t>
            </a:r>
            <a:r>
              <a:rPr lang="en-US" b="1" i="1" smtClean="0"/>
              <a:t>P</a:t>
            </a:r>
            <a:r>
              <a:rPr lang="en-US" b="1" i="1" baseline="-25000" smtClean="0"/>
              <a:t>i</a:t>
            </a:r>
            <a:r>
              <a:rPr lang="en-US" smtClean="0"/>
              <a:t> wants </a:t>
            </a:r>
            <a:r>
              <a:rPr lang="en-US" b="1" i="1" smtClean="0"/>
              <a:t>k</a:t>
            </a:r>
            <a:r>
              <a:rPr lang="en-US" smtClean="0"/>
              <a:t> instances of resource type </a:t>
            </a:r>
            <a:r>
              <a:rPr lang="en-US" b="1" i="1" smtClean="0"/>
              <a:t>R</a:t>
            </a:r>
            <a:r>
              <a:rPr lang="en-US" b="1" i="1" baseline="-25000" smtClean="0"/>
              <a:t>j</a:t>
            </a:r>
            <a:endParaRPr lang="en-US" b="1" baseline="-25000" smtClean="0"/>
          </a:p>
          <a:p>
            <a:pPr lvl="1">
              <a:lnSpc>
                <a:spcPct val="90000"/>
              </a:lnSpc>
              <a:buFont typeface="Monotype Sorts" pitchFamily="-84" charset="2"/>
              <a:buNone/>
            </a:pPr>
            <a:r>
              <a:rPr lang="en-US" smtClean="0"/>
              <a:t>1.	If </a:t>
            </a:r>
            <a:r>
              <a:rPr lang="en-US" b="1" i="1" smtClean="0"/>
              <a:t>Request</a:t>
            </a:r>
            <a:r>
              <a:rPr lang="en-US" b="1" i="1" baseline="-25000" smtClean="0"/>
              <a:t>i</a:t>
            </a:r>
            <a:r>
              <a:rPr lang="en-US" b="1" i="1" smtClean="0"/>
              <a:t> </a:t>
            </a:r>
            <a:r>
              <a:rPr lang="en-US" b="1" smtClean="0">
                <a:sym typeface="Symbol" pitchFamily="18" charset="2"/>
              </a:rPr>
              <a:t> </a:t>
            </a:r>
            <a:r>
              <a:rPr lang="en-US" b="1" i="1" smtClean="0">
                <a:sym typeface="Symbol" pitchFamily="18" charset="2"/>
              </a:rPr>
              <a:t>Need</a:t>
            </a:r>
            <a:r>
              <a:rPr lang="en-US" b="1" i="1" baseline="-25000" smtClean="0">
                <a:sym typeface="Symbol" pitchFamily="18" charset="2"/>
              </a:rPr>
              <a:t>i</a:t>
            </a:r>
            <a:r>
              <a:rPr lang="en-US" b="1" i="1" smtClean="0"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go to step 2.  Otherwise, raise error condition, since process has exceeded its maximum claim</a:t>
            </a:r>
          </a:p>
          <a:p>
            <a:pPr lvl="1">
              <a:lnSpc>
                <a:spcPct val="90000"/>
              </a:lnSpc>
              <a:buFont typeface="Monotype Sorts" pitchFamily="-84" charset="2"/>
              <a:buNone/>
            </a:pPr>
            <a:r>
              <a:rPr lang="en-US" smtClean="0">
                <a:sym typeface="Symbol" pitchFamily="18" charset="2"/>
              </a:rPr>
              <a:t>2.	If </a:t>
            </a:r>
            <a:r>
              <a:rPr lang="en-US" b="1" i="1" smtClean="0"/>
              <a:t>Request</a:t>
            </a:r>
            <a:r>
              <a:rPr lang="en-US" b="1" i="1" baseline="-25000" smtClean="0"/>
              <a:t>i</a:t>
            </a:r>
            <a:r>
              <a:rPr lang="en-US" b="1" smtClean="0"/>
              <a:t> </a:t>
            </a:r>
            <a:r>
              <a:rPr lang="en-US" b="1" smtClean="0">
                <a:sym typeface="Symbol" pitchFamily="18" charset="2"/>
              </a:rPr>
              <a:t> </a:t>
            </a:r>
            <a:r>
              <a:rPr lang="en-US" b="1" i="1" smtClean="0">
                <a:sym typeface="Symbol" pitchFamily="18" charset="2"/>
              </a:rPr>
              <a:t>Available</a:t>
            </a:r>
            <a:r>
              <a:rPr lang="en-US" smtClean="0">
                <a:sym typeface="Symbol" pitchFamily="18" charset="2"/>
              </a:rPr>
              <a:t>, go to step 3.  Otherwise </a:t>
            </a:r>
            <a:r>
              <a:rPr lang="en-US" b="1" i="1" smtClean="0">
                <a:sym typeface="Symbol" pitchFamily="18" charset="2"/>
              </a:rPr>
              <a:t>P</a:t>
            </a:r>
            <a:r>
              <a:rPr lang="en-US" b="1" i="1" baseline="-25000" smtClean="0">
                <a:sym typeface="Symbol" pitchFamily="18" charset="2"/>
              </a:rPr>
              <a:t>i</a:t>
            </a:r>
            <a:r>
              <a:rPr lang="en-US" smtClean="0">
                <a:sym typeface="Symbol" pitchFamily="18" charset="2"/>
              </a:rPr>
              <a:t>  must wait, since resources are not available</a:t>
            </a:r>
          </a:p>
          <a:p>
            <a:pPr lvl="1">
              <a:lnSpc>
                <a:spcPct val="90000"/>
              </a:lnSpc>
              <a:buFont typeface="Monotype Sorts" pitchFamily="-84" charset="2"/>
              <a:buNone/>
            </a:pPr>
            <a:r>
              <a:rPr lang="en-US" smtClean="0">
                <a:sym typeface="Symbol" pitchFamily="18" charset="2"/>
              </a:rPr>
              <a:t>3.	Pretend to allocate requested resources to </a:t>
            </a:r>
            <a:r>
              <a:rPr lang="en-US" b="1" i="1" smtClean="0">
                <a:sym typeface="Symbol" pitchFamily="18" charset="2"/>
              </a:rPr>
              <a:t>P</a:t>
            </a:r>
            <a:r>
              <a:rPr lang="en-US" b="1" i="1" baseline="-25000" smtClean="0">
                <a:sym typeface="Symbol" pitchFamily="18" charset="2"/>
              </a:rPr>
              <a:t>i</a:t>
            </a:r>
            <a:r>
              <a:rPr lang="en-US" smtClean="0">
                <a:sym typeface="Symbol" pitchFamily="18" charset="2"/>
              </a:rPr>
              <a:t> by modifying the state as follows: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smtClean="0">
                <a:sym typeface="Symbol" pitchFamily="18" charset="2"/>
              </a:rPr>
              <a:t>		</a:t>
            </a:r>
            <a:r>
              <a:rPr lang="en-US" b="1" i="1" smtClean="0">
                <a:sym typeface="Symbol" pitchFamily="18" charset="2"/>
              </a:rPr>
              <a:t>Available</a:t>
            </a:r>
            <a:r>
              <a:rPr lang="en-US" b="1" smtClean="0">
                <a:sym typeface="Symbol" pitchFamily="18" charset="2"/>
              </a:rPr>
              <a:t> = </a:t>
            </a:r>
            <a:r>
              <a:rPr lang="en-US" b="1" i="1" smtClean="0">
                <a:sym typeface="Symbol" pitchFamily="18" charset="2"/>
              </a:rPr>
              <a:t>Available  </a:t>
            </a:r>
            <a:r>
              <a:rPr lang="en-US" b="1" smtClean="0">
                <a:sym typeface="Symbol" pitchFamily="18" charset="2"/>
              </a:rPr>
              <a:t>–</a:t>
            </a:r>
            <a:r>
              <a:rPr lang="en-US" b="1" i="1" smtClean="0">
                <a:sym typeface="Symbol" pitchFamily="18" charset="2"/>
              </a:rPr>
              <a:t> Request</a:t>
            </a:r>
            <a:r>
              <a:rPr lang="en-US" b="1" i="1" baseline="-25000" smtClean="0">
                <a:sym typeface="Symbol" pitchFamily="18" charset="2"/>
              </a:rPr>
              <a:t>i</a:t>
            </a:r>
            <a:r>
              <a:rPr lang="en-US" b="1" i="1" smtClean="0">
                <a:sym typeface="Symbol" pitchFamily="18" charset="2"/>
              </a:rPr>
              <a:t>;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b="1" smtClean="0">
                <a:sym typeface="Symbol" pitchFamily="18" charset="2"/>
              </a:rPr>
              <a:t>		</a:t>
            </a:r>
            <a:r>
              <a:rPr lang="en-US" b="1" i="1" smtClean="0">
                <a:sym typeface="Symbol" pitchFamily="18" charset="2"/>
              </a:rPr>
              <a:t>Allocation</a:t>
            </a:r>
            <a:r>
              <a:rPr lang="en-US" b="1" i="1" baseline="-25000" smtClean="0">
                <a:sym typeface="Symbol" pitchFamily="18" charset="2"/>
              </a:rPr>
              <a:t>i</a:t>
            </a:r>
            <a:r>
              <a:rPr lang="en-US" b="1" baseline="-25000" smtClean="0">
                <a:sym typeface="Symbol" pitchFamily="18" charset="2"/>
              </a:rPr>
              <a:t> </a:t>
            </a:r>
            <a:r>
              <a:rPr lang="en-US" b="1" smtClean="0">
                <a:sym typeface="Symbol" pitchFamily="18" charset="2"/>
              </a:rPr>
              <a:t>= </a:t>
            </a:r>
            <a:r>
              <a:rPr lang="en-US" b="1" i="1" smtClean="0">
                <a:sym typeface="Symbol" pitchFamily="18" charset="2"/>
              </a:rPr>
              <a:t>Allocation</a:t>
            </a:r>
            <a:r>
              <a:rPr lang="en-US" b="1" i="1" baseline="-25000" smtClean="0">
                <a:sym typeface="Symbol" pitchFamily="18" charset="2"/>
              </a:rPr>
              <a:t>i</a:t>
            </a:r>
            <a:r>
              <a:rPr lang="en-US" b="1" smtClean="0">
                <a:sym typeface="Symbol" pitchFamily="18" charset="2"/>
              </a:rPr>
              <a:t> + </a:t>
            </a:r>
            <a:r>
              <a:rPr lang="en-US" b="1" i="1" smtClean="0">
                <a:sym typeface="Symbol" pitchFamily="18" charset="2"/>
              </a:rPr>
              <a:t>Request</a:t>
            </a:r>
            <a:r>
              <a:rPr lang="en-US" b="1" i="1" baseline="-25000" smtClean="0">
                <a:sym typeface="Symbol" pitchFamily="18" charset="2"/>
              </a:rPr>
              <a:t>i</a:t>
            </a:r>
            <a:r>
              <a:rPr lang="en-US" b="1" smtClean="0">
                <a:sym typeface="Symbol" pitchFamily="18" charset="2"/>
              </a:rPr>
              <a:t>;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b="1" smtClean="0">
                <a:sym typeface="Symbol" pitchFamily="18" charset="2"/>
              </a:rPr>
              <a:t>		</a:t>
            </a:r>
            <a:r>
              <a:rPr lang="en-US" b="1" i="1" smtClean="0">
                <a:sym typeface="Symbol" pitchFamily="18" charset="2"/>
              </a:rPr>
              <a:t>Need</a:t>
            </a:r>
            <a:r>
              <a:rPr lang="en-US" b="1" i="1" baseline="-25000" smtClean="0">
                <a:sym typeface="Symbol" pitchFamily="18" charset="2"/>
              </a:rPr>
              <a:t>i</a:t>
            </a:r>
            <a:r>
              <a:rPr lang="en-US" b="1" i="1" smtClean="0">
                <a:sym typeface="Symbol" pitchFamily="18" charset="2"/>
              </a:rPr>
              <a:t> </a:t>
            </a:r>
            <a:r>
              <a:rPr lang="en-US" b="1" smtClean="0">
                <a:sym typeface="Symbol" pitchFamily="18" charset="2"/>
              </a:rPr>
              <a:t>=</a:t>
            </a:r>
            <a:r>
              <a:rPr lang="en-US" b="1" i="1" smtClean="0">
                <a:sym typeface="Symbol" pitchFamily="18" charset="2"/>
              </a:rPr>
              <a:t> Need</a:t>
            </a:r>
            <a:r>
              <a:rPr lang="en-US" b="1" i="1" baseline="-25000" smtClean="0">
                <a:sym typeface="Symbol" pitchFamily="18" charset="2"/>
              </a:rPr>
              <a:t>i</a:t>
            </a:r>
            <a:r>
              <a:rPr lang="en-US" b="1" smtClean="0">
                <a:sym typeface="Symbol" pitchFamily="18" charset="2"/>
              </a:rPr>
              <a:t> – </a:t>
            </a:r>
            <a:r>
              <a:rPr lang="en-US" b="1" i="1" smtClean="0">
                <a:sym typeface="Symbol" pitchFamily="18" charset="2"/>
              </a:rPr>
              <a:t>Request</a:t>
            </a:r>
            <a:r>
              <a:rPr lang="en-US" b="1" i="1" baseline="-25000" smtClean="0">
                <a:sym typeface="Symbol" pitchFamily="18" charset="2"/>
              </a:rPr>
              <a:t>i</a:t>
            </a:r>
            <a:r>
              <a:rPr lang="en-US" b="1" i="1" smtClean="0">
                <a:sym typeface="Symbol" pitchFamily="18" charset="2"/>
              </a:rPr>
              <a:t>;</a:t>
            </a:r>
          </a:p>
          <a:p>
            <a:pPr lvl="2">
              <a:lnSpc>
                <a:spcPct val="90000"/>
              </a:lnSpc>
              <a:buClr>
                <a:srgbClr val="CC6600"/>
              </a:buClr>
              <a:buSzPct val="80000"/>
              <a:buFont typeface="Monotype Sorts" pitchFamily="-84" charset="2"/>
              <a:buChar char="l"/>
            </a:pPr>
            <a:r>
              <a:rPr lang="en-US" smtClean="0">
                <a:sym typeface="Symbol" pitchFamily="18" charset="2"/>
              </a:rPr>
              <a:t>If safe  the resources are allocated to </a:t>
            </a:r>
            <a:r>
              <a:rPr lang="en-US" b="1" i="1" smtClean="0">
                <a:sym typeface="Symbol" pitchFamily="18" charset="2"/>
              </a:rPr>
              <a:t>P</a:t>
            </a:r>
            <a:r>
              <a:rPr lang="en-US" b="1" i="1" baseline="-25000" smtClean="0">
                <a:sym typeface="Symbol" pitchFamily="18" charset="2"/>
              </a:rPr>
              <a:t>i</a:t>
            </a:r>
          </a:p>
          <a:p>
            <a:pPr lvl="2">
              <a:lnSpc>
                <a:spcPct val="90000"/>
              </a:lnSpc>
              <a:buClr>
                <a:srgbClr val="CC6600"/>
              </a:buClr>
              <a:buSzPct val="80000"/>
              <a:buFont typeface="Monotype Sorts" pitchFamily="-84" charset="2"/>
              <a:buChar char="l"/>
            </a:pPr>
            <a:r>
              <a:rPr lang="en-US" smtClean="0">
                <a:sym typeface="Symbol" pitchFamily="18" charset="2"/>
              </a:rPr>
              <a:t>If unsafe  </a:t>
            </a:r>
            <a:r>
              <a:rPr lang="en-US" b="1" i="1" smtClean="0">
                <a:sym typeface="Symbol" pitchFamily="18" charset="2"/>
              </a:rPr>
              <a:t>P</a:t>
            </a:r>
            <a:r>
              <a:rPr lang="en-US" b="1" i="1" baseline="-25000" smtClean="0">
                <a:sym typeface="Symbol" pitchFamily="18" charset="2"/>
              </a:rPr>
              <a:t>i</a:t>
            </a:r>
            <a:r>
              <a:rPr lang="en-US" smtClean="0">
                <a:sym typeface="Symbol" pitchFamily="18" charset="2"/>
              </a:rPr>
              <a:t> must wait, and the old resource-allocation state is restored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1022350" y="277813"/>
            <a:ext cx="766445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Example of Banker</a:t>
            </a:r>
            <a:r>
              <a:rPr lang="ja-JP" altLang="en-US" smtClean="0"/>
              <a:t>’</a:t>
            </a:r>
            <a:r>
              <a:rPr lang="en-US" altLang="ja-JP" smtClean="0"/>
              <a:t>s Algorithm</a:t>
            </a:r>
            <a:endParaRPr lang="en-US" smtClean="0"/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2488" y="1360488"/>
            <a:ext cx="7923212" cy="4540250"/>
          </a:xfrm>
        </p:spPr>
        <p:txBody>
          <a:bodyPr>
            <a:normAutofit fontScale="77500" lnSpcReduction="20000"/>
          </a:bodyPr>
          <a:lstStyle/>
          <a:p>
            <a:pPr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smtClean="0"/>
              <a:t>5 processes </a:t>
            </a:r>
            <a:r>
              <a:rPr lang="en-US" i="1" smtClean="0"/>
              <a:t>P</a:t>
            </a:r>
            <a:r>
              <a:rPr lang="en-US" baseline="-25000" smtClean="0"/>
              <a:t>0  </a:t>
            </a:r>
            <a:r>
              <a:rPr lang="en-US" smtClean="0"/>
              <a:t>through </a:t>
            </a:r>
            <a:r>
              <a:rPr lang="en-US" i="1" smtClean="0"/>
              <a:t>P</a:t>
            </a:r>
            <a:r>
              <a:rPr lang="en-US" baseline="-25000" smtClean="0"/>
              <a:t>4</a:t>
            </a:r>
            <a:r>
              <a:rPr lang="en-US" smtClean="0"/>
              <a:t>; </a:t>
            </a:r>
          </a:p>
          <a:p>
            <a:pPr>
              <a:buFont typeface="Monotype Sorts" pitchFamily="-84" charset="2"/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smtClean="0"/>
              <a:t>      3 resource types:</a:t>
            </a:r>
          </a:p>
          <a:p>
            <a:pPr>
              <a:buFont typeface="Monotype Sorts" pitchFamily="-84" charset="2"/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smtClean="0"/>
              <a:t>              </a:t>
            </a:r>
            <a:r>
              <a:rPr lang="en-US" i="1" smtClean="0"/>
              <a:t>A</a:t>
            </a:r>
            <a:r>
              <a:rPr lang="en-US" smtClean="0"/>
              <a:t> (10 instances),  </a:t>
            </a:r>
            <a:r>
              <a:rPr lang="en-US" i="1" smtClean="0"/>
              <a:t>B</a:t>
            </a:r>
            <a:r>
              <a:rPr lang="en-US" smtClean="0"/>
              <a:t> (5instances), and </a:t>
            </a:r>
            <a:r>
              <a:rPr lang="en-US" i="1" smtClean="0"/>
              <a:t>C</a:t>
            </a:r>
            <a:r>
              <a:rPr lang="en-US" smtClean="0"/>
              <a:t> (7 instances)</a:t>
            </a:r>
          </a:p>
          <a:p>
            <a:pPr>
              <a:buFont typeface="Monotype Sorts" pitchFamily="-84" charset="2"/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smtClean="0"/>
              <a:t> Snapshot at time </a:t>
            </a:r>
            <a:r>
              <a:rPr lang="en-US" i="1" smtClean="0"/>
              <a:t>T</a:t>
            </a:r>
            <a:r>
              <a:rPr lang="en-US" baseline="-25000" smtClean="0"/>
              <a:t>0</a:t>
            </a:r>
            <a:r>
              <a:rPr lang="en-US" smtClean="0"/>
              <a:t>:</a:t>
            </a:r>
          </a:p>
          <a:p>
            <a:pPr>
              <a:buFont typeface="Monotype Sorts" pitchFamily="-84" charset="2"/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smtClean="0"/>
              <a:t>			</a:t>
            </a:r>
            <a:r>
              <a:rPr lang="en-US" i="1" u="sng" smtClean="0"/>
              <a:t>Allocation</a:t>
            </a:r>
            <a:r>
              <a:rPr lang="en-US" i="1" smtClean="0"/>
              <a:t>	  </a:t>
            </a:r>
            <a:r>
              <a:rPr lang="en-US" i="1" u="sng" smtClean="0"/>
              <a:t>Max</a:t>
            </a:r>
            <a:r>
              <a:rPr lang="en-US" i="1" smtClean="0"/>
              <a:t>	</a:t>
            </a:r>
            <a:r>
              <a:rPr lang="en-US" i="1" u="sng" smtClean="0"/>
              <a:t>Available</a:t>
            </a:r>
            <a:endParaRPr lang="en-US" i="1" smtClean="0"/>
          </a:p>
          <a:p>
            <a:pPr>
              <a:buFont typeface="Monotype Sorts" pitchFamily="-84" charset="2"/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i="1" smtClean="0"/>
              <a:t>			A B C	       A B C 	A B C</a:t>
            </a:r>
          </a:p>
          <a:p>
            <a:pPr>
              <a:buFont typeface="Monotype Sorts" pitchFamily="-84" charset="2"/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smtClean="0"/>
              <a:t>		</a:t>
            </a:r>
            <a:r>
              <a:rPr lang="en-US" i="1" smtClean="0"/>
              <a:t>P</a:t>
            </a:r>
            <a:r>
              <a:rPr lang="en-US" baseline="-25000" smtClean="0"/>
              <a:t>0	</a:t>
            </a:r>
            <a:r>
              <a:rPr lang="en-US" smtClean="0"/>
              <a:t>0 1 0	         7 5 3 	3 3 2</a:t>
            </a:r>
          </a:p>
          <a:p>
            <a:pPr>
              <a:buFont typeface="Monotype Sorts" pitchFamily="-84" charset="2"/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smtClean="0"/>
              <a:t>		 </a:t>
            </a:r>
            <a:r>
              <a:rPr lang="en-US" i="1" smtClean="0"/>
              <a:t>P</a:t>
            </a:r>
            <a:r>
              <a:rPr lang="en-US" baseline="-25000" smtClean="0"/>
              <a:t>1	</a:t>
            </a:r>
            <a:r>
              <a:rPr lang="en-US" smtClean="0"/>
              <a:t>2 0 0 	        3 2 2  </a:t>
            </a:r>
          </a:p>
          <a:p>
            <a:pPr>
              <a:buFont typeface="Monotype Sorts" pitchFamily="-84" charset="2"/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smtClean="0"/>
              <a:t>		 </a:t>
            </a:r>
            <a:r>
              <a:rPr lang="en-US" i="1" smtClean="0"/>
              <a:t>P</a:t>
            </a:r>
            <a:r>
              <a:rPr lang="en-US" baseline="-25000" smtClean="0"/>
              <a:t>2</a:t>
            </a:r>
            <a:r>
              <a:rPr lang="en-US" smtClean="0"/>
              <a:t>	3 0 2 	        9 0 2</a:t>
            </a:r>
          </a:p>
          <a:p>
            <a:pPr>
              <a:buFont typeface="Monotype Sorts" pitchFamily="-84" charset="2"/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smtClean="0"/>
              <a:t>		 </a:t>
            </a:r>
            <a:r>
              <a:rPr lang="en-US" i="1" smtClean="0"/>
              <a:t>P</a:t>
            </a:r>
            <a:r>
              <a:rPr lang="en-US" baseline="-25000" smtClean="0"/>
              <a:t>3</a:t>
            </a:r>
            <a:r>
              <a:rPr lang="en-US" smtClean="0"/>
              <a:t>	2 1 1 	        2 2 2</a:t>
            </a:r>
          </a:p>
          <a:p>
            <a:pPr>
              <a:buFont typeface="Monotype Sorts" pitchFamily="-84" charset="2"/>
              <a:buNone/>
              <a:tabLst>
                <a:tab pos="1371600" algn="l"/>
                <a:tab pos="2395538" algn="ctr"/>
                <a:tab pos="3594100" algn="ctr"/>
                <a:tab pos="4805363" algn="ctr"/>
              </a:tabLst>
            </a:pPr>
            <a:r>
              <a:rPr lang="en-US" smtClean="0"/>
              <a:t>		 </a:t>
            </a:r>
            <a:r>
              <a:rPr lang="en-US" i="1" smtClean="0"/>
              <a:t>P</a:t>
            </a:r>
            <a:r>
              <a:rPr lang="en-US" baseline="-25000" smtClean="0"/>
              <a:t>4</a:t>
            </a:r>
            <a:r>
              <a:rPr lang="en-US" smtClean="0"/>
              <a:t>	0 0 2	         4 3 3  		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(Cont.)</a:t>
            </a:r>
          </a:p>
        </p:txBody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8363" y="1293813"/>
            <a:ext cx="7724775" cy="4640262"/>
          </a:xfrm>
        </p:spPr>
        <p:txBody>
          <a:bodyPr>
            <a:normAutofit fontScale="70000" lnSpcReduction="20000"/>
          </a:bodyPr>
          <a:lstStyle/>
          <a:p>
            <a:pPr>
              <a:tabLst>
                <a:tab pos="2452688" algn="l"/>
                <a:tab pos="3492500" algn="ctr"/>
              </a:tabLst>
            </a:pPr>
            <a:r>
              <a:rPr lang="en-US" smtClean="0"/>
              <a:t>The content of the matrix </a:t>
            </a:r>
            <a:r>
              <a:rPr lang="en-US" b="1" i="1" smtClean="0"/>
              <a:t>Need</a:t>
            </a:r>
            <a:r>
              <a:rPr lang="en-US" smtClean="0"/>
              <a:t> is defined to be </a:t>
            </a:r>
            <a:r>
              <a:rPr lang="en-US" b="1" i="1" smtClean="0"/>
              <a:t>Max</a:t>
            </a:r>
            <a:r>
              <a:rPr lang="en-US" b="1" smtClean="0"/>
              <a:t> – </a:t>
            </a:r>
            <a:r>
              <a:rPr lang="en-US" b="1" i="1" smtClean="0"/>
              <a:t>Allocation</a:t>
            </a:r>
            <a:endParaRPr lang="en-US" b="1" smtClean="0"/>
          </a:p>
          <a:p>
            <a:pPr>
              <a:buFont typeface="Monotype Sorts" pitchFamily="-84" charset="2"/>
              <a:buNone/>
              <a:tabLst>
                <a:tab pos="2452688" algn="l"/>
                <a:tab pos="3492500" algn="ctr"/>
              </a:tabLst>
            </a:pPr>
            <a:endParaRPr lang="en-US" smtClean="0"/>
          </a:p>
          <a:p>
            <a:pPr>
              <a:buFont typeface="Monotype Sorts" pitchFamily="-84" charset="2"/>
              <a:buNone/>
              <a:tabLst>
                <a:tab pos="2452688" algn="l"/>
                <a:tab pos="3492500" algn="ctr"/>
              </a:tabLst>
            </a:pPr>
            <a:r>
              <a:rPr lang="en-US" smtClean="0"/>
              <a:t>			</a:t>
            </a:r>
            <a:r>
              <a:rPr lang="en-US" i="1" u="sng" smtClean="0"/>
              <a:t>Need</a:t>
            </a:r>
            <a:endParaRPr lang="en-US" u="sng" smtClean="0"/>
          </a:p>
          <a:p>
            <a:pPr>
              <a:buFont typeface="Monotype Sorts" pitchFamily="-84" charset="2"/>
              <a:buNone/>
              <a:tabLst>
                <a:tab pos="2452688" algn="l"/>
                <a:tab pos="3492500" algn="ctr"/>
              </a:tabLst>
            </a:pPr>
            <a:r>
              <a:rPr lang="en-US" smtClean="0"/>
              <a:t>			</a:t>
            </a:r>
            <a:r>
              <a:rPr lang="en-US" i="1" smtClean="0"/>
              <a:t>A B C</a:t>
            </a:r>
          </a:p>
          <a:p>
            <a:pPr>
              <a:buFont typeface="Monotype Sorts" pitchFamily="-84" charset="2"/>
              <a:buNone/>
              <a:tabLst>
                <a:tab pos="2452688" algn="l"/>
                <a:tab pos="3492500" algn="ctr"/>
              </a:tabLst>
            </a:pPr>
            <a:r>
              <a:rPr lang="en-US" smtClean="0"/>
              <a:t>		 </a:t>
            </a:r>
            <a:r>
              <a:rPr lang="en-US" i="1" smtClean="0"/>
              <a:t>P</a:t>
            </a:r>
            <a:r>
              <a:rPr lang="en-US" baseline="-25000" smtClean="0"/>
              <a:t>0	</a:t>
            </a:r>
            <a:r>
              <a:rPr lang="en-US" smtClean="0"/>
              <a:t>7 4 3 </a:t>
            </a:r>
          </a:p>
          <a:p>
            <a:pPr>
              <a:buFont typeface="Monotype Sorts" pitchFamily="-84" charset="2"/>
              <a:buNone/>
              <a:tabLst>
                <a:tab pos="2452688" algn="l"/>
                <a:tab pos="3492500" algn="ctr"/>
              </a:tabLst>
            </a:pPr>
            <a:r>
              <a:rPr lang="en-US" smtClean="0"/>
              <a:t>		 </a:t>
            </a:r>
            <a:r>
              <a:rPr lang="en-US" i="1" smtClean="0"/>
              <a:t>P</a:t>
            </a:r>
            <a:r>
              <a:rPr lang="en-US" baseline="-25000" smtClean="0"/>
              <a:t>1	</a:t>
            </a:r>
            <a:r>
              <a:rPr lang="en-US" smtClean="0"/>
              <a:t>1 2 2 </a:t>
            </a:r>
          </a:p>
          <a:p>
            <a:pPr>
              <a:buFont typeface="Monotype Sorts" pitchFamily="-84" charset="2"/>
              <a:buNone/>
              <a:tabLst>
                <a:tab pos="2452688" algn="l"/>
                <a:tab pos="3492500" algn="ctr"/>
              </a:tabLst>
            </a:pPr>
            <a:r>
              <a:rPr lang="en-US" smtClean="0"/>
              <a:t>		 </a:t>
            </a:r>
            <a:r>
              <a:rPr lang="en-US" i="1" smtClean="0"/>
              <a:t>P</a:t>
            </a:r>
            <a:r>
              <a:rPr lang="en-US" baseline="-25000" smtClean="0"/>
              <a:t>2</a:t>
            </a:r>
            <a:r>
              <a:rPr lang="en-US" smtClean="0"/>
              <a:t>	6 0 0 </a:t>
            </a:r>
          </a:p>
          <a:p>
            <a:pPr>
              <a:buFont typeface="Monotype Sorts" pitchFamily="-84" charset="2"/>
              <a:buNone/>
              <a:tabLst>
                <a:tab pos="2452688" algn="l"/>
                <a:tab pos="3492500" algn="ctr"/>
              </a:tabLst>
            </a:pPr>
            <a:r>
              <a:rPr lang="en-US" smtClean="0"/>
              <a:t>		 </a:t>
            </a:r>
            <a:r>
              <a:rPr lang="en-US" i="1" smtClean="0"/>
              <a:t>P</a:t>
            </a:r>
            <a:r>
              <a:rPr lang="en-US" baseline="-25000" smtClean="0"/>
              <a:t>3</a:t>
            </a:r>
            <a:r>
              <a:rPr lang="en-US" smtClean="0"/>
              <a:t>	0 1 1</a:t>
            </a:r>
          </a:p>
          <a:p>
            <a:pPr>
              <a:buFont typeface="Monotype Sorts" pitchFamily="-84" charset="2"/>
              <a:buNone/>
              <a:tabLst>
                <a:tab pos="2452688" algn="l"/>
                <a:tab pos="3492500" algn="ctr"/>
              </a:tabLst>
            </a:pPr>
            <a:r>
              <a:rPr lang="en-US" smtClean="0"/>
              <a:t>		 </a:t>
            </a:r>
            <a:r>
              <a:rPr lang="en-US" i="1" smtClean="0"/>
              <a:t>P</a:t>
            </a:r>
            <a:r>
              <a:rPr lang="en-US" baseline="-25000" smtClean="0"/>
              <a:t>4</a:t>
            </a:r>
            <a:r>
              <a:rPr lang="en-US" smtClean="0"/>
              <a:t>	4 3 1 </a:t>
            </a:r>
            <a:br>
              <a:rPr lang="en-US" smtClean="0"/>
            </a:br>
            <a:endParaRPr lang="en-US" smtClean="0"/>
          </a:p>
          <a:p>
            <a:pPr>
              <a:tabLst>
                <a:tab pos="2452688" algn="l"/>
                <a:tab pos="3492500" algn="ctr"/>
              </a:tabLst>
            </a:pPr>
            <a:r>
              <a:rPr lang="en-US" smtClean="0"/>
              <a:t>The system is in a safe state since the sequence &lt; </a:t>
            </a:r>
            <a:r>
              <a:rPr lang="en-US" i="1" smtClean="0"/>
              <a:t>P</a:t>
            </a:r>
            <a:r>
              <a:rPr lang="en-US" baseline="-25000" smtClean="0"/>
              <a:t>1</a:t>
            </a:r>
            <a:r>
              <a:rPr lang="en-US" smtClean="0"/>
              <a:t>, </a:t>
            </a:r>
            <a:r>
              <a:rPr lang="en-US" i="1" smtClean="0"/>
              <a:t>P</a:t>
            </a:r>
            <a:r>
              <a:rPr lang="en-US" baseline="-25000" smtClean="0"/>
              <a:t>3</a:t>
            </a:r>
            <a:r>
              <a:rPr lang="en-US" smtClean="0"/>
              <a:t>, </a:t>
            </a:r>
            <a:r>
              <a:rPr lang="en-US" i="1" smtClean="0"/>
              <a:t>P</a:t>
            </a:r>
            <a:r>
              <a:rPr lang="en-US" baseline="-25000" smtClean="0"/>
              <a:t>4</a:t>
            </a:r>
            <a:r>
              <a:rPr lang="en-US" smtClean="0"/>
              <a:t>, </a:t>
            </a:r>
            <a:r>
              <a:rPr lang="en-US" i="1" smtClean="0"/>
              <a:t>P</a:t>
            </a:r>
            <a:r>
              <a:rPr lang="en-US" baseline="-25000" smtClean="0"/>
              <a:t>2</a:t>
            </a:r>
            <a:r>
              <a:rPr lang="en-US" smtClean="0"/>
              <a:t>, </a:t>
            </a:r>
            <a:r>
              <a:rPr lang="en-US" i="1" smtClean="0"/>
              <a:t>P</a:t>
            </a:r>
            <a:r>
              <a:rPr lang="en-US" baseline="-25000" smtClean="0"/>
              <a:t>0</a:t>
            </a:r>
            <a:r>
              <a:rPr lang="en-US" smtClean="0"/>
              <a:t>&gt; satisfies safety criteria</a:t>
            </a:r>
            <a:endParaRPr lang="en-US" baseline="-250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>
          <a:xfrm>
            <a:off x="817563" y="277813"/>
            <a:ext cx="7869237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Example:  </a:t>
            </a:r>
            <a:r>
              <a:rPr lang="en-US" i="1" smtClean="0"/>
              <a:t>P</a:t>
            </a:r>
            <a:r>
              <a:rPr lang="en-US" baseline="-25000" smtClean="0"/>
              <a:t>1</a:t>
            </a:r>
            <a:r>
              <a:rPr lang="en-US" smtClean="0"/>
              <a:t> Request (1,0,2)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3438" y="1292225"/>
            <a:ext cx="7766050" cy="5103813"/>
          </a:xfrm>
        </p:spPr>
        <p:txBody>
          <a:bodyPr>
            <a:normAutofit fontScale="77500" lnSpcReduction="20000"/>
          </a:bodyPr>
          <a:lstStyle/>
          <a:p>
            <a:pPr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r>
              <a:rPr lang="en-US" dirty="0" smtClean="0"/>
              <a:t>Check that Request </a:t>
            </a:r>
            <a:r>
              <a:rPr lang="en-US" dirty="0" smtClean="0">
                <a:sym typeface="Symbol" pitchFamily="18" charset="2"/>
              </a:rPr>
              <a:t> Available (that is, (1,0,2)  (3,3,2)  true</a:t>
            </a:r>
            <a:endParaRPr lang="en-US" i="1" dirty="0" smtClean="0">
              <a:sym typeface="Symbol" pitchFamily="18" charset="2"/>
            </a:endParaRPr>
          </a:p>
          <a:p>
            <a:pPr>
              <a:buFont typeface="Monotype Sorts" pitchFamily="-84" charset="2"/>
              <a:buNone/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r>
              <a:rPr lang="en-US" i="1" dirty="0" smtClean="0"/>
              <a:t>			</a:t>
            </a:r>
            <a:r>
              <a:rPr lang="en-US" i="1" u="sng" dirty="0" smtClean="0"/>
              <a:t>Allocation</a:t>
            </a:r>
            <a:r>
              <a:rPr lang="en-US" i="1" dirty="0" smtClean="0"/>
              <a:t>	</a:t>
            </a:r>
            <a:r>
              <a:rPr lang="en-US" i="1" u="sng" dirty="0" smtClean="0"/>
              <a:t>Need</a:t>
            </a:r>
            <a:r>
              <a:rPr lang="en-US" i="1" dirty="0" smtClean="0"/>
              <a:t>	   </a:t>
            </a:r>
            <a:r>
              <a:rPr lang="en-US" i="1" u="sng" dirty="0" smtClean="0"/>
              <a:t>Available</a:t>
            </a:r>
            <a:endParaRPr lang="en-US" i="1" dirty="0" smtClean="0"/>
          </a:p>
          <a:p>
            <a:pPr>
              <a:buFont typeface="Monotype Sorts" pitchFamily="-84" charset="2"/>
              <a:buNone/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r>
              <a:rPr lang="en-US" i="1" dirty="0" smtClean="0"/>
              <a:t>			A B C	A B C	 A B C </a:t>
            </a:r>
          </a:p>
          <a:p>
            <a:pPr>
              <a:buFont typeface="Monotype Sorts" pitchFamily="-84" charset="2"/>
              <a:buNone/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r>
              <a:rPr lang="en-US" dirty="0" smtClean="0"/>
              <a:t>		</a:t>
            </a:r>
            <a:r>
              <a:rPr lang="en-US" i="1" dirty="0" smtClean="0"/>
              <a:t>P</a:t>
            </a:r>
            <a:r>
              <a:rPr lang="en-US" baseline="-25000" dirty="0" smtClean="0"/>
              <a:t>0</a:t>
            </a:r>
            <a:r>
              <a:rPr lang="en-US" dirty="0" smtClean="0"/>
              <a:t>	0 1 0 	7 4 3 	2 3 0</a:t>
            </a:r>
          </a:p>
          <a:p>
            <a:pPr>
              <a:buFont typeface="Monotype Sorts" pitchFamily="-84" charset="2"/>
              <a:buNone/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r>
              <a:rPr lang="en-US" dirty="0" smtClean="0"/>
              <a:t>		</a:t>
            </a:r>
            <a:r>
              <a:rPr lang="en-US" i="1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	      3 0 2        </a:t>
            </a:r>
            <a:r>
              <a:rPr lang="en-US" dirty="0" smtClean="0"/>
              <a:t>0 </a:t>
            </a:r>
            <a:r>
              <a:rPr lang="en-US" dirty="0" smtClean="0"/>
              <a:t>2 0 	</a:t>
            </a:r>
          </a:p>
          <a:p>
            <a:pPr>
              <a:buFont typeface="Monotype Sorts" pitchFamily="-84" charset="2"/>
              <a:buNone/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r>
              <a:rPr lang="en-US" dirty="0" smtClean="0"/>
              <a:t>		</a:t>
            </a:r>
            <a:r>
              <a:rPr lang="en-US" i="1" dirty="0" smtClean="0"/>
              <a:t>P</a:t>
            </a:r>
            <a:r>
              <a:rPr lang="en-US" baseline="-25000" dirty="0" smtClean="0"/>
              <a:t>2</a:t>
            </a:r>
            <a:r>
              <a:rPr lang="en-US" dirty="0" smtClean="0"/>
              <a:t>	3 0 2 	 6 0 0 </a:t>
            </a:r>
          </a:p>
          <a:p>
            <a:pPr>
              <a:buFont typeface="Monotype Sorts" pitchFamily="-84" charset="2"/>
              <a:buNone/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r>
              <a:rPr lang="en-US" dirty="0" smtClean="0"/>
              <a:t>		</a:t>
            </a:r>
            <a:r>
              <a:rPr lang="en-US" i="1" dirty="0" smtClean="0"/>
              <a:t>P</a:t>
            </a:r>
            <a:r>
              <a:rPr lang="en-US" baseline="-25000" dirty="0" smtClean="0"/>
              <a:t>3</a:t>
            </a:r>
            <a:r>
              <a:rPr lang="en-US" dirty="0" smtClean="0"/>
              <a:t>	2 1 1 	0 1 1</a:t>
            </a:r>
          </a:p>
          <a:p>
            <a:pPr>
              <a:buFont typeface="Monotype Sorts" pitchFamily="-84" charset="2"/>
              <a:buNone/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r>
              <a:rPr lang="en-US" dirty="0" smtClean="0"/>
              <a:t>		</a:t>
            </a:r>
            <a:r>
              <a:rPr lang="en-US" i="1" dirty="0" smtClean="0"/>
              <a:t>P</a:t>
            </a:r>
            <a:r>
              <a:rPr lang="en-US" baseline="-25000" dirty="0" smtClean="0"/>
              <a:t>4</a:t>
            </a:r>
            <a:r>
              <a:rPr lang="en-US" dirty="0" smtClean="0"/>
              <a:t>	0 0 2 	 4 3 1 </a:t>
            </a:r>
          </a:p>
          <a:p>
            <a:pPr>
              <a:buFont typeface="Monotype Sorts" pitchFamily="-84" charset="2"/>
              <a:buNone/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endParaRPr lang="en-US" sz="800" dirty="0" smtClean="0"/>
          </a:p>
          <a:p>
            <a:pPr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r>
              <a:rPr lang="en-US" dirty="0" smtClean="0"/>
              <a:t>Executing safety algorithm shows that sequence &lt; </a:t>
            </a:r>
            <a:r>
              <a:rPr lang="en-US" b="1" i="1" dirty="0" smtClean="0"/>
              <a:t>P</a:t>
            </a:r>
            <a:r>
              <a:rPr lang="en-US" b="1" baseline="-25000" dirty="0" smtClean="0"/>
              <a:t>1</a:t>
            </a:r>
            <a:r>
              <a:rPr lang="en-US" b="1" dirty="0" smtClean="0"/>
              <a:t>, </a:t>
            </a:r>
            <a:r>
              <a:rPr lang="en-US" b="1" i="1" dirty="0" smtClean="0"/>
              <a:t>P</a:t>
            </a:r>
            <a:r>
              <a:rPr lang="en-US" b="1" baseline="-25000" dirty="0" smtClean="0"/>
              <a:t>3</a:t>
            </a:r>
            <a:r>
              <a:rPr lang="en-US" b="1" dirty="0" smtClean="0"/>
              <a:t>, </a:t>
            </a:r>
            <a:r>
              <a:rPr lang="en-US" b="1" i="1" dirty="0" smtClean="0"/>
              <a:t>P</a:t>
            </a:r>
            <a:r>
              <a:rPr lang="en-US" b="1" baseline="-25000" dirty="0" smtClean="0"/>
              <a:t>4</a:t>
            </a:r>
            <a:r>
              <a:rPr lang="en-US" b="1" dirty="0" smtClean="0"/>
              <a:t>, </a:t>
            </a:r>
            <a:r>
              <a:rPr lang="en-US" b="1" i="1" dirty="0" smtClean="0"/>
              <a:t>P</a:t>
            </a:r>
            <a:r>
              <a:rPr lang="en-US" b="1" baseline="-25000" dirty="0" smtClean="0"/>
              <a:t>0</a:t>
            </a:r>
            <a:r>
              <a:rPr lang="en-US" b="1" dirty="0" smtClean="0"/>
              <a:t>, </a:t>
            </a:r>
            <a:r>
              <a:rPr lang="en-US" b="1" i="1" dirty="0" smtClean="0"/>
              <a:t>P</a:t>
            </a:r>
            <a:r>
              <a:rPr lang="en-US" b="1" baseline="-25000" dirty="0" smtClean="0"/>
              <a:t>2</a:t>
            </a:r>
            <a:r>
              <a:rPr lang="en-US" dirty="0" smtClean="0"/>
              <a:t>&gt; satisfies safety requirement</a:t>
            </a:r>
          </a:p>
          <a:p>
            <a:pPr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endParaRPr lang="en-US" sz="800" dirty="0" smtClean="0"/>
          </a:p>
          <a:p>
            <a:pPr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r>
              <a:rPr lang="en-US" dirty="0" smtClean="0"/>
              <a:t>Can request for (3,3,0) by </a:t>
            </a:r>
            <a:r>
              <a:rPr lang="en-US" b="1" i="1" dirty="0" smtClean="0"/>
              <a:t>P</a:t>
            </a:r>
            <a:r>
              <a:rPr lang="en-US" b="1" baseline="-25000" dirty="0" smtClean="0"/>
              <a:t>4</a:t>
            </a:r>
            <a:r>
              <a:rPr lang="en-US" dirty="0" smtClean="0"/>
              <a:t> be granted?</a:t>
            </a:r>
          </a:p>
          <a:p>
            <a:pPr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endParaRPr lang="en-US" sz="800" dirty="0" smtClean="0"/>
          </a:p>
          <a:p>
            <a:pPr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r>
              <a:rPr lang="en-US" dirty="0" smtClean="0"/>
              <a:t>Can request for (0,2,0) by </a:t>
            </a:r>
            <a:r>
              <a:rPr lang="en-US" b="1" i="1" dirty="0" smtClean="0"/>
              <a:t>P</a:t>
            </a:r>
            <a:r>
              <a:rPr lang="en-US" b="1" baseline="-25000" dirty="0" smtClean="0"/>
              <a:t>0</a:t>
            </a:r>
            <a:r>
              <a:rPr lang="en-US" dirty="0" smtClean="0"/>
              <a:t> be granted?</a:t>
            </a:r>
          </a:p>
          <a:p>
            <a:pPr>
              <a:buFont typeface="Monotype Sorts" pitchFamily="-84" charset="2"/>
              <a:buNone/>
              <a:tabLst>
                <a:tab pos="1544638" algn="l"/>
                <a:tab pos="2452688" algn="ctr"/>
                <a:tab pos="3767138" algn="ctr"/>
                <a:tab pos="5022850" algn="ctr"/>
              </a:tabLst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>
          <a:xfrm>
            <a:off x="1141413" y="277813"/>
            <a:ext cx="7421562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Deadlock Detection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Allow system to enter deadlock state 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Detection algorithm</a:t>
            </a:r>
            <a:br>
              <a:rPr lang="en-US" smtClean="0"/>
            </a:br>
            <a:endParaRPr lang="en-US" smtClean="0"/>
          </a:p>
          <a:p>
            <a:r>
              <a:rPr lang="en-US" smtClean="0"/>
              <a:t>Recovery scheme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262</Words>
  <Application>Microsoft Office PowerPoint</Application>
  <PresentationFormat>On-screen Show (4:3)</PresentationFormat>
  <Paragraphs>89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Banker’s Algorithm</vt:lpstr>
      <vt:lpstr>Banker’s Algorithm</vt:lpstr>
      <vt:lpstr>Data Structures for the Banker’s Algorithm </vt:lpstr>
      <vt:lpstr>Safety Algorithm</vt:lpstr>
      <vt:lpstr>Resource-Request Algorithm for Process Pi</vt:lpstr>
      <vt:lpstr>Example of Banker’s Algorithm</vt:lpstr>
      <vt:lpstr>Example (Cont.)</vt:lpstr>
      <vt:lpstr>Example:  P1 Request (1,0,2)</vt:lpstr>
      <vt:lpstr>Deadlock Detection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Banker’s Algorithm</dc:title>
  <dc:creator>Diu</dc:creator>
  <cp:lastModifiedBy>Diu</cp:lastModifiedBy>
  <cp:revision>3</cp:revision>
  <dcterms:created xsi:type="dcterms:W3CDTF">2014-11-30T08:16:39Z</dcterms:created>
  <dcterms:modified xsi:type="dcterms:W3CDTF">2014-11-30T08:24:27Z</dcterms:modified>
</cp:coreProperties>
</file>