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0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BA02E5A-B412-487A-B462-52475AB85A9F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B4C271E-CDD4-4F15-B338-7769E844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B0B-948F-4FF1-8A86-25B51381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615" y="1399032"/>
            <a:ext cx="9966960" cy="3035808"/>
          </a:xfrm>
        </p:spPr>
        <p:txBody>
          <a:bodyPr/>
          <a:lstStyle/>
          <a:p>
            <a:r>
              <a:rPr lang="en-US" dirty="0"/>
              <a:t>Heat transfer </a:t>
            </a:r>
            <a:r>
              <a:rPr lang="en-US"/>
              <a:t>through Wall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033E3-E849-4E6C-AAE1-C75084F1D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ACEAAE-F1ED-4E0B-8787-F4C2FB71C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1690687"/>
            <a:ext cx="91154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7CA3-C50B-4882-9C5C-9EBD2743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30" y="884683"/>
            <a:ext cx="10058400" cy="22021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Heat Conduction through a Plane Wall: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75B49-1DCE-4D66-8D99-6E77D48D2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7676" y="1243752"/>
            <a:ext cx="4057650" cy="4166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43C3C-82C4-4949-A553-43CE1AB57A86}"/>
              </a:ext>
            </a:extLst>
          </p:cNvPr>
          <p:cNvSpPr txBox="1"/>
          <p:nvPr/>
        </p:nvSpPr>
        <p:spPr>
          <a:xfrm>
            <a:off x="978027" y="1023533"/>
            <a:ext cx="7813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Consider one-dimensional heat conduction through a homogeneous, isotropic wall of thickness δ with constant thermal conductivity k and constant cross-sectional area A. The wall is insulated on its lateral faces and constant but different temperatures t</a:t>
            </a:r>
            <a:r>
              <a:rPr lang="en-US" baseline="-25000" dirty="0"/>
              <a:t>1</a:t>
            </a:r>
            <a:r>
              <a:rPr lang="en-US" dirty="0"/>
              <a:t> and t</a:t>
            </a:r>
            <a:r>
              <a:rPr lang="en-US" baseline="-25000" dirty="0"/>
              <a:t>2</a:t>
            </a:r>
            <a:r>
              <a:rPr lang="en-US" dirty="0"/>
              <a:t> are maintained at its boundary surfaces. Obviously temperature varies only in the direction normal to the wall and the temperature potential causes heat transfer in the positive x-direction.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5FB04-5017-43A7-9F80-758BCA7B56A4}"/>
              </a:ext>
            </a:extLst>
          </p:cNvPr>
          <p:cNvSpPr txBox="1"/>
          <p:nvPr/>
        </p:nvSpPr>
        <p:spPr>
          <a:xfrm>
            <a:off x="1014130" y="2988637"/>
            <a:ext cx="7248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attention is focused on an elementary strip of thickness dx located at a distance x from the reference plane. The temperature difference across the strip is dt and obviously the temperature gradient is dt/dx. Since Q is constant in a steady state, the terms of the Fourier rate equations Q = – kA (dt/dx) may be separated and integrated directly between the limits t = t</a:t>
            </a:r>
            <a:r>
              <a:rPr lang="en-US" baseline="-25000" dirty="0"/>
              <a:t>1</a:t>
            </a:r>
            <a:r>
              <a:rPr lang="en-US" dirty="0"/>
              <a:t> at x = 0 and t = t</a:t>
            </a:r>
            <a:r>
              <a:rPr lang="en-US" baseline="-25000" dirty="0"/>
              <a:t>2</a:t>
            </a:r>
            <a:r>
              <a:rPr lang="en-US" dirty="0"/>
              <a:t> at x = δ. Thus-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6A513-E4E0-4E7F-9EB8-440C3D1F5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4" y="4838700"/>
            <a:ext cx="3876675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9A5F-CDEE-4531-BECB-398B6893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77" y="383887"/>
            <a:ext cx="10058400" cy="5086350"/>
          </a:xfrm>
        </p:spPr>
        <p:txBody>
          <a:bodyPr/>
          <a:lstStyle/>
          <a:p>
            <a:pPr fontAlgn="base"/>
            <a:r>
              <a:rPr lang="en-US" sz="1800" b="1" dirty="0"/>
              <a:t>The expression for steady state temperature distribution can be set up by integrating the Fourier rate equation between the limits:</a:t>
            </a:r>
            <a:endParaRPr lang="en-US" sz="1800" dirty="0"/>
          </a:p>
          <a:p>
            <a:pPr fontAlgn="base"/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x = 0 where the temperature is stated to be t</a:t>
            </a:r>
            <a:r>
              <a:rPr lang="en-US" sz="1600" baseline="-25000" dirty="0"/>
              <a:t>1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(ii) x = x where the temperature is to be worked out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45E19-855F-4923-A4F4-A83604CE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7" y="1695450"/>
            <a:ext cx="9345516" cy="4290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0618A2-4C29-4D5A-9DE5-B3F3A0693431}"/>
              </a:ext>
            </a:extLst>
          </p:cNvPr>
          <p:cNvSpPr/>
          <p:nvPr/>
        </p:nvSpPr>
        <p:spPr>
          <a:xfrm>
            <a:off x="258889" y="5986031"/>
            <a:ext cx="11458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55555"/>
                </a:solidFill>
                <a:latin typeface="Helvetica Neue"/>
              </a:rPr>
              <a:t>where R</a:t>
            </a:r>
            <a:r>
              <a:rPr lang="en-US" sz="1600" baseline="-25000" dirty="0">
                <a:solidFill>
                  <a:srgbClr val="555555"/>
                </a:solidFill>
                <a:latin typeface="Helvetica Neue"/>
              </a:rPr>
              <a:t>t</a:t>
            </a:r>
            <a:r>
              <a:rPr lang="en-US" sz="1600" dirty="0">
                <a:solidFill>
                  <a:srgbClr val="555555"/>
                </a:solidFill>
                <a:latin typeface="Helvetica Neue"/>
              </a:rPr>
              <a:t> = δ/kA is the thermal resistance to heat flow. Equivalent thermal circuit for heat flow through a plane wall has been included in Fig. 3.1.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624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9853-560E-455E-A85C-AF0D62A9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42925"/>
            <a:ext cx="10058400" cy="5629275"/>
          </a:xfrm>
        </p:spPr>
        <p:txBody>
          <a:bodyPr/>
          <a:lstStyle/>
          <a:p>
            <a:pPr fontAlgn="base"/>
            <a:r>
              <a:rPr lang="en-US" b="1" dirty="0"/>
              <a:t>Example 1:</a:t>
            </a:r>
            <a:endParaRPr lang="en-US" dirty="0"/>
          </a:p>
          <a:p>
            <a:pPr fontAlgn="base"/>
            <a:r>
              <a:rPr lang="en-US" dirty="0"/>
              <a:t>The interior of an oven is maintained at a temperature of 850°C by means of a suitable control apparatus. The oven walls are 500 mm thick and are fabricated from a material of thermal conductivity 0.3 W/m-deg. For an outside wall temperature of 250°C, workout the resistance to heat flow and the heat flow per square </a:t>
            </a:r>
            <a:r>
              <a:rPr lang="en-US" dirty="0" err="1"/>
              <a:t>metre</a:t>
            </a:r>
            <a:r>
              <a:rPr lang="en-US" dirty="0"/>
              <a:t> of wall surface. Also calculate the temperature at a point 200 mm from the interior side.</a:t>
            </a:r>
          </a:p>
          <a:p>
            <a:r>
              <a:rPr lang="en-US" b="1" dirty="0"/>
              <a:t>Solution: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47AB-EB3F-424A-9020-293FC8C0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2733675"/>
            <a:ext cx="6281737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ED24-1EA5-4F1A-86AD-7920C9A8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7650"/>
            <a:ext cx="10058400" cy="5924550"/>
          </a:xfrm>
        </p:spPr>
        <p:txBody>
          <a:bodyPr/>
          <a:lstStyle/>
          <a:p>
            <a:pPr fontAlgn="base"/>
            <a:r>
              <a:rPr lang="en-US" b="1" dirty="0"/>
              <a:t>Example 2:</a:t>
            </a:r>
            <a:endParaRPr lang="en-US" dirty="0"/>
          </a:p>
          <a:p>
            <a:pPr fontAlgn="base"/>
            <a:r>
              <a:rPr lang="en-US" dirty="0"/>
              <a:t>A plane slab of thickness δ = 60 cm is made of a material of thermal conductivity k = 17.5 W/m-deg. The left side of the slab absorbs a net amount of radiant energy from a radiant source at the rate q = 530 watt/m</a:t>
            </a:r>
            <a:r>
              <a:rPr lang="en-US" baseline="30000" dirty="0"/>
              <a:t>2</a:t>
            </a:r>
            <a:r>
              <a:rPr lang="en-US" dirty="0"/>
              <a:t>. If the right hand face of the slab is at a constant temperature t</a:t>
            </a:r>
            <a:r>
              <a:rPr lang="en-US" baseline="-25000" dirty="0"/>
              <a:t>2</a:t>
            </a:r>
            <a:r>
              <a:rPr lang="en-US" dirty="0"/>
              <a:t> = 38°C, set up an expression for temperature distribution within the slab as a function of relevant space co-ordinates. Therefrom work out the temperature at the mid- plane of the slab and the maximum temperature within the slab. It may be presumed that the temperature distribution is steady and there is no heat generation.</a:t>
            </a:r>
          </a:p>
          <a:p>
            <a:r>
              <a:rPr lang="en-US" b="1" dirty="0"/>
              <a:t>Solution: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D42D4-80E9-4D40-B54A-B9066A19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2905125"/>
            <a:ext cx="5819775" cy="1952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2FF8EA-D8A1-4FDF-965D-C0309C56489C}"/>
              </a:ext>
            </a:extLst>
          </p:cNvPr>
          <p:cNvSpPr/>
          <p:nvPr/>
        </p:nvSpPr>
        <p:spPr>
          <a:xfrm>
            <a:off x="609600" y="4857750"/>
            <a:ext cx="1079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>This also represents the maximum temperature within the slab. From the expression for steady state temperature distribution,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5A765-E27F-4D2F-98C6-5B383B87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5267325"/>
            <a:ext cx="61817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DC80-658B-4CC1-A65B-3A3BB6BB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85800"/>
            <a:ext cx="11026902" cy="35242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Heat Conduction through a Composite Wall:</a:t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228F94-9750-4733-A945-DA2D3DF31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2547937"/>
            <a:ext cx="9591675" cy="4186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7D2DC-D1CA-4961-A502-BFDCD095F8A1}"/>
              </a:ext>
            </a:extLst>
          </p:cNvPr>
          <p:cNvSpPr txBox="1"/>
          <p:nvPr/>
        </p:nvSpPr>
        <p:spPr>
          <a:xfrm>
            <a:off x="1063752" y="862012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composite wall refers to a wall of a several heterogeneous layers, e.g., walls of dwelling houses where bricks are given a layer of plaster on either side. Likewise walls of furnaces, boilers and other heat exchange devices consist of several layers; a layer for mechanical strength or for high temperature characteristics (fire brick), a layer of low thermal conductivity material to restrict the flow of heat (insulating brick) and another layer for structural requirements for good appearance (ordinary brick).</a:t>
            </a:r>
          </a:p>
        </p:txBody>
      </p:sp>
    </p:spTree>
    <p:extLst>
      <p:ext uri="{BB962C8B-B14F-4D97-AF65-F5344CB8AC3E}">
        <p14:creationId xmlns:p14="http://schemas.microsoft.com/office/powerpoint/2010/main" val="30813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910E-3E9D-4406-BCB0-D084AE64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48" y="504825"/>
            <a:ext cx="10058400" cy="5676900"/>
          </a:xfrm>
        </p:spPr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48C2D-B527-4EFF-8C2A-784AF87B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504825"/>
            <a:ext cx="7372350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B0D77-6F5E-47DA-9E13-9923DFE82F03}"/>
              </a:ext>
            </a:extLst>
          </p:cNvPr>
          <p:cNvSpPr txBox="1"/>
          <p:nvPr/>
        </p:nvSpPr>
        <p:spPr>
          <a:xfrm>
            <a:off x="694198" y="4153495"/>
            <a:ext cx="10510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/>
              <a:t>Distributing of temperature in a plane multilayer wall is represented by a polygonal line (Fig. 3.6).</a:t>
            </a:r>
          </a:p>
          <a:p>
            <a:pPr fontAlgn="base"/>
            <a:r>
              <a:rPr lang="en-US" b="1" dirty="0"/>
              <a:t>When the above analysis is extended to an n-layer composite wall, one obtains: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C530F-98D1-4407-B64C-4084A4F9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27" y="4796730"/>
            <a:ext cx="8277225" cy="923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5D5F33-7BE7-40C2-961A-2C29AF3C927A}"/>
              </a:ext>
            </a:extLst>
          </p:cNvPr>
          <p:cNvSpPr txBox="1"/>
          <p:nvPr/>
        </p:nvSpPr>
        <p:spPr>
          <a:xfrm>
            <a:off x="600882" y="5820370"/>
            <a:ext cx="1069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            is sum of the thermal resistances of different layers comprising the composite wall.</a:t>
            </a:r>
          </a:p>
          <a:p>
            <a:r>
              <a:rPr lang="en-US" dirty="0"/>
              <a:t>Analysis of the composite wall assumes that there is a perfect contact between layers and no temperature drop occurs across the interface between materials.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0A1E5-0DB5-4260-9035-4FBE7FB7A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97" y="5820370"/>
            <a:ext cx="711237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AE9E-3E94-401B-8545-FF5B069B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2875"/>
            <a:ext cx="12030075" cy="5934075"/>
          </a:xfrm>
        </p:spPr>
        <p:txBody>
          <a:bodyPr/>
          <a:lstStyle/>
          <a:p>
            <a:pPr fontAlgn="base"/>
            <a:r>
              <a:rPr lang="en-US" b="1" dirty="0"/>
              <a:t>Example 3:</a:t>
            </a:r>
            <a:endParaRPr lang="en-US" dirty="0"/>
          </a:p>
          <a:p>
            <a:pPr fontAlgn="base"/>
            <a:r>
              <a:rPr lang="en-US" sz="1800" dirty="0"/>
              <a:t>An exterior wall of a house may be approximated by 10 cm layer of common brick (k = 0.75 W/m-deg) followed by 4 cm layer of gypsum plaster (k = 0.5 W/m-deg). What thickness of loosely packed rock wool insulation (k = 0.065 W/m-deg) should be added to reduce the heat loss or gain through the wall by 75%?</a:t>
            </a:r>
          </a:p>
          <a:p>
            <a:pPr fontAlgn="base"/>
            <a:r>
              <a:rPr lang="en-US" sz="1800" b="1" dirty="0"/>
              <a:t>Solution:</a:t>
            </a:r>
            <a:endParaRPr lang="en-US" sz="1800" dirty="0"/>
          </a:p>
          <a:p>
            <a:pPr fontAlgn="base"/>
            <a:r>
              <a:rPr lang="en-US" sz="1800" dirty="0"/>
              <a:t>Thermal resistance for a plane wall of thickness δ, area A and thermal conductivity k is prescribed by the relation R</a:t>
            </a:r>
            <a:r>
              <a:rPr lang="en-US" sz="1800" baseline="-25000" dirty="0"/>
              <a:t>t</a:t>
            </a:r>
            <a:r>
              <a:rPr lang="en-US" sz="1800" dirty="0"/>
              <a:t> = δ/kA. Considering unit area of wall perpendicular to heat flow direction,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1548A-4D45-4AF0-A27B-99735C9E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2476500"/>
            <a:ext cx="9363074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E450-7EED-4577-A938-C0AF724B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fontAlgn="base"/>
            <a:r>
              <a:rPr lang="en-US" b="1" dirty="0"/>
              <a:t>Example 4:</a:t>
            </a:r>
            <a:endParaRPr lang="en-US" dirty="0"/>
          </a:p>
          <a:p>
            <a:pPr fontAlgn="base"/>
            <a:r>
              <a:rPr lang="en-US" sz="1600" dirty="0"/>
              <a:t>The walls of house in cold region comprise three layers</a:t>
            </a:r>
          </a:p>
          <a:p>
            <a:pPr fontAlgn="base"/>
            <a:r>
              <a:rPr lang="en-US" sz="1600" dirty="0"/>
              <a:t>15 cm outer brick work (k = 0.75 W/m-deg)</a:t>
            </a:r>
          </a:p>
          <a:p>
            <a:pPr fontAlgn="base"/>
            <a:r>
              <a:rPr lang="en-US" sz="1600" dirty="0"/>
              <a:t>1.25 cm inner wooden paneling (k = 0.2 W/m-deg)</a:t>
            </a:r>
          </a:p>
          <a:p>
            <a:pPr fontAlgn="base"/>
            <a:r>
              <a:rPr lang="en-US" sz="1600" dirty="0"/>
              <a:t>7.5 cm intermediate layer of insulating material</a:t>
            </a:r>
          </a:p>
          <a:p>
            <a:pPr fontAlgn="base"/>
            <a:r>
              <a:rPr lang="en-US" sz="1600" dirty="0"/>
              <a:t>The insulation layer is stated to offer resistance twice the thermal resistance of brick work. If the inside and outside temperatures of the composite wall are 20°C and -15°C respectively, determine the rate of heat loss per unit area of the wall and the thermal conductivity of the insulating material.</a:t>
            </a:r>
          </a:p>
          <a:p>
            <a:pPr fontAlgn="base"/>
            <a:r>
              <a:rPr lang="en-US" sz="1600" b="1" dirty="0"/>
              <a:t>Solution:</a:t>
            </a:r>
            <a:endParaRPr lang="en-US" sz="1600" dirty="0"/>
          </a:p>
          <a:p>
            <a:pPr fontAlgn="base"/>
            <a:r>
              <a:rPr lang="en-US" sz="1600" dirty="0"/>
              <a:t>Thermal resistance for a plane wall of thickness δ, area A and thermal conductivity k is prescribed by the relation R</a:t>
            </a:r>
            <a:r>
              <a:rPr lang="en-US" sz="1600" baseline="-25000" dirty="0"/>
              <a:t>t</a:t>
            </a:r>
            <a:r>
              <a:rPr lang="en-US" sz="1600" dirty="0"/>
              <a:t> = δ/kA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D6DEF-AAD1-4ABE-9430-FEC92C86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2337"/>
            <a:ext cx="11325225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266</TotalTime>
  <Words>755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Rockwell</vt:lpstr>
      <vt:lpstr>Rockwell Condensed</vt:lpstr>
      <vt:lpstr>Wingdings</vt:lpstr>
      <vt:lpstr>Wood Type</vt:lpstr>
      <vt:lpstr>Heat transfer through Wall</vt:lpstr>
      <vt:lpstr>Heat Conduction through a Plane Wall: </vt:lpstr>
      <vt:lpstr>PowerPoint Presentation</vt:lpstr>
      <vt:lpstr>PowerPoint Presentation</vt:lpstr>
      <vt:lpstr>PowerPoint Presentation</vt:lpstr>
      <vt:lpstr>Heat Conduction through a Composite Wall: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2021-04-08T05:33:25Z</dcterms:created>
  <dcterms:modified xsi:type="dcterms:W3CDTF">2021-04-08T10:00:24Z</dcterms:modified>
</cp:coreProperties>
</file>