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6" r:id="rId11"/>
    <p:sldId id="26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09-Jun-21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09-Jun-21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09-Jun-21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09-Jun-21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Project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1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8657" y="294400"/>
            <a:ext cx="3690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latin typeface="+mj-lt"/>
                <a:cs typeface="Arial"/>
              </a:rPr>
              <a:t>Algorithm</a:t>
            </a:r>
            <a:r>
              <a:rPr lang="en-US" sz="2800" b="1" spc="-20" dirty="0" smtClean="0">
                <a:latin typeface="+mj-lt"/>
                <a:cs typeface="Arial"/>
              </a:rPr>
              <a:t> </a:t>
            </a:r>
            <a:r>
              <a:rPr lang="en-US" sz="2800" b="1" dirty="0">
                <a:latin typeface="+mj-lt"/>
                <a:cs typeface="Arial"/>
              </a:rPr>
              <a:t>for</a:t>
            </a:r>
            <a:r>
              <a:rPr lang="en-US" sz="2800" b="1" spc="-25" dirty="0">
                <a:latin typeface="+mj-lt"/>
                <a:cs typeface="Arial"/>
              </a:rPr>
              <a:t> </a:t>
            </a:r>
            <a:r>
              <a:rPr lang="en-US" sz="2800" b="1" dirty="0">
                <a:latin typeface="+mj-lt"/>
                <a:cs typeface="Arial"/>
              </a:rPr>
              <a:t>TCP</a:t>
            </a:r>
            <a:r>
              <a:rPr lang="en-US" sz="2800" b="1" spc="-10" dirty="0">
                <a:latin typeface="+mj-lt"/>
                <a:cs typeface="Arial"/>
              </a:rPr>
              <a:t> </a:t>
            </a:r>
            <a:r>
              <a:rPr lang="en-US" sz="2800" b="1" spc="-5" dirty="0">
                <a:latin typeface="+mj-lt"/>
                <a:cs typeface="Arial"/>
              </a:rPr>
              <a:t>client</a:t>
            </a:r>
            <a:endParaRPr lang="en-US" sz="2800" b="1" dirty="0">
              <a:latin typeface="+mj-lt"/>
              <a:cs typeface="Arial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026121" y="723900"/>
            <a:ext cx="7381875" cy="1640193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Find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IP </a:t>
            </a:r>
            <a:r>
              <a:rPr sz="1800" spc="-10" dirty="0">
                <a:latin typeface="Arial"/>
                <a:cs typeface="Arial"/>
              </a:rPr>
              <a:t>address and</a:t>
            </a:r>
            <a:r>
              <a:rPr sz="1800" spc="-5" dirty="0">
                <a:latin typeface="Arial"/>
                <a:cs typeface="Arial"/>
              </a:rPr>
              <a:t> port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number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server</a:t>
            </a:r>
          </a:p>
          <a:p>
            <a:pPr marL="12700">
              <a:lnSpc>
                <a:spcPct val="100000"/>
              </a:lnSpc>
              <a:spcBef>
                <a:spcPts val="570"/>
              </a:spcBef>
              <a:buClr>
                <a:srgbClr val="FFFFFF"/>
              </a:buClr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Create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TCP </a:t>
            </a:r>
            <a:r>
              <a:rPr sz="1800" spc="-10" dirty="0">
                <a:latin typeface="Arial"/>
                <a:cs typeface="Arial"/>
              </a:rPr>
              <a:t>socket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ts val="1839"/>
              </a:lnSpc>
              <a:spcBef>
                <a:spcPts val="894"/>
              </a:spcBef>
              <a:buClr>
                <a:srgbClr val="FFFFFF"/>
              </a:buClr>
              <a:tabLst>
                <a:tab pos="297815" algn="l"/>
                <a:tab pos="298450" algn="l"/>
              </a:tabLst>
            </a:pPr>
            <a:r>
              <a:rPr sz="1800" spc="-10" dirty="0">
                <a:latin typeface="Arial"/>
                <a:cs typeface="Arial"/>
              </a:rPr>
              <a:t>Connect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socket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server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(Server</a:t>
            </a:r>
            <a:r>
              <a:rPr sz="1800" dirty="0">
                <a:latin typeface="Arial"/>
                <a:cs typeface="Arial"/>
              </a:rPr>
              <a:t> must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up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listening for new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requests)</a:t>
            </a:r>
            <a:endParaRPr lang="en-US" dirty="0">
              <a:latin typeface="Arial"/>
              <a:cs typeface="Arial"/>
            </a:endParaRPr>
          </a:p>
          <a:p>
            <a:pPr marL="12700" marR="5080">
              <a:lnSpc>
                <a:spcPts val="1839"/>
              </a:lnSpc>
              <a:spcBef>
                <a:spcPts val="894"/>
              </a:spcBef>
              <a:buClr>
                <a:srgbClr val="FFFFFF"/>
              </a:buClr>
              <a:tabLst>
                <a:tab pos="297815" algn="l"/>
                <a:tab pos="298450" algn="l"/>
              </a:tabLst>
            </a:pPr>
            <a:r>
              <a:rPr sz="1800" spc="-10" dirty="0" smtClean="0">
                <a:latin typeface="Arial"/>
                <a:cs typeface="Arial"/>
              </a:rPr>
              <a:t>Send</a:t>
            </a:r>
            <a:r>
              <a:rPr sz="1800" spc="-10" dirty="0">
                <a:latin typeface="Arial"/>
                <a:cs typeface="Arial"/>
              </a:rPr>
              <a:t>/ </a:t>
            </a:r>
            <a:r>
              <a:rPr sz="1800" spc="-5" dirty="0">
                <a:latin typeface="Arial"/>
                <a:cs typeface="Arial"/>
              </a:rPr>
              <a:t>receive data with </a:t>
            </a:r>
            <a:r>
              <a:rPr sz="1800" dirty="0">
                <a:latin typeface="Arial"/>
                <a:cs typeface="Arial"/>
              </a:rPr>
              <a:t>server </a:t>
            </a:r>
            <a:r>
              <a:rPr sz="1800" spc="-5" dirty="0">
                <a:latin typeface="Arial"/>
                <a:cs typeface="Arial"/>
              </a:rPr>
              <a:t>using the socket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Close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connection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026121" y="2965036"/>
            <a:ext cx="51361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>
                <a:latin typeface="+mj-lt"/>
                <a:cs typeface="Arial"/>
              </a:rPr>
              <a:t>A</a:t>
            </a:r>
            <a:r>
              <a:rPr sz="2800" b="1" spc="-5" dirty="0" smtClean="0">
                <a:latin typeface="+mj-lt"/>
                <a:cs typeface="Arial"/>
              </a:rPr>
              <a:t>lgorithm</a:t>
            </a:r>
            <a:r>
              <a:rPr sz="2800" b="1" spc="-20" dirty="0" smtClean="0">
                <a:latin typeface="+mj-lt"/>
                <a:cs typeface="Arial"/>
              </a:rPr>
              <a:t> </a:t>
            </a:r>
            <a:r>
              <a:rPr sz="2800" b="1" dirty="0">
                <a:latin typeface="+mj-lt"/>
                <a:cs typeface="Arial"/>
              </a:rPr>
              <a:t>for</a:t>
            </a:r>
            <a:r>
              <a:rPr sz="2800" b="1" spc="-25" dirty="0">
                <a:latin typeface="+mj-lt"/>
                <a:cs typeface="Arial"/>
              </a:rPr>
              <a:t> </a:t>
            </a:r>
            <a:r>
              <a:rPr sz="2800" b="1" dirty="0">
                <a:latin typeface="+mj-lt"/>
                <a:cs typeface="Arial"/>
              </a:rPr>
              <a:t>TCP</a:t>
            </a:r>
            <a:r>
              <a:rPr sz="2800" b="1" spc="-15" dirty="0">
                <a:latin typeface="+mj-lt"/>
                <a:cs typeface="Arial"/>
              </a:rPr>
              <a:t> </a:t>
            </a:r>
            <a:r>
              <a:rPr sz="2800" b="1" spc="-10" dirty="0">
                <a:latin typeface="+mj-lt"/>
                <a:cs typeface="Arial"/>
              </a:rPr>
              <a:t>server</a:t>
            </a:r>
            <a:endParaRPr sz="2800" dirty="0">
              <a:latin typeface="+mj-lt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8657" y="3264756"/>
            <a:ext cx="6096000" cy="29783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3053080">
              <a:lnSpc>
                <a:spcPct val="126400"/>
              </a:lnSpc>
              <a:spcBef>
                <a:spcPts val="100"/>
              </a:spcBef>
            </a:pPr>
            <a:r>
              <a:rPr lang="en-US" spc="-5" dirty="0">
                <a:cs typeface="Arial"/>
              </a:rPr>
              <a:t>Find</a:t>
            </a:r>
            <a:r>
              <a:rPr lang="en-US" spc="-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 </a:t>
            </a:r>
            <a:r>
              <a:rPr lang="en-US" dirty="0">
                <a:cs typeface="Arial"/>
              </a:rPr>
              <a:t>IP</a:t>
            </a:r>
            <a:r>
              <a:rPr lang="en-US" spc="-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address</a:t>
            </a:r>
            <a:r>
              <a:rPr lang="en-US" spc="-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and</a:t>
            </a:r>
            <a:r>
              <a:rPr lang="en-US" spc="-5" dirty="0">
                <a:cs typeface="Arial"/>
              </a:rPr>
              <a:t> port</a:t>
            </a:r>
            <a:r>
              <a:rPr lang="en-US" dirty="0">
                <a:cs typeface="Arial"/>
              </a:rPr>
              <a:t> </a:t>
            </a:r>
            <a:r>
              <a:rPr lang="en-US" spc="-10" dirty="0">
                <a:cs typeface="Arial"/>
              </a:rPr>
              <a:t>number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of</a:t>
            </a:r>
            <a:r>
              <a:rPr lang="en-US" dirty="0">
                <a:cs typeface="Arial"/>
              </a:rPr>
              <a:t> server </a:t>
            </a:r>
            <a:r>
              <a:rPr lang="en-US" spc="-484" dirty="0">
                <a:cs typeface="Arial"/>
              </a:rPr>
              <a:t> </a:t>
            </a:r>
            <a:r>
              <a:rPr lang="en-US" spc="-5" dirty="0">
                <a:cs typeface="Arial"/>
              </a:rPr>
              <a:t>Create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a</a:t>
            </a:r>
            <a:r>
              <a:rPr lang="en-US" spc="-5" dirty="0">
                <a:cs typeface="Arial"/>
              </a:rPr>
              <a:t> TCP</a:t>
            </a:r>
            <a:r>
              <a:rPr lang="en-US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server</a:t>
            </a:r>
            <a:r>
              <a:rPr lang="en-US" i="1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socket</a:t>
            </a:r>
            <a:endParaRPr lang="en-US" dirty="0">
              <a:cs typeface="Arial"/>
            </a:endParaRPr>
          </a:p>
          <a:p>
            <a:pPr marL="12700" marR="5080">
              <a:lnSpc>
                <a:spcPts val="1839"/>
              </a:lnSpc>
              <a:spcBef>
                <a:spcPts val="894"/>
              </a:spcBef>
            </a:pPr>
            <a:r>
              <a:rPr lang="en-US" spc="-5" dirty="0">
                <a:cs typeface="Arial"/>
              </a:rPr>
              <a:t>Bind the</a:t>
            </a:r>
            <a:r>
              <a:rPr lang="en-US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server</a:t>
            </a:r>
            <a:r>
              <a:rPr lang="en-US" i="1" spc="5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socket</a:t>
            </a:r>
            <a:r>
              <a:rPr lang="en-US" i="1" spc="10" dirty="0">
                <a:cs typeface="Arial"/>
              </a:rPr>
              <a:t> </a:t>
            </a:r>
            <a:r>
              <a:rPr lang="en-US" dirty="0">
                <a:cs typeface="Arial"/>
              </a:rPr>
              <a:t>to </a:t>
            </a:r>
            <a:r>
              <a:rPr lang="en-US" spc="-5" dirty="0">
                <a:cs typeface="Arial"/>
              </a:rPr>
              <a:t>server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IP</a:t>
            </a:r>
            <a:r>
              <a:rPr lang="en-US" spc="10" dirty="0">
                <a:cs typeface="Arial"/>
              </a:rPr>
              <a:t> </a:t>
            </a:r>
            <a:r>
              <a:rPr lang="en-US" spc="-10" dirty="0">
                <a:cs typeface="Arial"/>
              </a:rPr>
              <a:t>and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Port</a:t>
            </a:r>
            <a:r>
              <a:rPr lang="en-US" spc="10" dirty="0">
                <a:cs typeface="Arial"/>
              </a:rPr>
              <a:t> </a:t>
            </a:r>
            <a:r>
              <a:rPr lang="en-US" spc="-10" dirty="0">
                <a:cs typeface="Arial"/>
              </a:rPr>
              <a:t>number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(this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is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</a:t>
            </a:r>
            <a:r>
              <a:rPr lang="en-US" spc="-10" dirty="0">
                <a:cs typeface="Arial"/>
              </a:rPr>
              <a:t>port</a:t>
            </a:r>
            <a:r>
              <a:rPr lang="en-US" spc="15" dirty="0">
                <a:cs typeface="Arial"/>
              </a:rPr>
              <a:t> </a:t>
            </a:r>
            <a:r>
              <a:rPr lang="en-US" dirty="0">
                <a:cs typeface="Arial"/>
              </a:rPr>
              <a:t>to</a:t>
            </a:r>
            <a:r>
              <a:rPr lang="en-US" spc="-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which </a:t>
            </a:r>
            <a:r>
              <a:rPr lang="en-US" spc="-484" dirty="0">
                <a:cs typeface="Arial"/>
              </a:rPr>
              <a:t> </a:t>
            </a:r>
            <a:r>
              <a:rPr lang="en-US" spc="-5" dirty="0">
                <a:cs typeface="Arial"/>
              </a:rPr>
              <a:t>clients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will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connect)</a:t>
            </a:r>
            <a:endParaRPr lang="en-US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lang="en-US" spc="-5" dirty="0">
                <a:cs typeface="Arial"/>
              </a:rPr>
              <a:t>Accept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a</a:t>
            </a:r>
            <a:r>
              <a:rPr lang="en-US" spc="-10" dirty="0">
                <a:cs typeface="Arial"/>
              </a:rPr>
              <a:t> new</a:t>
            </a:r>
            <a:r>
              <a:rPr lang="en-US" spc="-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connection </a:t>
            </a:r>
            <a:r>
              <a:rPr lang="en-US" spc="-5" dirty="0">
                <a:cs typeface="Arial"/>
              </a:rPr>
              <a:t>from </a:t>
            </a:r>
            <a:r>
              <a:rPr lang="en-US" spc="-5" dirty="0" smtClean="0">
                <a:cs typeface="Arial"/>
              </a:rPr>
              <a:t>client</a:t>
            </a:r>
            <a:r>
              <a:rPr lang="en-US" dirty="0" smtClean="0">
                <a:cs typeface="Arial"/>
              </a:rPr>
              <a:t> </a:t>
            </a:r>
            <a:r>
              <a:rPr lang="en-US" spc="-5" dirty="0" smtClean="0">
                <a:cs typeface="Arial"/>
              </a:rPr>
              <a:t>returns</a:t>
            </a:r>
            <a:r>
              <a:rPr lang="en-US" spc="5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a</a:t>
            </a:r>
            <a:r>
              <a:rPr lang="en-US" spc="-5" dirty="0">
                <a:cs typeface="Arial"/>
              </a:rPr>
              <a:t> </a:t>
            </a:r>
            <a:r>
              <a:rPr lang="en-US" i="1" spc="-10" dirty="0">
                <a:cs typeface="Arial"/>
              </a:rPr>
              <a:t>client</a:t>
            </a:r>
            <a:r>
              <a:rPr lang="en-US" i="1" spc="15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socket</a:t>
            </a:r>
            <a:r>
              <a:rPr lang="en-US" i="1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that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represents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dirty="0">
                <a:cs typeface="Arial"/>
              </a:rPr>
              <a:t> </a:t>
            </a:r>
            <a:r>
              <a:rPr lang="en-US" spc="-10" dirty="0">
                <a:cs typeface="Arial"/>
              </a:rPr>
              <a:t>client</a:t>
            </a:r>
            <a:r>
              <a:rPr lang="en-US" spc="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which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is connected </a:t>
            </a:r>
            <a:r>
              <a:rPr lang="en-US" spc="-484" dirty="0">
                <a:cs typeface="Arial"/>
              </a:rPr>
              <a:t> </a:t>
            </a:r>
            <a:r>
              <a:rPr lang="en-US" spc="-10" dirty="0">
                <a:cs typeface="Arial"/>
              </a:rPr>
              <a:t>Send/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receive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data with client</a:t>
            </a:r>
            <a:r>
              <a:rPr lang="en-US" spc="10" dirty="0">
                <a:cs typeface="Arial"/>
              </a:rPr>
              <a:t> </a:t>
            </a:r>
            <a:r>
              <a:rPr lang="en-US" spc="-10" dirty="0">
                <a:cs typeface="Arial"/>
              </a:rPr>
              <a:t>using</a:t>
            </a:r>
            <a:r>
              <a:rPr lang="en-US" spc="-5" dirty="0">
                <a:cs typeface="Arial"/>
              </a:rPr>
              <a:t> the </a:t>
            </a:r>
            <a:r>
              <a:rPr lang="en-US" i="1" spc="-10" dirty="0">
                <a:cs typeface="Arial"/>
              </a:rPr>
              <a:t>client</a:t>
            </a:r>
            <a:r>
              <a:rPr lang="en-US" i="1" spc="15" dirty="0">
                <a:cs typeface="Arial"/>
              </a:rPr>
              <a:t> </a:t>
            </a:r>
            <a:r>
              <a:rPr lang="en-US" i="1" spc="-5" dirty="0">
                <a:cs typeface="Arial"/>
              </a:rPr>
              <a:t>socket</a:t>
            </a:r>
            <a:endParaRPr lang="en-US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lang="en-US" spc="-5" dirty="0">
                <a:cs typeface="Arial"/>
              </a:rPr>
              <a:t>Close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-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connection</a:t>
            </a:r>
            <a:r>
              <a:rPr lang="en-US" spc="-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with</a:t>
            </a:r>
            <a:r>
              <a:rPr lang="en-US" spc="-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client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286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8657" y="294400"/>
            <a:ext cx="3768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latin typeface="+mj-lt"/>
                <a:cs typeface="Arial"/>
              </a:rPr>
              <a:t>Algorithm</a:t>
            </a:r>
            <a:r>
              <a:rPr lang="en-US" sz="2800" b="1" spc="-20" dirty="0" smtClean="0">
                <a:latin typeface="+mj-lt"/>
                <a:cs typeface="Arial"/>
              </a:rPr>
              <a:t> </a:t>
            </a:r>
            <a:r>
              <a:rPr lang="en-US" sz="2800" b="1" dirty="0">
                <a:latin typeface="+mj-lt"/>
                <a:cs typeface="Arial"/>
              </a:rPr>
              <a:t>for</a:t>
            </a:r>
            <a:r>
              <a:rPr lang="en-US" sz="2800" b="1" spc="-25" dirty="0">
                <a:latin typeface="+mj-lt"/>
                <a:cs typeface="Arial"/>
              </a:rPr>
              <a:t> </a:t>
            </a:r>
            <a:r>
              <a:rPr lang="en-US" sz="2800" b="1" dirty="0" smtClean="0">
                <a:latin typeface="+mj-lt"/>
                <a:cs typeface="Arial"/>
              </a:rPr>
              <a:t>UDP</a:t>
            </a:r>
            <a:r>
              <a:rPr lang="en-US" sz="2800" b="1" spc="-10" dirty="0" smtClean="0">
                <a:latin typeface="+mj-lt"/>
                <a:cs typeface="Arial"/>
              </a:rPr>
              <a:t> </a:t>
            </a:r>
            <a:r>
              <a:rPr lang="en-US" sz="2800" b="1" spc="-5" dirty="0">
                <a:latin typeface="+mj-lt"/>
                <a:cs typeface="Arial"/>
              </a:rPr>
              <a:t>client</a:t>
            </a:r>
            <a:endParaRPr lang="en-US" sz="2800" b="1" dirty="0">
              <a:latin typeface="+mj-lt"/>
              <a:cs typeface="Arial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026121" y="673629"/>
            <a:ext cx="7381875" cy="1394997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116839">
              <a:lnSpc>
                <a:spcPct val="116700"/>
              </a:lnSpc>
              <a:spcBef>
                <a:spcPts val="100"/>
              </a:spcBef>
            </a:pPr>
            <a:r>
              <a:rPr lang="en-US" spc="-5" dirty="0">
                <a:latin typeface="Arial"/>
                <a:cs typeface="Arial"/>
              </a:rPr>
              <a:t>Find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IP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address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and</a:t>
            </a:r>
            <a:r>
              <a:rPr lang="en-US" spc="-5" dirty="0">
                <a:latin typeface="Arial"/>
                <a:cs typeface="Arial"/>
              </a:rPr>
              <a:t> port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number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of</a:t>
            </a:r>
            <a:r>
              <a:rPr lang="en-US" dirty="0">
                <a:latin typeface="Arial"/>
                <a:cs typeface="Arial"/>
              </a:rPr>
              <a:t> server </a:t>
            </a:r>
            <a:r>
              <a:rPr lang="en-US" spc="-484" dirty="0">
                <a:latin typeface="Arial"/>
                <a:cs typeface="Arial"/>
              </a:rPr>
              <a:t> </a:t>
            </a:r>
            <a:endParaRPr lang="en-US" spc="-484" dirty="0" smtClean="0">
              <a:latin typeface="Arial"/>
              <a:cs typeface="Arial"/>
            </a:endParaRPr>
          </a:p>
          <a:p>
            <a:pPr marL="12700" marR="116839">
              <a:lnSpc>
                <a:spcPct val="116700"/>
              </a:lnSpc>
              <a:spcBef>
                <a:spcPts val="100"/>
              </a:spcBef>
            </a:pPr>
            <a:r>
              <a:rPr lang="en-US" spc="-5" dirty="0" smtClean="0">
                <a:latin typeface="Arial"/>
                <a:cs typeface="Arial"/>
              </a:rPr>
              <a:t>Create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-5" dirty="0">
                <a:latin typeface="Arial"/>
                <a:cs typeface="Arial"/>
              </a:rPr>
              <a:t> UDP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socket</a:t>
            </a:r>
            <a:endParaRPr lang="en-US" dirty="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lang="en-US" spc="-10" dirty="0">
                <a:latin typeface="Arial"/>
                <a:cs typeface="Arial"/>
              </a:rPr>
              <a:t>Send/ </a:t>
            </a:r>
            <a:r>
              <a:rPr lang="en-US" spc="-5" dirty="0">
                <a:latin typeface="Arial"/>
                <a:cs typeface="Arial"/>
              </a:rPr>
              <a:t>receive data with </a:t>
            </a:r>
            <a:r>
              <a:rPr lang="en-US" dirty="0">
                <a:latin typeface="Arial"/>
                <a:cs typeface="Arial"/>
              </a:rPr>
              <a:t>server </a:t>
            </a:r>
            <a:r>
              <a:rPr lang="en-US" spc="-5" dirty="0">
                <a:latin typeface="Arial"/>
                <a:cs typeface="Arial"/>
              </a:rPr>
              <a:t>using the </a:t>
            </a:r>
            <a:r>
              <a:rPr lang="en-US" spc="-5" dirty="0" smtClean="0">
                <a:latin typeface="Arial"/>
                <a:cs typeface="Arial"/>
              </a:rPr>
              <a:t>socket</a:t>
            </a:r>
          </a:p>
          <a:p>
            <a:pPr marL="12700" marR="5080">
              <a:lnSpc>
                <a:spcPct val="116700"/>
              </a:lnSpc>
            </a:pPr>
            <a:r>
              <a:rPr lang="en-US" spc="-5" dirty="0" smtClean="0">
                <a:latin typeface="Arial"/>
                <a:cs typeface="Arial"/>
              </a:rPr>
              <a:t>Close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 </a:t>
            </a:r>
            <a:r>
              <a:rPr lang="en-US" spc="-10" dirty="0">
                <a:latin typeface="Arial"/>
                <a:cs typeface="Arial"/>
              </a:rPr>
              <a:t>connection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026121" y="2821045"/>
            <a:ext cx="51917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>
                <a:latin typeface="+mj-lt"/>
                <a:cs typeface="Arial"/>
              </a:rPr>
              <a:t>A</a:t>
            </a:r>
            <a:r>
              <a:rPr sz="2800" b="1" spc="-5" dirty="0" smtClean="0">
                <a:latin typeface="+mj-lt"/>
                <a:cs typeface="Arial"/>
              </a:rPr>
              <a:t>lgorithm</a:t>
            </a:r>
            <a:r>
              <a:rPr sz="2800" b="1" spc="-20" dirty="0" smtClean="0">
                <a:latin typeface="+mj-lt"/>
                <a:cs typeface="Arial"/>
              </a:rPr>
              <a:t> </a:t>
            </a:r>
            <a:r>
              <a:rPr sz="2800" b="1" dirty="0" smtClean="0">
                <a:latin typeface="+mj-lt"/>
                <a:cs typeface="Arial"/>
              </a:rPr>
              <a:t>for</a:t>
            </a:r>
            <a:r>
              <a:rPr lang="en-US" sz="2800" b="1" dirty="0">
                <a:cs typeface="Arial"/>
              </a:rPr>
              <a:t> UDP</a:t>
            </a:r>
            <a:r>
              <a:rPr lang="en-US" sz="2800" b="1" spc="-10" dirty="0">
                <a:cs typeface="Arial"/>
              </a:rPr>
              <a:t> </a:t>
            </a:r>
            <a:r>
              <a:rPr sz="2800" b="1" spc="-10" dirty="0" smtClean="0">
                <a:latin typeface="+mj-lt"/>
                <a:cs typeface="Arial"/>
              </a:rPr>
              <a:t>server</a:t>
            </a:r>
            <a:endParaRPr sz="2800" dirty="0">
              <a:latin typeface="+mj-lt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8657" y="3264756"/>
            <a:ext cx="6096000" cy="22520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3053080">
              <a:lnSpc>
                <a:spcPct val="116700"/>
              </a:lnSpc>
              <a:spcBef>
                <a:spcPts val="100"/>
              </a:spcBef>
            </a:pPr>
            <a:r>
              <a:rPr lang="en-US" spc="-5" dirty="0">
                <a:latin typeface="Arial"/>
                <a:cs typeface="Arial"/>
              </a:rPr>
              <a:t>Find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IP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address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and</a:t>
            </a:r>
            <a:r>
              <a:rPr lang="en-US" spc="-5" dirty="0">
                <a:latin typeface="Arial"/>
                <a:cs typeface="Arial"/>
              </a:rPr>
              <a:t> port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number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of</a:t>
            </a:r>
            <a:r>
              <a:rPr lang="en-US" dirty="0">
                <a:latin typeface="Arial"/>
                <a:cs typeface="Arial"/>
              </a:rPr>
              <a:t> server </a:t>
            </a:r>
            <a:r>
              <a:rPr lang="en-US" spc="-484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Create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-5" dirty="0">
                <a:latin typeface="Arial"/>
                <a:cs typeface="Arial"/>
              </a:rPr>
              <a:t> UDP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i="1" spc="-5" dirty="0">
                <a:latin typeface="Arial"/>
                <a:cs typeface="Arial"/>
              </a:rPr>
              <a:t>server socket</a:t>
            </a:r>
            <a:endParaRPr lang="en-US" dirty="0">
              <a:latin typeface="Arial"/>
              <a:cs typeface="Arial"/>
            </a:endParaRPr>
          </a:p>
          <a:p>
            <a:pPr marL="12700" marR="5080">
              <a:lnSpc>
                <a:spcPct val="74500"/>
              </a:lnSpc>
              <a:spcBef>
                <a:spcPts val="910"/>
              </a:spcBef>
            </a:pPr>
            <a:r>
              <a:rPr lang="en-US" spc="-5" dirty="0">
                <a:latin typeface="Arial"/>
                <a:cs typeface="Arial"/>
              </a:rPr>
              <a:t>Bind the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i="1" spc="-5" dirty="0">
                <a:latin typeface="Arial"/>
                <a:cs typeface="Arial"/>
              </a:rPr>
              <a:t>server</a:t>
            </a:r>
            <a:r>
              <a:rPr lang="en-US" i="1" spc="5" dirty="0">
                <a:latin typeface="Arial"/>
                <a:cs typeface="Arial"/>
              </a:rPr>
              <a:t> </a:t>
            </a:r>
            <a:r>
              <a:rPr lang="en-US" i="1" spc="-5" dirty="0">
                <a:latin typeface="Arial"/>
                <a:cs typeface="Arial"/>
              </a:rPr>
              <a:t>socket</a:t>
            </a:r>
            <a:r>
              <a:rPr lang="en-US" i="1" spc="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to </a:t>
            </a:r>
            <a:r>
              <a:rPr lang="en-US" spc="-5" dirty="0">
                <a:latin typeface="Arial"/>
                <a:cs typeface="Arial"/>
              </a:rPr>
              <a:t>server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IP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and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Port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number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(this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is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port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to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which </a:t>
            </a:r>
            <a:r>
              <a:rPr lang="en-US" spc="-484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clients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will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send)</a:t>
            </a:r>
            <a:endParaRPr lang="en-US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lang="en-US" spc="-10" dirty="0">
                <a:latin typeface="Arial"/>
                <a:cs typeface="Arial"/>
              </a:rPr>
              <a:t>Send/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receive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data with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client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using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 </a:t>
            </a:r>
            <a:r>
              <a:rPr lang="en-US" i="1" spc="-10" dirty="0">
                <a:latin typeface="Arial"/>
                <a:cs typeface="Arial"/>
              </a:rPr>
              <a:t>client</a:t>
            </a:r>
            <a:r>
              <a:rPr lang="en-US" i="1" spc="15" dirty="0">
                <a:latin typeface="Arial"/>
                <a:cs typeface="Arial"/>
              </a:rPr>
              <a:t> </a:t>
            </a:r>
            <a:r>
              <a:rPr lang="en-US" i="1" spc="-5" dirty="0">
                <a:latin typeface="Arial"/>
                <a:cs typeface="Arial"/>
              </a:rPr>
              <a:t>socket</a:t>
            </a:r>
            <a:endParaRPr lang="en-US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lang="en-US" spc="-5" dirty="0">
                <a:latin typeface="Arial"/>
                <a:cs typeface="Arial"/>
              </a:rPr>
              <a:t>Close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connection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with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client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3089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592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an API?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9308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</a:t>
            </a:r>
            <a:r>
              <a:rPr lang="en-US" b="1" dirty="0" smtClean="0"/>
              <a:t> API </a:t>
            </a:r>
            <a:r>
              <a:rPr lang="en-US" dirty="0" smtClean="0"/>
              <a:t>is a set of programming code that enables data transmission between one software product and another. It also contains the terms of this data exchange.</a:t>
            </a:r>
          </a:p>
          <a:p>
            <a:pPr marL="0" indent="0">
              <a:buNone/>
            </a:pPr>
            <a:r>
              <a:rPr lang="en-US" dirty="0"/>
              <a:t>Application programming interfaces consist of two components:</a:t>
            </a:r>
            <a:endParaRPr lang="en-US" dirty="0" smtClean="0"/>
          </a:p>
          <a:p>
            <a:r>
              <a:rPr lang="en-US" dirty="0"/>
              <a:t>Technical specification describing the data exchange options between solutions with the specification done in the form of a request for processing and data delivery protocols</a:t>
            </a:r>
          </a:p>
          <a:p>
            <a:r>
              <a:rPr lang="en-US" dirty="0"/>
              <a:t>Software interface written to the specification that represents 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38" y="4237425"/>
            <a:ext cx="8749211" cy="202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3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World Wide Web [Old] </a:t>
            </a:r>
          </a:p>
          <a:p>
            <a:r>
              <a:rPr lang="en-US" dirty="0"/>
              <a:t>A collection of interlinked multimedia documents</a:t>
            </a:r>
            <a:br>
              <a:rPr lang="en-US" dirty="0"/>
            </a:br>
            <a:r>
              <a:rPr lang="en-US" dirty="0"/>
              <a:t>(web pages stored on internet connected devices and accessed using a common protocol (HTTP)) </a:t>
            </a:r>
            <a:endParaRPr lang="en-US" dirty="0" smtClean="0"/>
          </a:p>
          <a:p>
            <a:pPr fontAlgn="base"/>
            <a:r>
              <a:rPr lang="en-US" dirty="0"/>
              <a:t>World Wide Web [New] </a:t>
            </a:r>
            <a:endParaRPr lang="en-US" sz="1700" dirty="0"/>
          </a:p>
          <a:p>
            <a:pPr lvl="1" fontAlgn="base"/>
            <a:r>
              <a:rPr lang="en-US" i="0" dirty="0"/>
              <a:t>An infrastructure that allows to easily develop, deploy, and use distributed systems </a:t>
            </a:r>
            <a:endParaRPr lang="en-US" sz="1800" i="0" dirty="0"/>
          </a:p>
          <a:p>
            <a:pPr fontAlgn="base"/>
            <a:r>
              <a:rPr lang="en-US" dirty="0"/>
              <a:t>Distributed systems </a:t>
            </a:r>
            <a:endParaRPr lang="en-US" sz="1700" dirty="0"/>
          </a:p>
          <a:p>
            <a:pPr lvl="1" fontAlgn="base"/>
            <a:r>
              <a:rPr lang="en-US" i="0" dirty="0"/>
              <a:t>A system in which components located on networked computers communicate and coordinate their actions by passing messages in order to achieve a common goal </a:t>
            </a:r>
            <a:endParaRPr lang="en-US" sz="1800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9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3319"/>
          </a:xfrm>
        </p:spPr>
        <p:txBody>
          <a:bodyPr/>
          <a:lstStyle/>
          <a:p>
            <a:r>
              <a:rPr lang="en-US" dirty="0" smtClean="0"/>
              <a:t>How does www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6529"/>
            <a:ext cx="9601200" cy="3581400"/>
          </a:xfrm>
        </p:spPr>
        <p:txBody>
          <a:bodyPr/>
          <a:lstStyle/>
          <a:p>
            <a:pPr fontAlgn="base"/>
            <a:r>
              <a:rPr lang="en-US" dirty="0"/>
              <a:t>The web uses the </a:t>
            </a:r>
            <a:r>
              <a:rPr lang="en-US" b="1" dirty="0"/>
              <a:t>Hypertext Transfer Protocol</a:t>
            </a:r>
            <a:r>
              <a:rPr lang="en-US" dirty="0"/>
              <a:t> to communicate (Communication) </a:t>
            </a:r>
            <a:r>
              <a:rPr lang="en-US" b="1" dirty="0"/>
              <a:t>protocol </a:t>
            </a:r>
            <a:endParaRPr lang="en-US" dirty="0"/>
          </a:p>
          <a:p>
            <a:pPr lvl="1" fontAlgn="base"/>
            <a:r>
              <a:rPr lang="en-US" i="0" dirty="0"/>
              <a:t>A defined system that allows two or more entities to transmit information via any kind of variation of a physical quantity</a:t>
            </a:r>
          </a:p>
          <a:p>
            <a:pPr lvl="1" fontAlgn="base"/>
            <a:r>
              <a:rPr lang="en-US" i="0" dirty="0"/>
              <a:t>It defines the rules, syntax, semantics and synchronization of communication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5" y="3441216"/>
            <a:ext cx="47148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1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86409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of 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5941" y="1626041"/>
            <a:ext cx="9601200" cy="35814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/>
              <a:t>1991 – HTTP 0.9 </a:t>
            </a:r>
          </a:p>
          <a:p>
            <a:pPr fontAlgn="base"/>
            <a:r>
              <a:rPr lang="en-US" dirty="0"/>
              <a:t>1996 – HTTP/1.0 </a:t>
            </a:r>
          </a:p>
          <a:p>
            <a:pPr fontAlgn="base"/>
            <a:r>
              <a:rPr lang="en-US" dirty="0"/>
              <a:t>1997 – HTTP/1.1 </a:t>
            </a:r>
          </a:p>
          <a:p>
            <a:pPr fontAlgn="base"/>
            <a:r>
              <a:rPr lang="en-US" dirty="0"/>
              <a:t>1997-2014 </a:t>
            </a:r>
          </a:p>
          <a:p>
            <a:pPr lvl="1" fontAlgn="base"/>
            <a:r>
              <a:rPr lang="en-US" i="0" dirty="0"/>
              <a:t>Minor improvements and clarifications of HTTP/1.1 are developed </a:t>
            </a:r>
          </a:p>
          <a:p>
            <a:pPr fontAlgn="base"/>
            <a:r>
              <a:rPr lang="en-US" dirty="0"/>
              <a:t>2015 – HTTP/2 </a:t>
            </a:r>
          </a:p>
          <a:p>
            <a:pPr lvl="1" fontAlgn="base"/>
            <a:r>
              <a:rPr lang="en-US" i="0" dirty="0"/>
              <a:t>Major revision of HTTP with focus on efficiency and privacy improvements </a:t>
            </a:r>
          </a:p>
          <a:p>
            <a:pPr lvl="1" fontAlgn="base"/>
            <a:r>
              <a:rPr lang="en-US" i="0" dirty="0"/>
              <a:t>HTTP/2 allows a server to push resources to client even before they are requested </a:t>
            </a:r>
          </a:p>
          <a:p>
            <a:pPr lvl="1" fontAlgn="base"/>
            <a:r>
              <a:rPr lang="en-US" i="0" dirty="0"/>
              <a:t>HTTP/2 puts more emphasis on encrypted connections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0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1321" y="1705555"/>
            <a:ext cx="7120863" cy="3581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864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7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844" y="550628"/>
            <a:ext cx="9601200" cy="6659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44" y="1497537"/>
            <a:ext cx="6248400" cy="21050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771" y="4025678"/>
            <a:ext cx="5364945" cy="20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7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1214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an always-on host, called the </a:t>
            </a:r>
            <a:r>
              <a:rPr lang="en-US" i="1" dirty="0" smtClean="0"/>
              <a:t>server</a:t>
            </a:r>
            <a:r>
              <a:rPr lang="en-US" dirty="0" smtClean="0"/>
              <a:t>, which </a:t>
            </a:r>
            <a:r>
              <a:rPr lang="en-US" dirty="0"/>
              <a:t>services requests from many other hosts, called </a:t>
            </a:r>
            <a:r>
              <a:rPr lang="en-US" i="1" dirty="0"/>
              <a:t>clients</a:t>
            </a:r>
            <a:r>
              <a:rPr lang="en-US" dirty="0"/>
              <a:t>. </a:t>
            </a:r>
            <a:r>
              <a:rPr lang="en-US" dirty="0" smtClean="0"/>
              <a:t>A classic </a:t>
            </a:r>
            <a:r>
              <a:rPr lang="en-US" dirty="0"/>
              <a:t>example is </a:t>
            </a:r>
            <a:r>
              <a:rPr lang="en-US" dirty="0" smtClean="0"/>
              <a:t>the Web </a:t>
            </a:r>
            <a:r>
              <a:rPr lang="en-US" dirty="0"/>
              <a:t>application for which an always-on Web server services requests from </a:t>
            </a:r>
            <a:r>
              <a:rPr lang="en-US" dirty="0" smtClean="0"/>
              <a:t>browsers running </a:t>
            </a:r>
            <a:r>
              <a:rPr lang="en-US" dirty="0"/>
              <a:t>on client hosts. When a Web server receives a request for an object from </a:t>
            </a:r>
            <a:r>
              <a:rPr lang="en-US" dirty="0" smtClean="0"/>
              <a:t>a client </a:t>
            </a:r>
            <a:r>
              <a:rPr lang="en-US" dirty="0"/>
              <a:t>host, it responds by sending the requested object to the client host. Note </a:t>
            </a:r>
            <a:r>
              <a:rPr lang="en-US" dirty="0" smtClean="0"/>
              <a:t>that with </a:t>
            </a:r>
            <a:r>
              <a:rPr lang="en-US" dirty="0"/>
              <a:t>the client-server architecture, clients do not directly communicate with </a:t>
            </a:r>
            <a:r>
              <a:rPr lang="en-US" dirty="0" smtClean="0"/>
              <a:t>each other</a:t>
            </a:r>
            <a:r>
              <a:rPr lang="en-US" dirty="0"/>
              <a:t>; for example, in the Web application, two browsers do not directly </a:t>
            </a:r>
            <a:r>
              <a:rPr lang="en-US" dirty="0" smtClean="0"/>
              <a:t>communicate. Another </a:t>
            </a:r>
            <a:r>
              <a:rPr lang="en-US" dirty="0"/>
              <a:t>characteristic of the client-server architecture is that the server has </a:t>
            </a:r>
            <a:r>
              <a:rPr lang="en-US" dirty="0" smtClean="0"/>
              <a:t>a fixed</a:t>
            </a:r>
            <a:r>
              <a:rPr lang="en-US" dirty="0"/>
              <a:t>, well-known address, called an IP address (which we’ll discuss soon). </a:t>
            </a:r>
            <a:r>
              <a:rPr lang="en-US" dirty="0" smtClean="0"/>
              <a:t>Because the </a:t>
            </a:r>
            <a:r>
              <a:rPr lang="en-US" dirty="0"/>
              <a:t>server has a fixed, well-known address, and because the server is always on, </a:t>
            </a:r>
            <a:r>
              <a:rPr lang="en-US" dirty="0" smtClean="0"/>
              <a:t>a client </a:t>
            </a:r>
            <a:r>
              <a:rPr lang="en-US" dirty="0"/>
              <a:t>can always contact the server by sending a packet to the server’s IP address.</a:t>
            </a:r>
          </a:p>
        </p:txBody>
      </p:sp>
    </p:spTree>
    <p:extLst>
      <p:ext uri="{BB962C8B-B14F-4D97-AF65-F5344CB8AC3E}">
        <p14:creationId xmlns:p14="http://schemas.microsoft.com/office/powerpoint/2010/main" val="147212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1337"/>
          </a:xfrm>
        </p:spPr>
        <p:txBody>
          <a:bodyPr/>
          <a:lstStyle/>
          <a:p>
            <a:r>
              <a:rPr lang="en-US" dirty="0" smtClean="0"/>
              <a:t>Communication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210" y="1387503"/>
            <a:ext cx="9601200" cy="3581400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i="1" dirty="0">
                <a:solidFill>
                  <a:srgbClr val="000099"/>
                </a:solidFill>
              </a:rPr>
              <a:t>TCP </a:t>
            </a:r>
            <a:r>
              <a:rPr lang="en-US" i="1" dirty="0" smtClean="0">
                <a:solidFill>
                  <a:srgbClr val="000099"/>
                </a:solidFill>
              </a:rPr>
              <a:t>service</a:t>
            </a:r>
            <a:endParaRPr lang="en-US" i="1" dirty="0">
              <a:solidFill>
                <a:srgbClr val="000099"/>
              </a:solidFill>
            </a:endParaRPr>
          </a:p>
          <a:p>
            <a:pPr>
              <a:lnSpc>
                <a:spcPct val="75000"/>
              </a:lnSpc>
            </a:pPr>
            <a:r>
              <a:rPr lang="en-US" i="1" dirty="0">
                <a:solidFill>
                  <a:srgbClr val="CC0000"/>
                </a:solidFill>
              </a:rPr>
              <a:t>reliable transport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dirty="0"/>
              <a:t>between sending and receiving process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75000"/>
              </a:lnSpc>
            </a:pPr>
            <a:r>
              <a:rPr lang="en-US" i="1" dirty="0">
                <a:solidFill>
                  <a:srgbClr val="CC0000"/>
                </a:solidFill>
              </a:rPr>
              <a:t>flow control:</a:t>
            </a:r>
            <a:r>
              <a:rPr lang="en-US" dirty="0"/>
              <a:t> sender won</a:t>
            </a:r>
            <a:r>
              <a:rPr lang="ja-JP" altLang="en-US" dirty="0"/>
              <a:t>’</a:t>
            </a:r>
            <a:r>
              <a:rPr lang="en-US" altLang="ja-JP" dirty="0"/>
              <a:t>t overwhelm receiver </a:t>
            </a:r>
          </a:p>
          <a:p>
            <a:pPr>
              <a:lnSpc>
                <a:spcPct val="75000"/>
              </a:lnSpc>
            </a:pPr>
            <a:r>
              <a:rPr lang="en-US" i="1" dirty="0">
                <a:solidFill>
                  <a:srgbClr val="CC0000"/>
                </a:solidFill>
              </a:rPr>
              <a:t>congestion control:</a:t>
            </a:r>
            <a:r>
              <a:rPr lang="en-US" dirty="0"/>
              <a:t> throttle sender when network overloaded</a:t>
            </a:r>
          </a:p>
          <a:p>
            <a:pPr>
              <a:lnSpc>
                <a:spcPct val="75000"/>
              </a:lnSpc>
            </a:pPr>
            <a:r>
              <a:rPr lang="en-US" i="1" dirty="0">
                <a:solidFill>
                  <a:srgbClr val="CC0000"/>
                </a:solidFill>
              </a:rPr>
              <a:t>does not provide:</a:t>
            </a:r>
            <a:r>
              <a:rPr lang="en-US" dirty="0"/>
              <a:t> timing, minimum throughput guarantee, security</a:t>
            </a:r>
          </a:p>
          <a:p>
            <a:pPr>
              <a:lnSpc>
                <a:spcPct val="75000"/>
              </a:lnSpc>
            </a:pPr>
            <a:r>
              <a:rPr lang="en-US" i="1" dirty="0">
                <a:solidFill>
                  <a:srgbClr val="CC0000"/>
                </a:solidFill>
              </a:rPr>
              <a:t>connection-oriented:</a:t>
            </a:r>
            <a:r>
              <a:rPr lang="en-US" dirty="0"/>
              <a:t> setup required between client and server </a:t>
            </a:r>
            <a:r>
              <a:rPr lang="en-US" dirty="0" smtClean="0"/>
              <a:t>processes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i="1" dirty="0">
                <a:solidFill>
                  <a:srgbClr val="000099"/>
                </a:solidFill>
              </a:rPr>
              <a:t>UDP </a:t>
            </a:r>
            <a:r>
              <a:rPr lang="en-US" i="1" dirty="0" smtClean="0">
                <a:solidFill>
                  <a:srgbClr val="000099"/>
                </a:solidFill>
              </a:rPr>
              <a:t>service</a:t>
            </a:r>
            <a:endParaRPr lang="en-US" i="1" dirty="0">
              <a:solidFill>
                <a:srgbClr val="000099"/>
              </a:solidFill>
            </a:endParaRPr>
          </a:p>
          <a:p>
            <a:r>
              <a:rPr lang="en-US" i="1" dirty="0">
                <a:solidFill>
                  <a:srgbClr val="CC0000"/>
                </a:solidFill>
              </a:rPr>
              <a:t>unreliable data transfer</a:t>
            </a:r>
            <a:r>
              <a:rPr lang="en-US" dirty="0"/>
              <a:t> between sending and receiving process</a:t>
            </a:r>
          </a:p>
          <a:p>
            <a:r>
              <a:rPr lang="en-US" i="1" dirty="0">
                <a:solidFill>
                  <a:srgbClr val="CC0000"/>
                </a:solidFill>
              </a:rPr>
              <a:t>does not provide:</a:t>
            </a:r>
            <a:r>
              <a:rPr lang="en-US" dirty="0"/>
              <a:t> reliability, flow control, congestion control, timing, throughput guarantee, security, </a:t>
            </a:r>
            <a:r>
              <a:rPr lang="en-US" dirty="0" err="1"/>
              <a:t>orconnection</a:t>
            </a:r>
            <a:r>
              <a:rPr lang="en-US" dirty="0"/>
              <a:t> setup, </a:t>
            </a:r>
          </a:p>
          <a:p>
            <a:pPr marL="0" indent="0">
              <a:lnSpc>
                <a:spcPct val="75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2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2819"/>
            <a:ext cx="9601200" cy="1485900"/>
          </a:xfrm>
        </p:spPr>
        <p:txBody>
          <a:bodyPr/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162" y="1005840"/>
            <a:ext cx="9601200" cy="3581400"/>
          </a:xfrm>
        </p:spPr>
        <p:txBody>
          <a:bodyPr/>
          <a:lstStyle/>
          <a:p>
            <a:r>
              <a:rPr lang="en-US" sz="2400" dirty="0"/>
              <a:t>process sends/receives messages to/from its </a:t>
            </a:r>
            <a:r>
              <a:rPr lang="en-US" sz="2400" dirty="0">
                <a:solidFill>
                  <a:srgbClr val="CC0000"/>
                </a:solidFill>
              </a:rPr>
              <a:t>socket</a:t>
            </a:r>
          </a:p>
          <a:p>
            <a:r>
              <a:rPr lang="en-US" sz="2400" dirty="0"/>
              <a:t>socket analogous to door</a:t>
            </a:r>
          </a:p>
          <a:p>
            <a:pPr lvl="1"/>
            <a:r>
              <a:rPr lang="en-US" dirty="0"/>
              <a:t>sending process shoves message out door</a:t>
            </a:r>
          </a:p>
          <a:p>
            <a:pPr lvl="1"/>
            <a:r>
              <a:rPr lang="en-US" dirty="0"/>
              <a:t>sending process relies on transport infrastructure on other side of door to deliver message to socket at receiving process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910" y="3058617"/>
            <a:ext cx="3267707" cy="3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807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165</TotalTime>
  <Words>531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メイリオ</vt:lpstr>
      <vt:lpstr>Wingdings</vt:lpstr>
      <vt:lpstr>Crop</vt:lpstr>
      <vt:lpstr>Lecture 01</vt:lpstr>
      <vt:lpstr>What is Web?</vt:lpstr>
      <vt:lpstr>How does www work?</vt:lpstr>
      <vt:lpstr>History of HTTP</vt:lpstr>
      <vt:lpstr>HTTP</vt:lpstr>
      <vt:lpstr>HTTP</vt:lpstr>
      <vt:lpstr>Web Server</vt:lpstr>
      <vt:lpstr>Communication Protocol</vt:lpstr>
      <vt:lpstr>Socket Programming</vt:lpstr>
      <vt:lpstr>PowerPoint Presentation</vt:lpstr>
      <vt:lpstr>PowerPoint Presentation</vt:lpstr>
      <vt:lpstr>What is an API?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01</dc:title>
  <dc:creator>Abida Era</dc:creator>
  <cp:lastModifiedBy>Abida Era</cp:lastModifiedBy>
  <cp:revision>7</cp:revision>
  <dcterms:created xsi:type="dcterms:W3CDTF">2021-06-02T15:23:01Z</dcterms:created>
  <dcterms:modified xsi:type="dcterms:W3CDTF">2021-06-09T16:22:20Z</dcterms:modified>
</cp:coreProperties>
</file>