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application/x-fontdata" Extension="fntdata"/>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51"/>
  </p:notesMasterIdLst>
  <p:sldIdLst>
    <p:sldId id="308" r:id="rId2"/>
    <p:sldId id="348" r:id="rId3"/>
    <p:sldId id="361" r:id="rId4"/>
    <p:sldId id="352" r:id="rId5"/>
    <p:sldId id="353" r:id="rId6"/>
    <p:sldId id="309" r:id="rId7"/>
    <p:sldId id="258" r:id="rId8"/>
    <p:sldId id="339" r:id="rId9"/>
    <p:sldId id="363" r:id="rId10"/>
    <p:sldId id="259" r:id="rId11"/>
    <p:sldId id="379" r:id="rId12"/>
    <p:sldId id="364" r:id="rId13"/>
    <p:sldId id="365" r:id="rId14"/>
    <p:sldId id="380" r:id="rId15"/>
    <p:sldId id="381" r:id="rId16"/>
    <p:sldId id="382" r:id="rId17"/>
    <p:sldId id="383" r:id="rId18"/>
    <p:sldId id="385" r:id="rId19"/>
    <p:sldId id="386" r:id="rId20"/>
    <p:sldId id="387" r:id="rId21"/>
    <p:sldId id="388" r:id="rId22"/>
    <p:sldId id="390" r:id="rId23"/>
    <p:sldId id="391" r:id="rId24"/>
    <p:sldId id="389" r:id="rId25"/>
    <p:sldId id="393" r:id="rId26"/>
    <p:sldId id="394" r:id="rId27"/>
    <p:sldId id="392" r:id="rId28"/>
    <p:sldId id="395" r:id="rId29"/>
    <p:sldId id="396" r:id="rId30"/>
    <p:sldId id="397" r:id="rId31"/>
    <p:sldId id="399" r:id="rId32"/>
    <p:sldId id="398" r:id="rId33"/>
    <p:sldId id="400" r:id="rId34"/>
    <p:sldId id="401" r:id="rId35"/>
    <p:sldId id="403" r:id="rId36"/>
    <p:sldId id="402" r:id="rId37"/>
    <p:sldId id="405" r:id="rId38"/>
    <p:sldId id="406" r:id="rId39"/>
    <p:sldId id="404" r:id="rId40"/>
    <p:sldId id="408" r:id="rId41"/>
    <p:sldId id="410" r:id="rId42"/>
    <p:sldId id="411" r:id="rId43"/>
    <p:sldId id="409" r:id="rId44"/>
    <p:sldId id="413" r:id="rId45"/>
    <p:sldId id="412" r:id="rId46"/>
    <p:sldId id="414" r:id="rId47"/>
    <p:sldId id="415" r:id="rId48"/>
    <p:sldId id="416" r:id="rId49"/>
    <p:sldId id="417" r:id="rId50"/>
  </p:sldIdLst>
  <p:sldSz cx="9144000" cy="5143500" type="screen16x9"/>
  <p:notesSz cx="6858000" cy="9144000"/>
  <p:embeddedFontLst>
    <p:embeddedFont>
      <p:font typeface="Montserrat Medium" panose="020B0604020202020204" charset="0"/>
      <p:regular r:id="rId52"/>
      <p:italic r:id="rId53"/>
    </p:embeddedFont>
    <p:embeddedFont>
      <p:font typeface="Calibri" panose="020F0502020204030204" pitchFamily="34" charset="0"/>
      <p:regular r:id="rId54"/>
      <p:bold r:id="rId55"/>
      <p:italic r:id="rId56"/>
      <p:boldItalic r:id="rId57"/>
    </p:embeddedFont>
    <p:embeddedFont>
      <p:font typeface="Montserrat ExtraBold" panose="020B0604020202020204" charset="0"/>
      <p:bold r:id="rId58"/>
      <p:boldItalic r:id="rId59"/>
    </p:embeddedFont>
    <p:embeddedFont>
      <p:font typeface="Montserrat Black" panose="020B0604020202020204" charset="0"/>
      <p:bold r:id="rId60"/>
      <p:boldItalic r:id="rId61"/>
    </p:embeddedFont>
    <p:embeddedFont>
      <p:font typeface="Roboto Black" panose="020B0604020202020204" charset="0"/>
      <p:bold r:id="rId62"/>
      <p:boldItalic r:id="rId63"/>
    </p:embeddedFont>
    <p:embeddedFont>
      <p:font typeface="Roboto" panose="020B0604020202020204" charset="0"/>
      <p:regular r:id="rId64"/>
      <p:bold r:id="rId65"/>
      <p:italic r:id="rId66"/>
      <p:boldItalic r:id="rId67"/>
    </p:embeddedFont>
    <p:embeddedFont>
      <p:font typeface="Montserrat SemiBold" panose="020B0604020202020204" charset="0"/>
      <p:regular r:id="rId68"/>
      <p:bold r:id="rId69"/>
      <p:italic r:id="rId70"/>
      <p:boldItalic r:id="rId71"/>
    </p:embeddedFont>
    <p:embeddedFont>
      <p:font typeface="Montserrat" panose="020B060402020202020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orient="horz" pos="55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47A3D-7F7C-4184-9F50-EB969060800D}">
  <a:tblStyle styleId="{E7847A3D-7F7C-4184-9F50-EB96906080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08" y="78"/>
      </p:cViewPr>
      <p:guideLst>
        <p:guide orient="horz" pos="1620"/>
        <p:guide pos="2880"/>
        <p:guide orient="horz" pos="5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font" Target="fonts/font17.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font" Target="fonts/font23.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0.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9243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18ca45c7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18ca45c7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325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9c5712675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9c571267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790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200"/>
              <a:buFont typeface="Montserrat Medium"/>
              <a:buAutoNum type="arabicPeriod"/>
              <a:defRPr sz="1150"/>
            </a:lvl1pPr>
            <a:lvl2pPr lvl="1">
              <a:spcBef>
                <a:spcPts val="1600"/>
              </a:spcBef>
              <a:spcAft>
                <a:spcPts val="0"/>
              </a:spcAft>
              <a:buClr>
                <a:schemeClr val="accent2"/>
              </a:buClr>
              <a:buSzPts val="1200"/>
              <a:buFont typeface="Montserrat Medium"/>
              <a:buAutoNum type="alphaLcPeriod"/>
              <a:defRPr/>
            </a:lvl2pPr>
            <a:lvl3pPr lvl="2">
              <a:spcBef>
                <a:spcPts val="1600"/>
              </a:spcBef>
              <a:spcAft>
                <a:spcPts val="0"/>
              </a:spcAft>
              <a:buClr>
                <a:schemeClr val="accent2"/>
              </a:buClr>
              <a:buSzPts val="1200"/>
              <a:buFont typeface="Montserrat Medium"/>
              <a:buAutoNum type="romanLcPeriod"/>
              <a:defRPr/>
            </a:lvl3pPr>
            <a:lvl4pPr lvl="3">
              <a:spcBef>
                <a:spcPts val="1600"/>
              </a:spcBef>
              <a:spcAft>
                <a:spcPts val="0"/>
              </a:spcAft>
              <a:buClr>
                <a:schemeClr val="accent2"/>
              </a:buClr>
              <a:buSzPts val="1200"/>
              <a:buFont typeface="Montserrat Medium"/>
              <a:buAutoNum type="arabicPeriod"/>
              <a:defRPr/>
            </a:lvl4pPr>
            <a:lvl5pPr lvl="4">
              <a:spcBef>
                <a:spcPts val="1600"/>
              </a:spcBef>
              <a:spcAft>
                <a:spcPts val="0"/>
              </a:spcAft>
              <a:buClr>
                <a:schemeClr val="accent2"/>
              </a:buClr>
              <a:buSzPts val="1200"/>
              <a:buFont typeface="Montserrat Medium"/>
              <a:buAutoNum type="alphaLcPeriod"/>
              <a:defRPr/>
            </a:lvl5pPr>
            <a:lvl6pPr lvl="5">
              <a:spcBef>
                <a:spcPts val="1600"/>
              </a:spcBef>
              <a:spcAft>
                <a:spcPts val="0"/>
              </a:spcAft>
              <a:buClr>
                <a:schemeClr val="accent2"/>
              </a:buClr>
              <a:buSzPts val="1200"/>
              <a:buFont typeface="Montserrat Medium"/>
              <a:buAutoNum type="romanLcPeriod"/>
              <a:defRPr/>
            </a:lvl6pPr>
            <a:lvl7pPr lvl="6">
              <a:spcBef>
                <a:spcPts val="1600"/>
              </a:spcBef>
              <a:spcAft>
                <a:spcPts val="0"/>
              </a:spcAft>
              <a:buClr>
                <a:schemeClr val="accent2"/>
              </a:buClr>
              <a:buSzPts val="1200"/>
              <a:buFont typeface="Montserrat Medium"/>
              <a:buAutoNum type="arabicPeriod"/>
              <a:defRPr/>
            </a:lvl7pPr>
            <a:lvl8pPr lvl="7">
              <a:spcBef>
                <a:spcPts val="1600"/>
              </a:spcBef>
              <a:spcAft>
                <a:spcPts val="0"/>
              </a:spcAft>
              <a:buClr>
                <a:schemeClr val="accent2"/>
              </a:buClr>
              <a:buSzPts val="1200"/>
              <a:buFont typeface="Montserrat Medium"/>
              <a:buAutoNum type="alphaLcPeriod"/>
              <a:defRPr/>
            </a:lvl8pPr>
            <a:lvl9pPr lvl="8">
              <a:spcBef>
                <a:spcPts val="1600"/>
              </a:spcBef>
              <a:spcAft>
                <a:spcPts val="1600"/>
              </a:spcAft>
              <a:buClr>
                <a:schemeClr val="accent2"/>
              </a:buClr>
              <a:buSzPts val="1200"/>
              <a:buFont typeface="Montserrat Medium"/>
              <a:buAutoNum type="romanLcPerio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solid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5120825" y="539500"/>
            <a:ext cx="3309900" cy="1380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BA68C8"/>
              </a:buClr>
              <a:buSzPts val="4000"/>
              <a:buFont typeface="Montserrat Black"/>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
  <p:cSld name="CUSTOM_2">
    <p:bg>
      <p:bgPr>
        <a:solidFill>
          <a:schemeClr val="accent1"/>
        </a:solidFill>
        <a:effectLst/>
      </p:bgPr>
    </p:bg>
    <p:spTree>
      <p:nvGrpSpPr>
        <p:cNvPr id="1" name="Shape 78"/>
        <p:cNvGrpSpPr/>
        <p:nvPr/>
      </p:nvGrpSpPr>
      <p:grpSpPr>
        <a:xfrm>
          <a:off x="0" y="0"/>
          <a:ext cx="0" cy="0"/>
          <a:chOff x="0" y="0"/>
          <a:chExt cx="0" cy="0"/>
        </a:xfrm>
      </p:grpSpPr>
      <p:sp>
        <p:nvSpPr>
          <p:cNvPr id="79" name="Google Shape;79;p16"/>
          <p:cNvSpPr/>
          <p:nvPr/>
        </p:nvSpPr>
        <p:spPr>
          <a:xfrm>
            <a:off x="0" y="-1700"/>
            <a:ext cx="9144000" cy="5149800"/>
          </a:xfrm>
          <a:prstGeom prst="homePlate">
            <a:avLst>
              <a:gd name="adj" fmla="val 1336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81" name="Google Shape;81;p16"/>
          <p:cNvSpPr txBox="1"/>
          <p:nvPr/>
        </p:nvSpPr>
        <p:spPr>
          <a:xfrm>
            <a:off x="1742693"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2" name="Google Shape;82;p16"/>
          <p:cNvSpPr txBox="1">
            <a:spLocks noGrp="1"/>
          </p:cNvSpPr>
          <p:nvPr>
            <p:ph type="subTitle" idx="1"/>
          </p:nvPr>
        </p:nvSpPr>
        <p:spPr>
          <a:xfrm>
            <a:off x="1978890" y="177902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3" name="Google Shape;83;p16"/>
          <p:cNvSpPr txBox="1">
            <a:spLocks noGrp="1"/>
          </p:cNvSpPr>
          <p:nvPr>
            <p:ph type="subTitle" idx="2"/>
          </p:nvPr>
        </p:nvSpPr>
        <p:spPr>
          <a:xfrm>
            <a:off x="1978890" y="2182450"/>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4" name="Google Shape;84;p16"/>
          <p:cNvSpPr txBox="1"/>
          <p:nvPr/>
        </p:nvSpPr>
        <p:spPr>
          <a:xfrm>
            <a:off x="5601418"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chemeClr val="dk2"/>
              </a:solidFill>
              <a:latin typeface="Montserrat SemiBold"/>
              <a:ea typeface="Montserrat SemiBold"/>
              <a:cs typeface="Montserrat SemiBold"/>
              <a:sym typeface="Montserrat SemiBold"/>
            </a:endParaRPr>
          </a:p>
        </p:txBody>
      </p:sp>
      <p:sp>
        <p:nvSpPr>
          <p:cNvPr id="85" name="Google Shape;85;p16"/>
          <p:cNvSpPr txBox="1">
            <a:spLocks noGrp="1"/>
          </p:cNvSpPr>
          <p:nvPr>
            <p:ph type="subTitle" idx="3"/>
          </p:nvPr>
        </p:nvSpPr>
        <p:spPr>
          <a:xfrm>
            <a:off x="5837615" y="1779022"/>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6" name="Google Shape;86;p16"/>
          <p:cNvSpPr txBox="1">
            <a:spLocks noGrp="1"/>
          </p:cNvSpPr>
          <p:nvPr>
            <p:ph type="subTitle" idx="4"/>
          </p:nvPr>
        </p:nvSpPr>
        <p:spPr>
          <a:xfrm>
            <a:off x="5837615" y="2182447"/>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 name="Google Shape;87;p16"/>
          <p:cNvSpPr txBox="1"/>
          <p:nvPr/>
        </p:nvSpPr>
        <p:spPr>
          <a:xfrm>
            <a:off x="1745068"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8" name="Google Shape;88;p16"/>
          <p:cNvSpPr txBox="1">
            <a:spLocks noGrp="1"/>
          </p:cNvSpPr>
          <p:nvPr>
            <p:ph type="subTitle" idx="5"/>
          </p:nvPr>
        </p:nvSpPr>
        <p:spPr>
          <a:xfrm>
            <a:off x="1981265" y="3162606"/>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9" name="Google Shape;89;p16"/>
          <p:cNvSpPr txBox="1">
            <a:spLocks noGrp="1"/>
          </p:cNvSpPr>
          <p:nvPr>
            <p:ph type="subTitle" idx="6"/>
          </p:nvPr>
        </p:nvSpPr>
        <p:spPr>
          <a:xfrm>
            <a:off x="1981265" y="356603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0" name="Google Shape;90;p16"/>
          <p:cNvSpPr txBox="1"/>
          <p:nvPr/>
        </p:nvSpPr>
        <p:spPr>
          <a:xfrm>
            <a:off x="5603793"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91" name="Google Shape;91;p16"/>
          <p:cNvSpPr txBox="1">
            <a:spLocks noGrp="1"/>
          </p:cNvSpPr>
          <p:nvPr>
            <p:ph type="subTitle" idx="7"/>
          </p:nvPr>
        </p:nvSpPr>
        <p:spPr>
          <a:xfrm>
            <a:off x="5839610" y="3162608"/>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92" name="Google Shape;92;p16"/>
          <p:cNvSpPr txBox="1">
            <a:spLocks noGrp="1"/>
          </p:cNvSpPr>
          <p:nvPr>
            <p:ph type="subTitle" idx="8"/>
          </p:nvPr>
        </p:nvSpPr>
        <p:spPr>
          <a:xfrm>
            <a:off x="5839610" y="3566033"/>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3" name="Google Shape;93;p16"/>
          <p:cNvSpPr txBox="1">
            <a:spLocks noGrp="1"/>
          </p:cNvSpPr>
          <p:nvPr>
            <p:ph type="title" idx="9" hasCustomPrompt="1"/>
          </p:nvPr>
        </p:nvSpPr>
        <p:spPr>
          <a:xfrm>
            <a:off x="1097280" y="184406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4" name="Google Shape;94;p16"/>
          <p:cNvSpPr txBox="1">
            <a:spLocks noGrp="1"/>
          </p:cNvSpPr>
          <p:nvPr>
            <p:ph type="title" idx="13" hasCustomPrompt="1"/>
          </p:nvPr>
        </p:nvSpPr>
        <p:spPr>
          <a:xfrm>
            <a:off x="4956048" y="184901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5" name="Google Shape;95;p16"/>
          <p:cNvSpPr txBox="1">
            <a:spLocks noGrp="1"/>
          </p:cNvSpPr>
          <p:nvPr>
            <p:ph type="title" idx="14" hasCustomPrompt="1"/>
          </p:nvPr>
        </p:nvSpPr>
        <p:spPr>
          <a:xfrm>
            <a:off x="1097280"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6" name="Google Shape;96;p16"/>
          <p:cNvSpPr txBox="1">
            <a:spLocks noGrp="1"/>
          </p:cNvSpPr>
          <p:nvPr>
            <p:ph type="title" idx="15" hasCustomPrompt="1"/>
          </p:nvPr>
        </p:nvSpPr>
        <p:spPr>
          <a:xfrm>
            <a:off x="4956048"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
    <p:bg>
      <p:bgPr>
        <a:solidFill>
          <a:schemeClr val="lt1"/>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0" y="1538700"/>
            <a:ext cx="3858900" cy="1032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7200"/>
              <a:buFont typeface="Montserrat Black"/>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19"/>
          <p:cNvSpPr txBox="1">
            <a:spLocks noGrp="1"/>
          </p:cNvSpPr>
          <p:nvPr>
            <p:ph type="subTitle" idx="1"/>
          </p:nvPr>
        </p:nvSpPr>
        <p:spPr>
          <a:xfrm>
            <a:off x="5077550" y="2571600"/>
            <a:ext cx="3353400" cy="123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MAIN_POINT_1">
    <p:bg>
      <p:bgPr>
        <a:solidFill>
          <a:schemeClr val="accent1"/>
        </a:solidFill>
        <a:effectLst/>
      </p:bgPr>
    </p:bg>
    <p:spTree>
      <p:nvGrpSpPr>
        <p:cNvPr id="1" name="Shape 134"/>
        <p:cNvGrpSpPr/>
        <p:nvPr/>
      </p:nvGrpSpPr>
      <p:grpSpPr>
        <a:xfrm>
          <a:off x="0" y="0"/>
          <a:ext cx="0" cy="0"/>
          <a:chOff x="0" y="0"/>
          <a:chExt cx="0" cy="0"/>
        </a:xfrm>
      </p:grpSpPr>
      <p:sp>
        <p:nvSpPr>
          <p:cNvPr id="135" name="Google Shape;135;p21"/>
          <p:cNvSpPr/>
          <p:nvPr/>
        </p:nvSpPr>
        <p:spPr>
          <a:xfrm rot="5400000">
            <a:off x="2134325" y="-143550"/>
            <a:ext cx="48663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subTitle" idx="1"/>
          </p:nvPr>
        </p:nvSpPr>
        <p:spPr>
          <a:xfrm>
            <a:off x="2638025" y="3374136"/>
            <a:ext cx="3858900" cy="87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Montserrat ExtraBold"/>
              <a:buNone/>
              <a:defRPr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7" name="Google Shape;137;p21"/>
          <p:cNvSpPr txBox="1">
            <a:spLocks noGrp="1"/>
          </p:cNvSpPr>
          <p:nvPr>
            <p:ph type="title"/>
          </p:nvPr>
        </p:nvSpPr>
        <p:spPr>
          <a:xfrm>
            <a:off x="2255975" y="1340325"/>
            <a:ext cx="4647000" cy="19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1"/>
        </a:solidFill>
        <a:effectLst/>
      </p:bgPr>
    </p:bg>
    <p:spTree>
      <p:nvGrpSpPr>
        <p:cNvPr id="1" name="Shape 169"/>
        <p:cNvGrpSpPr/>
        <p:nvPr/>
      </p:nvGrpSpPr>
      <p:grpSpPr>
        <a:xfrm>
          <a:off x="0" y="0"/>
          <a:ext cx="0" cy="0"/>
          <a:chOff x="0" y="0"/>
          <a:chExt cx="0" cy="0"/>
        </a:xfrm>
      </p:grpSpPr>
      <p:sp>
        <p:nvSpPr>
          <p:cNvPr id="170" name="Google Shape;170;p28"/>
          <p:cNvSpPr/>
          <p:nvPr/>
        </p:nvSpPr>
        <p:spPr>
          <a:xfrm rot="10800000">
            <a:off x="4574750" y="-1700"/>
            <a:ext cx="45825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2pPr>
            <a:lvl3pPr lvl="2">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3pPr>
            <a:lvl4pPr lvl="3">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4pPr>
            <a:lvl5pPr lvl="4">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5pPr>
            <a:lvl6pPr lvl="5">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6pPr>
            <a:lvl7pPr lvl="6">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7pPr>
            <a:lvl8pPr lvl="7">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8pPr>
            <a:lvl9pPr lvl="8">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 id="2147483658" r:id="rId3"/>
    <p:sldLayoutId id="2147483662" r:id="rId4"/>
    <p:sldLayoutId id="2147483665" r:id="rId5"/>
    <p:sldLayoutId id="2147483667" r:id="rId6"/>
    <p:sldLayoutId id="214748367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89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arget="../media/image10.jpeg" Type="http://schemas.openxmlformats.org/officeDocument/2006/relationships/image"/><Relationship Id="rId1" Target="../slideLayouts/slideLayout3.xml" Type="http://schemas.openxmlformats.org/officeDocument/2006/relationships/slideLayout"/></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arget="../media/image13.jpeg" Type="http://schemas.openxmlformats.org/officeDocument/2006/relationships/image"/><Relationship Id="rId1" Target="../slideLayouts/slideLayout3.xml" Type="http://schemas.openxmlformats.org/officeDocument/2006/relationships/slideLayout"/></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arget="../media/image15.jpeg" Type="http://schemas.openxmlformats.org/officeDocument/2006/relationships/image"/><Relationship Id="rId1" Target="../slideLayouts/slideLayout3.xml" Type="http://schemas.openxmlformats.org/officeDocument/2006/relationships/slideLayout"/></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arget="../media/image17.jpeg" Type="http://schemas.openxmlformats.org/officeDocument/2006/relationships/image"/><Relationship Id="rId1" Target="../slideLayouts/slideLayout3.xml" Type="http://schemas.openxmlformats.org/officeDocument/2006/relationships/slideLayout"/></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arget="../media/image25.jpeg" Type="http://schemas.openxmlformats.org/officeDocument/2006/relationships/image"/><Relationship Id="rId1" Target="../slideLayouts/slideLayout3.xml" Type="http://schemas.openxmlformats.org/officeDocument/2006/relationships/slideLayout"/></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arget="../media/image27.jpeg" Type="http://schemas.openxmlformats.org/officeDocument/2006/relationships/image"/><Relationship Id="rId1" Target="../slideLayouts/slideLayout3.xml" Type="http://schemas.openxmlformats.org/officeDocument/2006/relationships/slideLayout"/></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arget="../media/image29.jpeg" Type="http://schemas.openxmlformats.org/officeDocument/2006/relationships/image"/><Relationship Id="rId1" Target="../slideLayouts/slideLayout3.xml" Type="http://schemas.openxmlformats.org/officeDocument/2006/relationships/slideLayout"/></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arget="../media/image5.jpeg" Type="http://schemas.openxmlformats.org/officeDocument/2006/relationships/image"/><Relationship Id="rId1" Target="../slideLayouts/slideLayout3.xml" Type="http://schemas.openxmlformats.org/officeDocument/2006/relationships/slideLayout"/></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D550430-A923-41B7-8490-CB4C5D4D27CA}"/>
              </a:ext>
            </a:extLst>
          </p:cNvPr>
          <p:cNvSpPr>
            <a:spLocks noGrp="1"/>
          </p:cNvSpPr>
          <p:nvPr>
            <p:ph type="title"/>
          </p:nvPr>
        </p:nvSpPr>
        <p:spPr>
          <a:xfrm>
            <a:off x="1254282" y="1930970"/>
            <a:ext cx="7129429" cy="1380000"/>
          </a:xfrm>
        </p:spPr>
        <p:txBody>
          <a:bodyPr/>
          <a:lstStyle/>
          <a:p>
            <a:pPr algn="ctr"/>
            <a:r>
              <a:rPr lang="en-US" sz="4800" dirty="0" smtClean="0">
                <a:solidFill>
                  <a:schemeClr val="tx1"/>
                </a:solidFill>
              </a:rPr>
              <a:t>An </a:t>
            </a:r>
            <a:r>
              <a:rPr lang="en-US" sz="4800" dirty="0" smtClean="0">
                <a:solidFill>
                  <a:schemeClr val="tx1"/>
                </a:solidFill>
              </a:rPr>
              <a:t>overview of Strategic Retail Management</a:t>
            </a:r>
            <a:endParaRPr lang="en-US" sz="4800" dirty="0">
              <a:solidFill>
                <a:schemeClr val="tx1"/>
              </a:solidFill>
            </a:endParaRPr>
          </a:p>
        </p:txBody>
      </p:sp>
      <p:sp>
        <p:nvSpPr>
          <p:cNvPr id="6" name="TextBox 5">
            <a:extLst>
              <a:ext uri="{FF2B5EF4-FFF2-40B4-BE49-F238E27FC236}">
                <a16:creationId xmlns:a16="http://schemas.microsoft.com/office/drawing/2014/main" xmlns="" id="{722D8978-0361-4DBD-AA48-3D4DB781DE4F}"/>
              </a:ext>
            </a:extLst>
          </p:cNvPr>
          <p:cNvSpPr txBox="1"/>
          <p:nvPr/>
        </p:nvSpPr>
        <p:spPr>
          <a:xfrm>
            <a:off x="2803839" y="1356290"/>
            <a:ext cx="3030279" cy="461665"/>
          </a:xfrm>
          <a:prstGeom prst="rect">
            <a:avLst/>
          </a:prstGeom>
          <a:noFill/>
        </p:spPr>
        <p:txBody>
          <a:bodyPr wrap="square" rtlCol="0">
            <a:spAutoFit/>
          </a:bodyPr>
          <a:lstStyle/>
          <a:p>
            <a:pPr algn="ctr"/>
            <a:r>
              <a:rPr lang="en-US" sz="2400" b="1" dirty="0">
                <a:latin typeface="Roboto" panose="02000000000000000000" pitchFamily="2" charset="0"/>
                <a:ea typeface="Roboto" panose="02000000000000000000" pitchFamily="2" charset="0"/>
              </a:rPr>
              <a:t>Chapter </a:t>
            </a:r>
            <a:r>
              <a:rPr lang="en-US" sz="2400" b="1" dirty="0" smtClean="0">
                <a:latin typeface="Roboto" panose="02000000000000000000" pitchFamily="2" charset="0"/>
                <a:ea typeface="Roboto" panose="02000000000000000000" pitchFamily="2" charset="0"/>
              </a:rPr>
              <a:t>1</a:t>
            </a:r>
            <a:endParaRPr lang="en-US" sz="24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3691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4"/>
          <p:cNvSpPr txBox="1">
            <a:spLocks noGrp="1"/>
          </p:cNvSpPr>
          <p:nvPr>
            <p:ph type="subTitle" idx="4294967295"/>
          </p:nvPr>
        </p:nvSpPr>
        <p:spPr>
          <a:xfrm>
            <a:off x="1643864" y="211167"/>
            <a:ext cx="6154219" cy="570042"/>
          </a:xfrm>
          <a:prstGeom prst="rect">
            <a:avLst/>
          </a:prstGeom>
          <a:solidFill>
            <a:srgbClr val="33CCFF"/>
          </a:solidFill>
        </p:spPr>
        <p:txBody>
          <a:bodyPr spcFirstLastPara="1" wrap="square" lIns="91425" tIns="91425" rIns="91425" bIns="91425" anchor="ctr" anchorCtr="0">
            <a:noAutofit/>
          </a:bodyPr>
          <a:lstStyle/>
          <a:p>
            <a:pPr marL="0" lvl="0" indent="0" algn="ctr">
              <a:lnSpc>
                <a:spcPct val="100000"/>
              </a:lnSpc>
              <a:buSzPts val="1100"/>
              <a:buNone/>
            </a:pPr>
            <a:r>
              <a:rPr lang="en-US" b="1" dirty="0"/>
              <a:t>THE IMPORTANCE OF DEVELOPING AND APPLYING A RETAIL STRATEGY </a:t>
            </a:r>
            <a:endParaRPr lang="en-US" b="1" dirty="0"/>
          </a:p>
        </p:txBody>
      </p:sp>
      <p:sp>
        <p:nvSpPr>
          <p:cNvPr id="5" name="Google Shape;802;p34"/>
          <p:cNvSpPr txBox="1">
            <a:spLocks/>
          </p:cNvSpPr>
          <p:nvPr/>
        </p:nvSpPr>
        <p:spPr>
          <a:xfrm>
            <a:off x="480134" y="997336"/>
            <a:ext cx="8481680" cy="27219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9pPr>
          </a:lstStyle>
          <a:p>
            <a:pPr marL="171450" indent="-171450" algn="just">
              <a:lnSpc>
                <a:spcPct val="150000"/>
              </a:lnSpc>
              <a:buSzPct val="150000"/>
              <a:buFont typeface="Arial" panose="020B0604020202020204" pitchFamily="34" charset="0"/>
              <a:buChar char="•"/>
            </a:pPr>
            <a:r>
              <a:rPr lang="en-US" sz="1200" b="0" dirty="0"/>
              <a:t>Define the type of business in terms of the goods or service category and the company’s specific orientation (such as full service or “no frills”). </a:t>
            </a:r>
            <a:endParaRPr lang="en-US" sz="1200" b="0" dirty="0" smtClean="0"/>
          </a:p>
          <a:p>
            <a:pPr marL="171450" indent="-171450" algn="just">
              <a:lnSpc>
                <a:spcPct val="150000"/>
              </a:lnSpc>
              <a:buSzPct val="150000"/>
              <a:buFont typeface="Arial" panose="020B0604020202020204" pitchFamily="34" charset="0"/>
              <a:buChar char="•"/>
            </a:pPr>
            <a:r>
              <a:rPr lang="en-US" sz="1200" b="0" dirty="0" smtClean="0"/>
              <a:t>Set </a:t>
            </a:r>
            <a:r>
              <a:rPr lang="en-US" sz="1200" b="0" dirty="0"/>
              <a:t>long-run and short-run objectives for sales and profit, market share, image, and so on</a:t>
            </a:r>
            <a:r>
              <a:rPr lang="en-US" sz="1200" b="0" dirty="0" smtClean="0"/>
              <a:t>.</a:t>
            </a:r>
          </a:p>
          <a:p>
            <a:pPr marL="171450" indent="-171450" algn="just">
              <a:lnSpc>
                <a:spcPct val="150000"/>
              </a:lnSpc>
              <a:buSzPct val="150000"/>
              <a:buFont typeface="Arial" panose="020B0604020202020204" pitchFamily="34" charset="0"/>
              <a:buChar char="•"/>
            </a:pPr>
            <a:r>
              <a:rPr lang="en-US" sz="1200" b="0" dirty="0" smtClean="0"/>
              <a:t>Determine </a:t>
            </a:r>
            <a:r>
              <a:rPr lang="en-US" sz="1200" b="0" dirty="0"/>
              <a:t>the customer market to target on the basis of its characteristics (such as gender and income level) and needs (such as product and brand preferences). </a:t>
            </a:r>
            <a:endParaRPr lang="en-US" sz="1200" b="0" dirty="0" smtClean="0"/>
          </a:p>
          <a:p>
            <a:pPr marL="171450" indent="-171450" algn="just">
              <a:lnSpc>
                <a:spcPct val="150000"/>
              </a:lnSpc>
              <a:buSzPct val="150000"/>
              <a:buFont typeface="Arial" panose="020B0604020202020204" pitchFamily="34" charset="0"/>
              <a:buChar char="•"/>
            </a:pPr>
            <a:r>
              <a:rPr lang="en-US" sz="1200" b="0" dirty="0" smtClean="0"/>
              <a:t>Devise </a:t>
            </a:r>
            <a:r>
              <a:rPr lang="en-US" sz="1200" b="0" dirty="0"/>
              <a:t>an overall, long-run plan that gives general direction to the firm and its employees. </a:t>
            </a:r>
            <a:endParaRPr lang="en-US" sz="1200" b="0" dirty="0" smtClean="0"/>
          </a:p>
          <a:p>
            <a:pPr marL="171450" indent="-171450" algn="just">
              <a:lnSpc>
                <a:spcPct val="150000"/>
              </a:lnSpc>
              <a:buSzPct val="150000"/>
              <a:buFont typeface="Arial" panose="020B0604020202020204" pitchFamily="34" charset="0"/>
              <a:buChar char="•"/>
            </a:pPr>
            <a:r>
              <a:rPr lang="en-US" sz="1200" b="0" dirty="0" smtClean="0"/>
              <a:t>Implement </a:t>
            </a:r>
            <a:r>
              <a:rPr lang="en-US" sz="1200" b="0" dirty="0"/>
              <a:t>an integrated strategy that combines such factors as store location, product assortment, pricing, and advertising and displays to achieve objectives. </a:t>
            </a:r>
          </a:p>
          <a:p>
            <a:pPr marL="171450" indent="-171450" algn="just">
              <a:lnSpc>
                <a:spcPct val="150000"/>
              </a:lnSpc>
              <a:buSzPct val="150000"/>
              <a:buFont typeface="Arial" panose="020B0604020202020204" pitchFamily="34" charset="0"/>
              <a:buChar char="•"/>
            </a:pPr>
            <a:r>
              <a:rPr lang="en-US" sz="1200" b="0" dirty="0" smtClean="0"/>
              <a:t>Regularly </a:t>
            </a:r>
            <a:r>
              <a:rPr lang="en-US" sz="1200" b="0" dirty="0"/>
              <a:t>evaluate performance and correct weaknesses or problems when observed.</a:t>
            </a:r>
            <a:endParaRPr lang="en-US" sz="1200" b="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01;p34"/>
          <p:cNvSpPr txBox="1">
            <a:spLocks/>
          </p:cNvSpPr>
          <p:nvPr/>
        </p:nvSpPr>
        <p:spPr>
          <a:xfrm>
            <a:off x="2949442" y="170442"/>
            <a:ext cx="3266422" cy="425460"/>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SzPts val="1100"/>
              <a:buNone/>
            </a:pPr>
            <a:r>
              <a:rPr lang="en-US" b="1" dirty="0" smtClean="0"/>
              <a:t>The Retailing Concept</a:t>
            </a:r>
            <a:endParaRPr lang="en-US" b="1" dirty="0"/>
          </a:p>
        </p:txBody>
      </p:sp>
      <p:pic>
        <p:nvPicPr>
          <p:cNvPr id="3" name="Picture 2"/>
          <p:cNvPicPr>
            <a:picLocks noChangeAspect="1"/>
          </p:cNvPicPr>
          <p:nvPr/>
        </p:nvPicPr>
        <p:blipFill>
          <a:blip r:embed="rId2"/>
          <a:stretch>
            <a:fillRect/>
          </a:stretch>
        </p:blipFill>
        <p:spPr>
          <a:xfrm>
            <a:off x="933346" y="796568"/>
            <a:ext cx="7483547" cy="3714750"/>
          </a:xfrm>
          <a:prstGeom prst="rect">
            <a:avLst/>
          </a:prstGeom>
        </p:spPr>
      </p:pic>
    </p:spTree>
    <p:extLst>
      <p:ext uri="{BB962C8B-B14F-4D97-AF65-F5344CB8AC3E}">
        <p14:creationId xmlns:p14="http://schemas.microsoft.com/office/powerpoint/2010/main" val="9869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01;p34"/>
          <p:cNvSpPr txBox="1">
            <a:spLocks/>
          </p:cNvSpPr>
          <p:nvPr/>
        </p:nvSpPr>
        <p:spPr>
          <a:xfrm>
            <a:off x="2867248" y="149894"/>
            <a:ext cx="3266422" cy="425460"/>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SzPts val="1100"/>
              <a:buNone/>
            </a:pPr>
            <a:r>
              <a:rPr lang="en-US" b="1" dirty="0" smtClean="0"/>
              <a:t>The Retailing Concept</a:t>
            </a:r>
            <a:endParaRPr lang="en-US" b="1" dirty="0"/>
          </a:p>
        </p:txBody>
      </p:sp>
      <p:sp>
        <p:nvSpPr>
          <p:cNvPr id="2" name="TextBox 1"/>
          <p:cNvSpPr txBox="1"/>
          <p:nvPr/>
        </p:nvSpPr>
        <p:spPr>
          <a:xfrm>
            <a:off x="442448" y="544533"/>
            <a:ext cx="8362597" cy="1995418"/>
          </a:xfrm>
          <a:prstGeom prst="rect">
            <a:avLst/>
          </a:prstGeom>
          <a:noFill/>
        </p:spPr>
        <p:txBody>
          <a:bodyPr wrap="square" rtlCol="0">
            <a:spAutoFit/>
          </a:bodyPr>
          <a:lstStyle/>
          <a:p>
            <a:pPr marL="342900" indent="-342900" algn="just">
              <a:lnSpc>
                <a:spcPct val="150000"/>
              </a:lnSpc>
              <a:buAutoNum type="arabicPeriod"/>
            </a:pPr>
            <a:r>
              <a:rPr lang="en-US" b="1" dirty="0" smtClean="0">
                <a:latin typeface="Roboto" panose="020B0604020202020204" charset="0"/>
                <a:ea typeface="Roboto" panose="020B0604020202020204" charset="0"/>
              </a:rPr>
              <a:t>Customer </a:t>
            </a:r>
            <a:r>
              <a:rPr lang="en-US" b="1" dirty="0">
                <a:latin typeface="Roboto" panose="020B0604020202020204" charset="0"/>
                <a:ea typeface="Roboto" panose="020B0604020202020204" charset="0"/>
              </a:rPr>
              <a:t>orientation. </a:t>
            </a:r>
            <a:r>
              <a:rPr lang="en-US" dirty="0">
                <a:latin typeface="Roboto" panose="020B0604020202020204" charset="0"/>
                <a:ea typeface="Roboto" panose="020B0604020202020204" charset="0"/>
              </a:rPr>
              <a:t>The retailer determines the attributes and needs of its customers and endeavors to satisfy these needs to the fullest. </a:t>
            </a:r>
            <a:endParaRPr lang="en-US" dirty="0" smtClean="0">
              <a:latin typeface="Roboto" panose="020B0604020202020204" charset="0"/>
              <a:ea typeface="Roboto" panose="020B0604020202020204" charset="0"/>
            </a:endParaRPr>
          </a:p>
          <a:p>
            <a:pPr marL="342900" indent="-342900" algn="just">
              <a:lnSpc>
                <a:spcPct val="150000"/>
              </a:lnSpc>
              <a:buAutoNum type="arabicPeriod"/>
            </a:pPr>
            <a:r>
              <a:rPr lang="en-US" b="1" dirty="0" smtClean="0">
                <a:latin typeface="Roboto" panose="020B0604020202020204" charset="0"/>
                <a:ea typeface="Roboto" panose="020B0604020202020204" charset="0"/>
              </a:rPr>
              <a:t>Coordinated </a:t>
            </a:r>
            <a:r>
              <a:rPr lang="en-US" b="1" dirty="0">
                <a:latin typeface="Roboto" panose="020B0604020202020204" charset="0"/>
                <a:ea typeface="Roboto" panose="020B0604020202020204" charset="0"/>
              </a:rPr>
              <a:t>effort. </a:t>
            </a:r>
            <a:r>
              <a:rPr lang="en-US" dirty="0">
                <a:latin typeface="Roboto" panose="020B0604020202020204" charset="0"/>
                <a:ea typeface="Roboto" panose="020B0604020202020204" charset="0"/>
              </a:rPr>
              <a:t>The retailer integrates all plans and activities to maximize efficiency. </a:t>
            </a:r>
            <a:endParaRPr lang="en-US" dirty="0" smtClean="0">
              <a:latin typeface="Roboto" panose="020B0604020202020204" charset="0"/>
              <a:ea typeface="Roboto" panose="020B0604020202020204" charset="0"/>
            </a:endParaRPr>
          </a:p>
          <a:p>
            <a:pPr marL="342900" indent="-342900" algn="just">
              <a:lnSpc>
                <a:spcPct val="150000"/>
              </a:lnSpc>
              <a:buAutoNum type="arabicPeriod"/>
            </a:pPr>
            <a:r>
              <a:rPr lang="en-US" b="1" dirty="0" smtClean="0">
                <a:latin typeface="Roboto" panose="020B0604020202020204" charset="0"/>
                <a:ea typeface="Roboto" panose="020B0604020202020204" charset="0"/>
              </a:rPr>
              <a:t>Value </a:t>
            </a:r>
            <a:r>
              <a:rPr lang="en-US" b="1" dirty="0">
                <a:latin typeface="Roboto" panose="020B0604020202020204" charset="0"/>
                <a:ea typeface="Roboto" panose="020B0604020202020204" charset="0"/>
              </a:rPr>
              <a:t>driven</a:t>
            </a:r>
            <a:r>
              <a:rPr lang="en-US" dirty="0">
                <a:latin typeface="Roboto" panose="020B0604020202020204" charset="0"/>
                <a:ea typeface="Roboto" panose="020B0604020202020204" charset="0"/>
              </a:rPr>
              <a:t>. The retailer offers good value to customers, whether it be upscale or discount. This means having prices appropriate for the level of products and customer service. </a:t>
            </a:r>
            <a:endParaRPr lang="en-US" dirty="0" smtClean="0">
              <a:latin typeface="Roboto" panose="020B0604020202020204" charset="0"/>
              <a:ea typeface="Roboto" panose="020B0604020202020204" charset="0"/>
            </a:endParaRPr>
          </a:p>
          <a:p>
            <a:pPr marL="342900" indent="-342900" algn="just">
              <a:lnSpc>
                <a:spcPct val="150000"/>
              </a:lnSpc>
              <a:buAutoNum type="arabicPeriod"/>
            </a:pPr>
            <a:r>
              <a:rPr lang="en-US" b="1" dirty="0" smtClean="0">
                <a:latin typeface="Roboto" panose="020B0604020202020204" charset="0"/>
                <a:ea typeface="Roboto" panose="020B0604020202020204" charset="0"/>
              </a:rPr>
              <a:t>Goal </a:t>
            </a:r>
            <a:r>
              <a:rPr lang="en-US" b="1" dirty="0">
                <a:latin typeface="Roboto" panose="020B0604020202020204" charset="0"/>
                <a:ea typeface="Roboto" panose="020B0604020202020204" charset="0"/>
              </a:rPr>
              <a:t>orientation. </a:t>
            </a:r>
            <a:r>
              <a:rPr lang="en-US" dirty="0">
                <a:latin typeface="Roboto" panose="020B0604020202020204" charset="0"/>
                <a:ea typeface="Roboto" panose="020B0604020202020204" charset="0"/>
              </a:rPr>
              <a:t>The retailer sets goals and then uses its strategy to attain them.</a:t>
            </a:r>
            <a:endParaRPr lang="en-US" dirty="0">
              <a:latin typeface="Roboto" panose="020B0604020202020204" charset="0"/>
              <a:ea typeface="Roboto" panose="020B0604020202020204" charset="0"/>
            </a:endParaRPr>
          </a:p>
        </p:txBody>
      </p:sp>
      <p:pic>
        <p:nvPicPr>
          <p:cNvPr id="1026" name="Picture 2" descr="Where did all those US sweet shops in London come from? The problem is, we  don't know | Adam Hug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466" y="2539951"/>
            <a:ext cx="4442671" cy="248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98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01;p34"/>
          <p:cNvSpPr txBox="1">
            <a:spLocks/>
          </p:cNvSpPr>
          <p:nvPr/>
        </p:nvSpPr>
        <p:spPr>
          <a:xfrm>
            <a:off x="206242" y="631517"/>
            <a:ext cx="3266422" cy="626952"/>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SzPts val="1100"/>
              <a:buNone/>
            </a:pPr>
            <a:r>
              <a:rPr lang="en-US" b="1" dirty="0"/>
              <a:t>Creating a Unique Shopping Experience</a:t>
            </a:r>
            <a:endParaRPr lang="en-US" b="1" dirty="0"/>
          </a:p>
        </p:txBody>
      </p:sp>
      <p:pic>
        <p:nvPicPr>
          <p:cNvPr id="2" name="Picture 1"/>
          <p:cNvPicPr>
            <a:picLocks noChangeAspect="1"/>
          </p:cNvPicPr>
          <p:nvPr/>
        </p:nvPicPr>
        <p:blipFill>
          <a:blip r:embed="rId2"/>
          <a:stretch>
            <a:fillRect/>
          </a:stretch>
        </p:blipFill>
        <p:spPr>
          <a:xfrm>
            <a:off x="3637052" y="226031"/>
            <a:ext cx="5506948" cy="4826063"/>
          </a:xfrm>
          <a:prstGeom prst="rect">
            <a:avLst/>
          </a:prstGeom>
        </p:spPr>
      </p:pic>
      <p:sp>
        <p:nvSpPr>
          <p:cNvPr id="4" name="TextBox 3"/>
          <p:cNvSpPr txBox="1"/>
          <p:nvPr/>
        </p:nvSpPr>
        <p:spPr>
          <a:xfrm>
            <a:off x="297950" y="1551398"/>
            <a:ext cx="3071973" cy="1672253"/>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At this Hong Kong shopping center, an exciting and distinctive customer experience was formed by featuring an enormous dinosaur skeleton in the middle of the shopping center.</a:t>
            </a:r>
          </a:p>
        </p:txBody>
      </p:sp>
    </p:spTree>
    <p:extLst>
      <p:ext uri="{BB962C8B-B14F-4D97-AF65-F5344CB8AC3E}">
        <p14:creationId xmlns:p14="http://schemas.microsoft.com/office/powerpoint/2010/main" val="1196898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84297" y="174659"/>
            <a:ext cx="3339101" cy="369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Roboto" panose="020B0604020202020204" charset="0"/>
                <a:ea typeface="Roboto" panose="020B0604020202020204" charset="0"/>
              </a:rPr>
              <a:t>Customer Service</a:t>
            </a:r>
            <a:endParaRPr lang="en-US" sz="1600" b="1" dirty="0">
              <a:solidFill>
                <a:schemeClr val="tx1"/>
              </a:solidFill>
              <a:latin typeface="Roboto" panose="020B0604020202020204" charset="0"/>
              <a:ea typeface="Roboto" panose="020B0604020202020204" charset="0"/>
            </a:endParaRPr>
          </a:p>
        </p:txBody>
      </p:sp>
      <p:sp>
        <p:nvSpPr>
          <p:cNvPr id="6" name="TextBox 5"/>
          <p:cNvSpPr txBox="1"/>
          <p:nvPr/>
        </p:nvSpPr>
        <p:spPr>
          <a:xfrm>
            <a:off x="462338" y="544530"/>
            <a:ext cx="8219326" cy="1477328"/>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Customer service refers to the identifiable, but sometimes intangible, activities undertaken by a retailer in conjunction with the basic goods and services it sells. It has a strong impact on the total retail experience. </a:t>
            </a:r>
            <a:endParaRPr lang="en-US" sz="1200" dirty="0" smtClean="0">
              <a:latin typeface="Roboto" panose="020B0604020202020204" charset="0"/>
              <a:ea typeface="Roboto" panose="020B0604020202020204" charset="0"/>
            </a:endParaRPr>
          </a:p>
          <a:p>
            <a:pPr algn="just">
              <a:lnSpc>
                <a:spcPct val="150000"/>
              </a:lnSpc>
            </a:pPr>
            <a:r>
              <a:rPr lang="en-US" sz="1200" dirty="0" smtClean="0">
                <a:latin typeface="Roboto" panose="020B0604020202020204" charset="0"/>
                <a:ea typeface="Roboto" panose="020B0604020202020204" charset="0"/>
              </a:rPr>
              <a:t>Among </a:t>
            </a:r>
            <a:r>
              <a:rPr lang="en-US" sz="1200" dirty="0">
                <a:latin typeface="Roboto" panose="020B0604020202020204" charset="0"/>
                <a:ea typeface="Roboto" panose="020B0604020202020204" charset="0"/>
              </a:rPr>
              <a:t>the factors comprising a customer service strategy are store hours, parking, shopper-friendly store layout, credit acceptance, helpful salespeople, amenities such as gift wrapping, clean restrooms, reasonable delivery policies, the time shoppers spend in checkout lines, and customer follow-up.</a:t>
            </a:r>
          </a:p>
        </p:txBody>
      </p:sp>
      <p:pic>
        <p:nvPicPr>
          <p:cNvPr id="2050" name="Picture 2" descr="Customer Service Skills Every Employee Should Have - eLearning Indu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31" y="2092559"/>
            <a:ext cx="6791218" cy="305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961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6447" y="688368"/>
            <a:ext cx="3339101" cy="369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Roboto" panose="020B0604020202020204" charset="0"/>
                <a:ea typeface="Roboto" panose="020B0604020202020204" charset="0"/>
              </a:rPr>
              <a:t>RELATIONSHIP RETAILING</a:t>
            </a:r>
          </a:p>
        </p:txBody>
      </p:sp>
      <p:sp>
        <p:nvSpPr>
          <p:cNvPr id="6" name="TextBox 5"/>
          <p:cNvSpPr txBox="1"/>
          <p:nvPr/>
        </p:nvSpPr>
        <p:spPr>
          <a:xfrm>
            <a:off x="328772" y="1356189"/>
            <a:ext cx="3914453" cy="2031325"/>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The best retailers know it is in their interest to engage in relationship retailing, whereby they seek to establish and maintain long-term bonds with customers, rather than act as if each sales transaction is a completely new encounter. This means concentrating on the total retail experience, monitoring satisfaction with customer service, and staying in touch with customers.</a:t>
            </a:r>
          </a:p>
        </p:txBody>
      </p:sp>
      <p:pic>
        <p:nvPicPr>
          <p:cNvPr id="3076" name="Picture 4" descr="5 Retailers Crushing Their Digital Experience and What You Can Learn From  Them | Deci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016" y="1058239"/>
            <a:ext cx="4458984" cy="2763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41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929" y="1577190"/>
            <a:ext cx="5219271" cy="1207107"/>
          </a:xfrm>
        </p:spPr>
        <p:txBody>
          <a:bodyPr/>
          <a:lstStyle/>
          <a:p>
            <a:r>
              <a:rPr lang="en-US" dirty="0" smtClean="0">
                <a:solidFill>
                  <a:schemeClr val="tx1"/>
                </a:solidFill>
              </a:rPr>
              <a:t>Retail </a:t>
            </a:r>
            <a:r>
              <a:rPr lang="en-US" dirty="0">
                <a:solidFill>
                  <a:schemeClr val="tx1"/>
                </a:solidFill>
              </a:rPr>
              <a:t>industry in </a:t>
            </a:r>
            <a:r>
              <a:rPr lang="en-US" dirty="0" smtClean="0">
                <a:solidFill>
                  <a:schemeClr val="tx1"/>
                </a:solidFill>
              </a:rPr>
              <a:t>Bangladesh</a:t>
            </a:r>
            <a:endParaRPr lang="en-US" dirty="0">
              <a:solidFill>
                <a:schemeClr val="tx1"/>
              </a:solidFill>
            </a:endParaRPr>
          </a:p>
        </p:txBody>
      </p:sp>
    </p:spTree>
    <p:extLst>
      <p:ext uri="{BB962C8B-B14F-4D97-AF65-F5344CB8AC3E}">
        <p14:creationId xmlns:p14="http://schemas.microsoft.com/office/powerpoint/2010/main" val="1949064054"/>
      </p:ext>
    </p:extLst>
  </p:cSld>
  <p:clrMapOvr>
    <a:masterClrMapping/>
  </p:clrMapOvr>
  <p:timing>
    <p:tnLst>
      <p:par>
        <p:cTn id="1" dur="indefinite" restart="never" nodeType="tmRoot"/>
      </p:par>
    </p:tn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Rounded Rectangle 2"/>
          <p:cNvSpPr/>
          <p:nvPr/>
        </p:nvSpPr>
        <p:spPr>
          <a:xfrm>
            <a:off x="2784297" y="154112"/>
            <a:ext cx="3698696" cy="410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n-US" smtClean="0">
                <a:solidFill>
                  <a:schemeClr val="tx1"/>
                </a:solidFill>
              </a:rPr>
              <a:t>Super shop </a:t>
            </a:r>
            <a:r>
              <a:rPr b="1" dirty="0" lang="en-US">
                <a:solidFill>
                  <a:schemeClr val="tx1"/>
                </a:solidFill>
              </a:rPr>
              <a:t>Industry in Bangladesh</a:t>
            </a:r>
            <a:endParaRPr dirty="0" lang="en-US">
              <a:solidFill>
                <a:schemeClr val="tx1"/>
              </a:solidFill>
            </a:endParaRPr>
          </a:p>
        </p:txBody>
      </p:sp>
      <p:sp>
        <p:nvSpPr>
          <p:cNvPr id="4" name="TextBox 3"/>
          <p:cNvSpPr txBox="1"/>
          <p:nvPr/>
        </p:nvSpPr>
        <p:spPr>
          <a:xfrm>
            <a:off x="287677" y="631860"/>
            <a:ext cx="8445357" cy="1384995"/>
          </a:xfrm>
          <a:prstGeom prst="rect">
            <a:avLst/>
          </a:prstGeom>
          <a:noFill/>
        </p:spPr>
        <p:txBody>
          <a:bodyPr rtlCol="0" wrap="square">
            <a:spAutoFit/>
          </a:bodyPr>
          <a:lstStyle/>
          <a:p>
            <a:pPr algn="just">
              <a:lnSpc>
                <a:spcPct val="150000"/>
              </a:lnSpc>
            </a:pPr>
            <a:r>
              <a:rPr dirty="0" lang="en-US">
                <a:latin charset="0" panose="020B0604020202020204" typeface="Roboto"/>
                <a:ea charset="0" panose="020B0604020202020204" typeface="Roboto"/>
              </a:rPr>
              <a:t>The super shop industry of Bangladesh was first introduced, almost 20 years ago while Agora was established in 2001. </a:t>
            </a:r>
            <a:r>
              <a:rPr dirty="0" lang="en-US">
                <a:latin charset="0" panose="020B0604020202020204" typeface="Roboto"/>
                <a:ea charset="0" panose="020B0604020202020204" typeface="Roboto"/>
              </a:rPr>
              <a:t>T</a:t>
            </a:r>
            <a:r>
              <a:rPr dirty="0" lang="en-US" smtClean="0">
                <a:latin charset="0" panose="020B0604020202020204" typeface="Roboto"/>
                <a:ea charset="0" panose="020B0604020202020204" typeface="Roboto"/>
              </a:rPr>
              <a:t>he </a:t>
            </a:r>
            <a:r>
              <a:rPr dirty="0" lang="en-US">
                <a:latin charset="0" panose="020B0604020202020204" typeface="Roboto"/>
                <a:ea charset="0" panose="020B0604020202020204" typeface="Roboto"/>
              </a:rPr>
              <a:t>super shop holds only 1.6% of the local retail market industry of Bangladesh. Although the </a:t>
            </a:r>
            <a:r>
              <a:rPr dirty="0" lang="en-US" smtClean="0">
                <a:latin charset="0" panose="020B0604020202020204" typeface="Roboto"/>
                <a:ea charset="0" panose="020B0604020202020204" typeface="Roboto"/>
              </a:rPr>
              <a:t>Super shop </a:t>
            </a:r>
            <a:r>
              <a:rPr dirty="0" lang="en-US">
                <a:latin charset="0" panose="020B0604020202020204" typeface="Roboto"/>
                <a:ea charset="0" panose="020B0604020202020204" typeface="Roboto"/>
              </a:rPr>
              <a:t>sector contributes a very insignificant share of the local retail market, the potential and customer base of it is increasing slowly.</a:t>
            </a:r>
            <a:endParaRPr dirty="0" lang="en-US">
              <a:latin charset="0" panose="020B0604020202020204" typeface="Roboto"/>
              <a:ea charset="0" panose="020B0604020202020204" typeface="Roboto"/>
            </a:endParaRPr>
          </a:p>
        </p:txBody>
      </p:sp>
      <p:pic>
        <p:nvPicPr>
          <p:cNvPr id="5" name="Picture 4"/>
          <p:cNvPicPr>
            <a:picLocks noChangeAspect="1"/>
          </p:cNvPicPr>
          <p:nvPr/>
        </p:nvPicPr>
        <p:blipFill rotWithShape="1">
          <a:blip r:embed="rId2"/>
          <a:srcRect r="131"/>
          <a:stretch/>
        </p:blipFill>
        <p:spPr>
          <a:xfrm>
            <a:off x="1469204" y="2083637"/>
            <a:ext cx="5892786" cy="3059863"/>
          </a:xfrm>
          <a:prstGeom prst="rect">
            <a:avLst/>
          </a:prstGeom>
        </p:spPr>
      </p:pic>
    </p:spTree>
    <p:extLst>
      <p:ext uri="{BB962C8B-B14F-4D97-AF65-F5344CB8AC3E}">
        <p14:creationId xmlns:p14="http://schemas.microsoft.com/office/powerpoint/2010/main" val="3528896862"/>
      </p:ext>
    </p:extLst>
  </p:cSld>
  <p:clrMapOvr>
    <a:masterClrMapping/>
  </p:clrMapOvr>
  <p:timing>
    <p:tnLst>
      <p:par>
        <p:cTn dur="indefinite" id="1" nodeType="tmRoot" restart="never"/>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596" y="719190"/>
            <a:ext cx="8332342" cy="364715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dirty="0">
                <a:latin typeface="Roboto" panose="020B0604020202020204" charset="0"/>
                <a:ea typeface="Roboto" panose="020B0604020202020204" charset="0"/>
              </a:rPr>
              <a:t>The growth of </a:t>
            </a:r>
            <a:r>
              <a:rPr lang="en-US" dirty="0" err="1">
                <a:latin typeface="Roboto" panose="020B0604020202020204" charset="0"/>
                <a:ea typeface="Roboto" panose="020B0604020202020204" charset="0"/>
              </a:rPr>
              <a:t>supershop</a:t>
            </a:r>
            <a:r>
              <a:rPr lang="en-US" dirty="0">
                <a:latin typeface="Roboto" panose="020B0604020202020204" charset="0"/>
                <a:ea typeface="Roboto" panose="020B0604020202020204" charset="0"/>
              </a:rPr>
              <a:t> increased due to the socio-economic development, urbanization, and purchasing power of the middle and upper-middle class of the country</a:t>
            </a:r>
            <a:r>
              <a:rPr lang="en-US" dirty="0" smtClean="0">
                <a:latin typeface="Roboto" panose="020B0604020202020204" charset="0"/>
                <a:ea typeface="Roboto" panose="020B0604020202020204" charset="0"/>
              </a:rPr>
              <a:t>.</a:t>
            </a:r>
          </a:p>
          <a:p>
            <a:pPr marL="285750" indent="-285750" algn="just">
              <a:lnSpc>
                <a:spcPct val="150000"/>
              </a:lnSpc>
              <a:buFont typeface="Arial" panose="020B0604020202020204" pitchFamily="34" charset="0"/>
              <a:buChar char="•"/>
            </a:pPr>
            <a:r>
              <a:rPr lang="en-US" b="1" dirty="0" err="1">
                <a:latin typeface="Roboto" panose="020B0604020202020204" charset="0"/>
                <a:ea typeface="Roboto" panose="020B0604020202020204" charset="0"/>
              </a:rPr>
              <a:t>Rahimafrooz</a:t>
            </a:r>
            <a:r>
              <a:rPr lang="en-US" dirty="0">
                <a:latin typeface="Roboto" panose="020B0604020202020204" charset="0"/>
                <a:ea typeface="Roboto" panose="020B0604020202020204" charset="0"/>
              </a:rPr>
              <a:t> Superstores Ltd. introduced ‘</a:t>
            </a:r>
            <a:r>
              <a:rPr lang="en-US" b="1" dirty="0">
                <a:latin typeface="Roboto" panose="020B0604020202020204" charset="0"/>
                <a:ea typeface="Roboto" panose="020B0604020202020204" charset="0"/>
              </a:rPr>
              <a:t>Agora</a:t>
            </a:r>
            <a:r>
              <a:rPr lang="en-US" dirty="0">
                <a:latin typeface="Roboto" panose="020B0604020202020204" charset="0"/>
                <a:ea typeface="Roboto" panose="020B0604020202020204" charset="0"/>
              </a:rPr>
              <a:t>’ as Bangladesh’s first </a:t>
            </a:r>
            <a:r>
              <a:rPr lang="en-US" dirty="0" err="1">
                <a:latin typeface="Roboto" panose="020B0604020202020204" charset="0"/>
                <a:ea typeface="Roboto" panose="020B0604020202020204" charset="0"/>
              </a:rPr>
              <a:t>supershop</a:t>
            </a:r>
            <a:r>
              <a:rPr lang="en-US" dirty="0">
                <a:latin typeface="Roboto" panose="020B0604020202020204" charset="0"/>
                <a:ea typeface="Roboto" panose="020B0604020202020204" charset="0"/>
              </a:rPr>
              <a:t> in </a:t>
            </a:r>
            <a:r>
              <a:rPr lang="en-US" b="1" dirty="0">
                <a:latin typeface="Roboto" panose="020B0604020202020204" charset="0"/>
                <a:ea typeface="Roboto" panose="020B0604020202020204" charset="0"/>
              </a:rPr>
              <a:t>2001</a:t>
            </a:r>
            <a:r>
              <a:rPr lang="en-US" dirty="0">
                <a:latin typeface="Roboto" panose="020B0604020202020204" charset="0"/>
                <a:ea typeface="Roboto" panose="020B0604020202020204" charset="0"/>
              </a:rPr>
              <a:t>. This superstore was founded by </a:t>
            </a:r>
            <a:r>
              <a:rPr lang="en-US" dirty="0" err="1">
                <a:latin typeface="Roboto" panose="020B0604020202020204" charset="0"/>
                <a:ea typeface="Roboto" panose="020B0604020202020204" charset="0"/>
              </a:rPr>
              <a:t>Rahimafrooz</a:t>
            </a:r>
            <a:r>
              <a:rPr lang="en-US" dirty="0">
                <a:latin typeface="Roboto" panose="020B0604020202020204" charset="0"/>
                <a:ea typeface="Roboto" panose="020B0604020202020204" charset="0"/>
              </a:rPr>
              <a:t> Superstores Ltd</a:t>
            </a:r>
            <a:r>
              <a:rPr lang="en-US" dirty="0" smtClean="0">
                <a:latin typeface="Roboto" panose="020B0604020202020204" charset="0"/>
                <a:ea typeface="Roboto" panose="020B0604020202020204" charset="0"/>
              </a:rPr>
              <a:t>.</a:t>
            </a:r>
          </a:p>
          <a:p>
            <a:pPr marL="285750" indent="-285750" algn="just">
              <a:lnSpc>
                <a:spcPct val="150000"/>
              </a:lnSpc>
              <a:buFont typeface="Arial" panose="020B0604020202020204" pitchFamily="34" charset="0"/>
              <a:buChar char="•"/>
            </a:pPr>
            <a:r>
              <a:rPr lang="en-US" dirty="0">
                <a:latin typeface="Roboto" panose="020B0604020202020204" charset="0"/>
                <a:ea typeface="Roboto" panose="020B0604020202020204" charset="0"/>
              </a:rPr>
              <a:t>The next year the ‘</a:t>
            </a:r>
            <a:r>
              <a:rPr lang="en-US" b="1" dirty="0" err="1">
                <a:latin typeface="Roboto" panose="020B0604020202020204" charset="0"/>
                <a:ea typeface="Roboto" panose="020B0604020202020204" charset="0"/>
              </a:rPr>
              <a:t>Gemcon</a:t>
            </a:r>
            <a:r>
              <a:rPr lang="en-US" b="1" dirty="0">
                <a:latin typeface="Roboto" panose="020B0604020202020204" charset="0"/>
                <a:ea typeface="Roboto" panose="020B0604020202020204" charset="0"/>
              </a:rPr>
              <a:t> group</a:t>
            </a:r>
            <a:r>
              <a:rPr lang="en-US" dirty="0">
                <a:latin typeface="Roboto" panose="020B0604020202020204" charset="0"/>
                <a:ea typeface="Roboto" panose="020B0604020202020204" charset="0"/>
              </a:rPr>
              <a:t>’ launched ‘</a:t>
            </a:r>
            <a:r>
              <a:rPr lang="en-US" b="1" dirty="0" err="1">
                <a:latin typeface="Roboto" panose="020B0604020202020204" charset="0"/>
                <a:ea typeface="Roboto" panose="020B0604020202020204" charset="0"/>
              </a:rPr>
              <a:t>Meena</a:t>
            </a:r>
            <a:r>
              <a:rPr lang="en-US" b="1" dirty="0">
                <a:latin typeface="Roboto" panose="020B0604020202020204" charset="0"/>
                <a:ea typeface="Roboto" panose="020B0604020202020204" charset="0"/>
              </a:rPr>
              <a:t> Bazar</a:t>
            </a:r>
            <a:r>
              <a:rPr lang="en-US" dirty="0">
                <a:latin typeface="Roboto" panose="020B0604020202020204" charset="0"/>
                <a:ea typeface="Roboto" panose="020B0604020202020204" charset="0"/>
              </a:rPr>
              <a:t>’. In </a:t>
            </a:r>
            <a:r>
              <a:rPr lang="en-US" b="1" dirty="0">
                <a:latin typeface="Roboto" panose="020B0604020202020204" charset="0"/>
                <a:ea typeface="Roboto" panose="020B0604020202020204" charset="0"/>
              </a:rPr>
              <a:t>2006</a:t>
            </a:r>
            <a:r>
              <a:rPr lang="en-US" dirty="0">
                <a:latin typeface="Roboto" panose="020B0604020202020204" charset="0"/>
                <a:ea typeface="Roboto" panose="020B0604020202020204" charset="0"/>
              </a:rPr>
              <a:t>, “</a:t>
            </a:r>
            <a:r>
              <a:rPr lang="en-US" b="1" dirty="0" err="1">
                <a:latin typeface="Roboto" panose="020B0604020202020204" charset="0"/>
                <a:ea typeface="Roboto" panose="020B0604020202020204" charset="0"/>
              </a:rPr>
              <a:t>Shwapno</a:t>
            </a:r>
            <a:r>
              <a:rPr lang="en-US" dirty="0">
                <a:latin typeface="Roboto" panose="020B0604020202020204" charset="0"/>
                <a:ea typeface="Roboto" panose="020B0604020202020204" charset="0"/>
              </a:rPr>
              <a:t>” started its journey in Bangladesh as a sister concern of ACI Limited</a:t>
            </a:r>
            <a:r>
              <a:rPr lang="en-US" dirty="0" smtClean="0">
                <a:latin typeface="Roboto" panose="020B0604020202020204" charset="0"/>
                <a:ea typeface="Roboto" panose="020B0604020202020204" charset="0"/>
              </a:rPr>
              <a:t>.</a:t>
            </a:r>
          </a:p>
          <a:p>
            <a:pPr marL="285750" indent="-285750" algn="just">
              <a:lnSpc>
                <a:spcPct val="150000"/>
              </a:lnSpc>
              <a:buFont typeface="Arial" panose="020B0604020202020204" pitchFamily="34" charset="0"/>
              <a:buChar char="•"/>
            </a:pPr>
            <a:r>
              <a:rPr lang="en-US" dirty="0">
                <a:latin typeface="Roboto" panose="020B0604020202020204" charset="0"/>
                <a:ea typeface="Roboto" panose="020B0604020202020204" charset="0"/>
              </a:rPr>
              <a:t>In terms of the number of outlets, “</a:t>
            </a:r>
            <a:r>
              <a:rPr lang="en-US" dirty="0" err="1">
                <a:latin typeface="Roboto" panose="020B0604020202020204" charset="0"/>
                <a:ea typeface="Roboto" panose="020B0604020202020204" charset="0"/>
              </a:rPr>
              <a:t>Swapno</a:t>
            </a:r>
            <a:r>
              <a:rPr lang="en-US" dirty="0">
                <a:latin typeface="Roboto" panose="020B0604020202020204" charset="0"/>
                <a:ea typeface="Roboto" panose="020B0604020202020204" charset="0"/>
              </a:rPr>
              <a:t>” is currently the top </a:t>
            </a:r>
            <a:r>
              <a:rPr lang="en-US" dirty="0" err="1">
                <a:latin typeface="Roboto" panose="020B0604020202020204" charset="0"/>
                <a:ea typeface="Roboto" panose="020B0604020202020204" charset="0"/>
              </a:rPr>
              <a:t>supershop</a:t>
            </a:r>
            <a:r>
              <a:rPr lang="en-US" dirty="0">
                <a:latin typeface="Roboto" panose="020B0604020202020204" charset="0"/>
                <a:ea typeface="Roboto" panose="020B0604020202020204" charset="0"/>
              </a:rPr>
              <a:t> chain in Bangladesh, serving more than </a:t>
            </a:r>
            <a:r>
              <a:rPr lang="en-US" b="1" dirty="0">
                <a:latin typeface="Roboto" panose="020B0604020202020204" charset="0"/>
                <a:ea typeface="Roboto" panose="020B0604020202020204" charset="0"/>
              </a:rPr>
              <a:t>40,000</a:t>
            </a:r>
            <a:r>
              <a:rPr lang="en-US" dirty="0">
                <a:latin typeface="Roboto" panose="020B0604020202020204" charset="0"/>
                <a:ea typeface="Roboto" panose="020B0604020202020204" charset="0"/>
              </a:rPr>
              <a:t> customers every day with more than </a:t>
            </a:r>
            <a:r>
              <a:rPr lang="en-US" dirty="0" smtClean="0">
                <a:latin typeface="Roboto" panose="020B0604020202020204" charset="0"/>
                <a:ea typeface="Roboto" panose="020B0604020202020204" charset="0"/>
              </a:rPr>
              <a:t>.</a:t>
            </a:r>
          </a:p>
          <a:p>
            <a:pPr marL="285750" indent="-285750" algn="just">
              <a:lnSpc>
                <a:spcPct val="150000"/>
              </a:lnSpc>
              <a:buFont typeface="Arial" panose="020B0604020202020204" pitchFamily="34" charset="0"/>
              <a:buChar char="•"/>
            </a:pPr>
            <a:r>
              <a:rPr lang="en-US" dirty="0">
                <a:latin typeface="Roboto" panose="020B0604020202020204" charset="0"/>
                <a:ea typeface="Roboto" panose="020B0604020202020204" charset="0"/>
              </a:rPr>
              <a:t> However, among all the </a:t>
            </a:r>
            <a:r>
              <a:rPr lang="en-US" dirty="0" err="1">
                <a:latin typeface="Roboto" panose="020B0604020202020204" charset="0"/>
                <a:ea typeface="Roboto" panose="020B0604020202020204" charset="0"/>
              </a:rPr>
              <a:t>Shwapno’s</a:t>
            </a:r>
            <a:r>
              <a:rPr lang="en-US" dirty="0">
                <a:latin typeface="Roboto" panose="020B0604020202020204" charset="0"/>
                <a:ea typeface="Roboto" panose="020B0604020202020204" charset="0"/>
              </a:rPr>
              <a:t> outlets, 61 outlets are owned by ‘</a:t>
            </a:r>
            <a:r>
              <a:rPr lang="en-US" dirty="0" err="1">
                <a:latin typeface="Roboto" panose="020B0604020202020204" charset="0"/>
                <a:ea typeface="Roboto" panose="020B0604020202020204" charset="0"/>
              </a:rPr>
              <a:t>Shwapno</a:t>
            </a:r>
            <a:r>
              <a:rPr lang="en-US" dirty="0">
                <a:latin typeface="Roboto" panose="020B0604020202020204" charset="0"/>
                <a:ea typeface="Roboto" panose="020B0604020202020204" charset="0"/>
              </a:rPr>
              <a:t>’ and the rest are managed through franchises. In addition, the </a:t>
            </a:r>
            <a:r>
              <a:rPr lang="en-US" dirty="0" err="1">
                <a:latin typeface="Roboto" panose="020B0604020202020204" charset="0"/>
                <a:ea typeface="Roboto" panose="020B0604020202020204" charset="0"/>
              </a:rPr>
              <a:t>Gemcon</a:t>
            </a:r>
            <a:r>
              <a:rPr lang="en-US" dirty="0">
                <a:latin typeface="Roboto" panose="020B0604020202020204" charset="0"/>
                <a:ea typeface="Roboto" panose="020B0604020202020204" charset="0"/>
              </a:rPr>
              <a:t> Group’s ‘</a:t>
            </a:r>
            <a:r>
              <a:rPr lang="en-US" dirty="0" err="1">
                <a:latin typeface="Roboto" panose="020B0604020202020204" charset="0"/>
                <a:ea typeface="Roboto" panose="020B0604020202020204" charset="0"/>
              </a:rPr>
              <a:t>Meena</a:t>
            </a:r>
            <a:r>
              <a:rPr lang="en-US" dirty="0">
                <a:latin typeface="Roboto" panose="020B0604020202020204" charset="0"/>
                <a:ea typeface="Roboto" panose="020B0604020202020204" charset="0"/>
              </a:rPr>
              <a:t> Bazar’ has 18 locations in Dhaka, Chittagong, and </a:t>
            </a:r>
            <a:r>
              <a:rPr lang="en-US" dirty="0" err="1">
                <a:latin typeface="Roboto" panose="020B0604020202020204" charset="0"/>
                <a:ea typeface="Roboto" panose="020B0604020202020204" charset="0"/>
              </a:rPr>
              <a:t>Sylhet</a:t>
            </a:r>
            <a:r>
              <a:rPr lang="en-US" dirty="0">
                <a:latin typeface="Roboto" panose="020B0604020202020204" charset="0"/>
                <a:ea typeface="Roboto" panose="020B0604020202020204" charset="0"/>
              </a:rPr>
              <a:t>, while </a:t>
            </a:r>
            <a:r>
              <a:rPr lang="en-US" dirty="0" err="1">
                <a:latin typeface="Roboto" panose="020B0604020202020204" charset="0"/>
                <a:ea typeface="Roboto" panose="020B0604020202020204" charset="0"/>
              </a:rPr>
              <a:t>Rahimafrooz’s</a:t>
            </a:r>
            <a:r>
              <a:rPr lang="en-US" dirty="0">
                <a:latin typeface="Roboto" panose="020B0604020202020204" charset="0"/>
                <a:ea typeface="Roboto" panose="020B0604020202020204" charset="0"/>
              </a:rPr>
              <a:t> Agora has 18 locations around the country.</a:t>
            </a:r>
            <a:endParaRPr lang="en-US" dirty="0">
              <a:latin typeface="Roboto" panose="020B0604020202020204" charset="0"/>
              <a:ea typeface="Roboto" panose="020B0604020202020204" charset="0"/>
            </a:endParaRPr>
          </a:p>
        </p:txBody>
      </p:sp>
      <p:sp>
        <p:nvSpPr>
          <p:cNvPr id="3" name="Rounded Rectangle 2"/>
          <p:cNvSpPr/>
          <p:nvPr/>
        </p:nvSpPr>
        <p:spPr>
          <a:xfrm>
            <a:off x="3143892" y="113016"/>
            <a:ext cx="3030877" cy="421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Roboto" panose="020B0604020202020204" charset="0"/>
                <a:ea typeface="Roboto" panose="020B0604020202020204" charset="0"/>
              </a:rPr>
              <a:t>Supershop</a:t>
            </a:r>
            <a:r>
              <a:rPr lang="en-US" sz="1600" b="1" dirty="0">
                <a:solidFill>
                  <a:schemeClr val="tx1"/>
                </a:solidFill>
                <a:latin typeface="Roboto" panose="020B0604020202020204" charset="0"/>
                <a:ea typeface="Roboto" panose="020B0604020202020204" charset="0"/>
              </a:rPr>
              <a:t> Industry Overview</a:t>
            </a:r>
          </a:p>
        </p:txBody>
      </p:sp>
    </p:spTree>
    <p:extLst>
      <p:ext uri="{BB962C8B-B14F-4D97-AF65-F5344CB8AC3E}">
        <p14:creationId xmlns:p14="http://schemas.microsoft.com/office/powerpoint/2010/main" val="362490233"/>
      </p:ext>
    </p:extLst>
  </p:cSld>
  <p:clrMapOvr>
    <a:masterClrMapping/>
  </p:clrMapOvr>
  <p:timing>
    <p:tnLst>
      <p:par>
        <p:cTn id="1" dur="indefinite" restart="never" nodeType="tmRoot"/>
      </p:par>
    </p:tn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133563" y="82192"/>
            <a:ext cx="8702212" cy="2462213"/>
          </a:xfrm>
          <a:prstGeom prst="rect">
            <a:avLst/>
          </a:prstGeom>
          <a:noFill/>
        </p:spPr>
        <p:txBody>
          <a:bodyPr rtlCol="0" wrap="square">
            <a:spAutoFit/>
          </a:bodyPr>
          <a:lstStyle/>
          <a:p>
            <a:pPr algn="just" indent="-285750" marL="285750">
              <a:lnSpc>
                <a:spcPct val="150000"/>
              </a:lnSpc>
              <a:buFont charset="0" panose="020B0604020202020204" pitchFamily="34" typeface="Arial"/>
              <a:buChar char="•"/>
            </a:pPr>
            <a:r>
              <a:rPr dirty="0" lang="en-US">
                <a:latin charset="0" panose="020B0604020202020204" typeface="Roboto"/>
                <a:ea charset="0" panose="020B0604020202020204" typeface="Roboto"/>
              </a:rPr>
              <a:t>United Group’s ‘</a:t>
            </a:r>
            <a:r>
              <a:rPr dirty="0" err="1" lang="en-US">
                <a:latin charset="0" panose="020B0604020202020204" typeface="Roboto"/>
                <a:ea charset="0" panose="020B0604020202020204" typeface="Roboto"/>
              </a:rPr>
              <a:t>Unimart</a:t>
            </a:r>
            <a:r>
              <a:rPr dirty="0" lang="en-US">
                <a:latin charset="0" panose="020B0604020202020204" typeface="Roboto"/>
                <a:ea charset="0" panose="020B0604020202020204" typeface="Roboto"/>
              </a:rPr>
              <a:t>’ also has three outlets at </a:t>
            </a:r>
            <a:r>
              <a:rPr dirty="0" err="1" lang="en-US">
                <a:latin charset="0" panose="020B0604020202020204" typeface="Roboto"/>
                <a:ea charset="0" panose="020B0604020202020204" typeface="Roboto"/>
              </a:rPr>
              <a:t>Gulshan</a:t>
            </a:r>
            <a:r>
              <a:rPr dirty="0" lang="en-US">
                <a:latin charset="0" panose="020B0604020202020204" typeface="Roboto"/>
                <a:ea charset="0" panose="020B0604020202020204" typeface="Roboto"/>
              </a:rPr>
              <a:t>, </a:t>
            </a:r>
            <a:r>
              <a:rPr dirty="0" err="1" lang="en-US">
                <a:latin charset="0" panose="020B0604020202020204" typeface="Roboto"/>
                <a:ea charset="0" panose="020B0604020202020204" typeface="Roboto"/>
              </a:rPr>
              <a:t>Dhanmondi</a:t>
            </a:r>
            <a:r>
              <a:rPr dirty="0" lang="en-US">
                <a:latin charset="0" panose="020B0604020202020204" typeface="Roboto"/>
                <a:ea charset="0" panose="020B0604020202020204" typeface="Roboto"/>
              </a:rPr>
              <a:t>, and </a:t>
            </a:r>
            <a:r>
              <a:rPr dirty="0" err="1" lang="en-US">
                <a:latin charset="0" panose="020B0604020202020204" typeface="Roboto"/>
                <a:ea charset="0" panose="020B0604020202020204" typeface="Roboto"/>
              </a:rPr>
              <a:t>Wari</a:t>
            </a:r>
            <a:r>
              <a:rPr dirty="0" lang="en-US">
                <a:latin charset="0" panose="020B0604020202020204" typeface="Roboto"/>
                <a:ea charset="0" panose="020B0604020202020204" typeface="Roboto"/>
              </a:rPr>
              <a:t> in Dhaka, as well as two express outlets at United Hospital and United International </a:t>
            </a:r>
            <a:r>
              <a:rPr dirty="0" lang="en-US" smtClean="0">
                <a:latin charset="0" panose="020B0604020202020204" typeface="Roboto"/>
                <a:ea charset="0" panose="020B0604020202020204" typeface="Roboto"/>
              </a:rPr>
              <a:t>University.</a:t>
            </a:r>
          </a:p>
          <a:p>
            <a:pPr algn="just" indent="-285750" marL="285750">
              <a:lnSpc>
                <a:spcPct val="150000"/>
              </a:lnSpc>
              <a:buFont charset="0" panose="020B0604020202020204" pitchFamily="34" typeface="Arial"/>
              <a:buChar char="•"/>
            </a:pPr>
            <a:r>
              <a:rPr dirty="0" lang="en-US">
                <a:latin charset="0" panose="020B0604020202020204" typeface="Roboto"/>
                <a:ea charset="0" panose="020B0604020202020204" typeface="Roboto"/>
              </a:rPr>
              <a:t> Daily Shopping, run by </a:t>
            </a:r>
            <a:r>
              <a:rPr dirty="0" err="1" lang="en-US">
                <a:latin charset="0" panose="020B0604020202020204" typeface="Roboto"/>
                <a:ea charset="0" panose="020B0604020202020204" typeface="Roboto"/>
              </a:rPr>
              <a:t>Pran</a:t>
            </a:r>
            <a:r>
              <a:rPr dirty="0" lang="en-US">
                <a:latin charset="0" panose="020B0604020202020204" typeface="Roboto"/>
                <a:ea charset="0" panose="020B0604020202020204" typeface="Roboto"/>
              </a:rPr>
              <a:t>-RFL Group, has 51 outlets across Dhaka. Apart from this, there are some other small </a:t>
            </a:r>
            <a:r>
              <a:rPr dirty="0" err="1" lang="en-US">
                <a:latin charset="0" panose="020B0604020202020204" typeface="Roboto"/>
                <a:ea charset="0" panose="020B0604020202020204" typeface="Roboto"/>
              </a:rPr>
              <a:t>supershops</a:t>
            </a:r>
            <a:r>
              <a:rPr dirty="0" lang="en-US">
                <a:latin charset="0" panose="020B0604020202020204" typeface="Roboto"/>
                <a:ea charset="0" panose="020B0604020202020204" typeface="Roboto"/>
              </a:rPr>
              <a:t> chains inside Dhaka including 4 outlets of ‘Almas’ and 2 outlets of ‘Prince Bazar’. Most of the super shop retail outlets are located in cities and urban areas like Dhaka, Chittagong, </a:t>
            </a:r>
            <a:r>
              <a:rPr dirty="0" err="1" lang="en-US">
                <a:latin charset="0" panose="020B0604020202020204" typeface="Roboto"/>
                <a:ea charset="0" panose="020B0604020202020204" typeface="Roboto"/>
              </a:rPr>
              <a:t>Narayanganj</a:t>
            </a:r>
            <a:r>
              <a:rPr dirty="0" lang="en-US">
                <a:latin charset="0" panose="020B0604020202020204" typeface="Roboto"/>
                <a:ea charset="0" panose="020B0604020202020204" typeface="Roboto"/>
              </a:rPr>
              <a:t>, </a:t>
            </a:r>
            <a:r>
              <a:rPr dirty="0" err="1" lang="en-US">
                <a:latin charset="0" panose="020B0604020202020204" typeface="Roboto"/>
                <a:ea charset="0" panose="020B0604020202020204" typeface="Roboto"/>
              </a:rPr>
              <a:t>Rajshahi</a:t>
            </a:r>
            <a:r>
              <a:rPr dirty="0" lang="en-US">
                <a:latin charset="0" panose="020B0604020202020204" typeface="Roboto"/>
                <a:ea charset="0" panose="020B0604020202020204" typeface="Roboto"/>
              </a:rPr>
              <a:t>, and </a:t>
            </a:r>
            <a:r>
              <a:rPr dirty="0" err="1" lang="en-US">
                <a:latin charset="0" panose="020B0604020202020204" typeface="Roboto"/>
                <a:ea charset="0" panose="020B0604020202020204" typeface="Roboto"/>
              </a:rPr>
              <a:t>Sylhet</a:t>
            </a:r>
            <a:r>
              <a:rPr dirty="0" lang="en-US" smtClean="0">
                <a:latin charset="0" panose="020B0604020202020204" typeface="Roboto"/>
                <a:ea charset="0" panose="020B0604020202020204" typeface="Roboto"/>
              </a:rPr>
              <a:t>.</a:t>
            </a:r>
          </a:p>
          <a:p>
            <a:r>
              <a:rPr dirty="0" lang="en-US" smtClean="0"/>
              <a:t/>
            </a:r>
            <a:br>
              <a:rPr dirty="0" lang="en-US" smtClean="0"/>
            </a:br>
            <a:endParaRPr dirty="0" lang="en-US">
              <a:latin charset="0" panose="020B0604020202020204" typeface="Roboto"/>
              <a:ea charset="0" panose="020B0604020202020204" typeface="Roboto"/>
            </a:endParaRPr>
          </a:p>
        </p:txBody>
      </p:sp>
      <p:pic>
        <p:nvPicPr>
          <p:cNvPr descr="https://businessinspection.com.bd/wp-content/uploads/2021/11/3-1-1024x567.jpg" id="3"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t="99"/>
          <a:stretch/>
        </p:blipFill>
        <p:spPr bwMode="auto">
          <a:xfrm>
            <a:off x="0" y="2106202"/>
            <a:ext cx="9144000" cy="303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969467"/>
      </p:ext>
    </p:extLst>
  </p:cSld>
  <p:clrMapOvr>
    <a:masterClrMapping/>
  </p:clrMapOvr>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5078" y="955496"/>
            <a:ext cx="3359650" cy="483469"/>
          </a:xfrm>
          <a:solidFill>
            <a:srgbClr val="00B0F0"/>
          </a:solidFill>
        </p:spPr>
        <p:txBody>
          <a:bodyPr/>
          <a:lstStyle/>
          <a:p>
            <a:r>
              <a:rPr lang="en-US" sz="1800" dirty="0" smtClean="0"/>
              <a:t>What </a:t>
            </a:r>
            <a:r>
              <a:rPr lang="en-US" sz="1800" dirty="0"/>
              <a:t>is R</a:t>
            </a:r>
            <a:r>
              <a:rPr lang="en-US" sz="1800" dirty="0" smtClean="0"/>
              <a:t>etailing?</a:t>
            </a:r>
            <a:endParaRPr lang="en-US" sz="1800" dirty="0"/>
          </a:p>
        </p:txBody>
      </p:sp>
      <p:sp>
        <p:nvSpPr>
          <p:cNvPr id="4" name="Subtitle 3"/>
          <p:cNvSpPr>
            <a:spLocks noGrp="1"/>
          </p:cNvSpPr>
          <p:nvPr>
            <p:ph type="subTitle" idx="1"/>
          </p:nvPr>
        </p:nvSpPr>
        <p:spPr>
          <a:xfrm>
            <a:off x="51369" y="1572530"/>
            <a:ext cx="4202132" cy="2259732"/>
          </a:xfrm>
        </p:spPr>
        <p:txBody>
          <a:bodyPr/>
          <a:lstStyle/>
          <a:p>
            <a:pPr marL="114300" indent="0" algn="just">
              <a:lnSpc>
                <a:spcPct val="150000"/>
              </a:lnSpc>
              <a:buNone/>
            </a:pPr>
            <a:r>
              <a:rPr lang="en-US" sz="1200" dirty="0"/>
              <a:t>Retailing encompasses the business activities involved in selling goods and services to consumers for their personal, family, or household use. It includes every sale to the final consumer—ranging from cars to apparel to meals at restaurants to movie tickets. Retailing is the last stage in the distribution process from supplier to consumer.</a:t>
            </a:r>
          </a:p>
        </p:txBody>
      </p:sp>
      <p:pic>
        <p:nvPicPr>
          <p:cNvPr id="1028" name="Picture 4" descr="Free Boy in White Button Up Shirt Holding Brown Wooden Box With Fruits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257" y="0"/>
            <a:ext cx="467003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622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94570" y="585626"/>
            <a:ext cx="1109609" cy="863029"/>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16 billion</a:t>
            </a:r>
            <a:endParaRPr lang="en-US" b="1" dirty="0">
              <a:solidFill>
                <a:schemeClr val="tx1"/>
              </a:solidFill>
            </a:endParaRPr>
          </a:p>
        </p:txBody>
      </p:sp>
      <p:sp>
        <p:nvSpPr>
          <p:cNvPr id="4" name="TextBox 3"/>
          <p:cNvSpPr txBox="1"/>
          <p:nvPr/>
        </p:nvSpPr>
        <p:spPr>
          <a:xfrm>
            <a:off x="472611" y="755531"/>
            <a:ext cx="2321959" cy="523220"/>
          </a:xfrm>
          <a:prstGeom prst="rect">
            <a:avLst/>
          </a:prstGeom>
          <a:noFill/>
        </p:spPr>
        <p:txBody>
          <a:bodyPr wrap="square" rtlCol="0">
            <a:spAutoFit/>
          </a:bodyPr>
          <a:lstStyle/>
          <a:p>
            <a:r>
              <a:rPr lang="en-US" dirty="0">
                <a:latin typeface="Roboto" panose="020B0604020202020204" charset="0"/>
                <a:ea typeface="Roboto" panose="020B0604020202020204" charset="0"/>
              </a:rPr>
              <a:t>Bangladesh’s retail </a:t>
            </a:r>
            <a:r>
              <a:rPr lang="en-US" dirty="0" smtClean="0">
                <a:latin typeface="Roboto" panose="020B0604020202020204" charset="0"/>
                <a:ea typeface="Roboto" panose="020B0604020202020204" charset="0"/>
              </a:rPr>
              <a:t>market worth in </a:t>
            </a:r>
            <a:r>
              <a:rPr lang="en-US" dirty="0">
                <a:latin typeface="Roboto" panose="020B0604020202020204" charset="0"/>
                <a:ea typeface="Roboto" panose="020B0604020202020204" charset="0"/>
              </a:rPr>
              <a:t>2020</a:t>
            </a:r>
            <a:endParaRPr lang="en-US" dirty="0"/>
          </a:p>
        </p:txBody>
      </p:sp>
      <p:sp>
        <p:nvSpPr>
          <p:cNvPr id="5" name="TextBox 4"/>
          <p:cNvSpPr txBox="1"/>
          <p:nvPr/>
        </p:nvSpPr>
        <p:spPr>
          <a:xfrm>
            <a:off x="472611" y="1634818"/>
            <a:ext cx="2321959" cy="523220"/>
          </a:xfrm>
          <a:prstGeom prst="rect">
            <a:avLst/>
          </a:prstGeom>
          <a:noFill/>
        </p:spPr>
        <p:txBody>
          <a:bodyPr wrap="square" rtlCol="0">
            <a:spAutoFit/>
          </a:bodyPr>
          <a:lstStyle/>
          <a:p>
            <a:r>
              <a:rPr lang="en-US" dirty="0">
                <a:latin typeface="Roboto" panose="020B0604020202020204" charset="0"/>
                <a:ea typeface="Roboto" panose="020B0604020202020204" charset="0"/>
              </a:rPr>
              <a:t>The superstore industry accounted for </a:t>
            </a:r>
            <a:r>
              <a:rPr lang="en-US" dirty="0" smtClean="0">
                <a:latin typeface="Roboto" panose="020B0604020202020204" charset="0"/>
                <a:ea typeface="Roboto" panose="020B0604020202020204" charset="0"/>
              </a:rPr>
              <a:t>only</a:t>
            </a:r>
            <a:endParaRPr lang="en-US" dirty="0"/>
          </a:p>
        </p:txBody>
      </p:sp>
      <p:sp>
        <p:nvSpPr>
          <p:cNvPr id="6" name="Rounded Rectangle 5"/>
          <p:cNvSpPr/>
          <p:nvPr/>
        </p:nvSpPr>
        <p:spPr>
          <a:xfrm>
            <a:off x="2794570" y="1494974"/>
            <a:ext cx="1109609" cy="863029"/>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256 million </a:t>
            </a:r>
            <a:endParaRPr lang="en-US" b="1" dirty="0">
              <a:solidFill>
                <a:schemeClr val="tx1"/>
              </a:solidFill>
            </a:endParaRPr>
          </a:p>
        </p:txBody>
      </p:sp>
      <p:sp>
        <p:nvSpPr>
          <p:cNvPr id="7" name="TextBox 6"/>
          <p:cNvSpPr txBox="1"/>
          <p:nvPr/>
        </p:nvSpPr>
        <p:spPr>
          <a:xfrm>
            <a:off x="472611" y="2497847"/>
            <a:ext cx="2321959" cy="523220"/>
          </a:xfrm>
          <a:prstGeom prst="rect">
            <a:avLst/>
          </a:prstGeom>
          <a:noFill/>
        </p:spPr>
        <p:txBody>
          <a:bodyPr wrap="square" rtlCol="0">
            <a:spAutoFit/>
          </a:bodyPr>
          <a:lstStyle/>
          <a:p>
            <a:r>
              <a:rPr lang="en-US" dirty="0" smtClean="0">
                <a:latin typeface="Roboto" panose="020B0604020202020204" charset="0"/>
                <a:ea typeface="Roboto" panose="020B0604020202020204" charset="0"/>
              </a:rPr>
              <a:t>This </a:t>
            </a:r>
            <a:r>
              <a:rPr lang="en-US" dirty="0">
                <a:latin typeface="Roboto" panose="020B0604020202020204" charset="0"/>
                <a:ea typeface="Roboto" panose="020B0604020202020204" charset="0"/>
              </a:rPr>
              <a:t>figure is substantially higher in</a:t>
            </a:r>
            <a:endParaRPr lang="en-US" dirty="0"/>
          </a:p>
        </p:txBody>
      </p:sp>
      <p:sp>
        <p:nvSpPr>
          <p:cNvPr id="8" name="Rounded Rectangle 7"/>
          <p:cNvSpPr/>
          <p:nvPr/>
        </p:nvSpPr>
        <p:spPr>
          <a:xfrm>
            <a:off x="2794570" y="2404322"/>
            <a:ext cx="1109609" cy="863029"/>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Neighboring countries</a:t>
            </a:r>
            <a:endParaRPr lang="en-US" b="1" dirty="0">
              <a:solidFill>
                <a:schemeClr val="tx1"/>
              </a:solidFill>
            </a:endParaRPr>
          </a:p>
        </p:txBody>
      </p:sp>
      <p:sp>
        <p:nvSpPr>
          <p:cNvPr id="9" name="Rounded Rectangle 8"/>
          <p:cNvSpPr/>
          <p:nvPr/>
        </p:nvSpPr>
        <p:spPr>
          <a:xfrm>
            <a:off x="6863137" y="585626"/>
            <a:ext cx="1109609" cy="8630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Roboto" panose="020B0604020202020204" charset="0"/>
                <a:ea typeface="Roboto" panose="020B0604020202020204" charset="0"/>
              </a:rPr>
              <a:t>43%</a:t>
            </a:r>
            <a:endParaRPr lang="en-US" b="1" dirty="0">
              <a:solidFill>
                <a:schemeClr val="tx1"/>
              </a:solidFill>
            </a:endParaRPr>
          </a:p>
        </p:txBody>
      </p:sp>
      <p:sp>
        <p:nvSpPr>
          <p:cNvPr id="10" name="TextBox 9"/>
          <p:cNvSpPr txBox="1"/>
          <p:nvPr/>
        </p:nvSpPr>
        <p:spPr>
          <a:xfrm>
            <a:off x="4900773" y="755531"/>
            <a:ext cx="1931541" cy="738664"/>
          </a:xfrm>
          <a:prstGeom prst="rect">
            <a:avLst/>
          </a:prstGeom>
          <a:noFill/>
        </p:spPr>
        <p:txBody>
          <a:bodyPr wrap="square" rtlCol="0">
            <a:spAutoFit/>
          </a:bodyPr>
          <a:lstStyle/>
          <a:p>
            <a:r>
              <a:rPr lang="en-US" dirty="0" smtClean="0">
                <a:latin typeface="Roboto" panose="020B0604020202020204" charset="0"/>
                <a:ea typeface="Roboto" panose="020B0604020202020204" charset="0"/>
              </a:rPr>
              <a:t>In </a:t>
            </a:r>
            <a:r>
              <a:rPr lang="en-US" dirty="0">
                <a:latin typeface="Roboto" panose="020B0604020202020204" charset="0"/>
                <a:ea typeface="Roboto" panose="020B0604020202020204" charset="0"/>
              </a:rPr>
              <a:t>Sri Lanka</a:t>
            </a:r>
            <a:endParaRPr lang="en-US" dirty="0"/>
          </a:p>
          <a:p>
            <a:r>
              <a:rPr lang="en-US" dirty="0" err="1" smtClean="0">
                <a:latin typeface="Roboto" panose="020B0604020202020204" charset="0"/>
                <a:ea typeface="Roboto" panose="020B0604020202020204" charset="0"/>
              </a:rPr>
              <a:t>Supershop</a:t>
            </a:r>
            <a:r>
              <a:rPr lang="en-US" dirty="0" smtClean="0">
                <a:latin typeface="Roboto" panose="020B0604020202020204" charset="0"/>
                <a:ea typeface="Roboto" panose="020B0604020202020204" charset="0"/>
              </a:rPr>
              <a:t> account for</a:t>
            </a:r>
            <a:endParaRPr lang="en-US" dirty="0"/>
          </a:p>
        </p:txBody>
      </p:sp>
      <p:sp>
        <p:nvSpPr>
          <p:cNvPr id="11" name="TextBox 10"/>
          <p:cNvSpPr txBox="1"/>
          <p:nvPr/>
        </p:nvSpPr>
        <p:spPr>
          <a:xfrm>
            <a:off x="4643919" y="1742539"/>
            <a:ext cx="1109609" cy="307777"/>
          </a:xfrm>
          <a:prstGeom prst="rect">
            <a:avLst/>
          </a:prstGeom>
          <a:noFill/>
        </p:spPr>
        <p:txBody>
          <a:bodyPr wrap="square" rtlCol="0">
            <a:spAutoFit/>
          </a:bodyPr>
          <a:lstStyle/>
          <a:p>
            <a:pPr algn="ctr"/>
            <a:r>
              <a:rPr lang="en-US" dirty="0" smtClean="0">
                <a:latin typeface="Roboto" panose="020B0604020202020204" charset="0"/>
                <a:ea typeface="Roboto" panose="020B0604020202020204" charset="0"/>
              </a:rPr>
              <a:t>India</a:t>
            </a:r>
            <a:endParaRPr lang="en-US" dirty="0"/>
          </a:p>
        </p:txBody>
      </p:sp>
      <p:sp>
        <p:nvSpPr>
          <p:cNvPr id="12" name="Rounded Rectangle 11"/>
          <p:cNvSpPr/>
          <p:nvPr/>
        </p:nvSpPr>
        <p:spPr>
          <a:xfrm>
            <a:off x="6863137" y="1494974"/>
            <a:ext cx="1109609" cy="863029"/>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Roboto" panose="020B0604020202020204" charset="0"/>
                <a:ea typeface="Roboto" panose="020B0604020202020204" charset="0"/>
              </a:rPr>
              <a:t>8-9%,</a:t>
            </a:r>
            <a:endParaRPr lang="en-US" b="1" dirty="0">
              <a:solidFill>
                <a:schemeClr val="tx1"/>
              </a:solidFill>
            </a:endParaRPr>
          </a:p>
        </p:txBody>
      </p:sp>
      <p:sp>
        <p:nvSpPr>
          <p:cNvPr id="13" name="TextBox 12"/>
          <p:cNvSpPr txBox="1"/>
          <p:nvPr/>
        </p:nvSpPr>
        <p:spPr>
          <a:xfrm>
            <a:off x="4931596" y="2497847"/>
            <a:ext cx="1931541" cy="523220"/>
          </a:xfrm>
          <a:prstGeom prst="rect">
            <a:avLst/>
          </a:prstGeom>
          <a:noFill/>
        </p:spPr>
        <p:txBody>
          <a:bodyPr wrap="square" rtlCol="0">
            <a:spAutoFit/>
          </a:bodyPr>
          <a:lstStyle/>
          <a:p>
            <a:r>
              <a:rPr lang="en-US" dirty="0">
                <a:latin typeface="Roboto" panose="020B0604020202020204" charset="0"/>
                <a:ea typeface="Roboto" panose="020B0604020202020204" charset="0"/>
              </a:rPr>
              <a:t>Myanmar and the Philippines</a:t>
            </a:r>
            <a:endParaRPr lang="en-US" dirty="0"/>
          </a:p>
        </p:txBody>
      </p:sp>
      <p:sp>
        <p:nvSpPr>
          <p:cNvPr id="14" name="Rounded Rectangle 13"/>
          <p:cNvSpPr/>
          <p:nvPr/>
        </p:nvSpPr>
        <p:spPr>
          <a:xfrm>
            <a:off x="6863137" y="2404322"/>
            <a:ext cx="1109609" cy="863029"/>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50%</a:t>
            </a:r>
            <a:endParaRPr lang="en-US" b="1" dirty="0">
              <a:solidFill>
                <a:schemeClr val="tx1"/>
              </a:solidFill>
            </a:endParaRPr>
          </a:p>
        </p:txBody>
      </p:sp>
      <p:sp>
        <p:nvSpPr>
          <p:cNvPr id="15" name="TextBox 14"/>
          <p:cNvSpPr txBox="1"/>
          <p:nvPr/>
        </p:nvSpPr>
        <p:spPr>
          <a:xfrm>
            <a:off x="2188394" y="3652698"/>
            <a:ext cx="2321959" cy="523220"/>
          </a:xfrm>
          <a:prstGeom prst="rect">
            <a:avLst/>
          </a:prstGeom>
          <a:noFill/>
        </p:spPr>
        <p:txBody>
          <a:bodyPr wrap="square" rtlCol="0">
            <a:spAutoFit/>
          </a:bodyPr>
          <a:lstStyle/>
          <a:p>
            <a:r>
              <a:rPr lang="en-US" dirty="0" smtClean="0">
                <a:latin typeface="Roboto" panose="020B0604020202020204" charset="0"/>
                <a:ea typeface="Roboto" panose="020B0604020202020204" charset="0"/>
              </a:rPr>
              <a:t>The </a:t>
            </a:r>
            <a:r>
              <a:rPr lang="en-US" dirty="0">
                <a:latin typeface="Roboto" panose="020B0604020202020204" charset="0"/>
                <a:ea typeface="Roboto" panose="020B0604020202020204" charset="0"/>
              </a:rPr>
              <a:t>super shop industry will be growing at a rate of</a:t>
            </a:r>
            <a:endParaRPr lang="en-US" dirty="0"/>
          </a:p>
        </p:txBody>
      </p:sp>
      <p:sp>
        <p:nvSpPr>
          <p:cNvPr id="16" name="Rounded Rectangle 15"/>
          <p:cNvSpPr/>
          <p:nvPr/>
        </p:nvSpPr>
        <p:spPr>
          <a:xfrm>
            <a:off x="4756934" y="3482794"/>
            <a:ext cx="1109609" cy="863029"/>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24%</a:t>
            </a:r>
            <a:endParaRPr lang="en-US" b="1" dirty="0">
              <a:solidFill>
                <a:schemeClr val="tx1"/>
              </a:solidFill>
            </a:endParaRPr>
          </a:p>
        </p:txBody>
      </p:sp>
    </p:spTree>
    <p:extLst>
      <p:ext uri="{BB962C8B-B14F-4D97-AF65-F5344CB8AC3E}">
        <p14:creationId xmlns:p14="http://schemas.microsoft.com/office/powerpoint/2010/main" val="797895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4440" y="82193"/>
            <a:ext cx="2887039" cy="421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Roboto" panose="020B0604020202020204" charset="0"/>
                <a:ea typeface="Roboto" panose="020B0604020202020204" charset="0"/>
              </a:rPr>
              <a:t>Challenges</a:t>
            </a:r>
            <a:endParaRPr lang="en-US" sz="2000" b="1" dirty="0">
              <a:solidFill>
                <a:schemeClr val="tx1"/>
              </a:solidFill>
              <a:latin typeface="Roboto" panose="020B0604020202020204" charset="0"/>
              <a:ea typeface="Roboto" panose="020B0604020202020204" charset="0"/>
            </a:endParaRPr>
          </a:p>
        </p:txBody>
      </p:sp>
      <p:sp>
        <p:nvSpPr>
          <p:cNvPr id="3" name="TextBox 2"/>
          <p:cNvSpPr txBox="1"/>
          <p:nvPr/>
        </p:nvSpPr>
        <p:spPr>
          <a:xfrm>
            <a:off x="523981" y="750013"/>
            <a:ext cx="1695237" cy="307777"/>
          </a:xfrm>
          <a:prstGeom prst="rect">
            <a:avLst/>
          </a:prstGeom>
          <a:solidFill>
            <a:schemeClr val="accent1">
              <a:lumMod val="40000"/>
              <a:lumOff val="60000"/>
            </a:schemeClr>
          </a:solidFill>
        </p:spPr>
        <p:txBody>
          <a:bodyPr wrap="square" rtlCol="0">
            <a:spAutoFit/>
          </a:bodyPr>
          <a:lstStyle/>
          <a:p>
            <a:r>
              <a:rPr lang="en-US" b="1" dirty="0"/>
              <a:t>Investment </a:t>
            </a:r>
            <a:r>
              <a:rPr lang="en-US" b="1" dirty="0" smtClean="0"/>
              <a:t>Cost</a:t>
            </a:r>
            <a:endParaRPr lang="en-US" b="1" dirty="0"/>
          </a:p>
        </p:txBody>
      </p:sp>
      <p:sp>
        <p:nvSpPr>
          <p:cNvPr id="4" name="TextBox 3"/>
          <p:cNvSpPr txBox="1"/>
          <p:nvPr/>
        </p:nvSpPr>
        <p:spPr>
          <a:xfrm>
            <a:off x="436650" y="1057790"/>
            <a:ext cx="8342617" cy="892552"/>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Building a single </a:t>
            </a:r>
            <a:r>
              <a:rPr lang="en-US" sz="1200" dirty="0" err="1">
                <a:latin typeface="Roboto" panose="020B0604020202020204" charset="0"/>
                <a:ea typeface="Roboto" panose="020B0604020202020204" charset="0"/>
              </a:rPr>
              <a:t>supershop</a:t>
            </a:r>
            <a:r>
              <a:rPr lang="en-US" sz="1200" dirty="0">
                <a:latin typeface="Roboto" panose="020B0604020202020204" charset="0"/>
                <a:ea typeface="Roboto" panose="020B0604020202020204" charset="0"/>
              </a:rPr>
              <a:t> in BD costs four times higher than neighboring nations. Opening a 4000 square feet </a:t>
            </a:r>
            <a:r>
              <a:rPr lang="en-US" sz="1200" dirty="0" err="1">
                <a:latin typeface="Roboto" panose="020B0604020202020204" charset="0"/>
                <a:ea typeface="Roboto" panose="020B0604020202020204" charset="0"/>
              </a:rPr>
              <a:t>supershop</a:t>
            </a:r>
            <a:r>
              <a:rPr lang="en-US" sz="1200" dirty="0">
                <a:latin typeface="Roboto" panose="020B0604020202020204" charset="0"/>
                <a:ea typeface="Roboto" panose="020B0604020202020204" charset="0"/>
              </a:rPr>
              <a:t> in BD can cost BDT 4.5 </a:t>
            </a:r>
            <a:r>
              <a:rPr lang="en-US" sz="1200" dirty="0" err="1">
                <a:latin typeface="Roboto" panose="020B0604020202020204" charset="0"/>
                <a:ea typeface="Roboto" panose="020B0604020202020204" charset="0"/>
              </a:rPr>
              <a:t>crore</a:t>
            </a:r>
            <a:r>
              <a:rPr lang="en-US" sz="1200" dirty="0">
                <a:latin typeface="Roboto" panose="020B0604020202020204" charset="0"/>
                <a:ea typeface="Roboto" panose="020B0604020202020204" charset="0"/>
              </a:rPr>
              <a:t>. On the other hand, in Sri Lanka and Indonesia, it costs only BDT 1.1 </a:t>
            </a:r>
            <a:r>
              <a:rPr lang="en-US" sz="1200" dirty="0" err="1">
                <a:latin typeface="Roboto" panose="020B0604020202020204" charset="0"/>
                <a:ea typeface="Roboto" panose="020B0604020202020204" charset="0"/>
              </a:rPr>
              <a:t>crore</a:t>
            </a:r>
            <a:r>
              <a:rPr lang="en-US" sz="1200" dirty="0">
                <a:latin typeface="Roboto" panose="020B0604020202020204" charset="0"/>
                <a:ea typeface="Roboto" panose="020B0604020202020204" charset="0"/>
              </a:rPr>
              <a:t>. When it comes to opening a superstore, location, size, and interior design strategies play a vital role.</a:t>
            </a:r>
            <a:endParaRPr lang="en-US" sz="1200" dirty="0">
              <a:latin typeface="Roboto" panose="020B0604020202020204" charset="0"/>
              <a:ea typeface="Roboto" panose="020B0604020202020204" charset="0"/>
            </a:endParaRPr>
          </a:p>
        </p:txBody>
      </p:sp>
      <p:sp>
        <p:nvSpPr>
          <p:cNvPr id="5" name="TextBox 4"/>
          <p:cNvSpPr txBox="1"/>
          <p:nvPr/>
        </p:nvSpPr>
        <p:spPr>
          <a:xfrm>
            <a:off x="523981" y="2032087"/>
            <a:ext cx="2188397" cy="307777"/>
          </a:xfrm>
          <a:prstGeom prst="rect">
            <a:avLst/>
          </a:prstGeom>
          <a:solidFill>
            <a:schemeClr val="accent1">
              <a:lumMod val="40000"/>
              <a:lumOff val="60000"/>
            </a:schemeClr>
          </a:solidFill>
        </p:spPr>
        <p:txBody>
          <a:bodyPr wrap="square" rtlCol="0">
            <a:spAutoFit/>
          </a:bodyPr>
          <a:lstStyle/>
          <a:p>
            <a:r>
              <a:rPr lang="en-US" b="1" dirty="0"/>
              <a:t>Sharing Profit Margin</a:t>
            </a:r>
          </a:p>
        </p:txBody>
      </p:sp>
      <p:sp>
        <p:nvSpPr>
          <p:cNvPr id="6" name="TextBox 5"/>
          <p:cNvSpPr txBox="1"/>
          <p:nvPr/>
        </p:nvSpPr>
        <p:spPr>
          <a:xfrm>
            <a:off x="436650" y="2421609"/>
            <a:ext cx="8342617" cy="1445845"/>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Super Shops mainly practice 2 types of value chains: direct sourcing and indirect sourcing. When a </a:t>
            </a:r>
            <a:r>
              <a:rPr lang="en-US" sz="1200" dirty="0" err="1">
                <a:latin typeface="Roboto" panose="020B0604020202020204" charset="0"/>
                <a:ea typeface="Roboto" panose="020B0604020202020204" charset="0"/>
              </a:rPr>
              <a:t>supershop</a:t>
            </a:r>
            <a:r>
              <a:rPr lang="en-US" sz="1200" dirty="0">
                <a:latin typeface="Roboto" panose="020B0604020202020204" charset="0"/>
                <a:ea typeface="Roboto" panose="020B0604020202020204" charset="0"/>
              </a:rPr>
              <a:t> uses indirect sourcing, there are 8 intermediaries along with producers and end customers, which allows them to set a profit margin of 10-12%. On the other hand, when they use direct sourcing, it contains 5 intermediaries and sets 12-18% profit margin. So, direct sourcing is more profitable than indirect sourcing. However, supermarkets are not always able to perform direct sourcing due to issues such as transportation and a limited number of medium and large farmers</a:t>
            </a:r>
            <a:r>
              <a:rPr lang="en-US" sz="1200" dirty="0"/>
              <a:t>.</a:t>
            </a:r>
            <a:endParaRPr lang="en-US" sz="1200" dirty="0">
              <a:latin typeface="Roboto" panose="020B0604020202020204" charset="0"/>
              <a:ea typeface="Roboto" panose="020B0604020202020204" charset="0"/>
            </a:endParaRPr>
          </a:p>
        </p:txBody>
      </p:sp>
    </p:spTree>
    <p:extLst>
      <p:ext uri="{BB962C8B-B14F-4D97-AF65-F5344CB8AC3E}">
        <p14:creationId xmlns:p14="http://schemas.microsoft.com/office/powerpoint/2010/main" val="1858491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4440" y="82193"/>
            <a:ext cx="2887039" cy="421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Roboto" panose="020B0604020202020204" charset="0"/>
                <a:ea typeface="Roboto" panose="020B0604020202020204" charset="0"/>
              </a:rPr>
              <a:t>Challenges</a:t>
            </a:r>
            <a:endParaRPr lang="en-US" sz="2000" b="1" dirty="0">
              <a:solidFill>
                <a:schemeClr val="tx1"/>
              </a:solidFill>
              <a:latin typeface="Roboto" panose="020B0604020202020204" charset="0"/>
              <a:ea typeface="Roboto" panose="020B0604020202020204" charset="0"/>
            </a:endParaRPr>
          </a:p>
        </p:txBody>
      </p:sp>
      <p:sp>
        <p:nvSpPr>
          <p:cNvPr id="3" name="TextBox 2"/>
          <p:cNvSpPr txBox="1"/>
          <p:nvPr/>
        </p:nvSpPr>
        <p:spPr>
          <a:xfrm>
            <a:off x="523981" y="585056"/>
            <a:ext cx="1695237" cy="307777"/>
          </a:xfrm>
          <a:prstGeom prst="rect">
            <a:avLst/>
          </a:prstGeom>
          <a:solidFill>
            <a:schemeClr val="accent1">
              <a:lumMod val="40000"/>
              <a:lumOff val="60000"/>
            </a:schemeClr>
          </a:solidFill>
        </p:spPr>
        <p:txBody>
          <a:bodyPr wrap="square" rtlCol="0">
            <a:spAutoFit/>
          </a:bodyPr>
          <a:lstStyle/>
          <a:p>
            <a:pPr algn="ctr"/>
            <a:r>
              <a:rPr lang="en-US" b="1" dirty="0"/>
              <a:t>Logistic Issue</a:t>
            </a:r>
          </a:p>
        </p:txBody>
      </p:sp>
      <p:sp>
        <p:nvSpPr>
          <p:cNvPr id="4" name="TextBox 3"/>
          <p:cNvSpPr txBox="1"/>
          <p:nvPr/>
        </p:nvSpPr>
        <p:spPr>
          <a:xfrm>
            <a:off x="436650" y="912933"/>
            <a:ext cx="8342617" cy="1722844"/>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In Bangladesh, supply chain logistics is one of the most serious issues in every industry. Supermarkets must cope with several challenges of selling fresh vegetables and fish due to Bangladesh’s limitations in transportation and cold storage management. However, many customers believe that the supermarket’s veggies, fish, and meat are not fresh. In addition to the emphasis on cleanliness and hygiene, a specific temperature is constantly maintained in the super shops. That’s why the vegetables, fish and meat sold in the super shops are fresher than the unclean atmosphere of the traditional market.</a:t>
            </a:r>
            <a:endParaRPr lang="en-US" sz="1200" dirty="0">
              <a:latin typeface="Roboto" panose="020B0604020202020204" charset="0"/>
              <a:ea typeface="Roboto" panose="020B0604020202020204" charset="0"/>
            </a:endParaRPr>
          </a:p>
        </p:txBody>
      </p:sp>
      <p:pic>
        <p:nvPicPr>
          <p:cNvPr id="7" name="Picture 6"/>
          <p:cNvPicPr>
            <a:picLocks noChangeAspect="1"/>
          </p:cNvPicPr>
          <p:nvPr/>
        </p:nvPicPr>
        <p:blipFill>
          <a:blip r:embed="rId2"/>
          <a:stretch>
            <a:fillRect/>
          </a:stretch>
        </p:blipFill>
        <p:spPr>
          <a:xfrm>
            <a:off x="1232899" y="2434975"/>
            <a:ext cx="7181636" cy="2708525"/>
          </a:xfrm>
          <a:prstGeom prst="rect">
            <a:avLst/>
          </a:prstGeom>
        </p:spPr>
      </p:pic>
    </p:spTree>
    <p:extLst>
      <p:ext uri="{BB962C8B-B14F-4D97-AF65-F5344CB8AC3E}">
        <p14:creationId xmlns:p14="http://schemas.microsoft.com/office/powerpoint/2010/main" val="1015311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4440" y="82193"/>
            <a:ext cx="2887039" cy="421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Roboto" panose="020B0604020202020204" charset="0"/>
                <a:ea typeface="Roboto" panose="020B0604020202020204" charset="0"/>
              </a:rPr>
              <a:t>Challenges</a:t>
            </a:r>
            <a:endParaRPr lang="en-US" sz="2000" b="1" dirty="0">
              <a:solidFill>
                <a:schemeClr val="tx1"/>
              </a:solidFill>
              <a:latin typeface="Roboto" panose="020B0604020202020204" charset="0"/>
              <a:ea typeface="Roboto" panose="020B0604020202020204" charset="0"/>
            </a:endParaRPr>
          </a:p>
        </p:txBody>
      </p:sp>
      <p:sp>
        <p:nvSpPr>
          <p:cNvPr id="3" name="TextBox 2"/>
          <p:cNvSpPr txBox="1"/>
          <p:nvPr/>
        </p:nvSpPr>
        <p:spPr>
          <a:xfrm>
            <a:off x="523980" y="533809"/>
            <a:ext cx="2188397" cy="307777"/>
          </a:xfrm>
          <a:prstGeom prst="rect">
            <a:avLst/>
          </a:prstGeom>
          <a:solidFill>
            <a:schemeClr val="accent1">
              <a:lumMod val="40000"/>
              <a:lumOff val="60000"/>
            </a:schemeClr>
          </a:solidFill>
        </p:spPr>
        <p:txBody>
          <a:bodyPr wrap="square" rtlCol="0">
            <a:spAutoFit/>
          </a:bodyPr>
          <a:lstStyle/>
          <a:p>
            <a:r>
              <a:rPr lang="en-US" b="1" dirty="0"/>
              <a:t>Customer Perception</a:t>
            </a:r>
          </a:p>
        </p:txBody>
      </p:sp>
      <p:sp>
        <p:nvSpPr>
          <p:cNvPr id="4" name="TextBox 3"/>
          <p:cNvSpPr txBox="1"/>
          <p:nvPr/>
        </p:nvSpPr>
        <p:spPr>
          <a:xfrm>
            <a:off x="436648" y="886924"/>
            <a:ext cx="8460772" cy="1754326"/>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The perception of customers is the most challenging task in the expansion of the super shop sector in Bangladesh. Bangladeshi consumers are extremely price conscious. Consumers do not have to pay any VAT while buying products from the country’s traditional retail outlets. However, VAT is charged on over 70-80% of the items sold in supermarkets. According to NBR guidelines, each superstore must pay 5% VAT. Because customers are price sensitive, one of their assumptions is that the price of a product is high in the supermarket. In addition to that, Consumers may also check the market price and bargain in traditional retail stores and raw markets. As a result, they prefer these stores over super shops</a:t>
            </a:r>
            <a:endParaRPr lang="en-US" sz="1200" dirty="0">
              <a:latin typeface="Roboto" panose="020B0604020202020204" charset="0"/>
              <a:ea typeface="Roboto" panose="020B0604020202020204" charset="0"/>
            </a:endParaRPr>
          </a:p>
        </p:txBody>
      </p:sp>
      <p:sp>
        <p:nvSpPr>
          <p:cNvPr id="5" name="TextBox 4"/>
          <p:cNvSpPr txBox="1"/>
          <p:nvPr/>
        </p:nvSpPr>
        <p:spPr>
          <a:xfrm>
            <a:off x="523980" y="2716963"/>
            <a:ext cx="3318555" cy="307777"/>
          </a:xfrm>
          <a:prstGeom prst="rect">
            <a:avLst/>
          </a:prstGeom>
          <a:solidFill>
            <a:schemeClr val="accent1">
              <a:lumMod val="40000"/>
              <a:lumOff val="60000"/>
            </a:schemeClr>
          </a:solidFill>
        </p:spPr>
        <p:txBody>
          <a:bodyPr wrap="square" rtlCol="0">
            <a:spAutoFit/>
          </a:bodyPr>
          <a:lstStyle/>
          <a:p>
            <a:r>
              <a:rPr lang="en-US" b="1" dirty="0"/>
              <a:t>Growth Depends on VAT Percentage</a:t>
            </a:r>
          </a:p>
        </p:txBody>
      </p:sp>
      <p:sp>
        <p:nvSpPr>
          <p:cNvPr id="6" name="TextBox 5"/>
          <p:cNvSpPr txBox="1"/>
          <p:nvPr/>
        </p:nvSpPr>
        <p:spPr>
          <a:xfrm>
            <a:off x="436648" y="3100453"/>
            <a:ext cx="8342617" cy="1722844"/>
          </a:xfrm>
          <a:prstGeom prst="rect">
            <a:avLst/>
          </a:prstGeom>
          <a:noFill/>
        </p:spPr>
        <p:txBody>
          <a:bodyPr wrap="square" rtlCol="0">
            <a:spAutoFit/>
          </a:bodyPr>
          <a:lstStyle/>
          <a:p>
            <a:pPr algn="just">
              <a:lnSpc>
                <a:spcPct val="150000"/>
              </a:lnSpc>
            </a:pPr>
            <a:r>
              <a:rPr lang="en-US" sz="1200" dirty="0">
                <a:solidFill>
                  <a:schemeClr val="tx1"/>
                </a:solidFill>
                <a:latin typeface="Roboto" panose="020B0604020202020204" charset="0"/>
                <a:ea typeface="Roboto" panose="020B0604020202020204" charset="0"/>
              </a:rPr>
              <a:t>Bangladesh’s super shop revenue is derived by the percentage of VAT on the retail price of the product. From 2005 to 2018, the percentage of the VAT has changed a couple of times. Prior to 2012, when VAT was only 1.5%, this superstore grew at a pace of more than 100%. When a 4% VAT was implemented in 2012, the shop’s revenue growth slowed and went negative. Later, in 2014, the VAT rate was reduced to 2%, and revenue began to rise at a rate of 46%. However, the reintroduction of 4% VAT in 2015 resulted in a decrease in revenue growth. And, once again, the increase in the VAT rate to 5% in 2018 is causing a reduction in revenue growth.</a:t>
            </a:r>
            <a:endParaRPr lang="en-US" sz="1200" dirty="0">
              <a:solidFill>
                <a:schemeClr val="tx1"/>
              </a:solidFill>
              <a:latin typeface="Roboto" panose="020B0604020202020204" charset="0"/>
              <a:ea typeface="Roboto" panose="020B0604020202020204" charset="0"/>
            </a:endParaRPr>
          </a:p>
        </p:txBody>
      </p:sp>
    </p:spTree>
    <p:extLst>
      <p:ext uri="{BB962C8B-B14F-4D97-AF65-F5344CB8AC3E}">
        <p14:creationId xmlns:p14="http://schemas.microsoft.com/office/powerpoint/2010/main" val="2161622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7571" y="472611"/>
            <a:ext cx="4787757" cy="338554"/>
          </a:xfrm>
          <a:prstGeom prst="rect">
            <a:avLst/>
          </a:prstGeom>
          <a:solidFill>
            <a:schemeClr val="accent1">
              <a:lumMod val="20000"/>
              <a:lumOff val="80000"/>
            </a:schemeClr>
          </a:solidFill>
        </p:spPr>
        <p:txBody>
          <a:bodyPr wrap="square" rtlCol="0">
            <a:spAutoFit/>
          </a:bodyPr>
          <a:lstStyle/>
          <a:p>
            <a:r>
              <a:rPr lang="en-US" sz="1600" b="1" dirty="0">
                <a:latin typeface="Roboto" panose="020B0604020202020204" charset="0"/>
                <a:ea typeface="Roboto" panose="020B0604020202020204" charset="0"/>
              </a:rPr>
              <a:t>DEVELOPING A CUSTOMER SERVICE STRATEGY.</a:t>
            </a:r>
          </a:p>
        </p:txBody>
      </p:sp>
      <p:sp>
        <p:nvSpPr>
          <p:cNvPr id="3" name="TextBox 2"/>
          <p:cNvSpPr txBox="1"/>
          <p:nvPr/>
        </p:nvSpPr>
        <p:spPr>
          <a:xfrm>
            <a:off x="318498" y="1068019"/>
            <a:ext cx="8465905" cy="267765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n-US" dirty="0">
                <a:latin typeface="Roboto" panose="020B0604020202020204" charset="0"/>
                <a:ea typeface="Roboto" panose="020B0604020202020204" charset="0"/>
              </a:rPr>
              <a:t>What customer services are expected and what customer services are augmented for a particular retailer? Examples of expected customer services are credit for a furniture retailer, new-car preparation for an auto dealer, and a liberal return policy for a gift shop</a:t>
            </a:r>
            <a:r>
              <a:rPr lang="en-US" dirty="0" smtClean="0">
                <a:latin typeface="Roboto" panose="020B0604020202020204" charset="0"/>
                <a:ea typeface="Roboto" panose="020B0604020202020204" charset="0"/>
              </a:rPr>
              <a:t>.</a:t>
            </a:r>
          </a:p>
          <a:p>
            <a:pPr marL="285750" indent="-285750" algn="just">
              <a:lnSpc>
                <a:spcPct val="150000"/>
              </a:lnSpc>
              <a:buFont typeface="Wingdings" panose="05000000000000000000" pitchFamily="2" charset="2"/>
              <a:buChar char="q"/>
            </a:pPr>
            <a:r>
              <a:rPr lang="en-US" dirty="0">
                <a:latin typeface="Roboto" panose="020B0604020202020204" charset="0"/>
                <a:ea typeface="Roboto" panose="020B0604020202020204" charset="0"/>
              </a:rPr>
              <a:t>What level of customer service is proper to complement a firm’s image? An upscale retailer would offer more customer services than a </a:t>
            </a:r>
            <a:r>
              <a:rPr lang="en-US" dirty="0" smtClean="0">
                <a:latin typeface="Roboto" panose="020B0604020202020204" charset="0"/>
                <a:ea typeface="Roboto" panose="020B0604020202020204" charset="0"/>
              </a:rPr>
              <a:t>discounter.</a:t>
            </a:r>
          </a:p>
          <a:p>
            <a:pPr marL="285750" indent="-285750" algn="just">
              <a:lnSpc>
                <a:spcPct val="150000"/>
              </a:lnSpc>
              <a:buFont typeface="Wingdings" panose="05000000000000000000" pitchFamily="2" charset="2"/>
              <a:buChar char="q"/>
            </a:pPr>
            <a:r>
              <a:rPr lang="en-US" dirty="0">
                <a:latin typeface="Roboto" panose="020B0604020202020204" charset="0"/>
                <a:ea typeface="Roboto" panose="020B0604020202020204" charset="0"/>
              </a:rPr>
              <a:t>Should there be a choice of customer services? Some firms let customers select from various levels of customer service; others provide only one level. A retailer may honor several credit cards or only its own</a:t>
            </a:r>
          </a:p>
        </p:txBody>
      </p:sp>
    </p:spTree>
    <p:extLst>
      <p:ext uri="{BB962C8B-B14F-4D97-AF65-F5344CB8AC3E}">
        <p14:creationId xmlns:p14="http://schemas.microsoft.com/office/powerpoint/2010/main" val="3702064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6287" y="164386"/>
            <a:ext cx="3169578" cy="338554"/>
          </a:xfrm>
          <a:prstGeom prst="rect">
            <a:avLst/>
          </a:prstGeom>
          <a:solidFill>
            <a:schemeClr val="accent1">
              <a:lumMod val="20000"/>
              <a:lumOff val="80000"/>
            </a:schemeClr>
          </a:solidFill>
        </p:spPr>
        <p:txBody>
          <a:bodyPr wrap="square" rtlCol="0">
            <a:spAutoFit/>
          </a:bodyPr>
          <a:lstStyle/>
          <a:p>
            <a:r>
              <a:rPr lang="en-US" sz="1600" b="1" dirty="0">
                <a:latin typeface="Roboto" panose="020B0604020202020204" charset="0"/>
                <a:ea typeface="Roboto" panose="020B0604020202020204" charset="0"/>
              </a:rPr>
              <a:t>Classifying Customer Services</a:t>
            </a:r>
          </a:p>
        </p:txBody>
      </p:sp>
      <p:pic>
        <p:nvPicPr>
          <p:cNvPr id="4" name="Picture 3"/>
          <p:cNvPicPr>
            <a:picLocks noChangeAspect="1"/>
          </p:cNvPicPr>
          <p:nvPr/>
        </p:nvPicPr>
        <p:blipFill>
          <a:blip r:embed="rId2"/>
          <a:stretch>
            <a:fillRect/>
          </a:stretch>
        </p:blipFill>
        <p:spPr>
          <a:xfrm>
            <a:off x="845049" y="961917"/>
            <a:ext cx="7572054" cy="3657600"/>
          </a:xfrm>
          <a:prstGeom prst="rect">
            <a:avLst/>
          </a:prstGeom>
        </p:spPr>
      </p:pic>
    </p:spTree>
    <p:extLst>
      <p:ext uri="{BB962C8B-B14F-4D97-AF65-F5344CB8AC3E}">
        <p14:creationId xmlns:p14="http://schemas.microsoft.com/office/powerpoint/2010/main" val="3374469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6286" y="164386"/>
            <a:ext cx="3724383" cy="338554"/>
          </a:xfrm>
          <a:prstGeom prst="rect">
            <a:avLst/>
          </a:prstGeom>
          <a:solidFill>
            <a:schemeClr val="accent1">
              <a:lumMod val="20000"/>
              <a:lumOff val="80000"/>
            </a:schemeClr>
          </a:solidFill>
        </p:spPr>
        <p:txBody>
          <a:bodyPr wrap="square" rtlCol="0">
            <a:spAutoFit/>
          </a:bodyPr>
          <a:lstStyle/>
          <a:p>
            <a:r>
              <a:rPr lang="en-US" sz="1600" b="1" dirty="0">
                <a:latin typeface="Roboto" panose="020B0604020202020204" charset="0"/>
                <a:ea typeface="Roboto" panose="020B0604020202020204" charset="0"/>
              </a:rPr>
              <a:t>Providing Extra Value for Customers</a:t>
            </a:r>
          </a:p>
        </p:txBody>
      </p:sp>
      <p:sp>
        <p:nvSpPr>
          <p:cNvPr id="5" name="TextBox 4"/>
          <p:cNvSpPr txBox="1"/>
          <p:nvPr/>
        </p:nvSpPr>
        <p:spPr>
          <a:xfrm>
            <a:off x="626723" y="638621"/>
            <a:ext cx="8143875" cy="1061829"/>
          </a:xfrm>
          <a:prstGeom prst="rect">
            <a:avLst/>
          </a:prstGeom>
          <a:noFill/>
        </p:spPr>
        <p:txBody>
          <a:bodyPr wrap="square" rtlCol="0">
            <a:spAutoFit/>
          </a:bodyPr>
          <a:lstStyle/>
          <a:p>
            <a:pPr>
              <a:lnSpc>
                <a:spcPct val="150000"/>
              </a:lnSpc>
            </a:pPr>
            <a:r>
              <a:rPr lang="en-US" dirty="0">
                <a:latin typeface="Roboto" panose="020B0604020202020204" charset="0"/>
                <a:ea typeface="Roboto" panose="020B0604020202020204" charset="0"/>
              </a:rPr>
              <a:t>Retailers that offer extra services to customers often stand out in the marketplace. For example, a given retailer could offer free repairs on the products it sells (a) and also allow consumers to tag QR codes via their smartphones so they can learn more about products within the store (b).</a:t>
            </a:r>
          </a:p>
        </p:txBody>
      </p:sp>
      <p:pic>
        <p:nvPicPr>
          <p:cNvPr id="7" name="Picture 6"/>
          <p:cNvPicPr>
            <a:picLocks noChangeAspect="1"/>
          </p:cNvPicPr>
          <p:nvPr/>
        </p:nvPicPr>
        <p:blipFill>
          <a:blip r:embed="rId2"/>
          <a:stretch>
            <a:fillRect/>
          </a:stretch>
        </p:blipFill>
        <p:spPr>
          <a:xfrm>
            <a:off x="626723" y="1800225"/>
            <a:ext cx="8143875" cy="3343275"/>
          </a:xfrm>
          <a:prstGeom prst="rect">
            <a:avLst/>
          </a:prstGeom>
        </p:spPr>
      </p:pic>
    </p:spTree>
    <p:extLst>
      <p:ext uri="{BB962C8B-B14F-4D97-AF65-F5344CB8AC3E}">
        <p14:creationId xmlns:p14="http://schemas.microsoft.com/office/powerpoint/2010/main" val="2808389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0967" y="219076"/>
            <a:ext cx="8054939" cy="4705350"/>
          </a:xfrm>
          <a:prstGeom prst="rect">
            <a:avLst/>
          </a:prstGeom>
        </p:spPr>
      </p:pic>
    </p:spTree>
    <p:extLst>
      <p:ext uri="{BB962C8B-B14F-4D97-AF65-F5344CB8AC3E}">
        <p14:creationId xmlns:p14="http://schemas.microsoft.com/office/powerpoint/2010/main" val="3112085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02796" y="113016"/>
            <a:ext cx="2969231" cy="43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Roboto" panose="020B0604020202020204" charset="0"/>
                <a:ea typeface="Roboto" panose="020B0604020202020204" charset="0"/>
              </a:rPr>
              <a:t>CUSTOMER SATISFACTION</a:t>
            </a:r>
          </a:p>
        </p:txBody>
      </p:sp>
      <p:sp>
        <p:nvSpPr>
          <p:cNvPr id="3" name="TextBox 2"/>
          <p:cNvSpPr txBox="1"/>
          <p:nvPr/>
        </p:nvSpPr>
        <p:spPr>
          <a:xfrm>
            <a:off x="657546" y="924675"/>
            <a:ext cx="7859730" cy="2354491"/>
          </a:xfrm>
          <a:prstGeom prst="rect">
            <a:avLst/>
          </a:prstGeom>
          <a:noFill/>
        </p:spPr>
        <p:txBody>
          <a:bodyPr wrap="square" rtlCol="0">
            <a:spAutoFit/>
          </a:bodyPr>
          <a:lstStyle/>
          <a:p>
            <a:pPr>
              <a:lnSpc>
                <a:spcPct val="150000"/>
              </a:lnSpc>
            </a:pPr>
            <a:r>
              <a:rPr lang="en-US" dirty="0">
                <a:latin typeface="Roboto" panose="020B0604020202020204" charset="0"/>
                <a:ea typeface="Roboto" panose="020B0604020202020204" charset="0"/>
              </a:rPr>
              <a:t>Customer satisfaction occurs when the value and customer service provided through a retailing experience meet or exceed consumer expectations. If the expectations of value and customer service are not met, the consumer will be dissatisfied. “Retail satisfaction consists of three categories: </a:t>
            </a:r>
            <a:endParaRPr lang="en-US" dirty="0" smtClean="0">
              <a:latin typeface="Roboto" panose="020B0604020202020204" charset="0"/>
              <a:ea typeface="Roboto" panose="020B0604020202020204" charset="0"/>
            </a:endParaRPr>
          </a:p>
          <a:p>
            <a:pPr marL="285750" indent="-285750">
              <a:lnSpc>
                <a:spcPct val="150000"/>
              </a:lnSpc>
              <a:buFont typeface="Arial" panose="020B0604020202020204" pitchFamily="34" charset="0"/>
              <a:buChar char="•"/>
            </a:pPr>
            <a:r>
              <a:rPr lang="en-US" dirty="0" smtClean="0">
                <a:latin typeface="Roboto" panose="020B0604020202020204" charset="0"/>
                <a:ea typeface="Roboto" panose="020B0604020202020204" charset="0"/>
              </a:rPr>
              <a:t>shopping </a:t>
            </a:r>
            <a:r>
              <a:rPr lang="en-US" dirty="0">
                <a:latin typeface="Roboto" panose="020B0604020202020204" charset="0"/>
                <a:ea typeface="Roboto" panose="020B0604020202020204" charset="0"/>
              </a:rPr>
              <a:t>systems satisfaction, which includes availability and types of outlets; </a:t>
            </a:r>
            <a:endParaRPr lang="en-US" dirty="0" smtClean="0">
              <a:latin typeface="Roboto" panose="020B0604020202020204" charset="0"/>
              <a:ea typeface="Roboto" panose="020B0604020202020204" charset="0"/>
            </a:endParaRPr>
          </a:p>
          <a:p>
            <a:pPr marL="285750" indent="-285750">
              <a:lnSpc>
                <a:spcPct val="150000"/>
              </a:lnSpc>
              <a:buClrTx/>
              <a:buFont typeface="Arial" panose="020B0604020202020204" pitchFamily="34" charset="0"/>
              <a:buChar char="•"/>
            </a:pPr>
            <a:r>
              <a:rPr lang="en-US" dirty="0" smtClean="0">
                <a:latin typeface="Roboto" panose="020B0604020202020204" charset="0"/>
                <a:ea typeface="Roboto" panose="020B0604020202020204" charset="0"/>
              </a:rPr>
              <a:t>buying </a:t>
            </a:r>
            <a:r>
              <a:rPr lang="en-US" dirty="0">
                <a:latin typeface="Roboto" panose="020B0604020202020204" charset="0"/>
                <a:ea typeface="Roboto" panose="020B0604020202020204" charset="0"/>
              </a:rPr>
              <a:t>systems satisfaction, which includes selection and actual purchasing of </a:t>
            </a:r>
            <a:r>
              <a:rPr lang="en-US" dirty="0" smtClean="0">
                <a:latin typeface="Roboto" panose="020B0604020202020204" charset="0"/>
                <a:ea typeface="Roboto" panose="020B0604020202020204" charset="0"/>
              </a:rPr>
              <a:t>products;</a:t>
            </a:r>
          </a:p>
          <a:p>
            <a:pPr marL="285750" indent="-285750">
              <a:lnSpc>
                <a:spcPct val="150000"/>
              </a:lnSpc>
              <a:buClrTx/>
              <a:buFont typeface="Arial" panose="020B0604020202020204" pitchFamily="34" charset="0"/>
              <a:buChar char="•"/>
            </a:pPr>
            <a:r>
              <a:rPr lang="en-US" dirty="0" smtClean="0">
                <a:latin typeface="Roboto" panose="020B0604020202020204" charset="0"/>
                <a:ea typeface="Roboto" panose="020B0604020202020204" charset="0"/>
              </a:rPr>
              <a:t>consumer </a:t>
            </a:r>
            <a:r>
              <a:rPr lang="en-US" dirty="0">
                <a:latin typeface="Roboto" panose="020B0604020202020204" charset="0"/>
                <a:ea typeface="Roboto" panose="020B0604020202020204" charset="0"/>
              </a:rPr>
              <a:t>satisfaction, which is derived from the use of the product.</a:t>
            </a:r>
          </a:p>
        </p:txBody>
      </p:sp>
    </p:spTree>
    <p:extLst>
      <p:ext uri="{BB962C8B-B14F-4D97-AF65-F5344CB8AC3E}">
        <p14:creationId xmlns:p14="http://schemas.microsoft.com/office/powerpoint/2010/main" val="180246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50733" y="113016"/>
            <a:ext cx="4150759" cy="43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Roboto" panose="020B0604020202020204" charset="0"/>
                <a:ea typeface="Roboto" panose="020B0604020202020204" charset="0"/>
              </a:rPr>
              <a:t>Turning around Weak Customer Service</a:t>
            </a:r>
          </a:p>
        </p:txBody>
      </p:sp>
      <p:pic>
        <p:nvPicPr>
          <p:cNvPr id="4" name="Picture 3"/>
          <p:cNvPicPr>
            <a:picLocks noChangeAspect="1"/>
          </p:cNvPicPr>
          <p:nvPr/>
        </p:nvPicPr>
        <p:blipFill>
          <a:blip r:embed="rId2"/>
          <a:stretch>
            <a:fillRect/>
          </a:stretch>
        </p:blipFill>
        <p:spPr>
          <a:xfrm>
            <a:off x="1023723" y="710039"/>
            <a:ext cx="7404778" cy="4257675"/>
          </a:xfrm>
          <a:prstGeom prst="rect">
            <a:avLst/>
          </a:prstGeom>
        </p:spPr>
      </p:pic>
    </p:spTree>
    <p:extLst>
      <p:ext uri="{BB962C8B-B14F-4D97-AF65-F5344CB8AC3E}">
        <p14:creationId xmlns:p14="http://schemas.microsoft.com/office/powerpoint/2010/main" val="1470663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7273" y="441789"/>
            <a:ext cx="7849456" cy="4284324"/>
          </a:xfrm>
          <a:prstGeom prst="rect">
            <a:avLst/>
          </a:prstGeom>
        </p:spPr>
      </p:pic>
    </p:spTree>
    <p:extLst>
      <p:ext uri="{BB962C8B-B14F-4D97-AF65-F5344CB8AC3E}">
        <p14:creationId xmlns:p14="http://schemas.microsoft.com/office/powerpoint/2010/main" val="3555298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3618" y="154112"/>
            <a:ext cx="3030876" cy="338554"/>
          </a:xfrm>
          <a:prstGeom prst="rect">
            <a:avLst/>
          </a:prstGeom>
          <a:solidFill>
            <a:schemeClr val="accent2">
              <a:lumMod val="20000"/>
              <a:lumOff val="80000"/>
            </a:schemeClr>
          </a:solidFill>
        </p:spPr>
        <p:txBody>
          <a:bodyPr wrap="square" rtlCol="0">
            <a:spAutoFit/>
          </a:bodyPr>
          <a:lstStyle/>
          <a:p>
            <a:pPr algn="ctr"/>
            <a:r>
              <a:rPr lang="en-US" sz="1600" b="1" dirty="0" smtClean="0">
                <a:latin typeface="Roboto" panose="020B0604020202020204" charset="0"/>
                <a:ea typeface="Roboto" panose="020B0604020202020204" charset="0"/>
              </a:rPr>
              <a:t>Reward categories</a:t>
            </a:r>
            <a:endParaRPr lang="en-US" sz="1600" b="1" dirty="0">
              <a:latin typeface="Roboto" panose="020B0604020202020204" charset="0"/>
              <a:ea typeface="Roboto" panose="020B0604020202020204" charset="0"/>
            </a:endParaRPr>
          </a:p>
        </p:txBody>
      </p:sp>
      <p:sp>
        <p:nvSpPr>
          <p:cNvPr id="3" name="TextBox 2"/>
          <p:cNvSpPr txBox="1"/>
          <p:nvPr/>
        </p:nvSpPr>
        <p:spPr>
          <a:xfrm>
            <a:off x="261991" y="698150"/>
            <a:ext cx="8774130" cy="3693319"/>
          </a:xfrm>
          <a:prstGeom prst="rect">
            <a:avLst/>
          </a:prstGeom>
          <a:noFill/>
        </p:spPr>
        <p:txBody>
          <a:bodyPr wrap="square" rtlCol="0">
            <a:spAutoFit/>
          </a:bodyPr>
          <a:lstStyle/>
          <a:p>
            <a:pPr>
              <a:lnSpc>
                <a:spcPct val="150000"/>
              </a:lnSpc>
            </a:pPr>
            <a:r>
              <a:rPr lang="en-US" sz="1200" dirty="0" smtClean="0">
                <a:latin typeface="Roboto" panose="020B0604020202020204" charset="0"/>
                <a:ea typeface="Roboto" panose="020B0604020202020204" charset="0"/>
              </a:rPr>
              <a:t>There </a:t>
            </a:r>
            <a:r>
              <a:rPr lang="en-US" sz="1200" dirty="0">
                <a:latin typeface="Roboto" panose="020B0604020202020204" charset="0"/>
                <a:ea typeface="Roboto" panose="020B0604020202020204" charset="0"/>
              </a:rPr>
              <a:t>are five types of reward categories</a:t>
            </a:r>
            <a:r>
              <a:rPr lang="en-US" sz="1200" dirty="0" smtClean="0">
                <a:latin typeface="Roboto" panose="020B0604020202020204" charset="0"/>
                <a:ea typeface="Roboto" panose="020B0604020202020204" charset="0"/>
              </a:rPr>
              <a:t>:</a:t>
            </a:r>
          </a:p>
          <a:p>
            <a:pPr marL="285750" indent="-285750">
              <a:lnSpc>
                <a:spcPct val="150000"/>
              </a:lnSpc>
              <a:buFont typeface="Wingdings" panose="05000000000000000000" pitchFamily="2" charset="2"/>
              <a:buChar char="q"/>
            </a:pPr>
            <a:r>
              <a:rPr lang="en-US" sz="1200" b="1" dirty="0">
                <a:latin typeface="Roboto" panose="020B0604020202020204" charset="0"/>
                <a:ea typeface="Roboto" panose="020B0604020202020204" charset="0"/>
              </a:rPr>
              <a:t>Economic rewards </a:t>
            </a:r>
            <a:r>
              <a:rPr lang="en-US" sz="1200" dirty="0">
                <a:latin typeface="Roboto" panose="020B0604020202020204" charset="0"/>
                <a:ea typeface="Roboto" panose="020B0604020202020204" charset="0"/>
              </a:rPr>
              <a:t>include price reductions and purchase vouchers. These rewards attract price-sensitive customers and induce them to buy more. Dunkin Donuts </a:t>
            </a:r>
            <a:r>
              <a:rPr lang="en-US" sz="1200" dirty="0" err="1">
                <a:latin typeface="Roboto" panose="020B0604020202020204" charset="0"/>
                <a:ea typeface="Roboto" panose="020B0604020202020204" charset="0"/>
              </a:rPr>
              <a:t>DDPerks</a:t>
            </a:r>
            <a:r>
              <a:rPr lang="en-US" sz="1200" dirty="0">
                <a:latin typeface="Roboto" panose="020B0604020202020204" charset="0"/>
                <a:ea typeface="Roboto" panose="020B0604020202020204" charset="0"/>
              </a:rPr>
              <a:t> program members receive a free beverage after earning 200 Points ($40 in spending) on qualifying purchases. </a:t>
            </a:r>
            <a:endParaRPr lang="en-US" sz="1200" dirty="0" smtClean="0">
              <a:latin typeface="Roboto" panose="020B0604020202020204" charset="0"/>
              <a:ea typeface="Roboto" panose="020B0604020202020204" charset="0"/>
            </a:endParaRPr>
          </a:p>
          <a:p>
            <a:pPr marL="285750" indent="-285750">
              <a:lnSpc>
                <a:spcPct val="150000"/>
              </a:lnSpc>
              <a:buFont typeface="Wingdings" panose="05000000000000000000" pitchFamily="2" charset="2"/>
              <a:buChar char="q"/>
            </a:pPr>
            <a:r>
              <a:rPr lang="en-US" sz="1200" b="1" dirty="0" smtClean="0">
                <a:latin typeface="Roboto" panose="020B0604020202020204" charset="0"/>
                <a:ea typeface="Roboto" panose="020B0604020202020204" charset="0"/>
              </a:rPr>
              <a:t>Hedonistic </a:t>
            </a:r>
            <a:r>
              <a:rPr lang="en-US" sz="1200" b="1" dirty="0">
                <a:latin typeface="Roboto" panose="020B0604020202020204" charset="0"/>
                <a:ea typeface="Roboto" panose="020B0604020202020204" charset="0"/>
              </a:rPr>
              <a:t>rewards </a:t>
            </a:r>
            <a:r>
              <a:rPr lang="en-US" sz="1200" dirty="0">
                <a:latin typeface="Roboto" panose="020B0604020202020204" charset="0"/>
                <a:ea typeface="Roboto" panose="020B0604020202020204" charset="0"/>
              </a:rPr>
              <a:t>include things such as points that can be exchanged for spa services or participation in games or sweepstakes. These rewards have more emotional value and will attract people who shop for pleasure. </a:t>
            </a:r>
            <a:endParaRPr lang="en-US" sz="1200" dirty="0" smtClean="0">
              <a:latin typeface="Roboto" panose="020B0604020202020204" charset="0"/>
              <a:ea typeface="Roboto" panose="020B0604020202020204" charset="0"/>
            </a:endParaRPr>
          </a:p>
          <a:p>
            <a:pPr marL="285750" indent="-285750">
              <a:lnSpc>
                <a:spcPct val="150000"/>
              </a:lnSpc>
              <a:buFont typeface="Wingdings" panose="05000000000000000000" pitchFamily="2" charset="2"/>
              <a:buChar char="q"/>
            </a:pPr>
            <a:r>
              <a:rPr lang="en-US" sz="1200" b="1" dirty="0" smtClean="0">
                <a:latin typeface="Roboto" panose="020B0604020202020204" charset="0"/>
                <a:ea typeface="Roboto" panose="020B0604020202020204" charset="0"/>
              </a:rPr>
              <a:t>Social-relational </a:t>
            </a:r>
            <a:r>
              <a:rPr lang="en-US" sz="1200" b="1" dirty="0">
                <a:latin typeface="Roboto" panose="020B0604020202020204" charset="0"/>
                <a:ea typeface="Roboto" panose="020B0604020202020204" charset="0"/>
              </a:rPr>
              <a:t>rewards </a:t>
            </a:r>
            <a:r>
              <a:rPr lang="en-US" sz="1200" dirty="0">
                <a:latin typeface="Roboto" panose="020B0604020202020204" charset="0"/>
                <a:ea typeface="Roboto" panose="020B0604020202020204" charset="0"/>
              </a:rPr>
              <a:t>include things such as mailings about special events or the right to use special waiting areas at airports. Consumers who want to be identified with a privileged group will value these kinds of rewards. </a:t>
            </a:r>
          </a:p>
          <a:p>
            <a:pPr marL="285750" indent="-285750">
              <a:lnSpc>
                <a:spcPct val="150000"/>
              </a:lnSpc>
              <a:buFont typeface="Wingdings" panose="05000000000000000000" pitchFamily="2" charset="2"/>
              <a:buChar char="q"/>
            </a:pPr>
            <a:r>
              <a:rPr lang="en-US" sz="1200" b="1" dirty="0" smtClean="0">
                <a:latin typeface="Roboto" panose="020B0604020202020204" charset="0"/>
                <a:ea typeface="Roboto" panose="020B0604020202020204" charset="0"/>
              </a:rPr>
              <a:t>Informational </a:t>
            </a:r>
            <a:r>
              <a:rPr lang="en-US" sz="1200" b="1" dirty="0">
                <a:latin typeface="Roboto" panose="020B0604020202020204" charset="0"/>
                <a:ea typeface="Roboto" panose="020B0604020202020204" charset="0"/>
              </a:rPr>
              <a:t>rewards </a:t>
            </a:r>
            <a:r>
              <a:rPr lang="en-US" sz="1200" dirty="0">
                <a:latin typeface="Roboto" panose="020B0604020202020204" charset="0"/>
                <a:ea typeface="Roboto" panose="020B0604020202020204" charset="0"/>
              </a:rPr>
              <a:t>include things such as personalized beauty advice or information on new goods or services. These rewards will attract consumers who like to stick with one brand or store. </a:t>
            </a:r>
            <a:endParaRPr lang="en-US" sz="1200" dirty="0" smtClean="0">
              <a:latin typeface="Roboto" panose="020B0604020202020204" charset="0"/>
              <a:ea typeface="Roboto" panose="020B0604020202020204" charset="0"/>
            </a:endParaRPr>
          </a:p>
          <a:p>
            <a:pPr marL="285750" indent="-285750">
              <a:lnSpc>
                <a:spcPct val="150000"/>
              </a:lnSpc>
              <a:buFont typeface="Wingdings" panose="05000000000000000000" pitchFamily="2" charset="2"/>
              <a:buChar char="q"/>
            </a:pPr>
            <a:r>
              <a:rPr lang="en-US" sz="1200" b="1" dirty="0" smtClean="0">
                <a:latin typeface="Roboto" panose="020B0604020202020204" charset="0"/>
                <a:ea typeface="Roboto" panose="020B0604020202020204" charset="0"/>
              </a:rPr>
              <a:t>Functional </a:t>
            </a:r>
            <a:r>
              <a:rPr lang="en-US" sz="1200" b="1" dirty="0">
                <a:latin typeface="Roboto" panose="020B0604020202020204" charset="0"/>
                <a:ea typeface="Roboto" panose="020B0604020202020204" charset="0"/>
              </a:rPr>
              <a:t>rewards </a:t>
            </a:r>
            <a:r>
              <a:rPr lang="en-US" sz="1200" dirty="0">
                <a:latin typeface="Roboto" panose="020B0604020202020204" charset="0"/>
                <a:ea typeface="Roboto" panose="020B0604020202020204" charset="0"/>
              </a:rPr>
              <a:t>include things such as access to priority checkout counters or home delivery. Consumers who want to reduce the time they spend shopping will value these most. Dunkin Donuts </a:t>
            </a:r>
            <a:r>
              <a:rPr lang="en-US" sz="1200" dirty="0" err="1">
                <a:latin typeface="Roboto" panose="020B0604020202020204" charset="0"/>
                <a:ea typeface="Roboto" panose="020B0604020202020204" charset="0"/>
              </a:rPr>
              <a:t>DDperks</a:t>
            </a:r>
            <a:r>
              <a:rPr lang="en-US" sz="1200" dirty="0">
                <a:latin typeface="Roboto" panose="020B0604020202020204" charset="0"/>
                <a:ea typeface="Roboto" panose="020B0604020202020204" charset="0"/>
              </a:rPr>
              <a:t> rewards members can use the On-The-Go mobile app to order ahead and skip the line at the store.</a:t>
            </a:r>
          </a:p>
        </p:txBody>
      </p:sp>
    </p:spTree>
    <p:extLst>
      <p:ext uri="{BB962C8B-B14F-4D97-AF65-F5344CB8AC3E}">
        <p14:creationId xmlns:p14="http://schemas.microsoft.com/office/powerpoint/2010/main" val="2351480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3618" y="154112"/>
            <a:ext cx="3030876" cy="338554"/>
          </a:xfrm>
          <a:prstGeom prst="rect">
            <a:avLst/>
          </a:prstGeom>
          <a:solidFill>
            <a:schemeClr val="accent2">
              <a:lumMod val="20000"/>
              <a:lumOff val="80000"/>
            </a:schemeClr>
          </a:solidFill>
        </p:spPr>
        <p:txBody>
          <a:bodyPr wrap="square" rtlCol="0">
            <a:spAutoFit/>
          </a:bodyPr>
          <a:lstStyle/>
          <a:p>
            <a:pPr algn="ctr"/>
            <a:r>
              <a:rPr lang="en-US" sz="1600" b="1" dirty="0">
                <a:latin typeface="Roboto" panose="020B0604020202020204" charset="0"/>
                <a:ea typeface="Roboto" panose="020B0604020202020204" charset="0"/>
              </a:rPr>
              <a:t>Channel </a:t>
            </a:r>
            <a:r>
              <a:rPr lang="en-US" sz="1600" b="1" dirty="0" smtClean="0">
                <a:latin typeface="Roboto" panose="020B0604020202020204" charset="0"/>
                <a:ea typeface="Roboto" panose="020B0604020202020204" charset="0"/>
              </a:rPr>
              <a:t>Relationships</a:t>
            </a:r>
            <a:endParaRPr lang="en-US" sz="1600" b="1" dirty="0">
              <a:latin typeface="Roboto" panose="020B0604020202020204" charset="0"/>
              <a:ea typeface="Roboto" panose="020B0604020202020204" charset="0"/>
            </a:endParaRPr>
          </a:p>
        </p:txBody>
      </p:sp>
      <p:sp>
        <p:nvSpPr>
          <p:cNvPr id="3" name="TextBox 2"/>
          <p:cNvSpPr txBox="1"/>
          <p:nvPr/>
        </p:nvSpPr>
        <p:spPr>
          <a:xfrm>
            <a:off x="261991" y="770069"/>
            <a:ext cx="8774130" cy="3693319"/>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 Each channel member is dependent on the others. When consumers shop with a certain retailer, they often do so because of the retailer as well as the products it carries. </a:t>
            </a:r>
            <a:endParaRPr lang="en-US" sz="1200" dirty="0" smtClean="0">
              <a:latin typeface="Roboto" panose="020B0604020202020204" charset="0"/>
              <a:ea typeface="Roboto" panose="020B0604020202020204" charset="0"/>
            </a:endParaRPr>
          </a:p>
          <a:p>
            <a:pPr algn="just">
              <a:lnSpc>
                <a:spcPct val="150000"/>
              </a:lnSpc>
            </a:pPr>
            <a:r>
              <a:rPr lang="en-US" sz="1200" dirty="0" smtClean="0">
                <a:latin typeface="Roboto" panose="020B0604020202020204" charset="0"/>
                <a:ea typeface="Roboto" panose="020B0604020202020204" charset="0"/>
              </a:rPr>
              <a:t>▶▶ </a:t>
            </a:r>
            <a:r>
              <a:rPr lang="en-US" sz="1200" dirty="0">
                <a:latin typeface="Roboto" panose="020B0604020202020204" charset="0"/>
                <a:ea typeface="Roboto" panose="020B0604020202020204" charset="0"/>
              </a:rPr>
              <a:t>All activities in a value delivery system must be enumerated and responsibility assigned. </a:t>
            </a:r>
            <a:endParaRPr lang="en-US" sz="1200" dirty="0" smtClean="0">
              <a:latin typeface="Roboto" panose="020B0604020202020204" charset="0"/>
              <a:ea typeface="Roboto" panose="020B0604020202020204" charset="0"/>
            </a:endParaRPr>
          </a:p>
          <a:p>
            <a:pPr algn="just">
              <a:lnSpc>
                <a:spcPct val="150000"/>
              </a:lnSpc>
            </a:pPr>
            <a:r>
              <a:rPr lang="en-US" sz="1200" dirty="0" smtClean="0">
                <a:latin typeface="Roboto" panose="020B0604020202020204" charset="0"/>
                <a:ea typeface="Roboto" panose="020B0604020202020204" charset="0"/>
              </a:rPr>
              <a:t>▶▶ </a:t>
            </a:r>
            <a:r>
              <a:rPr lang="en-US" sz="1200" dirty="0">
                <a:latin typeface="Roboto" panose="020B0604020202020204" charset="0"/>
                <a:ea typeface="Roboto" panose="020B0604020202020204" charset="0"/>
              </a:rPr>
              <a:t>Small retailers may have to use suppliers outside the normal distribution channel to get items they want and gain adequate supplier support. Large firms may be able to buy directly from manufacturers; smaller firms may have to buy through wholesalers handling such accounts</a:t>
            </a:r>
            <a:r>
              <a:rPr lang="en-US" sz="1200" dirty="0" smtClean="0">
                <a:latin typeface="Roboto" panose="020B0604020202020204" charset="0"/>
                <a:ea typeface="Roboto" panose="020B0604020202020204" charset="0"/>
              </a:rPr>
              <a:t>.</a:t>
            </a:r>
          </a:p>
          <a:p>
            <a:pPr algn="just">
              <a:lnSpc>
                <a:spcPct val="150000"/>
              </a:lnSpc>
            </a:pPr>
            <a:r>
              <a:rPr lang="en-US" sz="1200" dirty="0" smtClean="0">
                <a:latin typeface="Roboto" panose="020B0604020202020204" charset="0"/>
                <a:ea typeface="Roboto" panose="020B0604020202020204" charset="0"/>
              </a:rPr>
              <a:t> </a:t>
            </a:r>
            <a:r>
              <a:rPr lang="en-US" sz="1200" dirty="0">
                <a:latin typeface="Roboto" panose="020B0604020202020204" charset="0"/>
                <a:ea typeface="Roboto" panose="020B0604020202020204" charset="0"/>
              </a:rPr>
              <a:t>▶▶ A value delivery system is as good as its weakest link. No matter how well a retailer performs its activities, it will still have unhappy shoppers if suppliers deliver late or do not honor warranties. </a:t>
            </a:r>
            <a:endParaRPr lang="en-US" sz="1200" dirty="0" smtClean="0">
              <a:latin typeface="Roboto" panose="020B0604020202020204" charset="0"/>
              <a:ea typeface="Roboto" panose="020B0604020202020204" charset="0"/>
            </a:endParaRPr>
          </a:p>
          <a:p>
            <a:pPr algn="just">
              <a:lnSpc>
                <a:spcPct val="150000"/>
              </a:lnSpc>
            </a:pPr>
            <a:r>
              <a:rPr lang="en-US" sz="1200" dirty="0" smtClean="0">
                <a:latin typeface="Roboto" panose="020B0604020202020204" charset="0"/>
                <a:ea typeface="Roboto" panose="020B0604020202020204" charset="0"/>
              </a:rPr>
              <a:t>▶▶ </a:t>
            </a:r>
            <a:r>
              <a:rPr lang="en-US" sz="1200" dirty="0">
                <a:latin typeface="Roboto" panose="020B0604020202020204" charset="0"/>
                <a:ea typeface="Roboto" panose="020B0604020202020204" charset="0"/>
              </a:rPr>
              <a:t>The nature of a given value delivery system must be related to target market expectations. </a:t>
            </a:r>
            <a:endParaRPr lang="en-US" sz="1200" dirty="0" smtClean="0">
              <a:latin typeface="Roboto" panose="020B0604020202020204" charset="0"/>
              <a:ea typeface="Roboto" panose="020B0604020202020204" charset="0"/>
            </a:endParaRPr>
          </a:p>
          <a:p>
            <a:pPr algn="just">
              <a:lnSpc>
                <a:spcPct val="150000"/>
              </a:lnSpc>
            </a:pPr>
            <a:r>
              <a:rPr lang="en-US" sz="1200" dirty="0" smtClean="0">
                <a:latin typeface="Roboto" panose="020B0604020202020204" charset="0"/>
                <a:ea typeface="Roboto" panose="020B0604020202020204" charset="0"/>
              </a:rPr>
              <a:t>▶▶ </a:t>
            </a:r>
            <a:r>
              <a:rPr lang="en-US" sz="1200" dirty="0">
                <a:latin typeface="Roboto" panose="020B0604020202020204" charset="0"/>
                <a:ea typeface="Roboto" panose="020B0604020202020204" charset="0"/>
              </a:rPr>
              <a:t>Channel member costs and functions are influenced by each party’s role. Long-term cooperation and two-way information flows foster efficiency. </a:t>
            </a:r>
            <a:endParaRPr lang="en-US" sz="1200" dirty="0" smtClean="0">
              <a:latin typeface="Roboto" panose="020B0604020202020204" charset="0"/>
              <a:ea typeface="Roboto" panose="020B0604020202020204" charset="0"/>
            </a:endParaRPr>
          </a:p>
          <a:p>
            <a:pPr algn="just">
              <a:lnSpc>
                <a:spcPct val="150000"/>
              </a:lnSpc>
            </a:pPr>
            <a:r>
              <a:rPr lang="en-US" sz="1200" dirty="0" smtClean="0">
                <a:latin typeface="Roboto" panose="020B0604020202020204" charset="0"/>
                <a:ea typeface="Roboto" panose="020B0604020202020204" charset="0"/>
              </a:rPr>
              <a:t>▶▶ </a:t>
            </a:r>
            <a:r>
              <a:rPr lang="en-US" sz="1200" dirty="0">
                <a:latin typeface="Roboto" panose="020B0604020202020204" charset="0"/>
                <a:ea typeface="Roboto" panose="020B0604020202020204" charset="0"/>
              </a:rPr>
              <a:t>Value delivery systems are complex due to the vast product assortment of superstores, the many forms of retailing, and the use of multiple distribution channels by some manufacturers. </a:t>
            </a:r>
          </a:p>
        </p:txBody>
      </p:sp>
    </p:spTree>
    <p:extLst>
      <p:ext uri="{BB962C8B-B14F-4D97-AF65-F5344CB8AC3E}">
        <p14:creationId xmlns:p14="http://schemas.microsoft.com/office/powerpoint/2010/main" val="3943103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3879" y="154112"/>
            <a:ext cx="4500081" cy="523220"/>
          </a:xfrm>
          <a:prstGeom prst="rect">
            <a:avLst/>
          </a:prstGeom>
          <a:solidFill>
            <a:schemeClr val="accent2">
              <a:lumMod val="20000"/>
              <a:lumOff val="80000"/>
            </a:schemeClr>
          </a:solidFill>
        </p:spPr>
        <p:txBody>
          <a:bodyPr wrap="square" rtlCol="0">
            <a:spAutoFit/>
          </a:bodyPr>
          <a:lstStyle/>
          <a:p>
            <a:pPr algn="ctr"/>
            <a:r>
              <a:rPr lang="en-US" b="1" dirty="0">
                <a:latin typeface="Roboto" panose="020B0604020202020204" charset="0"/>
                <a:ea typeface="Roboto" panose="020B0604020202020204" charset="0"/>
              </a:rPr>
              <a:t>Elements Contributing to Effective Channel Relationships</a:t>
            </a:r>
          </a:p>
        </p:txBody>
      </p:sp>
      <p:pic>
        <p:nvPicPr>
          <p:cNvPr id="3" name="Picture 2"/>
          <p:cNvPicPr>
            <a:picLocks noChangeAspect="1"/>
          </p:cNvPicPr>
          <p:nvPr/>
        </p:nvPicPr>
        <p:blipFill>
          <a:blip r:embed="rId2"/>
          <a:stretch>
            <a:fillRect/>
          </a:stretch>
        </p:blipFill>
        <p:spPr>
          <a:xfrm>
            <a:off x="924674" y="750013"/>
            <a:ext cx="7058345" cy="4253502"/>
          </a:xfrm>
          <a:prstGeom prst="rect">
            <a:avLst/>
          </a:prstGeom>
        </p:spPr>
      </p:pic>
    </p:spTree>
    <p:extLst>
      <p:ext uri="{BB962C8B-B14F-4D97-AF65-F5344CB8AC3E}">
        <p14:creationId xmlns:p14="http://schemas.microsoft.com/office/powerpoint/2010/main" val="293616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8253" y="154112"/>
            <a:ext cx="6113122" cy="523220"/>
          </a:xfrm>
          <a:prstGeom prst="rect">
            <a:avLst/>
          </a:prstGeom>
          <a:solidFill>
            <a:schemeClr val="accent2">
              <a:lumMod val="20000"/>
              <a:lumOff val="80000"/>
            </a:schemeClr>
          </a:solidFill>
        </p:spPr>
        <p:txBody>
          <a:bodyPr wrap="square" rtlCol="0">
            <a:spAutoFit/>
          </a:bodyPr>
          <a:lstStyle/>
          <a:p>
            <a:pPr algn="ctr"/>
            <a:r>
              <a:rPr lang="en-US" b="1" dirty="0">
                <a:solidFill>
                  <a:schemeClr val="tx1"/>
                </a:solidFill>
                <a:latin typeface="Roboto" panose="020B0604020202020204" charset="0"/>
                <a:ea typeface="Roboto" panose="020B0604020202020204" charset="0"/>
              </a:rPr>
              <a:t>THE DIFFERENCES IN RELATIONSHIP BUILDING BETWEEN GOODS AND SERVICE RETAILERS </a:t>
            </a:r>
          </a:p>
        </p:txBody>
      </p:sp>
      <p:sp>
        <p:nvSpPr>
          <p:cNvPr id="3" name="TextBox 2"/>
          <p:cNvSpPr txBox="1"/>
          <p:nvPr/>
        </p:nvSpPr>
        <p:spPr>
          <a:xfrm>
            <a:off x="369869" y="677332"/>
            <a:ext cx="8548099" cy="1349087"/>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Goods retailing focuses on the sale of tangible (physical) products. Service retailing involves transactions in which consumers do not purchase or acquire ownership of tangible products. Some retailers engage in either goods retailing (such as hardware stores) or service retailing (such as travel agencies); others offer a combination of the two (such as Best Buy selling PCs and offering fee-based Geek Squad services). </a:t>
            </a:r>
          </a:p>
        </p:txBody>
      </p:sp>
      <p:sp>
        <p:nvSpPr>
          <p:cNvPr id="4" name="TextBox 3"/>
          <p:cNvSpPr txBox="1"/>
          <p:nvPr/>
        </p:nvSpPr>
        <p:spPr>
          <a:xfrm>
            <a:off x="369869" y="2208944"/>
            <a:ext cx="8291245" cy="1923604"/>
          </a:xfrm>
          <a:prstGeom prst="rect">
            <a:avLst/>
          </a:prstGeom>
          <a:noFill/>
        </p:spPr>
        <p:txBody>
          <a:bodyPr wrap="square" rtlCol="0">
            <a:spAutoFit/>
          </a:bodyPr>
          <a:lstStyle/>
          <a:p>
            <a:pPr algn="just"/>
            <a:r>
              <a:rPr lang="en-US" dirty="0">
                <a:latin typeface="Roboto" panose="020B0604020202020204" charset="0"/>
                <a:ea typeface="Roboto" panose="020B0604020202020204" charset="0"/>
              </a:rPr>
              <a:t>There are three basic kinds of service retailing</a:t>
            </a:r>
            <a:r>
              <a:rPr lang="en-US" dirty="0" smtClean="0">
                <a:latin typeface="Roboto" panose="020B0604020202020204" charset="0"/>
                <a:ea typeface="Roboto" panose="020B0604020202020204" charset="0"/>
              </a:rPr>
              <a:t>:</a:t>
            </a:r>
          </a:p>
          <a:p>
            <a:pPr marL="285750" indent="-285750" algn="just">
              <a:lnSpc>
                <a:spcPct val="150000"/>
              </a:lnSpc>
              <a:buFont typeface="Wingdings" panose="05000000000000000000" pitchFamily="2" charset="2"/>
              <a:buChar char="q"/>
            </a:pPr>
            <a:r>
              <a:rPr lang="en-US" b="1" dirty="0">
                <a:latin typeface="Roboto" panose="020B0604020202020204" charset="0"/>
                <a:ea typeface="Roboto" panose="020B0604020202020204" charset="0"/>
              </a:rPr>
              <a:t>Rented-goods services, </a:t>
            </a:r>
            <a:r>
              <a:rPr lang="en-US" dirty="0">
                <a:latin typeface="Roboto" panose="020B0604020202020204" charset="0"/>
                <a:ea typeface="Roboto" panose="020B0604020202020204" charset="0"/>
              </a:rPr>
              <a:t>whereby consumers lease and use goods for specified periods of time</a:t>
            </a:r>
            <a:r>
              <a:rPr lang="en-US" dirty="0" smtClean="0">
                <a:latin typeface="Roboto" panose="020B0604020202020204" charset="0"/>
                <a:ea typeface="Roboto" panose="020B0604020202020204" charset="0"/>
              </a:rPr>
              <a:t>.</a:t>
            </a:r>
          </a:p>
          <a:p>
            <a:pPr marL="285750" indent="-285750" algn="just">
              <a:lnSpc>
                <a:spcPct val="150000"/>
              </a:lnSpc>
              <a:buFont typeface="Wingdings" panose="05000000000000000000" pitchFamily="2" charset="2"/>
              <a:buChar char="q"/>
            </a:pPr>
            <a:r>
              <a:rPr lang="en-US" b="1" dirty="0">
                <a:latin typeface="Roboto" panose="020B0604020202020204" charset="0"/>
                <a:ea typeface="Roboto" panose="020B0604020202020204" charset="0"/>
              </a:rPr>
              <a:t>Owned-goods services</a:t>
            </a:r>
            <a:r>
              <a:rPr lang="en-US" dirty="0">
                <a:latin typeface="Roboto" panose="020B0604020202020204" charset="0"/>
                <a:ea typeface="Roboto" panose="020B0604020202020204" charset="0"/>
              </a:rPr>
              <a:t>, whereby goods owned by consumers are repaired, improved, or maintained</a:t>
            </a:r>
            <a:r>
              <a:rPr lang="en-US" dirty="0" smtClean="0">
                <a:latin typeface="Roboto" panose="020B0604020202020204" charset="0"/>
                <a:ea typeface="Roboto" panose="020B0604020202020204" charset="0"/>
              </a:rPr>
              <a:t>.</a:t>
            </a:r>
          </a:p>
          <a:p>
            <a:pPr marL="285750" indent="-285750" algn="just">
              <a:lnSpc>
                <a:spcPct val="150000"/>
              </a:lnSpc>
              <a:buFont typeface="Wingdings" panose="05000000000000000000" pitchFamily="2" charset="2"/>
              <a:buChar char="q"/>
            </a:pPr>
            <a:r>
              <a:rPr lang="en-US" b="1" dirty="0" err="1">
                <a:latin typeface="Roboto" panose="020B0604020202020204" charset="0"/>
                <a:ea typeface="Roboto" panose="020B0604020202020204" charset="0"/>
              </a:rPr>
              <a:t>Nongoods</a:t>
            </a:r>
            <a:r>
              <a:rPr lang="en-US" b="1" dirty="0">
                <a:latin typeface="Roboto" panose="020B0604020202020204" charset="0"/>
                <a:ea typeface="Roboto" panose="020B0604020202020204" charset="0"/>
              </a:rPr>
              <a:t> services, </a:t>
            </a:r>
            <a:r>
              <a:rPr lang="en-US" dirty="0">
                <a:latin typeface="Roboto" panose="020B0604020202020204" charset="0"/>
                <a:ea typeface="Roboto" panose="020B0604020202020204" charset="0"/>
              </a:rPr>
              <a:t>whereby intangible personal services are offered to consumers who then experience the services rather than possess </a:t>
            </a:r>
            <a:r>
              <a:rPr lang="en-US" dirty="0" smtClean="0">
                <a:latin typeface="Roboto" panose="020B0604020202020204" charset="0"/>
                <a:ea typeface="Roboto" panose="020B0604020202020204" charset="0"/>
              </a:rPr>
              <a:t>them.</a:t>
            </a:r>
            <a:endParaRPr lang="en-US" dirty="0">
              <a:latin typeface="Roboto" panose="020B0604020202020204" charset="0"/>
              <a:ea typeface="Roboto" panose="020B0604020202020204" charset="0"/>
            </a:endParaRPr>
          </a:p>
        </p:txBody>
      </p:sp>
    </p:spTree>
    <p:extLst>
      <p:ext uri="{BB962C8B-B14F-4D97-AF65-F5344CB8AC3E}">
        <p14:creationId xmlns:p14="http://schemas.microsoft.com/office/powerpoint/2010/main" val="1790837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597" y="1712178"/>
            <a:ext cx="2982501" cy="830997"/>
          </a:xfrm>
          <a:prstGeom prst="rect">
            <a:avLst/>
          </a:prstGeom>
          <a:solidFill>
            <a:schemeClr val="accent2">
              <a:lumMod val="20000"/>
              <a:lumOff val="80000"/>
            </a:schemeClr>
          </a:solidFill>
        </p:spPr>
        <p:txBody>
          <a:bodyPr wrap="square" rtlCol="0">
            <a:spAutoFit/>
          </a:bodyPr>
          <a:lstStyle/>
          <a:p>
            <a:pPr algn="ctr"/>
            <a:r>
              <a:rPr lang="en-US" sz="1600" b="1" dirty="0">
                <a:solidFill>
                  <a:schemeClr val="tx1"/>
                </a:solidFill>
                <a:latin typeface="Roboto" panose="020B0604020202020204" charset="0"/>
                <a:ea typeface="Roboto" panose="020B0604020202020204" charset="0"/>
              </a:rPr>
              <a:t>The Unique Characteristics of Service Retailing and How to Manage Them</a:t>
            </a:r>
          </a:p>
        </p:txBody>
      </p:sp>
      <p:pic>
        <p:nvPicPr>
          <p:cNvPr id="5" name="Picture 4"/>
          <p:cNvPicPr>
            <a:picLocks noChangeAspect="1"/>
          </p:cNvPicPr>
          <p:nvPr/>
        </p:nvPicPr>
        <p:blipFill>
          <a:blip r:embed="rId2"/>
          <a:stretch>
            <a:fillRect/>
          </a:stretch>
        </p:blipFill>
        <p:spPr>
          <a:xfrm>
            <a:off x="3619500" y="0"/>
            <a:ext cx="5524500" cy="5086350"/>
          </a:xfrm>
          <a:prstGeom prst="rect">
            <a:avLst/>
          </a:prstGeom>
        </p:spPr>
      </p:pic>
    </p:spTree>
    <p:extLst>
      <p:ext uri="{BB962C8B-B14F-4D97-AF65-F5344CB8AC3E}">
        <p14:creationId xmlns:p14="http://schemas.microsoft.com/office/powerpoint/2010/main" val="2907090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5107" y="88861"/>
            <a:ext cx="5208996" cy="584775"/>
          </a:xfrm>
          <a:prstGeom prst="rect">
            <a:avLst/>
          </a:prstGeom>
          <a:solidFill>
            <a:schemeClr val="accent2">
              <a:lumMod val="20000"/>
              <a:lumOff val="80000"/>
            </a:schemeClr>
          </a:solidFill>
        </p:spPr>
        <p:txBody>
          <a:bodyPr wrap="square" rtlCol="0">
            <a:spAutoFit/>
          </a:bodyPr>
          <a:lstStyle/>
          <a:p>
            <a:pPr algn="ctr"/>
            <a:r>
              <a:rPr lang="en-US" sz="1600" b="1" dirty="0">
                <a:latin typeface="Roboto" panose="020B0604020202020204" charset="0"/>
                <a:ea typeface="Roboto" panose="020B0604020202020204" charset="0"/>
              </a:rPr>
              <a:t>Selected Factors Affecting Consumer Perceptions of Service Retailing</a:t>
            </a:r>
            <a:endParaRPr lang="en-US" sz="1600" b="1" dirty="0">
              <a:solidFill>
                <a:schemeClr val="tx1"/>
              </a:solidFill>
              <a:latin typeface="Roboto" panose="020B0604020202020204" charset="0"/>
              <a:ea typeface="Roboto" panose="020B0604020202020204" charset="0"/>
            </a:endParaRPr>
          </a:p>
        </p:txBody>
      </p:sp>
      <p:pic>
        <p:nvPicPr>
          <p:cNvPr id="3" name="Picture 2"/>
          <p:cNvPicPr>
            <a:picLocks noChangeAspect="1"/>
          </p:cNvPicPr>
          <p:nvPr/>
        </p:nvPicPr>
        <p:blipFill>
          <a:blip r:embed="rId2"/>
          <a:stretch>
            <a:fillRect/>
          </a:stretch>
        </p:blipFill>
        <p:spPr>
          <a:xfrm>
            <a:off x="1181742" y="819150"/>
            <a:ext cx="7119563" cy="4324350"/>
          </a:xfrm>
          <a:prstGeom prst="rect">
            <a:avLst/>
          </a:prstGeom>
        </p:spPr>
      </p:pic>
    </p:spTree>
    <p:extLst>
      <p:ext uri="{BB962C8B-B14F-4D97-AF65-F5344CB8AC3E}">
        <p14:creationId xmlns:p14="http://schemas.microsoft.com/office/powerpoint/2010/main" val="2447961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5107" y="88861"/>
            <a:ext cx="5558318" cy="338554"/>
          </a:xfrm>
          <a:prstGeom prst="rect">
            <a:avLst/>
          </a:prstGeom>
          <a:solidFill>
            <a:schemeClr val="accent2">
              <a:lumMod val="20000"/>
              <a:lumOff val="80000"/>
            </a:schemeClr>
          </a:solidFill>
        </p:spPr>
        <p:txBody>
          <a:bodyPr wrap="square" rtlCol="0">
            <a:spAutoFit/>
          </a:bodyPr>
          <a:lstStyle/>
          <a:p>
            <a:pPr algn="ctr"/>
            <a:r>
              <a:rPr lang="en-US" sz="1600" b="1" dirty="0"/>
              <a:t>TECHNOLOGY AND RELATIONSHIPS IN RETAILING </a:t>
            </a:r>
            <a:endParaRPr lang="en-US" sz="1600" b="1" dirty="0" smtClean="0"/>
          </a:p>
        </p:txBody>
      </p:sp>
      <p:sp>
        <p:nvSpPr>
          <p:cNvPr id="3" name="TextBox 2"/>
          <p:cNvSpPr txBox="1"/>
          <p:nvPr/>
        </p:nvSpPr>
        <p:spPr>
          <a:xfrm>
            <a:off x="287676" y="821933"/>
            <a:ext cx="8198777" cy="3647152"/>
          </a:xfrm>
          <a:prstGeom prst="rect">
            <a:avLst/>
          </a:prstGeom>
          <a:noFill/>
        </p:spPr>
        <p:txBody>
          <a:bodyPr wrap="square" rtlCol="0">
            <a:spAutoFit/>
          </a:bodyPr>
          <a:lstStyle/>
          <a:p>
            <a:pPr marL="342900" indent="-342900" algn="just">
              <a:lnSpc>
                <a:spcPct val="150000"/>
              </a:lnSpc>
              <a:buAutoNum type="arabicPeriod"/>
            </a:pPr>
            <a:r>
              <a:rPr lang="en-US" dirty="0" smtClean="0">
                <a:latin typeface="Roboto" panose="020B0604020202020204" charset="0"/>
                <a:ea typeface="Roboto" panose="020B0604020202020204" charset="0"/>
              </a:rPr>
              <a:t>In </a:t>
            </a:r>
            <a:r>
              <a:rPr lang="en-US" dirty="0">
                <a:latin typeface="Roboto" panose="020B0604020202020204" charset="0"/>
                <a:ea typeface="Roboto" panose="020B0604020202020204" charset="0"/>
              </a:rPr>
              <a:t>each firm, the roles of technology and “humans” must be clear and consistent with the goals and style of that business. Although technology can facilitate customer service, it may become overloaded and break down. It is also viewed as impersonal by some consumers. New technology must be set up efficiently with minimal disruptions to suppliers, employees, and customers. </a:t>
            </a:r>
            <a:endParaRPr lang="en-US" dirty="0" smtClean="0">
              <a:latin typeface="Roboto" panose="020B0604020202020204" charset="0"/>
              <a:ea typeface="Roboto" panose="020B0604020202020204" charset="0"/>
            </a:endParaRPr>
          </a:p>
          <a:p>
            <a:pPr marL="342900" indent="-342900" algn="just">
              <a:lnSpc>
                <a:spcPct val="150000"/>
              </a:lnSpc>
              <a:buAutoNum type="arabicPeriod"/>
            </a:pPr>
            <a:r>
              <a:rPr lang="en-US" dirty="0" smtClean="0">
                <a:latin typeface="Roboto" panose="020B0604020202020204" charset="0"/>
                <a:ea typeface="Roboto" panose="020B0604020202020204" charset="0"/>
              </a:rPr>
              <a:t>Shoppers </a:t>
            </a:r>
            <a:r>
              <a:rPr lang="en-US" dirty="0">
                <a:latin typeface="Roboto" panose="020B0604020202020204" charset="0"/>
                <a:ea typeface="Roboto" panose="020B0604020202020204" charset="0"/>
              </a:rPr>
              <a:t>expect certain operations to be in place, so they can rapidly complete credit transactions, get feedback on product availability, and so on. Firms have to deploy some advances (such as a computerized checkout system) simply to be competitive. By enacting other advances, they can be distinctive. For instance, consider the paint store with computerized paint-matching equipment for customers who want to touch up old paint jobs or who threw out their old paint can without saving the custom color number.</a:t>
            </a:r>
          </a:p>
        </p:txBody>
      </p:sp>
    </p:spTree>
    <p:extLst>
      <p:ext uri="{BB962C8B-B14F-4D97-AF65-F5344CB8AC3E}">
        <p14:creationId xmlns:p14="http://schemas.microsoft.com/office/powerpoint/2010/main" val="1390717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5107" y="88861"/>
            <a:ext cx="5558318" cy="584775"/>
          </a:xfrm>
          <a:prstGeom prst="rect">
            <a:avLst/>
          </a:prstGeom>
          <a:solidFill>
            <a:schemeClr val="accent2">
              <a:lumMod val="20000"/>
              <a:lumOff val="80000"/>
            </a:schemeClr>
          </a:solidFill>
        </p:spPr>
        <p:txBody>
          <a:bodyPr wrap="square" rtlCol="0">
            <a:spAutoFit/>
          </a:bodyPr>
          <a:lstStyle/>
          <a:p>
            <a:pPr algn="ctr"/>
            <a:r>
              <a:rPr lang="en-US" sz="1600" b="1" dirty="0">
                <a:solidFill>
                  <a:schemeClr val="tx1"/>
                </a:solidFill>
              </a:rPr>
              <a:t>ETHICAL PERFORMANCE AND RELATIONSHIPS IN RETAILING </a:t>
            </a:r>
            <a:endParaRPr lang="en-US" sz="1600" b="1" dirty="0" smtClean="0">
              <a:solidFill>
                <a:schemeClr val="tx1"/>
              </a:solidFill>
            </a:endParaRPr>
          </a:p>
        </p:txBody>
      </p:sp>
      <p:sp>
        <p:nvSpPr>
          <p:cNvPr id="3" name="TextBox 2"/>
          <p:cNvSpPr txBox="1"/>
          <p:nvPr/>
        </p:nvSpPr>
        <p:spPr>
          <a:xfrm>
            <a:off x="287676" y="821933"/>
            <a:ext cx="8712486" cy="3970318"/>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Society often may deem certain behavior to be unethical even if laws do not forbid it. Most observers would agree that practices such as these are unethical (and sometimes illegal, too</a:t>
            </a:r>
            <a:r>
              <a:rPr lang="en-US" dirty="0" smtClean="0">
                <a:latin typeface="Roboto" panose="020B0604020202020204" charset="0"/>
                <a:ea typeface="Roboto" panose="020B0604020202020204" charset="0"/>
              </a:rPr>
              <a:t>):</a:t>
            </a:r>
          </a:p>
          <a:p>
            <a:pPr marL="285750" indent="-285750" algn="just">
              <a:lnSpc>
                <a:spcPct val="150000"/>
              </a:lnSpc>
              <a:buFont typeface="Wingdings" panose="05000000000000000000" pitchFamily="2" charset="2"/>
              <a:buChar char="q"/>
            </a:pPr>
            <a:r>
              <a:rPr lang="en-US" dirty="0">
                <a:latin typeface="Roboto" panose="020B0604020202020204" charset="0"/>
                <a:ea typeface="Roboto" panose="020B0604020202020204" charset="0"/>
              </a:rPr>
              <a:t>Raising prices on scarce products after a natural disaster such as a hurricane. </a:t>
            </a:r>
            <a:endParaRPr lang="en-US" dirty="0" smtClean="0">
              <a:latin typeface="Roboto" panose="020B0604020202020204" charset="0"/>
              <a:ea typeface="Roboto" panose="020B0604020202020204" charset="0"/>
            </a:endParaRPr>
          </a:p>
          <a:p>
            <a:pPr marL="285750" indent="-285750" algn="just">
              <a:lnSpc>
                <a:spcPct val="150000"/>
              </a:lnSpc>
              <a:buFont typeface="Wingdings" panose="05000000000000000000" pitchFamily="2" charset="2"/>
              <a:buChar char="q"/>
            </a:pPr>
            <a:r>
              <a:rPr lang="en-US" dirty="0" smtClean="0">
                <a:latin typeface="Roboto" panose="020B0604020202020204" charset="0"/>
                <a:ea typeface="Roboto" panose="020B0604020202020204" charset="0"/>
              </a:rPr>
              <a:t>Not </a:t>
            </a:r>
            <a:r>
              <a:rPr lang="en-US" dirty="0">
                <a:latin typeface="Roboto" panose="020B0604020202020204" charset="0"/>
                <a:ea typeface="Roboto" panose="020B0604020202020204" charset="0"/>
              </a:rPr>
              <a:t>having adequate merchandise on hand when a sale is advertised. </a:t>
            </a:r>
          </a:p>
          <a:p>
            <a:pPr marL="285750" indent="-285750" algn="just">
              <a:lnSpc>
                <a:spcPct val="150000"/>
              </a:lnSpc>
              <a:buFont typeface="Wingdings" panose="05000000000000000000" pitchFamily="2" charset="2"/>
              <a:buChar char="q"/>
            </a:pPr>
            <a:r>
              <a:rPr lang="en-US" dirty="0" smtClean="0">
                <a:latin typeface="Roboto" panose="020B0604020202020204" charset="0"/>
                <a:ea typeface="Roboto" panose="020B0604020202020204" charset="0"/>
              </a:rPr>
              <a:t>Charging </a:t>
            </a:r>
            <a:r>
              <a:rPr lang="en-US" dirty="0">
                <a:latin typeface="Roboto" panose="020B0604020202020204" charset="0"/>
                <a:ea typeface="Roboto" panose="020B0604020202020204" charset="0"/>
              </a:rPr>
              <a:t>high prices in low-income areas because consumers there do not have the transportation mobility to shop out of their neighborhoods</a:t>
            </a:r>
            <a:r>
              <a:rPr lang="en-US" dirty="0" smtClean="0">
                <a:latin typeface="Roboto" panose="020B0604020202020204" charset="0"/>
                <a:ea typeface="Roboto" panose="020B0604020202020204" charset="0"/>
              </a:rPr>
              <a:t>.</a:t>
            </a:r>
          </a:p>
          <a:p>
            <a:pPr marL="285750" indent="-285750" algn="just">
              <a:lnSpc>
                <a:spcPct val="150000"/>
              </a:lnSpc>
              <a:buFont typeface="Wingdings" panose="05000000000000000000" pitchFamily="2" charset="2"/>
              <a:buChar char="q"/>
            </a:pPr>
            <a:r>
              <a:rPr lang="en-US" dirty="0" smtClean="0">
                <a:latin typeface="Roboto" panose="020B0604020202020204" charset="0"/>
                <a:ea typeface="Roboto" panose="020B0604020202020204" charset="0"/>
              </a:rPr>
              <a:t>Selling </a:t>
            </a:r>
            <a:r>
              <a:rPr lang="en-US" dirty="0">
                <a:latin typeface="Roboto" panose="020B0604020202020204" charset="0"/>
                <a:ea typeface="Roboto" panose="020B0604020202020204" charset="0"/>
              </a:rPr>
              <a:t>alcohol and tobacco products to children. </a:t>
            </a:r>
            <a:endParaRPr lang="en-US" dirty="0" smtClean="0">
              <a:latin typeface="Roboto" panose="020B0604020202020204" charset="0"/>
              <a:ea typeface="Roboto" panose="020B0604020202020204" charset="0"/>
            </a:endParaRPr>
          </a:p>
          <a:p>
            <a:pPr marL="285750" indent="-285750" algn="just">
              <a:lnSpc>
                <a:spcPct val="150000"/>
              </a:lnSpc>
              <a:buFont typeface="Wingdings" panose="05000000000000000000" pitchFamily="2" charset="2"/>
              <a:buChar char="q"/>
            </a:pPr>
            <a:r>
              <a:rPr lang="en-US" dirty="0" smtClean="0">
                <a:latin typeface="Roboto" panose="020B0604020202020204" charset="0"/>
                <a:ea typeface="Roboto" panose="020B0604020202020204" charset="0"/>
              </a:rPr>
              <a:t>Having </a:t>
            </a:r>
            <a:r>
              <a:rPr lang="en-US" dirty="0">
                <a:latin typeface="Roboto" panose="020B0604020202020204" charset="0"/>
                <a:ea typeface="Roboto" panose="020B0604020202020204" charset="0"/>
              </a:rPr>
              <a:t>a salesperson pose as a market researcher when engaged in telemarketing. </a:t>
            </a:r>
            <a:endParaRPr lang="en-US" dirty="0" smtClean="0">
              <a:latin typeface="Roboto" panose="020B0604020202020204" charset="0"/>
              <a:ea typeface="Roboto" panose="020B0604020202020204" charset="0"/>
            </a:endParaRPr>
          </a:p>
          <a:p>
            <a:pPr marL="285750" indent="-285750" algn="just">
              <a:lnSpc>
                <a:spcPct val="150000"/>
              </a:lnSpc>
              <a:buFont typeface="Wingdings" panose="05000000000000000000" pitchFamily="2" charset="2"/>
              <a:buChar char="q"/>
            </a:pPr>
            <a:r>
              <a:rPr lang="en-US" dirty="0" smtClean="0">
                <a:latin typeface="Roboto" panose="020B0604020202020204" charset="0"/>
                <a:ea typeface="Roboto" panose="020B0604020202020204" charset="0"/>
              </a:rPr>
              <a:t>Defaming </a:t>
            </a:r>
            <a:r>
              <a:rPr lang="en-US" dirty="0">
                <a:latin typeface="Roboto" panose="020B0604020202020204" charset="0"/>
                <a:ea typeface="Roboto" panose="020B0604020202020204" charset="0"/>
              </a:rPr>
              <a:t>competitors. </a:t>
            </a:r>
            <a:endParaRPr lang="en-US" dirty="0" smtClean="0">
              <a:latin typeface="Roboto" panose="020B0604020202020204" charset="0"/>
              <a:ea typeface="Roboto" panose="020B0604020202020204" charset="0"/>
            </a:endParaRPr>
          </a:p>
          <a:p>
            <a:pPr marL="285750" indent="-285750" algn="just">
              <a:lnSpc>
                <a:spcPct val="150000"/>
              </a:lnSpc>
              <a:buFont typeface="Wingdings" panose="05000000000000000000" pitchFamily="2" charset="2"/>
              <a:buChar char="q"/>
            </a:pPr>
            <a:r>
              <a:rPr lang="en-US" dirty="0" smtClean="0">
                <a:latin typeface="Roboto" panose="020B0604020202020204" charset="0"/>
                <a:ea typeface="Roboto" panose="020B0604020202020204" charset="0"/>
              </a:rPr>
              <a:t>Selling </a:t>
            </a:r>
            <a:r>
              <a:rPr lang="en-US" dirty="0">
                <a:latin typeface="Roboto" panose="020B0604020202020204" charset="0"/>
                <a:ea typeface="Roboto" panose="020B0604020202020204" charset="0"/>
              </a:rPr>
              <a:t>refurbished merchandise as new. </a:t>
            </a:r>
            <a:endParaRPr lang="en-US" dirty="0" smtClean="0">
              <a:latin typeface="Roboto" panose="020B0604020202020204" charset="0"/>
              <a:ea typeface="Roboto" panose="020B0604020202020204" charset="0"/>
            </a:endParaRPr>
          </a:p>
          <a:p>
            <a:pPr marL="285750" indent="-285750" algn="just">
              <a:lnSpc>
                <a:spcPct val="150000"/>
              </a:lnSpc>
              <a:buFont typeface="Wingdings" panose="05000000000000000000" pitchFamily="2" charset="2"/>
              <a:buChar char="q"/>
            </a:pPr>
            <a:r>
              <a:rPr lang="en-US" dirty="0" smtClean="0">
                <a:latin typeface="Roboto" panose="020B0604020202020204" charset="0"/>
                <a:ea typeface="Roboto" panose="020B0604020202020204" charset="0"/>
              </a:rPr>
              <a:t>Pressuring </a:t>
            </a:r>
            <a:r>
              <a:rPr lang="en-US" dirty="0">
                <a:latin typeface="Roboto" panose="020B0604020202020204" charset="0"/>
                <a:ea typeface="Roboto" panose="020B0604020202020204" charset="0"/>
              </a:rPr>
              <a:t>employees to push high-profit items, even if these items are not the best products. </a:t>
            </a:r>
            <a:endParaRPr lang="en-US" dirty="0" smtClean="0">
              <a:latin typeface="Roboto" panose="020B0604020202020204" charset="0"/>
              <a:ea typeface="Roboto" panose="020B0604020202020204" charset="0"/>
            </a:endParaRPr>
          </a:p>
          <a:p>
            <a:pPr marL="285750" indent="-285750" algn="just">
              <a:lnSpc>
                <a:spcPct val="150000"/>
              </a:lnSpc>
              <a:buFont typeface="Wingdings" panose="05000000000000000000" pitchFamily="2" charset="2"/>
              <a:buChar char="q"/>
            </a:pPr>
            <a:r>
              <a:rPr lang="en-US" dirty="0" smtClean="0">
                <a:latin typeface="Roboto" panose="020B0604020202020204" charset="0"/>
                <a:ea typeface="Roboto" panose="020B0604020202020204" charset="0"/>
              </a:rPr>
              <a:t>Selling </a:t>
            </a:r>
            <a:r>
              <a:rPr lang="en-US" dirty="0">
                <a:latin typeface="Roboto" panose="020B0604020202020204" charset="0"/>
                <a:ea typeface="Roboto" panose="020B0604020202020204" charset="0"/>
              </a:rPr>
              <a:t>information from a customer database to other parties.</a:t>
            </a:r>
          </a:p>
        </p:txBody>
      </p:sp>
    </p:spTree>
    <p:extLst>
      <p:ext uri="{BB962C8B-B14F-4D97-AF65-F5344CB8AC3E}">
        <p14:creationId xmlns:p14="http://schemas.microsoft.com/office/powerpoint/2010/main" val="3474212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934" y="1856016"/>
            <a:ext cx="2712378" cy="584775"/>
          </a:xfrm>
          <a:prstGeom prst="rect">
            <a:avLst/>
          </a:prstGeom>
          <a:solidFill>
            <a:schemeClr val="accent2">
              <a:lumMod val="20000"/>
              <a:lumOff val="80000"/>
            </a:schemeClr>
          </a:solidFill>
        </p:spPr>
        <p:txBody>
          <a:bodyPr wrap="square" rtlCol="0">
            <a:spAutoFit/>
          </a:bodyPr>
          <a:lstStyle/>
          <a:p>
            <a:pPr algn="ctr"/>
            <a:r>
              <a:rPr lang="en-US" sz="1600" b="1" dirty="0">
                <a:latin typeface="Roboto" panose="020B0604020202020204" charset="0"/>
                <a:ea typeface="Roboto" panose="020B0604020202020204" charset="0"/>
              </a:rPr>
              <a:t>Elements of a Retail Strategy</a:t>
            </a:r>
            <a:endParaRPr lang="en-US" sz="1600" b="1" dirty="0" smtClean="0">
              <a:solidFill>
                <a:schemeClr val="tx1"/>
              </a:solidFill>
              <a:latin typeface="Roboto" panose="020B0604020202020204" charset="0"/>
              <a:ea typeface="Roboto" panose="020B0604020202020204" charset="0"/>
            </a:endParaRPr>
          </a:p>
        </p:txBody>
      </p:sp>
      <p:pic>
        <p:nvPicPr>
          <p:cNvPr id="3" name="Picture 2"/>
          <p:cNvPicPr>
            <a:picLocks noChangeAspect="1"/>
          </p:cNvPicPr>
          <p:nvPr/>
        </p:nvPicPr>
        <p:blipFill>
          <a:blip r:embed="rId2"/>
          <a:stretch>
            <a:fillRect/>
          </a:stretch>
        </p:blipFill>
        <p:spPr>
          <a:xfrm>
            <a:off x="3219450" y="0"/>
            <a:ext cx="5924550" cy="5143500"/>
          </a:xfrm>
          <a:prstGeom prst="rect">
            <a:avLst/>
          </a:prstGeom>
        </p:spPr>
      </p:pic>
    </p:spTree>
    <p:extLst>
      <p:ext uri="{BB962C8B-B14F-4D97-AF65-F5344CB8AC3E}">
        <p14:creationId xmlns:p14="http://schemas.microsoft.com/office/powerpoint/2010/main" val="607381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25393" y="0"/>
            <a:ext cx="3267182" cy="452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SITUATION ANALYSIS </a:t>
            </a:r>
          </a:p>
        </p:txBody>
      </p:sp>
      <p:sp>
        <p:nvSpPr>
          <p:cNvPr id="3" name="TextBox 2"/>
          <p:cNvSpPr txBox="1"/>
          <p:nvPr/>
        </p:nvSpPr>
        <p:spPr>
          <a:xfrm>
            <a:off x="328773" y="452063"/>
            <a:ext cx="8691937" cy="1061829"/>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Situation analysis is a candid evaluation of the opportunities and threats facing a prospective or existing retailer. It seeks to answer two general questions: What is the firm’s current status? In which direction should it be heading?</a:t>
            </a:r>
          </a:p>
        </p:txBody>
      </p:sp>
      <p:sp>
        <p:nvSpPr>
          <p:cNvPr id="4" name="Rounded Rectangle 3"/>
          <p:cNvSpPr/>
          <p:nvPr/>
        </p:nvSpPr>
        <p:spPr>
          <a:xfrm>
            <a:off x="431515" y="1513892"/>
            <a:ext cx="2393878" cy="31490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Roboto" panose="020B0604020202020204" charset="0"/>
                <a:ea typeface="Roboto" panose="020B0604020202020204" charset="0"/>
              </a:rPr>
              <a:t>Organizational Mission </a:t>
            </a:r>
          </a:p>
        </p:txBody>
      </p:sp>
      <p:sp>
        <p:nvSpPr>
          <p:cNvPr id="5" name="TextBox 4"/>
          <p:cNvSpPr txBox="1"/>
          <p:nvPr/>
        </p:nvSpPr>
        <p:spPr>
          <a:xfrm>
            <a:off x="328773" y="1828800"/>
            <a:ext cx="8691937" cy="1025922"/>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An organizational mission is a retailer’s commitment to a type of business and to a distinctive role in the marketplace. It is reflected in the firm’s attitude toward consumers, employees, suppliers, competitors, government, and others</a:t>
            </a:r>
            <a:r>
              <a:rPr lang="en-US" dirty="0" smtClean="0">
                <a:latin typeface="Roboto" panose="020B0604020202020204" charset="0"/>
                <a:ea typeface="Roboto" panose="020B0604020202020204" charset="0"/>
              </a:rPr>
              <a:t>.</a:t>
            </a:r>
            <a:endParaRPr lang="en-US" dirty="0">
              <a:latin typeface="Roboto" panose="020B0604020202020204" charset="0"/>
              <a:ea typeface="Roboto" panose="020B0604020202020204" charset="0"/>
            </a:endParaRPr>
          </a:p>
        </p:txBody>
      </p:sp>
      <p:sp>
        <p:nvSpPr>
          <p:cNvPr id="6" name="Rounded Rectangle 5"/>
          <p:cNvSpPr/>
          <p:nvPr/>
        </p:nvSpPr>
        <p:spPr>
          <a:xfrm>
            <a:off x="431515" y="2904493"/>
            <a:ext cx="2774022" cy="4448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Roboto" panose="020B0604020202020204" charset="0"/>
                <a:ea typeface="Roboto" panose="020B0604020202020204" charset="0"/>
              </a:rPr>
              <a:t>Ownership and Management Alternatives </a:t>
            </a:r>
          </a:p>
        </p:txBody>
      </p:sp>
      <p:sp>
        <p:nvSpPr>
          <p:cNvPr id="7" name="TextBox 6"/>
          <p:cNvSpPr txBox="1"/>
          <p:nvPr/>
        </p:nvSpPr>
        <p:spPr>
          <a:xfrm>
            <a:off x="328773" y="3413010"/>
            <a:ext cx="8691937" cy="1025922"/>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An essential aspect of situation analysis is assessing ownership and management alternatives, including whether to form a sole proprietorship, partnership, or corporation—and whether to start a new business, buy an existing business, or become a franchisee</a:t>
            </a:r>
          </a:p>
        </p:txBody>
      </p:sp>
    </p:spTree>
    <p:extLst>
      <p:ext uri="{BB962C8B-B14F-4D97-AF65-F5344CB8AC3E}">
        <p14:creationId xmlns:p14="http://schemas.microsoft.com/office/powerpoint/2010/main" val="1746526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85093" y="226031"/>
            <a:ext cx="3912170" cy="3904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A Typical Channel of Distribution</a:t>
            </a:r>
            <a:endParaRPr lang="en-US" sz="1800" b="1" dirty="0">
              <a:solidFill>
                <a:schemeClr val="tx1"/>
              </a:solidFill>
              <a:latin typeface="Calibri" panose="020F0502020204030204" pitchFamily="34" charset="0"/>
              <a:ea typeface="Roboto" panose="020B060402020202020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464478" y="1461307"/>
            <a:ext cx="8153400" cy="1504950"/>
          </a:xfrm>
          <a:prstGeom prst="rect">
            <a:avLst/>
          </a:prstGeom>
        </p:spPr>
      </p:pic>
    </p:spTree>
    <p:extLst>
      <p:ext uri="{BB962C8B-B14F-4D97-AF65-F5344CB8AC3E}">
        <p14:creationId xmlns:p14="http://schemas.microsoft.com/office/powerpoint/2010/main" val="1024151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1515" y="137155"/>
            <a:ext cx="2393878" cy="35081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Goods/Service Category </a:t>
            </a:r>
          </a:p>
        </p:txBody>
      </p:sp>
      <p:sp>
        <p:nvSpPr>
          <p:cNvPr id="3" name="TextBox 2"/>
          <p:cNvSpPr txBox="1"/>
          <p:nvPr/>
        </p:nvSpPr>
        <p:spPr>
          <a:xfrm>
            <a:off x="328773" y="452063"/>
            <a:ext cx="8691937" cy="701923"/>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Before a prospective retail firm can fully design a strategic plan, it selects a goods/service category—the line of business—in which to operate.</a:t>
            </a:r>
          </a:p>
        </p:txBody>
      </p:sp>
      <p:pic>
        <p:nvPicPr>
          <p:cNvPr id="8" name="Picture 7"/>
          <p:cNvPicPr>
            <a:picLocks noChangeAspect="1"/>
          </p:cNvPicPr>
          <p:nvPr/>
        </p:nvPicPr>
        <p:blipFill>
          <a:blip r:embed="rId2"/>
          <a:stretch>
            <a:fillRect/>
          </a:stretch>
        </p:blipFill>
        <p:spPr>
          <a:xfrm>
            <a:off x="750013" y="1153987"/>
            <a:ext cx="7931649" cy="3989514"/>
          </a:xfrm>
          <a:prstGeom prst="rect">
            <a:avLst/>
          </a:prstGeom>
        </p:spPr>
      </p:pic>
    </p:spTree>
    <p:extLst>
      <p:ext uri="{BB962C8B-B14F-4D97-AF65-F5344CB8AC3E}">
        <p14:creationId xmlns:p14="http://schemas.microsoft.com/office/powerpoint/2010/main" val="14152202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25393" y="0"/>
            <a:ext cx="3267182" cy="452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a typeface="Roboto" panose="020B0604020202020204" charset="0"/>
              </a:rPr>
              <a:t>OBJECTIVES </a:t>
            </a:r>
          </a:p>
        </p:txBody>
      </p:sp>
      <p:sp>
        <p:nvSpPr>
          <p:cNvPr id="3" name="TextBox 2"/>
          <p:cNvSpPr txBox="1"/>
          <p:nvPr/>
        </p:nvSpPr>
        <p:spPr>
          <a:xfrm>
            <a:off x="328773" y="452063"/>
            <a:ext cx="8691937" cy="1061829"/>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After situation analysis, a retailer sets objectives, the long-run and short-run performance targets it hopes to attain. This helps in strategy and translates the organizational mission into action. A firm can pursue goals related to one or more of these areas: sales, profit, satisfaction of publics, and image.</a:t>
            </a:r>
          </a:p>
        </p:txBody>
      </p:sp>
      <p:sp>
        <p:nvSpPr>
          <p:cNvPr id="4" name="Rounded Rectangle 3"/>
          <p:cNvSpPr/>
          <p:nvPr/>
        </p:nvSpPr>
        <p:spPr>
          <a:xfrm>
            <a:off x="431515" y="1513892"/>
            <a:ext cx="1726058" cy="31490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Roboto" panose="020B0604020202020204" charset="0"/>
                <a:ea typeface="Roboto" panose="020B0604020202020204" charset="0"/>
              </a:rPr>
              <a:t>Sales</a:t>
            </a:r>
            <a:r>
              <a:rPr lang="en-US" b="1" dirty="0">
                <a:solidFill>
                  <a:schemeClr val="tx1"/>
                </a:solidFill>
              </a:rPr>
              <a:t> </a:t>
            </a:r>
            <a:endParaRPr lang="en-US" b="1" dirty="0">
              <a:solidFill>
                <a:schemeClr val="tx1"/>
              </a:solidFill>
              <a:latin typeface="Roboto" panose="020B0604020202020204" charset="0"/>
              <a:ea typeface="Roboto" panose="020B0604020202020204" charset="0"/>
            </a:endParaRPr>
          </a:p>
        </p:txBody>
      </p:sp>
      <p:sp>
        <p:nvSpPr>
          <p:cNvPr id="5" name="TextBox 4"/>
          <p:cNvSpPr txBox="1"/>
          <p:nvPr/>
        </p:nvSpPr>
        <p:spPr>
          <a:xfrm>
            <a:off x="328773" y="1976229"/>
            <a:ext cx="8691937" cy="702756"/>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Sales objectives are related to the volume of goods and services a retailer sells. Growth, stability, and market share are the sales goals most often sought</a:t>
            </a:r>
          </a:p>
        </p:txBody>
      </p:sp>
      <p:sp>
        <p:nvSpPr>
          <p:cNvPr id="6" name="Rounded Rectangle 5"/>
          <p:cNvSpPr/>
          <p:nvPr/>
        </p:nvSpPr>
        <p:spPr>
          <a:xfrm>
            <a:off x="431515" y="2885635"/>
            <a:ext cx="1726058" cy="3537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Roboto" panose="020B0604020202020204" charset="0"/>
                <a:ea typeface="Roboto" panose="020B0604020202020204" charset="0"/>
              </a:rPr>
              <a:t>Profit </a:t>
            </a:r>
          </a:p>
        </p:txBody>
      </p:sp>
      <p:sp>
        <p:nvSpPr>
          <p:cNvPr id="7" name="TextBox 6"/>
          <p:cNvSpPr txBox="1"/>
          <p:nvPr/>
        </p:nvSpPr>
        <p:spPr>
          <a:xfrm>
            <a:off x="297950" y="3342692"/>
            <a:ext cx="8691937" cy="1025922"/>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With profitability objectives, retailers seek at least a minimum profit level during a designated period, usually a year. Profit may be expressed in dollars or as a percentage of sales. Firms with large capital expenditures in land, buildings, and equipment often set return on investment (ROI) as a goal</a:t>
            </a:r>
          </a:p>
        </p:txBody>
      </p:sp>
    </p:spTree>
    <p:extLst>
      <p:ext uri="{BB962C8B-B14F-4D97-AF65-F5344CB8AC3E}">
        <p14:creationId xmlns:p14="http://schemas.microsoft.com/office/powerpoint/2010/main" val="1064597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25393" y="0"/>
            <a:ext cx="3267182" cy="452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a typeface="Roboto" panose="020B0604020202020204" charset="0"/>
              </a:rPr>
              <a:t>OBJECTIVES </a:t>
            </a:r>
          </a:p>
        </p:txBody>
      </p:sp>
      <p:sp>
        <p:nvSpPr>
          <p:cNvPr id="4" name="Rounded Rectangle 3"/>
          <p:cNvSpPr/>
          <p:nvPr/>
        </p:nvSpPr>
        <p:spPr>
          <a:xfrm>
            <a:off x="431515" y="729513"/>
            <a:ext cx="2393878" cy="31490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Roboto" panose="020B0604020202020204" charset="0"/>
                <a:ea typeface="Roboto" panose="020B0604020202020204" charset="0"/>
              </a:rPr>
              <a:t>Satisfaction of Publics </a:t>
            </a:r>
            <a:r>
              <a:rPr lang="en-US" b="1" dirty="0" smtClean="0">
                <a:solidFill>
                  <a:schemeClr val="tx1"/>
                </a:solidFill>
                <a:latin typeface="Roboto" panose="020B0604020202020204" charset="0"/>
                <a:ea typeface="Roboto" panose="020B0604020202020204" charset="0"/>
              </a:rPr>
              <a:t> </a:t>
            </a:r>
            <a:endParaRPr lang="en-US" b="1" dirty="0">
              <a:solidFill>
                <a:schemeClr val="tx1"/>
              </a:solidFill>
              <a:latin typeface="Roboto" panose="020B0604020202020204" charset="0"/>
              <a:ea typeface="Roboto" panose="020B0604020202020204" charset="0"/>
            </a:endParaRPr>
          </a:p>
        </p:txBody>
      </p:sp>
      <p:sp>
        <p:nvSpPr>
          <p:cNvPr id="5" name="TextBox 4"/>
          <p:cNvSpPr txBox="1"/>
          <p:nvPr/>
        </p:nvSpPr>
        <p:spPr>
          <a:xfrm>
            <a:off x="297949" y="1141454"/>
            <a:ext cx="8691937" cy="1446550"/>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Retailers typically strive to satisfy their publics; that is, their stockholders, customers, suppliers, employees, and government. Stockholder satisfaction is a goal for any publicly owned retailer. Some firms set policies leading to small annual increases in sales and profits (because these goals can be sustained over the long run and indicate good management) rather than ones based on innovative ideas that may lead to peaks and valleys in sales and profits (indicating risky decisions). Stable earnings lead to stable dividends.</a:t>
            </a:r>
          </a:p>
        </p:txBody>
      </p:sp>
      <p:sp>
        <p:nvSpPr>
          <p:cNvPr id="6" name="Rounded Rectangle 5"/>
          <p:cNvSpPr/>
          <p:nvPr/>
        </p:nvSpPr>
        <p:spPr>
          <a:xfrm>
            <a:off x="431515" y="2782070"/>
            <a:ext cx="2054831" cy="3537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Image (Positioning) </a:t>
            </a:r>
            <a:endParaRPr lang="en-US" b="1" dirty="0">
              <a:solidFill>
                <a:schemeClr val="tx1"/>
              </a:solidFill>
              <a:latin typeface="Roboto" panose="020B0604020202020204" charset="0"/>
              <a:ea typeface="Roboto" panose="020B0604020202020204" charset="0"/>
            </a:endParaRPr>
          </a:p>
        </p:txBody>
      </p:sp>
      <p:sp>
        <p:nvSpPr>
          <p:cNvPr id="7" name="TextBox 6"/>
          <p:cNvSpPr txBox="1"/>
          <p:nvPr/>
        </p:nvSpPr>
        <p:spPr>
          <a:xfrm>
            <a:off x="297949" y="3248389"/>
            <a:ext cx="8691937" cy="892552"/>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An image represents how a given retailer is perceived by consumers and others. A firm may be seen as innovative or conservative, specialized or broad-based, discount-oriented or upscale. The key to a successful image is that consumers view the retailer in the manner the firm intends.</a:t>
            </a:r>
          </a:p>
        </p:txBody>
      </p:sp>
    </p:spTree>
    <p:extLst>
      <p:ext uri="{BB962C8B-B14F-4D97-AF65-F5344CB8AC3E}">
        <p14:creationId xmlns:p14="http://schemas.microsoft.com/office/powerpoint/2010/main" val="3256662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0603" y="143838"/>
            <a:ext cx="2424701" cy="369332"/>
          </a:xfrm>
          <a:prstGeom prst="rect">
            <a:avLst/>
          </a:prstGeom>
          <a:noFill/>
        </p:spPr>
        <p:txBody>
          <a:bodyPr wrap="square" rtlCol="0">
            <a:spAutoFit/>
          </a:bodyPr>
          <a:lstStyle/>
          <a:p>
            <a:pPr algn="ctr"/>
            <a:r>
              <a:rPr lang="en-US" sz="1800" b="1" dirty="0">
                <a:latin typeface="Roboto" panose="020B0604020202020204" charset="0"/>
                <a:ea typeface="Roboto" panose="020B0604020202020204" charset="0"/>
              </a:rPr>
              <a:t>Niche Retailing</a:t>
            </a:r>
          </a:p>
        </p:txBody>
      </p:sp>
      <p:sp>
        <p:nvSpPr>
          <p:cNvPr id="3" name="TextBox 2"/>
          <p:cNvSpPr txBox="1"/>
          <p:nvPr/>
        </p:nvSpPr>
        <p:spPr>
          <a:xfrm>
            <a:off x="267128" y="513170"/>
            <a:ext cx="8558374" cy="1061829"/>
          </a:xfrm>
          <a:prstGeom prst="rect">
            <a:avLst/>
          </a:prstGeom>
          <a:noFill/>
        </p:spPr>
        <p:txBody>
          <a:bodyPr wrap="square" rtlCol="0">
            <a:spAutoFit/>
          </a:bodyPr>
          <a:lstStyle/>
          <a:p>
            <a:pPr>
              <a:lnSpc>
                <a:spcPct val="150000"/>
              </a:lnSpc>
            </a:pPr>
            <a:r>
              <a:rPr lang="en-US" dirty="0">
                <a:latin typeface="Roboto" panose="020B0604020202020204" charset="0"/>
                <a:ea typeface="Roboto" panose="020B0604020202020204" charset="0"/>
              </a:rPr>
              <a:t>In this scenario, retailers choose to specialize and target a specific customer group. Examples include Babies “R” Us (apparel for very young children), Mercedes (luxury autos for upscale customers), and SeniorStore.com (products oriented to those age 50 and older).</a:t>
            </a:r>
          </a:p>
        </p:txBody>
      </p:sp>
      <p:pic>
        <p:nvPicPr>
          <p:cNvPr id="4" name="Picture 3"/>
          <p:cNvPicPr>
            <a:picLocks noChangeAspect="1"/>
          </p:cNvPicPr>
          <p:nvPr/>
        </p:nvPicPr>
        <p:blipFill>
          <a:blip r:embed="rId2"/>
          <a:stretch>
            <a:fillRect/>
          </a:stretch>
        </p:blipFill>
        <p:spPr>
          <a:xfrm>
            <a:off x="1957227" y="1705510"/>
            <a:ext cx="5178175" cy="3437990"/>
          </a:xfrm>
          <a:prstGeom prst="rect">
            <a:avLst/>
          </a:prstGeom>
        </p:spPr>
      </p:pic>
    </p:spTree>
    <p:extLst>
      <p:ext uri="{BB962C8B-B14F-4D97-AF65-F5344CB8AC3E}">
        <p14:creationId xmlns:p14="http://schemas.microsoft.com/office/powerpoint/2010/main" val="23153953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5209" y="1900719"/>
            <a:ext cx="2280862" cy="513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Roboto" panose="020B0604020202020204" charset="0"/>
                <a:ea typeface="Roboto" panose="020B0604020202020204" charset="0"/>
              </a:rPr>
              <a:t>Selected Retail Positioning Strategies</a:t>
            </a:r>
          </a:p>
        </p:txBody>
      </p:sp>
      <p:pic>
        <p:nvPicPr>
          <p:cNvPr id="6" name="Picture 5"/>
          <p:cNvPicPr>
            <a:picLocks noChangeAspect="1"/>
          </p:cNvPicPr>
          <p:nvPr/>
        </p:nvPicPr>
        <p:blipFill>
          <a:blip r:embed="rId2"/>
          <a:stretch>
            <a:fillRect/>
          </a:stretch>
        </p:blipFill>
        <p:spPr>
          <a:xfrm>
            <a:off x="2695575" y="0"/>
            <a:ext cx="6448425" cy="5143500"/>
          </a:xfrm>
          <a:prstGeom prst="rect">
            <a:avLst/>
          </a:prstGeom>
        </p:spPr>
      </p:pic>
    </p:spTree>
    <p:extLst>
      <p:ext uri="{BB962C8B-B14F-4D97-AF65-F5344CB8AC3E}">
        <p14:creationId xmlns:p14="http://schemas.microsoft.com/office/powerpoint/2010/main" val="5329763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44558" y="92469"/>
            <a:ext cx="5959010" cy="53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Roboto" panose="020B0604020202020204" charset="0"/>
                <a:ea typeface="Roboto" panose="020B0604020202020204" charset="0"/>
              </a:rPr>
              <a:t>IDENTIFICATION OF CONSUMER CHARACTERISTICS AND NEEDS </a:t>
            </a:r>
          </a:p>
        </p:txBody>
      </p:sp>
      <p:sp>
        <p:nvSpPr>
          <p:cNvPr id="4" name="Rounded Rectangle 3"/>
          <p:cNvSpPr/>
          <p:nvPr/>
        </p:nvSpPr>
        <p:spPr>
          <a:xfrm>
            <a:off x="256854" y="750015"/>
            <a:ext cx="2188395" cy="36987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Roboto" panose="020B0604020202020204" charset="0"/>
                <a:ea typeface="Roboto" panose="020B0604020202020204" charset="0"/>
              </a:rPr>
              <a:t>Mass marketing</a:t>
            </a:r>
            <a:endParaRPr lang="en-US" sz="1600" b="1" dirty="0">
              <a:solidFill>
                <a:schemeClr val="tx1"/>
              </a:solidFill>
              <a:latin typeface="Roboto" panose="020B0604020202020204" charset="0"/>
              <a:ea typeface="Roboto" panose="020B0604020202020204" charset="0"/>
            </a:endParaRPr>
          </a:p>
        </p:txBody>
      </p:sp>
      <p:sp>
        <p:nvSpPr>
          <p:cNvPr id="5" name="TextBox 4"/>
          <p:cNvSpPr txBox="1"/>
          <p:nvPr/>
        </p:nvSpPr>
        <p:spPr>
          <a:xfrm>
            <a:off x="184935" y="1200212"/>
            <a:ext cx="5342562" cy="307777"/>
          </a:xfrm>
          <a:prstGeom prst="rect">
            <a:avLst/>
          </a:prstGeom>
          <a:noFill/>
        </p:spPr>
        <p:txBody>
          <a:bodyPr wrap="square" rtlCol="0">
            <a:spAutoFit/>
          </a:bodyPr>
          <a:lstStyle/>
          <a:p>
            <a:r>
              <a:rPr lang="en-US" dirty="0" smtClean="0">
                <a:latin typeface="Roboto" panose="020B0604020202020204" charset="0"/>
                <a:ea typeface="Roboto" panose="020B0604020202020204" charset="0"/>
              </a:rPr>
              <a:t>Selling goods and services to a broad spectrum of consumers</a:t>
            </a:r>
            <a:endParaRPr lang="en-US" dirty="0">
              <a:latin typeface="Roboto" panose="020B0604020202020204" charset="0"/>
              <a:ea typeface="Roboto" panose="020B0604020202020204" charset="0"/>
            </a:endParaRPr>
          </a:p>
        </p:txBody>
      </p:sp>
      <p:pic>
        <p:nvPicPr>
          <p:cNvPr id="5122" name="Picture 2" descr="Why Targeted Marketing is More Important Than You Th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09" y="1540676"/>
            <a:ext cx="3852891" cy="289037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51676" y="1630754"/>
            <a:ext cx="2712377" cy="44179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Concentrated marketing</a:t>
            </a:r>
            <a:endParaRPr lang="en-US" sz="1600" b="1" dirty="0">
              <a:solidFill>
                <a:schemeClr val="tx1"/>
              </a:solidFill>
              <a:latin typeface="Roboto" panose="020B0604020202020204" charset="0"/>
              <a:ea typeface="Roboto" panose="020B0604020202020204" charset="0"/>
            </a:endParaRPr>
          </a:p>
        </p:txBody>
      </p:sp>
      <p:sp>
        <p:nvSpPr>
          <p:cNvPr id="8" name="TextBox 7"/>
          <p:cNvSpPr txBox="1"/>
          <p:nvPr/>
        </p:nvSpPr>
        <p:spPr>
          <a:xfrm>
            <a:off x="184935" y="2072548"/>
            <a:ext cx="5106174" cy="1061829"/>
          </a:xfrm>
          <a:prstGeom prst="rect">
            <a:avLst/>
          </a:prstGeom>
          <a:noFill/>
        </p:spPr>
        <p:txBody>
          <a:bodyPr wrap="square" rtlCol="0">
            <a:spAutoFit/>
          </a:bodyPr>
          <a:lstStyle/>
          <a:p>
            <a:pPr>
              <a:lnSpc>
                <a:spcPct val="150000"/>
              </a:lnSpc>
            </a:pPr>
            <a:r>
              <a:rPr lang="en-US" dirty="0">
                <a:latin typeface="Roboto" panose="020B0604020202020204" charset="0"/>
                <a:ea typeface="Roboto" panose="020B0604020202020204" charset="0"/>
              </a:rPr>
              <a:t>Concentrated marketing is a marketing strategy in which a company focuses on one specific target market group for most or all of its marketing initiatives</a:t>
            </a:r>
            <a:endParaRPr lang="en-US" dirty="0">
              <a:latin typeface="Roboto" panose="020B0604020202020204" charset="0"/>
              <a:ea typeface="Roboto" panose="020B0604020202020204" charset="0"/>
            </a:endParaRPr>
          </a:p>
        </p:txBody>
      </p:sp>
      <p:sp>
        <p:nvSpPr>
          <p:cNvPr id="9" name="Rounded Rectangle 8"/>
          <p:cNvSpPr/>
          <p:nvPr/>
        </p:nvSpPr>
        <p:spPr>
          <a:xfrm>
            <a:off x="256854" y="3220140"/>
            <a:ext cx="2712377" cy="44179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Roboto" panose="020B0604020202020204" charset="0"/>
                <a:ea typeface="Roboto" panose="020B0604020202020204" charset="0"/>
              </a:rPr>
              <a:t>Differentiated </a:t>
            </a:r>
            <a:r>
              <a:rPr lang="en-US" sz="1600" b="1" dirty="0">
                <a:solidFill>
                  <a:schemeClr val="tx1"/>
                </a:solidFill>
                <a:latin typeface="Roboto" panose="020B0604020202020204" charset="0"/>
                <a:ea typeface="Roboto" panose="020B0604020202020204" charset="0"/>
              </a:rPr>
              <a:t>marketing</a:t>
            </a:r>
          </a:p>
        </p:txBody>
      </p:sp>
      <p:sp>
        <p:nvSpPr>
          <p:cNvPr id="10" name="TextBox 9"/>
          <p:cNvSpPr txBox="1"/>
          <p:nvPr/>
        </p:nvSpPr>
        <p:spPr>
          <a:xfrm>
            <a:off x="184935" y="3747697"/>
            <a:ext cx="5106174" cy="738664"/>
          </a:xfrm>
          <a:prstGeom prst="rect">
            <a:avLst/>
          </a:prstGeom>
          <a:noFill/>
        </p:spPr>
        <p:txBody>
          <a:bodyPr wrap="square" rtlCol="0">
            <a:spAutoFit/>
          </a:bodyPr>
          <a:lstStyle/>
          <a:p>
            <a:pPr>
              <a:lnSpc>
                <a:spcPct val="150000"/>
              </a:lnSpc>
            </a:pPr>
            <a:r>
              <a:rPr lang="en-US" dirty="0" smtClean="0">
                <a:latin typeface="Roboto" panose="020B0604020202020204" charset="0"/>
                <a:ea typeface="Roboto" panose="020B0604020202020204" charset="0"/>
              </a:rPr>
              <a:t>Aiming </a:t>
            </a:r>
            <a:r>
              <a:rPr lang="en-US" dirty="0">
                <a:latin typeface="Roboto" panose="020B0604020202020204" charset="0"/>
                <a:ea typeface="Roboto" panose="020B0604020202020204" charset="0"/>
              </a:rPr>
              <a:t>at two or more distinct consumer groups, with different retailing approaches for each group.</a:t>
            </a:r>
          </a:p>
        </p:txBody>
      </p:sp>
    </p:spTree>
    <p:extLst>
      <p:ext uri="{BB962C8B-B14F-4D97-AF65-F5344CB8AC3E}">
        <p14:creationId xmlns:p14="http://schemas.microsoft.com/office/powerpoint/2010/main" val="2169785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636" y="502683"/>
            <a:ext cx="8715044" cy="3535059"/>
          </a:xfrm>
          <a:prstGeom prst="rect">
            <a:avLst/>
          </a:prstGeom>
        </p:spPr>
      </p:pic>
    </p:spTree>
    <p:extLst>
      <p:ext uri="{BB962C8B-B14F-4D97-AF65-F5344CB8AC3E}">
        <p14:creationId xmlns:p14="http://schemas.microsoft.com/office/powerpoint/2010/main" val="4086141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4989" y="205483"/>
            <a:ext cx="2301411" cy="307777"/>
          </a:xfrm>
          <a:prstGeom prst="rect">
            <a:avLst/>
          </a:prstGeom>
          <a:solidFill>
            <a:schemeClr val="accent1">
              <a:lumMod val="40000"/>
              <a:lumOff val="60000"/>
            </a:schemeClr>
          </a:solidFill>
        </p:spPr>
        <p:txBody>
          <a:bodyPr wrap="square" rtlCol="0">
            <a:spAutoFit/>
          </a:bodyPr>
          <a:lstStyle/>
          <a:p>
            <a:pPr algn="ctr"/>
            <a:r>
              <a:rPr lang="en-US" b="1" dirty="0">
                <a:solidFill>
                  <a:schemeClr val="tx1"/>
                </a:solidFill>
                <a:latin typeface="Roboto" panose="020B0604020202020204" charset="0"/>
                <a:ea typeface="Roboto" panose="020B0604020202020204" charset="0"/>
              </a:rPr>
              <a:t>OVERALL STRATEGY </a:t>
            </a:r>
          </a:p>
        </p:txBody>
      </p:sp>
      <p:sp>
        <p:nvSpPr>
          <p:cNvPr id="3" name="TextBox 2"/>
          <p:cNvSpPr txBox="1"/>
          <p:nvPr/>
        </p:nvSpPr>
        <p:spPr>
          <a:xfrm>
            <a:off x="390416" y="513260"/>
            <a:ext cx="8630294" cy="1061829"/>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Next, a retailer develops an in-depth overall strategy. This involves two components: the aspects of business the firm can directly affect and those to which the retailer must adapt. The former are called controllable variables, and the latter are called uncontrollable variables</a:t>
            </a:r>
          </a:p>
        </p:txBody>
      </p:sp>
      <p:pic>
        <p:nvPicPr>
          <p:cNvPr id="4" name="Picture 3"/>
          <p:cNvPicPr>
            <a:picLocks noChangeAspect="1"/>
          </p:cNvPicPr>
          <p:nvPr/>
        </p:nvPicPr>
        <p:blipFill>
          <a:blip r:embed="rId2"/>
          <a:stretch>
            <a:fillRect/>
          </a:stretch>
        </p:blipFill>
        <p:spPr>
          <a:xfrm>
            <a:off x="215221" y="2000357"/>
            <a:ext cx="8805489" cy="2190750"/>
          </a:xfrm>
          <a:prstGeom prst="rect">
            <a:avLst/>
          </a:prstGeom>
        </p:spPr>
      </p:pic>
    </p:spTree>
    <p:extLst>
      <p:ext uri="{BB962C8B-B14F-4D97-AF65-F5344CB8AC3E}">
        <p14:creationId xmlns:p14="http://schemas.microsoft.com/office/powerpoint/2010/main" val="4126356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1555" y="102741"/>
            <a:ext cx="3544584" cy="338554"/>
          </a:xfrm>
          <a:prstGeom prst="rect">
            <a:avLst/>
          </a:prstGeom>
          <a:solidFill>
            <a:schemeClr val="accent1">
              <a:lumMod val="40000"/>
              <a:lumOff val="60000"/>
            </a:schemeClr>
          </a:solidFill>
        </p:spPr>
        <p:txBody>
          <a:bodyPr wrap="square" rtlCol="0">
            <a:spAutoFit/>
          </a:bodyPr>
          <a:lstStyle/>
          <a:p>
            <a:pPr algn="ctr"/>
            <a:r>
              <a:rPr lang="en-US" sz="1600" b="1" dirty="0">
                <a:latin typeface="Roboto" panose="020B0604020202020204" charset="0"/>
                <a:ea typeface="Roboto" panose="020B0604020202020204" charset="0"/>
              </a:rPr>
              <a:t>SPECIFIC ACTIVITIES </a:t>
            </a:r>
          </a:p>
        </p:txBody>
      </p:sp>
      <p:sp>
        <p:nvSpPr>
          <p:cNvPr id="3" name="TextBox 2"/>
          <p:cNvSpPr txBox="1"/>
          <p:nvPr/>
        </p:nvSpPr>
        <p:spPr>
          <a:xfrm>
            <a:off x="421240" y="821933"/>
            <a:ext cx="8065214" cy="2964914"/>
          </a:xfrm>
          <a:prstGeom prst="rect">
            <a:avLst/>
          </a:prstGeom>
          <a:noFill/>
        </p:spPr>
        <p:txBody>
          <a:bodyPr wrap="square" rtlCol="0">
            <a:spAutoFit/>
          </a:bodyPr>
          <a:lstStyle/>
          <a:p>
            <a:pPr>
              <a:lnSpc>
                <a:spcPct val="150000"/>
              </a:lnSpc>
            </a:pPr>
            <a:r>
              <a:rPr lang="en-US" b="1" dirty="0">
                <a:latin typeface="Roboto" panose="020B0604020202020204" charset="0"/>
                <a:ea typeface="Roboto" panose="020B0604020202020204" charset="0"/>
              </a:rPr>
              <a:t>Store location. </a:t>
            </a:r>
            <a:r>
              <a:rPr lang="en-US" dirty="0">
                <a:latin typeface="Roboto" panose="020B0604020202020204" charset="0"/>
                <a:ea typeface="Roboto" panose="020B0604020202020204" charset="0"/>
              </a:rPr>
              <a:t>Trading-area analysis gauges the area from which a firm draws its customers. The level of competition in a trading area is studied </a:t>
            </a:r>
            <a:r>
              <a:rPr lang="en-US" dirty="0" smtClean="0">
                <a:latin typeface="Roboto" panose="020B0604020202020204" charset="0"/>
                <a:ea typeface="Roboto" panose="020B0604020202020204" charset="0"/>
              </a:rPr>
              <a:t>regularly.</a:t>
            </a:r>
          </a:p>
          <a:p>
            <a:pPr>
              <a:lnSpc>
                <a:spcPct val="150000"/>
              </a:lnSpc>
            </a:pPr>
            <a:r>
              <a:rPr lang="en-US" b="1" dirty="0">
                <a:solidFill>
                  <a:schemeClr val="tx1"/>
                </a:solidFill>
                <a:latin typeface="Roboto" panose="020B0604020202020204" charset="0"/>
                <a:ea typeface="Roboto" panose="020B0604020202020204" charset="0"/>
              </a:rPr>
              <a:t>Managing the business. </a:t>
            </a:r>
            <a:r>
              <a:rPr lang="en-US" dirty="0">
                <a:latin typeface="Roboto" panose="020B0604020202020204" charset="0"/>
                <a:ea typeface="Roboto" panose="020B0604020202020204" charset="0"/>
              </a:rPr>
              <a:t>There is a clear chain of command from managers to workers. An organization structure is set into </a:t>
            </a:r>
            <a:r>
              <a:rPr lang="en-US" dirty="0" smtClean="0">
                <a:latin typeface="Roboto" panose="020B0604020202020204" charset="0"/>
                <a:ea typeface="Roboto" panose="020B0604020202020204" charset="0"/>
              </a:rPr>
              <a:t>place</a:t>
            </a:r>
          </a:p>
          <a:p>
            <a:pPr>
              <a:lnSpc>
                <a:spcPct val="150000"/>
              </a:lnSpc>
            </a:pPr>
            <a:r>
              <a:rPr lang="en-US" b="1" dirty="0">
                <a:latin typeface="Roboto" panose="020B0604020202020204" charset="0"/>
                <a:ea typeface="Roboto" panose="020B0604020202020204" charset="0"/>
              </a:rPr>
              <a:t>Merchandise management and pricing</a:t>
            </a:r>
            <a:r>
              <a:rPr lang="en-US" dirty="0">
                <a:latin typeface="Roboto" panose="020B0604020202020204" charset="0"/>
                <a:ea typeface="Roboto" panose="020B0604020202020204" charset="0"/>
              </a:rPr>
              <a:t>. Assortments in departments and the space allotted to each department require constant decisions. Innovative firms look for new merchandise and clear out slow-moving items</a:t>
            </a:r>
            <a:r>
              <a:rPr lang="en-US" dirty="0" smtClean="0">
                <a:latin typeface="Roboto" panose="020B0604020202020204" charset="0"/>
                <a:ea typeface="Roboto" panose="020B0604020202020204" charset="0"/>
              </a:rPr>
              <a:t>.</a:t>
            </a:r>
          </a:p>
          <a:p>
            <a:pPr>
              <a:lnSpc>
                <a:spcPct val="150000"/>
              </a:lnSpc>
            </a:pPr>
            <a:r>
              <a:rPr lang="en-US" b="1" dirty="0">
                <a:solidFill>
                  <a:schemeClr val="tx1"/>
                </a:solidFill>
                <a:latin typeface="Roboto" panose="020B0604020202020204" charset="0"/>
                <a:ea typeface="Roboto" panose="020B0604020202020204" charset="0"/>
              </a:rPr>
              <a:t>Communicating with the customer. </a:t>
            </a:r>
            <a:r>
              <a:rPr lang="en-US" dirty="0">
                <a:latin typeface="Roboto" panose="020B0604020202020204" charset="0"/>
                <a:ea typeface="Roboto" panose="020B0604020202020204" charset="0"/>
              </a:rPr>
              <a:t>The storefront and display windows, store layout, and merchandise displays need regular attention</a:t>
            </a:r>
          </a:p>
        </p:txBody>
      </p:sp>
    </p:spTree>
    <p:extLst>
      <p:ext uri="{BB962C8B-B14F-4D97-AF65-F5344CB8AC3E}">
        <p14:creationId xmlns:p14="http://schemas.microsoft.com/office/powerpoint/2010/main" val="2755007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8279" y="215757"/>
            <a:ext cx="2363056" cy="307777"/>
          </a:xfrm>
          <a:prstGeom prst="rect">
            <a:avLst/>
          </a:prstGeom>
          <a:solidFill>
            <a:schemeClr val="accent1">
              <a:lumMod val="40000"/>
              <a:lumOff val="60000"/>
            </a:schemeClr>
          </a:solidFill>
        </p:spPr>
        <p:txBody>
          <a:bodyPr wrap="square" rtlCol="0">
            <a:spAutoFit/>
          </a:bodyPr>
          <a:lstStyle/>
          <a:p>
            <a:pPr algn="ctr"/>
            <a:r>
              <a:rPr lang="en-US" b="1" dirty="0"/>
              <a:t>CONTROL </a:t>
            </a:r>
          </a:p>
        </p:txBody>
      </p:sp>
      <p:sp>
        <p:nvSpPr>
          <p:cNvPr id="3" name="TextBox 2"/>
          <p:cNvSpPr txBox="1"/>
          <p:nvPr/>
        </p:nvSpPr>
        <p:spPr>
          <a:xfrm>
            <a:off x="585627" y="760288"/>
            <a:ext cx="8075488" cy="1348254"/>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In the control phase of strategic planning for retailers, a review takes place (Step VI </a:t>
            </a:r>
            <a:r>
              <a:rPr lang="en-US" dirty="0" smtClean="0">
                <a:latin typeface="Roboto" panose="020B0604020202020204" charset="0"/>
                <a:ea typeface="Roboto" panose="020B0604020202020204" charset="0"/>
              </a:rPr>
              <a:t>in), </a:t>
            </a:r>
            <a:r>
              <a:rPr lang="en-US" dirty="0">
                <a:latin typeface="Roboto" panose="020B0604020202020204" charset="0"/>
                <a:ea typeface="Roboto" panose="020B0604020202020204" charset="0"/>
              </a:rPr>
              <a:t>as the strategy and tactics (Steps IV and V) are assessed against the business mission, objectives, and target market (Steps I, II, and III). This procedure is called a retail audit, which is a systematic process for analyzing the performance of a retailer. </a:t>
            </a:r>
          </a:p>
        </p:txBody>
      </p:sp>
      <p:sp>
        <p:nvSpPr>
          <p:cNvPr id="4" name="TextBox 3"/>
          <p:cNvSpPr txBox="1"/>
          <p:nvPr/>
        </p:nvSpPr>
        <p:spPr>
          <a:xfrm>
            <a:off x="3308279" y="2345296"/>
            <a:ext cx="2363056" cy="307777"/>
          </a:xfrm>
          <a:prstGeom prst="rect">
            <a:avLst/>
          </a:prstGeom>
          <a:solidFill>
            <a:schemeClr val="accent1">
              <a:lumMod val="40000"/>
              <a:lumOff val="60000"/>
            </a:schemeClr>
          </a:solidFill>
        </p:spPr>
        <p:txBody>
          <a:bodyPr wrap="square" rtlCol="0">
            <a:spAutoFit/>
          </a:bodyPr>
          <a:lstStyle/>
          <a:p>
            <a:pPr algn="ctr"/>
            <a:r>
              <a:rPr lang="en-US" b="1" dirty="0"/>
              <a:t>FEEDBACK </a:t>
            </a:r>
          </a:p>
        </p:txBody>
      </p:sp>
      <p:sp>
        <p:nvSpPr>
          <p:cNvPr id="5" name="TextBox 4"/>
          <p:cNvSpPr txBox="1"/>
          <p:nvPr/>
        </p:nvSpPr>
        <p:spPr>
          <a:xfrm>
            <a:off x="585627" y="2815119"/>
            <a:ext cx="8075488" cy="701923"/>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At each strategic stage, an observant management receives signals or cues, known as feedback, as to the success or failure of that part of the strategy</a:t>
            </a:r>
          </a:p>
        </p:txBody>
      </p:sp>
    </p:spTree>
    <p:extLst>
      <p:ext uri="{BB962C8B-B14F-4D97-AF65-F5344CB8AC3E}">
        <p14:creationId xmlns:p14="http://schemas.microsoft.com/office/powerpoint/2010/main" val="5345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75205" y="119489"/>
            <a:ext cx="5247527" cy="419667"/>
          </a:xfrm>
          <a:prstGeom prst="rect">
            <a:avLst/>
          </a:prstGeom>
          <a:noFill/>
        </p:spPr>
        <p:txBody>
          <a:bodyPr wrap="square" rtlCol="0">
            <a:spAutoFit/>
          </a:bodyPr>
          <a:lstStyle/>
          <a:p>
            <a:pPr algn="ctr">
              <a:lnSpc>
                <a:spcPct val="150000"/>
              </a:lnSpc>
            </a:pPr>
            <a:r>
              <a:rPr lang="en-US" sz="1600" b="1" dirty="0"/>
              <a:t>The Retailer’s Role in the Sorting Process</a:t>
            </a:r>
            <a:endParaRPr lang="en-US" sz="1600" b="1" dirty="0">
              <a:latin typeface="Roboto" panose="020B0604020202020204" charset="0"/>
              <a:ea typeface="Roboto" panose="020B0604020202020204" charset="0"/>
            </a:endParaRPr>
          </a:p>
        </p:txBody>
      </p:sp>
      <p:pic>
        <p:nvPicPr>
          <p:cNvPr id="2" name="Picture 1"/>
          <p:cNvPicPr>
            <a:picLocks noChangeAspect="1"/>
          </p:cNvPicPr>
          <p:nvPr/>
        </p:nvPicPr>
        <p:blipFill>
          <a:blip r:embed="rId2"/>
          <a:stretch>
            <a:fillRect/>
          </a:stretch>
        </p:blipFill>
        <p:spPr>
          <a:xfrm>
            <a:off x="915682" y="642376"/>
            <a:ext cx="7366571" cy="4227468"/>
          </a:xfrm>
          <a:prstGeom prst="rect">
            <a:avLst/>
          </a:prstGeom>
        </p:spPr>
      </p:pic>
    </p:spTree>
    <p:extLst>
      <p:ext uri="{BB962C8B-B14F-4D97-AF65-F5344CB8AC3E}">
        <p14:creationId xmlns:p14="http://schemas.microsoft.com/office/powerpoint/2010/main" val="2095630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2C94F61-BFA7-4621-891A-6C3324AC0156}"/>
              </a:ext>
            </a:extLst>
          </p:cNvPr>
          <p:cNvSpPr txBox="1"/>
          <p:nvPr/>
        </p:nvSpPr>
        <p:spPr>
          <a:xfrm>
            <a:off x="1047965" y="218591"/>
            <a:ext cx="7407667" cy="338554"/>
          </a:xfrm>
          <a:prstGeom prst="rect">
            <a:avLst/>
          </a:prstGeom>
          <a:solidFill>
            <a:srgbClr val="00B0F0"/>
          </a:solidFill>
        </p:spPr>
        <p:txBody>
          <a:bodyPr wrap="square" rtlCol="0">
            <a:spAutoFit/>
          </a:bodyPr>
          <a:lstStyle/>
          <a:p>
            <a:pPr algn="ctr"/>
            <a:r>
              <a:rPr lang="en-US" sz="1600" b="1" dirty="0"/>
              <a:t>THE RELATIONSHIPS AMONG RETAILERS AND THEIR SUPPLIERS</a:t>
            </a:r>
            <a:endParaRPr lang="en-US" sz="1600" b="1" dirty="0">
              <a:latin typeface="Roboto" panose="020B0604020202020204" charset="0"/>
              <a:ea typeface="Roboto" panose="020B0604020202020204" charset="0"/>
              <a:cs typeface="Calibri" panose="020F0502020204030204" pitchFamily="34" charset="0"/>
            </a:endParaRPr>
          </a:p>
        </p:txBody>
      </p:sp>
      <p:sp>
        <p:nvSpPr>
          <p:cNvPr id="4" name="TextBox 3"/>
          <p:cNvSpPr txBox="1"/>
          <p:nvPr/>
        </p:nvSpPr>
        <p:spPr>
          <a:xfrm>
            <a:off x="955497" y="893852"/>
            <a:ext cx="7356296" cy="1061829"/>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dirty="0">
                <a:latin typeface="Roboto" panose="020B0604020202020204" charset="0"/>
                <a:ea typeface="Roboto" panose="020B0604020202020204" charset="0"/>
              </a:rPr>
              <a:t>Channel relations tend to be smoothest with exclusive </a:t>
            </a:r>
            <a:r>
              <a:rPr lang="en-US" dirty="0" smtClean="0">
                <a:latin typeface="Roboto" panose="020B0604020202020204" charset="0"/>
                <a:ea typeface="Roboto" panose="020B0604020202020204" charset="0"/>
              </a:rPr>
              <a:t>distribution</a:t>
            </a:r>
          </a:p>
          <a:p>
            <a:pPr marL="285750" indent="-285750">
              <a:lnSpc>
                <a:spcPct val="150000"/>
              </a:lnSpc>
              <a:buFont typeface="Wingdings" panose="05000000000000000000" pitchFamily="2" charset="2"/>
              <a:buChar char="q"/>
            </a:pPr>
            <a:r>
              <a:rPr lang="en-US" dirty="0">
                <a:latin typeface="Roboto" panose="020B0604020202020204" charset="0"/>
                <a:ea typeface="Roboto" panose="020B0604020202020204" charset="0"/>
              </a:rPr>
              <a:t>Channel relations tend to be most volatile with intensive </a:t>
            </a:r>
            <a:r>
              <a:rPr lang="en-US" dirty="0" smtClean="0">
                <a:latin typeface="Roboto" panose="020B0604020202020204" charset="0"/>
                <a:ea typeface="Roboto" panose="020B0604020202020204" charset="0"/>
              </a:rPr>
              <a:t>distribution.</a:t>
            </a:r>
          </a:p>
          <a:p>
            <a:pPr marL="285750" indent="-285750">
              <a:lnSpc>
                <a:spcPct val="150000"/>
              </a:lnSpc>
              <a:buFont typeface="Wingdings" panose="05000000000000000000" pitchFamily="2" charset="2"/>
              <a:buChar char="q"/>
            </a:pPr>
            <a:r>
              <a:rPr lang="en-US" dirty="0">
                <a:latin typeface="Roboto" panose="020B0604020202020204" charset="0"/>
                <a:ea typeface="Roboto" panose="020B0604020202020204" charset="0"/>
              </a:rPr>
              <a:t>With selective distribution, suppliers sell through a moderate number of retailers</a:t>
            </a:r>
          </a:p>
        </p:txBody>
      </p:sp>
      <p:pic>
        <p:nvPicPr>
          <p:cNvPr id="2" name="Picture 1"/>
          <p:cNvPicPr>
            <a:picLocks noChangeAspect="1"/>
          </p:cNvPicPr>
          <p:nvPr/>
        </p:nvPicPr>
        <p:blipFill>
          <a:blip r:embed="rId2"/>
          <a:stretch>
            <a:fillRect/>
          </a:stretch>
        </p:blipFill>
        <p:spPr>
          <a:xfrm>
            <a:off x="2383603" y="2292388"/>
            <a:ext cx="5126805" cy="2704209"/>
          </a:xfrm>
          <a:prstGeom prst="rect">
            <a:avLst/>
          </a:prstGeom>
        </p:spPr>
      </p:pic>
    </p:spTree>
    <p:extLst>
      <p:ext uri="{BB962C8B-B14F-4D97-AF65-F5344CB8AC3E}">
        <p14:creationId xmlns:p14="http://schemas.microsoft.com/office/powerpoint/2010/main" val="87194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txBox="1">
            <a:spLocks noGrp="1"/>
          </p:cNvSpPr>
          <p:nvPr>
            <p:ph type="title"/>
          </p:nvPr>
        </p:nvSpPr>
        <p:spPr>
          <a:xfrm>
            <a:off x="2578814" y="226031"/>
            <a:ext cx="4243225" cy="760818"/>
          </a:xfrm>
          <a:prstGeom prst="rect">
            <a:avLst/>
          </a:prstGeom>
          <a:solidFill>
            <a:srgbClr val="33CCFF"/>
          </a:solidFill>
        </p:spPr>
        <p:txBody>
          <a:bodyPr spcFirstLastPara="1" wrap="square" lIns="91425" tIns="91425" rIns="91425" bIns="91425" anchor="ctr" anchorCtr="0">
            <a:noAutofit/>
          </a:bodyPr>
          <a:lstStyle/>
          <a:p>
            <a:pPr lvl="0" algn="ctr">
              <a:buClr>
                <a:schemeClr val="dk1"/>
              </a:buClr>
              <a:buSzPts val="1100"/>
            </a:pPr>
            <a:r>
              <a:rPr lang="en-US" sz="1800" dirty="0"/>
              <a:t>The Special Characteristics of Retailing </a:t>
            </a:r>
            <a:endParaRPr lang="en-US" sz="1800" dirty="0"/>
          </a:p>
        </p:txBody>
      </p:sp>
      <p:sp>
        <p:nvSpPr>
          <p:cNvPr id="4" name="TextBox 3"/>
          <p:cNvSpPr txBox="1"/>
          <p:nvPr/>
        </p:nvSpPr>
        <p:spPr>
          <a:xfrm>
            <a:off x="503433" y="1202076"/>
            <a:ext cx="8024117" cy="2031325"/>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dirty="0">
                <a:latin typeface="Roboto" panose="020B0604020202020204" charset="0"/>
                <a:ea typeface="Roboto" panose="020B0604020202020204" charset="0"/>
              </a:rPr>
              <a:t>The average amount of a sales transaction for retailers is much less than for manufacturers</a:t>
            </a:r>
            <a:r>
              <a:rPr lang="en-US" dirty="0" smtClean="0">
                <a:latin typeface="Roboto" panose="020B0604020202020204" charset="0"/>
                <a:ea typeface="Roboto" panose="020B0604020202020204" charset="0"/>
              </a:rPr>
              <a:t>.</a:t>
            </a:r>
          </a:p>
          <a:p>
            <a:pPr marL="285750" indent="-285750">
              <a:lnSpc>
                <a:spcPct val="150000"/>
              </a:lnSpc>
              <a:buFont typeface="Wingdings" panose="05000000000000000000" pitchFamily="2" charset="2"/>
              <a:buChar char="q"/>
            </a:pPr>
            <a:r>
              <a:rPr lang="en-US" dirty="0">
                <a:latin typeface="Roboto" panose="020B0604020202020204" charset="0"/>
                <a:ea typeface="Roboto" panose="020B0604020202020204" charset="0"/>
              </a:rPr>
              <a:t>Final consumers make many unplanned or impulse purchases. Surveys show that a large percentage of consumers do not look at ads before shopping, do not prepare shopping lists (or do deviate from the lists once in stores), and make fully unplanned purchases</a:t>
            </a:r>
            <a:r>
              <a:rPr lang="en-US" dirty="0" smtClean="0">
                <a:latin typeface="Roboto" panose="020B0604020202020204" charset="0"/>
                <a:ea typeface="Roboto" panose="020B0604020202020204" charset="0"/>
              </a:rPr>
              <a:t>.</a:t>
            </a:r>
          </a:p>
          <a:p>
            <a:pPr marL="285750" indent="-285750">
              <a:lnSpc>
                <a:spcPct val="150000"/>
              </a:lnSpc>
              <a:buFont typeface="Wingdings" panose="05000000000000000000" pitchFamily="2" charset="2"/>
              <a:buChar char="q"/>
            </a:pPr>
            <a:r>
              <a:rPr lang="en-US" dirty="0">
                <a:latin typeface="Roboto" panose="020B0604020202020204" charset="0"/>
                <a:ea typeface="Roboto" panose="020B0604020202020204" charset="0"/>
              </a:rPr>
              <a:t>Despite the inroads made by </a:t>
            </a:r>
            <a:r>
              <a:rPr lang="en-US" dirty="0" smtClean="0">
                <a:latin typeface="Roboto" panose="020B0604020202020204" charset="0"/>
                <a:ea typeface="Roboto" panose="020B0604020202020204" charset="0"/>
              </a:rPr>
              <a:t>non-store </a:t>
            </a:r>
            <a:r>
              <a:rPr lang="en-US" dirty="0">
                <a:latin typeface="Roboto" panose="020B0604020202020204" charset="0"/>
                <a:ea typeface="Roboto" panose="020B0604020202020204" charset="0"/>
              </a:rPr>
              <a:t>retailers, most retail transactions (more than 90 percent) are still conducted in stores—and will continue to be in the future.</a:t>
            </a:r>
            <a:endParaRPr lang="en-US" dirty="0">
              <a:latin typeface="Roboto" panose="020B0604020202020204" charset="0"/>
              <a:ea typeface="Roboto" panose="020B060402020202020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55783E77-7395-43FB-B8F0-19B0FE490A7D}"/>
              </a:ext>
            </a:extLst>
          </p:cNvPr>
          <p:cNvSpPr/>
          <p:nvPr/>
        </p:nvSpPr>
        <p:spPr>
          <a:xfrm>
            <a:off x="1695237" y="0"/>
            <a:ext cx="6441896" cy="41161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Roboto" panose="020B0604020202020204" charset="0"/>
                <a:ea typeface="Roboto" panose="020B0604020202020204" charset="0"/>
              </a:rPr>
              <a:t>Comparing Exclusive, Intensive, and Selective Distribution</a:t>
            </a:r>
            <a:endParaRPr lang="en-US" sz="1800" b="1" dirty="0">
              <a:solidFill>
                <a:schemeClr val="tx1"/>
              </a:solidFill>
              <a:latin typeface="Roboto" panose="020B0604020202020204" charset="0"/>
              <a:ea typeface="Roboto" panose="020B060402020202020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513708" y="544531"/>
            <a:ext cx="8332341" cy="4496228"/>
          </a:xfrm>
          <a:prstGeom prst="rect">
            <a:avLst/>
          </a:prstGeom>
        </p:spPr>
      </p:pic>
    </p:spTree>
    <p:extLst>
      <p:ext uri="{BB962C8B-B14F-4D97-AF65-F5344CB8AC3E}">
        <p14:creationId xmlns:p14="http://schemas.microsoft.com/office/powerpoint/2010/main" val="1669557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Rounded 1">
            <a:extLst>
              <a:ext uri="{FF2B5EF4-FFF2-40B4-BE49-F238E27FC236}">
                <a16:creationId xmlns:a16="http://schemas.microsoft.com/office/drawing/2014/main" xmlns="" id="{55783E77-7395-43FB-B8F0-19B0FE490A7D}"/>
              </a:ext>
            </a:extLst>
          </p:cNvPr>
          <p:cNvSpPr/>
          <p:nvPr/>
        </p:nvSpPr>
        <p:spPr>
          <a:xfrm>
            <a:off x="92466" y="1684316"/>
            <a:ext cx="3030877" cy="94586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Roboto" panose="020B0604020202020204" charset="0"/>
                <a:ea typeface="Roboto" panose="020B0604020202020204" charset="0"/>
              </a:rPr>
              <a:t>Special Characteristics Affecting Retailers</a:t>
            </a:r>
            <a:endParaRPr lang="en-US" sz="2000" b="1" dirty="0">
              <a:solidFill>
                <a:schemeClr val="tx1"/>
              </a:solidFill>
              <a:latin typeface="Roboto" panose="020B0604020202020204" charset="0"/>
              <a:ea typeface="Roboto" panose="020B060402020202020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3524036" y="277402"/>
            <a:ext cx="5619964" cy="4664467"/>
          </a:xfrm>
          <a:prstGeom prst="rect">
            <a:avLst/>
          </a:prstGeom>
        </p:spPr>
      </p:pic>
    </p:spTree>
    <p:extLst>
      <p:ext uri="{BB962C8B-B14F-4D97-AF65-F5344CB8AC3E}">
        <p14:creationId xmlns:p14="http://schemas.microsoft.com/office/powerpoint/2010/main" val="4059699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gital Marketing Proposal by Slidesgo">
  <a:themeElements>
    <a:clrScheme name="Simple Light">
      <a:dk1>
        <a:srgbClr val="000000"/>
      </a:dk1>
      <a:lt1>
        <a:srgbClr val="FFFFFF"/>
      </a:lt1>
      <a:dk2>
        <a:srgbClr val="EFEFEF"/>
      </a:dk2>
      <a:lt2>
        <a:srgbClr val="4D5061"/>
      </a:lt2>
      <a:accent1>
        <a:srgbClr val="61D095"/>
      </a:accent1>
      <a:accent2>
        <a:srgbClr val="48BF84"/>
      </a:accent2>
      <a:accent3>
        <a:srgbClr val="46AB7D"/>
      </a:accent3>
      <a:accent4>
        <a:srgbClr val="439775"/>
      </a:accent4>
      <a:accent5>
        <a:srgbClr val="4D5061"/>
      </a:accent5>
      <a:accent6>
        <a:srgbClr val="303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2384</TotalTime>
  <Words>3358</Words>
  <Application>Microsoft Office PowerPoint</Application>
  <PresentationFormat>On-screen Show (16:9)</PresentationFormat>
  <Paragraphs>168</Paragraphs>
  <Slides>49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Montserrat Medium</vt:lpstr>
      <vt:lpstr>Calibri</vt:lpstr>
      <vt:lpstr>Montserrat ExtraBold</vt:lpstr>
      <vt:lpstr>Montserrat Black</vt:lpstr>
      <vt:lpstr>Wingdings</vt:lpstr>
      <vt:lpstr>Roboto Black</vt:lpstr>
      <vt:lpstr>Roboto</vt:lpstr>
      <vt:lpstr>Arial</vt:lpstr>
      <vt:lpstr>Montserrat SemiBold</vt:lpstr>
      <vt:lpstr>Montserrat</vt:lpstr>
      <vt:lpstr>Digital Marketing Proposal by Slidesgo</vt:lpstr>
      <vt:lpstr>An overview of Strategic Retail Management</vt:lpstr>
      <vt:lpstr>What is Retailing?</vt:lpstr>
      <vt:lpstr>PowerPoint Presentation</vt:lpstr>
      <vt:lpstr>PowerPoint Presentation</vt:lpstr>
      <vt:lpstr>PowerPoint Presentation</vt:lpstr>
      <vt:lpstr>PowerPoint Presentation</vt:lpstr>
      <vt:lpstr>The Special Characteristics of Retailing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Retail industry in Bangladesh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role of selling in marketing</dc:title>
  <cp:lastModifiedBy>DTA-BBA</cp:lastModifiedBy>
  <cp:revision>148</cp:revision>
  <dcterms:modified xsi:type="dcterms:W3CDTF">2022-10-12T09:01:42Z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2579636</vt:lpwstr>
  </property>
  <property fmtid="{D5CDD505-2E9C-101B-9397-08002B2CF9AE}" name="NXPowerLiteSettings" pid="3">
    <vt:lpwstr>F7000400038000</vt:lpwstr>
  </property>
  <property fmtid="{D5CDD505-2E9C-101B-9397-08002B2CF9AE}" name="NXPowerLiteVersion" pid="4">
    <vt:lpwstr>S9.2.0</vt:lpwstr>
  </property>
</Properties>
</file>