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5"/>
  </p:notesMasterIdLst>
  <p:sldIdLst>
    <p:sldId id="256" r:id="rId2"/>
    <p:sldId id="269" r:id="rId3"/>
    <p:sldId id="257" r:id="rId4"/>
    <p:sldId id="258" r:id="rId5"/>
    <p:sldId id="259" r:id="rId6"/>
    <p:sldId id="260" r:id="rId7"/>
    <p:sldId id="262" r:id="rId8"/>
    <p:sldId id="263" r:id="rId9"/>
    <p:sldId id="265" r:id="rId10"/>
    <p:sldId id="270" r:id="rId11"/>
    <p:sldId id="266" r:id="rId12"/>
    <p:sldId id="267" r:id="rId13"/>
    <p:sldId id="268" r:id="rId14"/>
  </p:sldIdLst>
  <p:sldSz cx="9144000" cy="5143500" type="screen16x9"/>
  <p:notesSz cx="6858000" cy="9144000"/>
  <p:embeddedFontLst>
    <p:embeddedFont>
      <p:font typeface="Montserrat" panose="020B0604020202020204" charset="0"/>
      <p:regular r:id="rId16"/>
      <p:bold r:id="rId17"/>
      <p:italic r:id="rId18"/>
      <p:boldItalic r:id="rId19"/>
    </p:embeddedFont>
    <p:embeddedFont>
      <p:font typeface="Lato" panose="020B0604020202020204" charset="0"/>
      <p:regular r:id="rId20"/>
      <p:bold r:id="rId21"/>
      <p:italic r:id="rId22"/>
      <p:boldItalic r:id="rId2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3" d="100"/>
          <a:sy n="93" d="100"/>
        </p:scale>
        <p:origin x="726" y="7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6.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font" Target="fonts/font8.fntdata"/><Relationship Id="rId10" Type="http://schemas.openxmlformats.org/officeDocument/2006/relationships/slide" Target="slides/slide9.xml"/><Relationship Id="rId19"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7.fnt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59707576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157774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g8686a03608_0_9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0" name="Google Shape;200;g8686a03608_0_9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159355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g868c357a66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6" name="Google Shape;206;g868c357a66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556064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8686a03608_0_6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8686a03608_0_6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61793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8686a03608_0_8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8686a03608_0_8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83663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8686a03608_0_8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8686a03608_0_8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141821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8686a03608_0_8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 name="Google Shape;156;g8686a03608_0_8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339152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8686a03608_0_8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 name="Google Shape;169;g8686a03608_0_8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176886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g8686a03608_0_8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5" name="Google Shape;175;g8686a03608_0_8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615680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8686a03608_0_8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8" name="Google Shape;188;g8686a03608_0_89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836173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g8686a03608_0_9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4" name="Google Shape;194;g8686a03608_0_9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7361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rot="5400000">
            <a:off x="7500300" y="505"/>
            <a:ext cx="1643700" cy="1643700"/>
          </a:xfrm>
          <a:prstGeom prst="diagStripe">
            <a:avLst>
              <a:gd name="adj" fmla="val 0"/>
            </a:avLst>
          </a:prstGeom>
          <a:solidFill>
            <a:schemeClr val="lt1">
              <a:alpha val="30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 name="Google Shape;11;p2"/>
          <p:cNvGrpSpPr/>
          <p:nvPr/>
        </p:nvGrpSpPr>
        <p:grpSpPr>
          <a:xfrm>
            <a:off x="0" y="490"/>
            <a:ext cx="5153705" cy="5134399"/>
            <a:chOff x="0" y="75"/>
            <a:chExt cx="5153705" cy="5152950"/>
          </a:xfrm>
        </p:grpSpPr>
        <p:sp>
          <p:nvSpPr>
            <p:cNvPr id="12" name="Google Shape;12;p2"/>
            <p:cNvSpPr/>
            <p:nvPr/>
          </p:nvSpPr>
          <p:spPr>
            <a:xfrm rot="-5400000">
              <a:off x="455" y="-225"/>
              <a:ext cx="5152800" cy="5153700"/>
            </a:xfrm>
            <a:prstGeom prst="diagStripe">
              <a:avLst>
                <a:gd name="adj" fmla="val 50000"/>
              </a:avLst>
            </a:prstGeom>
            <a:solidFill>
              <a:schemeClr val="lt1">
                <a:alpha val="30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5400000">
              <a:off x="150" y="1145825"/>
              <a:ext cx="3996600" cy="3996900"/>
            </a:xfrm>
            <a:prstGeom prst="diagStripe">
              <a:avLst>
                <a:gd name="adj" fmla="val 58774"/>
              </a:avLst>
            </a:prstGeom>
            <a:solidFill>
              <a:schemeClr val="lt1">
                <a:alpha val="30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rot="-5400000">
              <a:off x="1646" y="-75"/>
              <a:ext cx="2299800" cy="23001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flipH="1">
              <a:off x="652821" y="590035"/>
              <a:ext cx="2300100" cy="2299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 name="Google Shape;16;p2"/>
          <p:cNvSpPr txBox="1">
            <a:spLocks noGrp="1"/>
          </p:cNvSpPr>
          <p:nvPr>
            <p:ph type="ctrTitle"/>
          </p:nvPr>
        </p:nvSpPr>
        <p:spPr>
          <a:xfrm>
            <a:off x="3537150" y="1578400"/>
            <a:ext cx="5017500" cy="1578900"/>
          </a:xfrm>
          <a:prstGeom prst="rect">
            <a:avLst/>
          </a:prstGeom>
        </p:spPr>
        <p:txBody>
          <a:bodyPr spcFirstLastPara="1" wrap="square" lIns="91425" tIns="91425" rIns="91425" bIns="91425" anchor="t" anchorCtr="0">
            <a:no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a:endParaRPr/>
          </a:p>
        </p:txBody>
      </p:sp>
      <p:sp>
        <p:nvSpPr>
          <p:cNvPr id="17" name="Google Shape;17;p2"/>
          <p:cNvSpPr txBox="1">
            <a:spLocks noGrp="1"/>
          </p:cNvSpPr>
          <p:nvPr>
            <p:ph type="subTitle" idx="1"/>
          </p:nvPr>
        </p:nvSpPr>
        <p:spPr>
          <a:xfrm>
            <a:off x="5083950" y="3924925"/>
            <a:ext cx="3470700" cy="5061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a:endParaRPr/>
          </a:p>
        </p:txBody>
      </p:sp>
      <p:sp>
        <p:nvSpPr>
          <p:cNvPr id="18" name="Google Shape;18;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105"/>
        <p:cNvGrpSpPr/>
        <p:nvPr/>
      </p:nvGrpSpPr>
      <p:grpSpPr>
        <a:xfrm>
          <a:off x="0" y="0"/>
          <a:ext cx="0" cy="0"/>
          <a:chOff x="0" y="0"/>
          <a:chExt cx="0" cy="0"/>
        </a:xfrm>
      </p:grpSpPr>
      <p:grpSp>
        <p:nvGrpSpPr>
          <p:cNvPr id="106" name="Google Shape;106;p11"/>
          <p:cNvGrpSpPr/>
          <p:nvPr/>
        </p:nvGrpSpPr>
        <p:grpSpPr>
          <a:xfrm>
            <a:off x="4406400" y="0"/>
            <a:ext cx="4737600" cy="5143065"/>
            <a:chOff x="4406400" y="0"/>
            <a:chExt cx="4737600" cy="5143065"/>
          </a:xfrm>
        </p:grpSpPr>
        <p:sp>
          <p:nvSpPr>
            <p:cNvPr id="107" name="Google Shape;107;p11"/>
            <p:cNvSpPr/>
            <p:nvPr/>
          </p:nvSpPr>
          <p:spPr>
            <a:xfrm rot="5400000">
              <a:off x="4408200" y="-1800"/>
              <a:ext cx="4734000" cy="4737600"/>
            </a:xfrm>
            <a:prstGeom prst="diagStripe">
              <a:avLst>
                <a:gd name="adj" fmla="val 49469"/>
              </a:avLst>
            </a:prstGeom>
            <a:solidFill>
              <a:schemeClr val="lt1">
                <a:alpha val="34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11"/>
            <p:cNvSpPr/>
            <p:nvPr/>
          </p:nvSpPr>
          <p:spPr>
            <a:xfrm rot="5400000">
              <a:off x="4841125" y="5700"/>
              <a:ext cx="4298100" cy="4286700"/>
            </a:xfrm>
            <a:prstGeom prst="diagStripe">
              <a:avLst>
                <a:gd name="adj" fmla="val 0"/>
              </a:avLst>
            </a:prstGeom>
            <a:solidFill>
              <a:schemeClr val="lt1">
                <a:alpha val="34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11"/>
            <p:cNvSpPr/>
            <p:nvPr/>
          </p:nvSpPr>
          <p:spPr>
            <a:xfrm rot="-5400000">
              <a:off x="5618399" y="123646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11"/>
            <p:cNvSpPr/>
            <p:nvPr/>
          </p:nvSpPr>
          <p:spPr>
            <a:xfrm flipH="1">
              <a:off x="5849857" y="1443956"/>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11"/>
            <p:cNvSpPr/>
            <p:nvPr/>
          </p:nvSpPr>
          <p:spPr>
            <a:xfrm rot="-5400000">
              <a:off x="5987081" y="246946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11"/>
            <p:cNvSpPr/>
            <p:nvPr/>
          </p:nvSpPr>
          <p:spPr>
            <a:xfrm flipH="1">
              <a:off x="6222115" y="267695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11"/>
            <p:cNvSpPr/>
            <p:nvPr/>
          </p:nvSpPr>
          <p:spPr>
            <a:xfrm rot="-5400000">
              <a:off x="6675341" y="186201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11"/>
            <p:cNvSpPr/>
            <p:nvPr/>
          </p:nvSpPr>
          <p:spPr>
            <a:xfrm flipH="1">
              <a:off x="6908099" y="2069505"/>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11"/>
            <p:cNvSpPr/>
            <p:nvPr/>
          </p:nvSpPr>
          <p:spPr>
            <a:xfrm rot="-5400000">
              <a:off x="6861141" y="2477810"/>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11"/>
            <p:cNvSpPr/>
            <p:nvPr/>
          </p:nvSpPr>
          <p:spPr>
            <a:xfrm flipH="1">
              <a:off x="7965266" y="269296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11"/>
            <p:cNvSpPr/>
            <p:nvPr/>
          </p:nvSpPr>
          <p:spPr>
            <a:xfrm flipH="1">
              <a:off x="8145082" y="330875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11"/>
            <p:cNvSpPr/>
            <p:nvPr/>
          </p:nvSpPr>
          <p:spPr>
            <a:xfrm rot="-5400000">
              <a:off x="7047599" y="309501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11"/>
            <p:cNvSpPr/>
            <p:nvPr/>
          </p:nvSpPr>
          <p:spPr>
            <a:xfrm flipH="1">
              <a:off x="7276649" y="3302502"/>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11"/>
            <p:cNvSpPr/>
            <p:nvPr/>
          </p:nvSpPr>
          <p:spPr>
            <a:xfrm rot="-5400000">
              <a:off x="7227414" y="3710807"/>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11"/>
            <p:cNvSpPr/>
            <p:nvPr/>
          </p:nvSpPr>
          <p:spPr>
            <a:xfrm flipH="1">
              <a:off x="7462448" y="3918294"/>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11"/>
            <p:cNvSpPr/>
            <p:nvPr/>
          </p:nvSpPr>
          <p:spPr>
            <a:xfrm rot="-5400000">
              <a:off x="8102491" y="371847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11"/>
            <p:cNvSpPr/>
            <p:nvPr/>
          </p:nvSpPr>
          <p:spPr>
            <a:xfrm flipH="1">
              <a:off x="8334533" y="3925960"/>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11"/>
            <p:cNvSpPr/>
            <p:nvPr/>
          </p:nvSpPr>
          <p:spPr>
            <a:xfrm rot="-5400000">
              <a:off x="8288290" y="433426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5" name="Google Shape;125;p11"/>
          <p:cNvSpPr txBox="1">
            <a:spLocks noGrp="1"/>
          </p:cNvSpPr>
          <p:nvPr>
            <p:ph type="title" hasCustomPrompt="1"/>
          </p:nvPr>
        </p:nvSpPr>
        <p:spPr>
          <a:xfrm>
            <a:off x="823850" y="1284675"/>
            <a:ext cx="4776000" cy="1300800"/>
          </a:xfrm>
          <a:prstGeom prst="rect">
            <a:avLst/>
          </a:prstGeom>
        </p:spPr>
        <p:txBody>
          <a:bodyPr spcFirstLastPara="1" wrap="square" lIns="91425" tIns="91425" rIns="91425" bIns="91425" anchor="t" anchorCtr="0">
            <a:noAutofit/>
          </a:bodyPr>
          <a:lstStyle>
            <a:lvl1pPr lvl="0">
              <a:spcBef>
                <a:spcPts val="0"/>
              </a:spcBef>
              <a:spcAft>
                <a:spcPts val="0"/>
              </a:spcAft>
              <a:buSzPts val="8000"/>
              <a:buNone/>
              <a:defRPr sz="8000"/>
            </a:lvl1pPr>
            <a:lvl2pPr lvl="1">
              <a:spcBef>
                <a:spcPts val="0"/>
              </a:spcBef>
              <a:spcAft>
                <a:spcPts val="0"/>
              </a:spcAft>
              <a:buSzPts val="8000"/>
              <a:buNone/>
              <a:defRPr sz="8000"/>
            </a:lvl2pPr>
            <a:lvl3pPr lvl="2">
              <a:spcBef>
                <a:spcPts val="0"/>
              </a:spcBef>
              <a:spcAft>
                <a:spcPts val="0"/>
              </a:spcAft>
              <a:buSzPts val="8000"/>
              <a:buNone/>
              <a:defRPr sz="8000"/>
            </a:lvl3pPr>
            <a:lvl4pPr lvl="3">
              <a:spcBef>
                <a:spcPts val="0"/>
              </a:spcBef>
              <a:spcAft>
                <a:spcPts val="0"/>
              </a:spcAft>
              <a:buSzPts val="8000"/>
              <a:buNone/>
              <a:defRPr sz="8000"/>
            </a:lvl4pPr>
            <a:lvl5pPr lvl="4">
              <a:spcBef>
                <a:spcPts val="0"/>
              </a:spcBef>
              <a:spcAft>
                <a:spcPts val="0"/>
              </a:spcAft>
              <a:buSzPts val="8000"/>
              <a:buNone/>
              <a:defRPr sz="8000"/>
            </a:lvl5pPr>
            <a:lvl6pPr lvl="5">
              <a:spcBef>
                <a:spcPts val="0"/>
              </a:spcBef>
              <a:spcAft>
                <a:spcPts val="0"/>
              </a:spcAft>
              <a:buSzPts val="8000"/>
              <a:buNone/>
              <a:defRPr sz="8000"/>
            </a:lvl6pPr>
            <a:lvl7pPr lvl="6">
              <a:spcBef>
                <a:spcPts val="0"/>
              </a:spcBef>
              <a:spcAft>
                <a:spcPts val="0"/>
              </a:spcAft>
              <a:buSzPts val="8000"/>
              <a:buNone/>
              <a:defRPr sz="8000"/>
            </a:lvl7pPr>
            <a:lvl8pPr lvl="7">
              <a:spcBef>
                <a:spcPts val="0"/>
              </a:spcBef>
              <a:spcAft>
                <a:spcPts val="0"/>
              </a:spcAft>
              <a:buSzPts val="8000"/>
              <a:buNone/>
              <a:defRPr sz="8000"/>
            </a:lvl8pPr>
            <a:lvl9pPr lvl="8">
              <a:spcBef>
                <a:spcPts val="0"/>
              </a:spcBef>
              <a:spcAft>
                <a:spcPts val="0"/>
              </a:spcAft>
              <a:buSzPts val="8000"/>
              <a:buNone/>
              <a:defRPr sz="8000"/>
            </a:lvl9pPr>
          </a:lstStyle>
          <a:p>
            <a:r>
              <a:t>xx%</a:t>
            </a:r>
          </a:p>
        </p:txBody>
      </p:sp>
      <p:sp>
        <p:nvSpPr>
          <p:cNvPr id="126" name="Google Shape;126;p11"/>
          <p:cNvSpPr txBox="1">
            <a:spLocks noGrp="1"/>
          </p:cNvSpPr>
          <p:nvPr>
            <p:ph type="body" idx="1"/>
          </p:nvPr>
        </p:nvSpPr>
        <p:spPr>
          <a:xfrm>
            <a:off x="823850" y="2643124"/>
            <a:ext cx="4776000" cy="12189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127" name="Google Shape;12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9"/>
        <p:cNvGrpSpPr/>
        <p:nvPr/>
      </p:nvGrpSpPr>
      <p:grpSpPr>
        <a:xfrm>
          <a:off x="0" y="0"/>
          <a:ext cx="0" cy="0"/>
          <a:chOff x="0" y="0"/>
          <a:chExt cx="0" cy="0"/>
        </a:xfrm>
      </p:grpSpPr>
      <p:grpSp>
        <p:nvGrpSpPr>
          <p:cNvPr id="20" name="Google Shape;20;p3"/>
          <p:cNvGrpSpPr/>
          <p:nvPr/>
        </p:nvGrpSpPr>
        <p:grpSpPr>
          <a:xfrm>
            <a:off x="4406400" y="0"/>
            <a:ext cx="4737600" cy="5143065"/>
            <a:chOff x="4406400" y="0"/>
            <a:chExt cx="4737600" cy="5143065"/>
          </a:xfrm>
        </p:grpSpPr>
        <p:sp>
          <p:nvSpPr>
            <p:cNvPr id="21" name="Google Shape;21;p3"/>
            <p:cNvSpPr/>
            <p:nvPr/>
          </p:nvSpPr>
          <p:spPr>
            <a:xfrm rot="5400000">
              <a:off x="4408200" y="-1800"/>
              <a:ext cx="4734000" cy="4737600"/>
            </a:xfrm>
            <a:prstGeom prst="diagStripe">
              <a:avLst>
                <a:gd name="adj" fmla="val 49469"/>
              </a:avLst>
            </a:prstGeom>
            <a:solidFill>
              <a:schemeClr val="lt1">
                <a:alpha val="34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3"/>
            <p:cNvSpPr/>
            <p:nvPr/>
          </p:nvSpPr>
          <p:spPr>
            <a:xfrm rot="5400000">
              <a:off x="4841125" y="5700"/>
              <a:ext cx="4298100" cy="4286700"/>
            </a:xfrm>
            <a:prstGeom prst="diagStripe">
              <a:avLst>
                <a:gd name="adj" fmla="val 0"/>
              </a:avLst>
            </a:prstGeom>
            <a:solidFill>
              <a:schemeClr val="lt1">
                <a:alpha val="34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p:nvPr/>
          </p:nvSpPr>
          <p:spPr>
            <a:xfrm rot="-5400000">
              <a:off x="5618399" y="123646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3"/>
            <p:cNvSpPr/>
            <p:nvPr/>
          </p:nvSpPr>
          <p:spPr>
            <a:xfrm flipH="1">
              <a:off x="5849857" y="1443956"/>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3"/>
            <p:cNvSpPr/>
            <p:nvPr/>
          </p:nvSpPr>
          <p:spPr>
            <a:xfrm rot="-5400000">
              <a:off x="5987081" y="246946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3"/>
            <p:cNvSpPr/>
            <p:nvPr/>
          </p:nvSpPr>
          <p:spPr>
            <a:xfrm flipH="1">
              <a:off x="6222115" y="267695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3"/>
            <p:cNvSpPr/>
            <p:nvPr/>
          </p:nvSpPr>
          <p:spPr>
            <a:xfrm rot="-5400000">
              <a:off x="6675341" y="186201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3"/>
            <p:cNvSpPr/>
            <p:nvPr/>
          </p:nvSpPr>
          <p:spPr>
            <a:xfrm flipH="1">
              <a:off x="6908099" y="2069505"/>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3"/>
            <p:cNvSpPr/>
            <p:nvPr/>
          </p:nvSpPr>
          <p:spPr>
            <a:xfrm rot="-5400000">
              <a:off x="6861141" y="2477810"/>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3"/>
            <p:cNvSpPr/>
            <p:nvPr/>
          </p:nvSpPr>
          <p:spPr>
            <a:xfrm flipH="1">
              <a:off x="7965266" y="269296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3"/>
            <p:cNvSpPr/>
            <p:nvPr/>
          </p:nvSpPr>
          <p:spPr>
            <a:xfrm flipH="1">
              <a:off x="8145082" y="330875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3"/>
            <p:cNvSpPr/>
            <p:nvPr/>
          </p:nvSpPr>
          <p:spPr>
            <a:xfrm rot="-5400000">
              <a:off x="7047599" y="309501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3"/>
            <p:cNvSpPr/>
            <p:nvPr/>
          </p:nvSpPr>
          <p:spPr>
            <a:xfrm flipH="1">
              <a:off x="7276649" y="3302502"/>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3"/>
            <p:cNvSpPr/>
            <p:nvPr/>
          </p:nvSpPr>
          <p:spPr>
            <a:xfrm rot="-5400000">
              <a:off x="7227414" y="3710807"/>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3"/>
            <p:cNvSpPr/>
            <p:nvPr/>
          </p:nvSpPr>
          <p:spPr>
            <a:xfrm flipH="1">
              <a:off x="7462448" y="3918294"/>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3"/>
            <p:cNvSpPr/>
            <p:nvPr/>
          </p:nvSpPr>
          <p:spPr>
            <a:xfrm rot="-5400000">
              <a:off x="8102491" y="371847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3"/>
            <p:cNvSpPr/>
            <p:nvPr/>
          </p:nvSpPr>
          <p:spPr>
            <a:xfrm flipH="1">
              <a:off x="8334533" y="3925960"/>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3"/>
            <p:cNvSpPr/>
            <p:nvPr/>
          </p:nvSpPr>
          <p:spPr>
            <a:xfrm rot="-5400000">
              <a:off x="8288290" y="433426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9" name="Google Shape;39;p3"/>
          <p:cNvSpPr txBox="1">
            <a:spLocks noGrp="1"/>
          </p:cNvSpPr>
          <p:nvPr>
            <p:ph type="title"/>
          </p:nvPr>
        </p:nvSpPr>
        <p:spPr>
          <a:xfrm>
            <a:off x="823850" y="2053000"/>
            <a:ext cx="4587000" cy="1148700"/>
          </a:xfrm>
          <a:prstGeom prst="rect">
            <a:avLst/>
          </a:prstGeom>
        </p:spPr>
        <p:txBody>
          <a:bodyPr spcFirstLastPara="1" wrap="square" lIns="91425" tIns="91425" rIns="91425" bIns="91425" anchor="ctr"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40" name="Google Shape;40;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41"/>
        <p:cNvGrpSpPr/>
        <p:nvPr/>
      </p:nvGrpSpPr>
      <p:grpSpPr>
        <a:xfrm>
          <a:off x="0" y="0"/>
          <a:ext cx="0" cy="0"/>
          <a:chOff x="0" y="0"/>
          <a:chExt cx="0" cy="0"/>
        </a:xfrm>
      </p:grpSpPr>
      <p:grpSp>
        <p:nvGrpSpPr>
          <p:cNvPr id="42" name="Google Shape;42;p4"/>
          <p:cNvGrpSpPr/>
          <p:nvPr/>
        </p:nvGrpSpPr>
        <p:grpSpPr>
          <a:xfrm>
            <a:off x="0" y="381001"/>
            <a:ext cx="1037850" cy="1016287"/>
            <a:chOff x="0" y="381001"/>
            <a:chExt cx="1037850" cy="1016287"/>
          </a:xfrm>
        </p:grpSpPr>
        <p:sp>
          <p:nvSpPr>
            <p:cNvPr id="43" name="Google Shape;43;p4"/>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4"/>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 name="Google Shape;45;p4"/>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6" name="Google Shape;46;p4"/>
          <p:cNvSpPr txBox="1">
            <a:spLocks noGrp="1"/>
          </p:cNvSpPr>
          <p:nvPr>
            <p:ph type="body" idx="1"/>
          </p:nvPr>
        </p:nvSpPr>
        <p:spPr>
          <a:xfrm>
            <a:off x="1297500" y="1567550"/>
            <a:ext cx="7038900" cy="29112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47" name="Google Shape;47;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48"/>
        <p:cNvGrpSpPr/>
        <p:nvPr/>
      </p:nvGrpSpPr>
      <p:grpSpPr>
        <a:xfrm>
          <a:off x="0" y="0"/>
          <a:ext cx="0" cy="0"/>
          <a:chOff x="0" y="0"/>
          <a:chExt cx="0" cy="0"/>
        </a:xfrm>
      </p:grpSpPr>
      <p:grpSp>
        <p:nvGrpSpPr>
          <p:cNvPr id="49" name="Google Shape;49;p5"/>
          <p:cNvGrpSpPr/>
          <p:nvPr/>
        </p:nvGrpSpPr>
        <p:grpSpPr>
          <a:xfrm>
            <a:off x="0" y="381001"/>
            <a:ext cx="1037850" cy="1016287"/>
            <a:chOff x="0" y="381001"/>
            <a:chExt cx="1037850" cy="1016287"/>
          </a:xfrm>
        </p:grpSpPr>
        <p:sp>
          <p:nvSpPr>
            <p:cNvPr id="50" name="Google Shape;50;p5"/>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5"/>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 name="Google Shape;52;p5"/>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53" name="Google Shape;53;p5"/>
          <p:cNvSpPr txBox="1">
            <a:spLocks noGrp="1"/>
          </p:cNvSpPr>
          <p:nvPr>
            <p:ph type="body" idx="1"/>
          </p:nvPr>
        </p:nvSpPr>
        <p:spPr>
          <a:xfrm>
            <a:off x="1297500" y="1567550"/>
            <a:ext cx="3403200" cy="29112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54" name="Google Shape;54;p5"/>
          <p:cNvSpPr txBox="1">
            <a:spLocks noGrp="1"/>
          </p:cNvSpPr>
          <p:nvPr>
            <p:ph type="body" idx="2"/>
          </p:nvPr>
        </p:nvSpPr>
        <p:spPr>
          <a:xfrm>
            <a:off x="4933221" y="1567550"/>
            <a:ext cx="3403200" cy="29112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55" name="Google Shape;55;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6"/>
        <p:cNvGrpSpPr/>
        <p:nvPr/>
      </p:nvGrpSpPr>
      <p:grpSpPr>
        <a:xfrm>
          <a:off x="0" y="0"/>
          <a:ext cx="0" cy="0"/>
          <a:chOff x="0" y="0"/>
          <a:chExt cx="0" cy="0"/>
        </a:xfrm>
      </p:grpSpPr>
      <p:grpSp>
        <p:nvGrpSpPr>
          <p:cNvPr id="57" name="Google Shape;57;p6"/>
          <p:cNvGrpSpPr/>
          <p:nvPr/>
        </p:nvGrpSpPr>
        <p:grpSpPr>
          <a:xfrm>
            <a:off x="0" y="381001"/>
            <a:ext cx="1037850" cy="1016287"/>
            <a:chOff x="0" y="381001"/>
            <a:chExt cx="1037850" cy="1016287"/>
          </a:xfrm>
        </p:grpSpPr>
        <p:sp>
          <p:nvSpPr>
            <p:cNvPr id="58" name="Google Shape;58;p6"/>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6"/>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0" name="Google Shape;60;p6"/>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61" name="Google Shape;61;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62"/>
        <p:cNvGrpSpPr/>
        <p:nvPr/>
      </p:nvGrpSpPr>
      <p:grpSpPr>
        <a:xfrm>
          <a:off x="0" y="0"/>
          <a:ext cx="0" cy="0"/>
          <a:chOff x="0" y="0"/>
          <a:chExt cx="0" cy="0"/>
        </a:xfrm>
      </p:grpSpPr>
      <p:grpSp>
        <p:nvGrpSpPr>
          <p:cNvPr id="63" name="Google Shape;63;p7"/>
          <p:cNvGrpSpPr/>
          <p:nvPr/>
        </p:nvGrpSpPr>
        <p:grpSpPr>
          <a:xfrm>
            <a:off x="0" y="381001"/>
            <a:ext cx="1037850" cy="1016287"/>
            <a:chOff x="0" y="381001"/>
            <a:chExt cx="1037850" cy="1016287"/>
          </a:xfrm>
        </p:grpSpPr>
        <p:sp>
          <p:nvSpPr>
            <p:cNvPr id="64" name="Google Shape;64;p7"/>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7"/>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6" name="Google Shape;66;p7"/>
          <p:cNvSpPr txBox="1">
            <a:spLocks noGrp="1"/>
          </p:cNvSpPr>
          <p:nvPr>
            <p:ph type="title"/>
          </p:nvPr>
        </p:nvSpPr>
        <p:spPr>
          <a:xfrm>
            <a:off x="1297500" y="393750"/>
            <a:ext cx="3798900" cy="1493100"/>
          </a:xfrm>
          <a:prstGeom prst="rect">
            <a:avLst/>
          </a:prstGeom>
        </p:spPr>
        <p:txBody>
          <a:bodyPr spcFirstLastPara="1" wrap="square" lIns="91425" tIns="91425" rIns="91425" bIns="91425" anchor="t"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67" name="Google Shape;67;p7"/>
          <p:cNvSpPr txBox="1">
            <a:spLocks noGrp="1"/>
          </p:cNvSpPr>
          <p:nvPr>
            <p:ph type="body" idx="1"/>
          </p:nvPr>
        </p:nvSpPr>
        <p:spPr>
          <a:xfrm>
            <a:off x="1297500" y="1972550"/>
            <a:ext cx="3798900" cy="24159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68" name="Google Shape;68;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69"/>
        <p:cNvGrpSpPr/>
        <p:nvPr/>
      </p:nvGrpSpPr>
      <p:grpSpPr>
        <a:xfrm>
          <a:off x="0" y="0"/>
          <a:ext cx="0" cy="0"/>
          <a:chOff x="0" y="0"/>
          <a:chExt cx="0" cy="0"/>
        </a:xfrm>
      </p:grpSpPr>
      <p:grpSp>
        <p:nvGrpSpPr>
          <p:cNvPr id="70" name="Google Shape;70;p8"/>
          <p:cNvGrpSpPr/>
          <p:nvPr/>
        </p:nvGrpSpPr>
        <p:grpSpPr>
          <a:xfrm>
            <a:off x="4406400" y="0"/>
            <a:ext cx="4737600" cy="5143500"/>
            <a:chOff x="4406400" y="0"/>
            <a:chExt cx="4737600" cy="5143500"/>
          </a:xfrm>
        </p:grpSpPr>
        <p:sp>
          <p:nvSpPr>
            <p:cNvPr id="71" name="Google Shape;71;p8"/>
            <p:cNvSpPr/>
            <p:nvPr/>
          </p:nvSpPr>
          <p:spPr>
            <a:xfrm rot="5400000">
              <a:off x="4407900" y="-1500"/>
              <a:ext cx="4734600" cy="4737600"/>
            </a:xfrm>
            <a:prstGeom prst="diagStripe">
              <a:avLst>
                <a:gd name="adj" fmla="val 49469"/>
              </a:avLst>
            </a:prstGeom>
            <a:solidFill>
              <a:schemeClr val="lt1">
                <a:alpha val="34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8"/>
            <p:cNvSpPr/>
            <p:nvPr/>
          </p:nvSpPr>
          <p:spPr>
            <a:xfrm rot="5400000">
              <a:off x="4840825" y="6000"/>
              <a:ext cx="4298700" cy="4286700"/>
            </a:xfrm>
            <a:prstGeom prst="diagStripe">
              <a:avLst>
                <a:gd name="adj" fmla="val 0"/>
              </a:avLst>
            </a:prstGeom>
            <a:solidFill>
              <a:schemeClr val="lt1">
                <a:alpha val="34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8"/>
            <p:cNvSpPr/>
            <p:nvPr/>
          </p:nvSpPr>
          <p:spPr>
            <a:xfrm rot="-5400000">
              <a:off x="5618399" y="1236641"/>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8"/>
            <p:cNvSpPr/>
            <p:nvPr/>
          </p:nvSpPr>
          <p:spPr>
            <a:xfrm flipH="1">
              <a:off x="5849857" y="144407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8"/>
            <p:cNvSpPr/>
            <p:nvPr/>
          </p:nvSpPr>
          <p:spPr>
            <a:xfrm rot="-5400000">
              <a:off x="5987081" y="246974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8"/>
            <p:cNvSpPr/>
            <p:nvPr/>
          </p:nvSpPr>
          <p:spPr>
            <a:xfrm flipH="1">
              <a:off x="6222115" y="2677179"/>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8"/>
            <p:cNvSpPr/>
            <p:nvPr/>
          </p:nvSpPr>
          <p:spPr>
            <a:xfrm rot="-5400000">
              <a:off x="6675341" y="1862244"/>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8"/>
            <p:cNvSpPr/>
            <p:nvPr/>
          </p:nvSpPr>
          <p:spPr>
            <a:xfrm flipH="1">
              <a:off x="6908099" y="2069680"/>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8"/>
            <p:cNvSpPr/>
            <p:nvPr/>
          </p:nvSpPr>
          <p:spPr>
            <a:xfrm rot="-5400000">
              <a:off x="6861141" y="247808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8"/>
            <p:cNvSpPr/>
            <p:nvPr/>
          </p:nvSpPr>
          <p:spPr>
            <a:xfrm flipH="1">
              <a:off x="7965266" y="2693191"/>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8"/>
            <p:cNvSpPr/>
            <p:nvPr/>
          </p:nvSpPr>
          <p:spPr>
            <a:xfrm flipH="1">
              <a:off x="8145082" y="3309036"/>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8"/>
            <p:cNvSpPr/>
            <p:nvPr/>
          </p:nvSpPr>
          <p:spPr>
            <a:xfrm rot="-5400000">
              <a:off x="7047599" y="309534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8"/>
            <p:cNvSpPr/>
            <p:nvPr/>
          </p:nvSpPr>
          <p:spPr>
            <a:xfrm flipH="1">
              <a:off x="7276649" y="3302781"/>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8"/>
            <p:cNvSpPr/>
            <p:nvPr/>
          </p:nvSpPr>
          <p:spPr>
            <a:xfrm rot="-5400000">
              <a:off x="7227414" y="3711189"/>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8"/>
            <p:cNvSpPr/>
            <p:nvPr/>
          </p:nvSpPr>
          <p:spPr>
            <a:xfrm flipH="1">
              <a:off x="7462448" y="391862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8"/>
            <p:cNvSpPr/>
            <p:nvPr/>
          </p:nvSpPr>
          <p:spPr>
            <a:xfrm rot="-5400000">
              <a:off x="8102491" y="3718856"/>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8"/>
            <p:cNvSpPr/>
            <p:nvPr/>
          </p:nvSpPr>
          <p:spPr>
            <a:xfrm flipH="1">
              <a:off x="8334533" y="3926292"/>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8"/>
            <p:cNvSpPr/>
            <p:nvPr/>
          </p:nvSpPr>
          <p:spPr>
            <a:xfrm rot="-5400000">
              <a:off x="8288290" y="4334700"/>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9" name="Google Shape;89;p8"/>
          <p:cNvSpPr txBox="1">
            <a:spLocks noGrp="1"/>
          </p:cNvSpPr>
          <p:nvPr>
            <p:ph type="title"/>
          </p:nvPr>
        </p:nvSpPr>
        <p:spPr>
          <a:xfrm>
            <a:off x="823850" y="866775"/>
            <a:ext cx="4587000" cy="3521100"/>
          </a:xfrm>
          <a:prstGeom prst="rect">
            <a:avLst/>
          </a:prstGeom>
        </p:spPr>
        <p:txBody>
          <a:bodyPr spcFirstLastPara="1" wrap="square" lIns="91425" tIns="91425" rIns="91425" bIns="91425" anchor="ctr"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90" name="Google Shape;90;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91"/>
        <p:cNvGrpSpPr/>
        <p:nvPr/>
      </p:nvGrpSpPr>
      <p:grpSpPr>
        <a:xfrm>
          <a:off x="0" y="0"/>
          <a:ext cx="0" cy="0"/>
          <a:chOff x="0" y="0"/>
          <a:chExt cx="0" cy="0"/>
        </a:xfrm>
      </p:grpSpPr>
      <p:grpSp>
        <p:nvGrpSpPr>
          <p:cNvPr id="92" name="Google Shape;92;p9"/>
          <p:cNvGrpSpPr/>
          <p:nvPr/>
        </p:nvGrpSpPr>
        <p:grpSpPr>
          <a:xfrm>
            <a:off x="0" y="381001"/>
            <a:ext cx="1037850" cy="1016287"/>
            <a:chOff x="0" y="381001"/>
            <a:chExt cx="1037850" cy="1016287"/>
          </a:xfrm>
        </p:grpSpPr>
        <p:sp>
          <p:nvSpPr>
            <p:cNvPr id="93" name="Google Shape;93;p9"/>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9"/>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5" name="Google Shape;95;p9"/>
          <p:cNvSpPr txBox="1">
            <a:spLocks noGrp="1"/>
          </p:cNvSpPr>
          <p:nvPr>
            <p:ph type="title"/>
          </p:nvPr>
        </p:nvSpPr>
        <p:spPr>
          <a:xfrm>
            <a:off x="1297500" y="1658325"/>
            <a:ext cx="3036300" cy="1751700"/>
          </a:xfrm>
          <a:prstGeom prst="rect">
            <a:avLst/>
          </a:prstGeom>
        </p:spPr>
        <p:txBody>
          <a:bodyPr spcFirstLastPara="1" wrap="square" lIns="91425" tIns="91425" rIns="91425" bIns="91425" anchor="t"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96" name="Google Shape;96;p9"/>
          <p:cNvSpPr txBox="1">
            <a:spLocks noGrp="1"/>
          </p:cNvSpPr>
          <p:nvPr>
            <p:ph type="subTitle" idx="1"/>
          </p:nvPr>
        </p:nvSpPr>
        <p:spPr>
          <a:xfrm>
            <a:off x="1297500" y="3538000"/>
            <a:ext cx="3036300" cy="5061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a:endParaRPr/>
          </a:p>
        </p:txBody>
      </p:sp>
      <p:sp>
        <p:nvSpPr>
          <p:cNvPr id="97" name="Google Shape;97;p9"/>
          <p:cNvSpPr txBox="1">
            <a:spLocks noGrp="1"/>
          </p:cNvSpPr>
          <p:nvPr>
            <p:ph type="body" idx="2"/>
          </p:nvPr>
        </p:nvSpPr>
        <p:spPr>
          <a:xfrm>
            <a:off x="4648200" y="1696600"/>
            <a:ext cx="3676800" cy="23475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98" name="Google Shape;98;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99"/>
        <p:cNvGrpSpPr/>
        <p:nvPr/>
      </p:nvGrpSpPr>
      <p:grpSpPr>
        <a:xfrm>
          <a:off x="0" y="0"/>
          <a:ext cx="0" cy="0"/>
          <a:chOff x="0" y="0"/>
          <a:chExt cx="0" cy="0"/>
        </a:xfrm>
      </p:grpSpPr>
      <p:grpSp>
        <p:nvGrpSpPr>
          <p:cNvPr id="100" name="Google Shape;100;p10"/>
          <p:cNvGrpSpPr/>
          <p:nvPr/>
        </p:nvGrpSpPr>
        <p:grpSpPr>
          <a:xfrm>
            <a:off x="0" y="4128572"/>
            <a:ext cx="698925" cy="684657"/>
            <a:chOff x="0" y="3785672"/>
            <a:chExt cx="698925" cy="684657"/>
          </a:xfrm>
        </p:grpSpPr>
        <p:sp>
          <p:nvSpPr>
            <p:cNvPr id="101" name="Google Shape;101;p10"/>
            <p:cNvSpPr/>
            <p:nvPr/>
          </p:nvSpPr>
          <p:spPr>
            <a:xfrm rot="-5400000">
              <a:off x="0" y="3785672"/>
              <a:ext cx="544800" cy="544800"/>
            </a:xfrm>
            <a:prstGeom prst="diagStripe">
              <a:avLst>
                <a:gd name="adj" fmla="val 50000"/>
              </a:avLst>
            </a:prstGeom>
            <a:solidFill>
              <a:schemeClr val="lt1">
                <a:alpha val="96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10"/>
            <p:cNvSpPr/>
            <p:nvPr/>
          </p:nvSpPr>
          <p:spPr>
            <a:xfrm flipH="1">
              <a:off x="154125" y="3925529"/>
              <a:ext cx="544800" cy="544800"/>
            </a:xfrm>
            <a:prstGeom prst="diagStripe">
              <a:avLst>
                <a:gd name="adj" fmla="val 50000"/>
              </a:avLst>
            </a:prstGeom>
            <a:solidFill>
              <a:schemeClr val="lt1">
                <a:alpha val="96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 name="Google Shape;103;p10"/>
          <p:cNvSpPr txBox="1">
            <a:spLocks noGrp="1"/>
          </p:cNvSpPr>
          <p:nvPr>
            <p:ph type="body" idx="1"/>
          </p:nvPr>
        </p:nvSpPr>
        <p:spPr>
          <a:xfrm>
            <a:off x="812725" y="4305375"/>
            <a:ext cx="6936000" cy="5238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300"/>
              <a:buNone/>
              <a:defRPr/>
            </a:lvl1pPr>
          </a:lstStyle>
          <a:p>
            <a:endParaRPr/>
          </a:p>
        </p:txBody>
      </p:sp>
      <p:sp>
        <p:nvSpPr>
          <p:cNvPr id="104" name="Google Shape;104;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focus">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1pPr>
            <a:lvl2pPr lvl="1">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2pPr>
            <a:lvl3pPr lvl="2">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3pPr>
            <a:lvl4pPr lvl="3">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4pPr>
            <a:lvl5pPr lvl="4">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5pPr>
            <a:lvl6pPr lvl="5">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6pPr>
            <a:lvl7pPr lvl="6">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7pPr>
            <a:lvl8pPr lvl="7">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8pPr>
            <a:lvl9pPr lvl="8">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11150">
              <a:lnSpc>
                <a:spcPct val="115000"/>
              </a:lnSpc>
              <a:spcBef>
                <a:spcPts val="0"/>
              </a:spcBef>
              <a:spcAft>
                <a:spcPts val="0"/>
              </a:spcAft>
              <a:buClr>
                <a:schemeClr val="lt1"/>
              </a:buClr>
              <a:buSzPts val="1300"/>
              <a:buFont typeface="Lato"/>
              <a:buChar char="●"/>
              <a:defRPr sz="1300">
                <a:solidFill>
                  <a:schemeClr val="lt1"/>
                </a:solidFill>
                <a:latin typeface="Lato"/>
                <a:ea typeface="Lato"/>
                <a:cs typeface="Lato"/>
                <a:sym typeface="Lato"/>
              </a:defRPr>
            </a:lvl1pPr>
            <a:lvl2pPr marL="914400" lvl="1" indent="-29845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2pPr>
            <a:lvl3pPr marL="1371600" lvl="2" indent="-29845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3pPr>
            <a:lvl4pPr marL="1828800" lvl="3" indent="-29845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4pPr>
            <a:lvl5pPr marL="2286000" lvl="4" indent="-29845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5pPr>
            <a:lvl6pPr marL="2743200" lvl="5" indent="-29845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6pPr>
            <a:lvl7pPr marL="3200400" lvl="6" indent="-29845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7pPr>
            <a:lvl8pPr marL="3657600" lvl="7" indent="-29845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8pPr>
            <a:lvl9pPr marL="4114800" lvl="8" indent="-298450">
              <a:lnSpc>
                <a:spcPct val="115000"/>
              </a:lnSpc>
              <a:spcBef>
                <a:spcPts val="1600"/>
              </a:spcBef>
              <a:spcAft>
                <a:spcPts val="1600"/>
              </a:spcAft>
              <a:buClr>
                <a:schemeClr val="lt1"/>
              </a:buClr>
              <a:buSzPts val="1100"/>
              <a:buFont typeface="Lato"/>
              <a:buChar char="■"/>
              <a:defRPr sz="1100">
                <a:solidFill>
                  <a:schemeClr val="lt1"/>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lt1"/>
                </a:solidFill>
                <a:latin typeface="Lato"/>
                <a:ea typeface="Lato"/>
                <a:cs typeface="Lato"/>
                <a:sym typeface="Lato"/>
              </a:defRPr>
            </a:lvl1pPr>
            <a:lvl2pPr lvl="1" algn="r">
              <a:buNone/>
              <a:defRPr sz="1000">
                <a:solidFill>
                  <a:schemeClr val="lt1"/>
                </a:solidFill>
                <a:latin typeface="Lato"/>
                <a:ea typeface="Lato"/>
                <a:cs typeface="Lato"/>
                <a:sym typeface="Lato"/>
              </a:defRPr>
            </a:lvl2pPr>
            <a:lvl3pPr lvl="2" algn="r">
              <a:buNone/>
              <a:defRPr sz="1000">
                <a:solidFill>
                  <a:schemeClr val="lt1"/>
                </a:solidFill>
                <a:latin typeface="Lato"/>
                <a:ea typeface="Lato"/>
                <a:cs typeface="Lato"/>
                <a:sym typeface="Lato"/>
              </a:defRPr>
            </a:lvl3pPr>
            <a:lvl4pPr lvl="3" algn="r">
              <a:buNone/>
              <a:defRPr sz="1000">
                <a:solidFill>
                  <a:schemeClr val="lt1"/>
                </a:solidFill>
                <a:latin typeface="Lato"/>
                <a:ea typeface="Lato"/>
                <a:cs typeface="Lato"/>
                <a:sym typeface="Lato"/>
              </a:defRPr>
            </a:lvl4pPr>
            <a:lvl5pPr lvl="4" algn="r">
              <a:buNone/>
              <a:defRPr sz="1000">
                <a:solidFill>
                  <a:schemeClr val="lt1"/>
                </a:solidFill>
                <a:latin typeface="Lato"/>
                <a:ea typeface="Lato"/>
                <a:cs typeface="Lato"/>
                <a:sym typeface="Lato"/>
              </a:defRPr>
            </a:lvl5pPr>
            <a:lvl6pPr lvl="5" algn="r">
              <a:buNone/>
              <a:defRPr sz="1000">
                <a:solidFill>
                  <a:schemeClr val="lt1"/>
                </a:solidFill>
                <a:latin typeface="Lato"/>
                <a:ea typeface="Lato"/>
                <a:cs typeface="Lato"/>
                <a:sym typeface="Lato"/>
              </a:defRPr>
            </a:lvl6pPr>
            <a:lvl7pPr lvl="6" algn="r">
              <a:buNone/>
              <a:defRPr sz="1000">
                <a:solidFill>
                  <a:schemeClr val="lt1"/>
                </a:solidFill>
                <a:latin typeface="Lato"/>
                <a:ea typeface="Lato"/>
                <a:cs typeface="Lato"/>
                <a:sym typeface="Lato"/>
              </a:defRPr>
            </a:lvl7pPr>
            <a:lvl8pPr lvl="7" algn="r">
              <a:buNone/>
              <a:defRPr sz="1000">
                <a:solidFill>
                  <a:schemeClr val="lt1"/>
                </a:solidFill>
                <a:latin typeface="Lato"/>
                <a:ea typeface="Lato"/>
                <a:cs typeface="Lato"/>
                <a:sym typeface="Lato"/>
              </a:defRPr>
            </a:lvl8pPr>
            <a:lvl9pPr lvl="8" algn="r">
              <a:buNone/>
              <a:defRPr sz="1000">
                <a:solidFill>
                  <a:schemeClr val="lt1"/>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www.globalnegotiator.com/international-trade/dictionary/export/"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hyperlink" Target="https://www.globalnegotiator.com/international-trade/dictionary/impor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13"/>
          <p:cNvSpPr txBox="1">
            <a:spLocks noGrp="1"/>
          </p:cNvSpPr>
          <p:nvPr>
            <p:ph type="ctrTitle"/>
          </p:nvPr>
        </p:nvSpPr>
        <p:spPr>
          <a:xfrm>
            <a:off x="3537150" y="1578400"/>
            <a:ext cx="5017500" cy="1578900"/>
          </a:xfrm>
          <a:prstGeom prst="rect">
            <a:avLst/>
          </a:prstGeom>
        </p:spPr>
        <p:txBody>
          <a:bodyPr spcFirstLastPara="1" wrap="square" lIns="91425" tIns="91425" rIns="91425" bIns="91425" anchor="t" anchorCtr="0">
            <a:noAutofit/>
          </a:bodyPr>
          <a:lstStyle/>
          <a:p>
            <a:pPr marL="0" lvl="0" indent="0" algn="l" rtl="0">
              <a:lnSpc>
                <a:spcPct val="90000"/>
              </a:lnSpc>
              <a:spcBef>
                <a:spcPts val="1000"/>
              </a:spcBef>
              <a:spcAft>
                <a:spcPts val="0"/>
              </a:spcAft>
              <a:buNone/>
            </a:pPr>
            <a:r>
              <a:rPr lang="en" sz="4500" b="0">
                <a:solidFill>
                  <a:srgbClr val="FFFFFF"/>
                </a:solidFill>
                <a:latin typeface="Arial"/>
                <a:ea typeface="Arial"/>
                <a:cs typeface="Arial"/>
                <a:sym typeface="Arial"/>
              </a:rPr>
              <a:t>INTERNATIONAL BUSINESS</a:t>
            </a:r>
            <a:endParaRPr sz="4500" b="0">
              <a:solidFill>
                <a:srgbClr val="FFFFFF"/>
              </a:solidFill>
              <a:latin typeface="Arial"/>
              <a:ea typeface="Arial"/>
              <a:cs typeface="Arial"/>
              <a:sym typeface="Arial"/>
            </a:endParaRPr>
          </a:p>
          <a:p>
            <a:pPr marL="0" lvl="0" indent="0" algn="l" rtl="0">
              <a:spcBef>
                <a:spcPts val="0"/>
              </a:spcBef>
              <a:spcAft>
                <a:spcPts val="0"/>
              </a:spcAft>
              <a:buNone/>
            </a:pPr>
            <a:endParaRPr sz="7100">
              <a:solidFill>
                <a:srgbClr val="FFFFFF"/>
              </a:solidFill>
            </a:endParaRPr>
          </a:p>
        </p:txBody>
      </p:sp>
      <p:sp>
        <p:nvSpPr>
          <p:cNvPr id="135" name="Google Shape;135;p13"/>
          <p:cNvSpPr txBox="1">
            <a:spLocks noGrp="1"/>
          </p:cNvSpPr>
          <p:nvPr>
            <p:ph type="subTitle" idx="1"/>
          </p:nvPr>
        </p:nvSpPr>
        <p:spPr>
          <a:xfrm>
            <a:off x="5083950" y="3924925"/>
            <a:ext cx="3470700" cy="50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5400">
                <a:solidFill>
                  <a:srgbClr val="FFFFFF"/>
                </a:solidFill>
              </a:rPr>
              <a:t>Chapter-6</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r>
              <a:rPr lang="en-US" sz="2000" dirty="0">
                <a:solidFill>
                  <a:srgbClr val="FFFFFF"/>
                </a:solidFill>
                <a:latin typeface="Arial"/>
                <a:ea typeface="Arial"/>
                <a:cs typeface="Arial"/>
                <a:sym typeface="Arial"/>
              </a:rPr>
              <a:t>Cultural and Social </a:t>
            </a:r>
            <a:r>
              <a:rPr lang="en-US" sz="2000" dirty="0" smtClean="0">
                <a:solidFill>
                  <a:srgbClr val="FFFFFF"/>
                </a:solidFill>
                <a:latin typeface="Arial"/>
                <a:ea typeface="Arial"/>
                <a:cs typeface="Arial"/>
                <a:sym typeface="Arial"/>
              </a:rPr>
              <a:t>Barriers:</a:t>
            </a:r>
          </a:p>
          <a:p>
            <a:r>
              <a:rPr lang="en-US" sz="2000" dirty="0" smtClean="0">
                <a:solidFill>
                  <a:srgbClr val="FFFFFF"/>
                </a:solidFill>
                <a:latin typeface="Arial"/>
                <a:ea typeface="Arial"/>
                <a:cs typeface="Arial"/>
                <a:sym typeface="Arial"/>
              </a:rPr>
              <a:t>Due to the difference in preference or acceptance of certain products, international business faces a lot of challenges. For example, religious barriers. </a:t>
            </a:r>
          </a:p>
          <a:p>
            <a:r>
              <a:rPr lang="en-US" sz="2000" dirty="0" smtClean="0">
                <a:solidFill>
                  <a:srgbClr val="FFFFFF"/>
                </a:solidFill>
                <a:latin typeface="Arial"/>
                <a:ea typeface="Arial"/>
                <a:cs typeface="Arial"/>
                <a:sym typeface="Arial"/>
              </a:rPr>
              <a:t>Alcohol is prohibited in most of the Muslim countries. Therefore, exporting alcohol products in those countries are prohibited. (another example: pork meats)</a:t>
            </a:r>
            <a:endParaRPr lang="en-US" sz="2000" dirty="0">
              <a:solidFill>
                <a:srgbClr val="FFFFFF"/>
              </a:solidFill>
              <a:latin typeface="Arial"/>
              <a:ea typeface="Arial"/>
              <a:cs typeface="Arial"/>
              <a:sym typeface="Arial"/>
            </a:endParaRPr>
          </a:p>
          <a:p>
            <a:pPr marL="146050" indent="0">
              <a:buNone/>
            </a:pPr>
            <a:endParaRPr lang="en-US" dirty="0"/>
          </a:p>
        </p:txBody>
      </p:sp>
    </p:spTree>
    <p:extLst>
      <p:ext uri="{BB962C8B-B14F-4D97-AF65-F5344CB8AC3E}">
        <p14:creationId xmlns:p14="http://schemas.microsoft.com/office/powerpoint/2010/main" val="8243997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23"/>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FFFFFF"/>
                </a:solidFill>
                <a:latin typeface="Arial"/>
                <a:ea typeface="Arial"/>
                <a:cs typeface="Arial"/>
                <a:sym typeface="Arial"/>
              </a:rPr>
              <a:t>Approaches to International Business</a:t>
            </a:r>
            <a:endParaRPr/>
          </a:p>
        </p:txBody>
      </p:sp>
      <p:sp>
        <p:nvSpPr>
          <p:cNvPr id="197" name="Google Shape;197;p23"/>
          <p:cNvSpPr txBox="1">
            <a:spLocks noGrp="1"/>
          </p:cNvSpPr>
          <p:nvPr>
            <p:ph type="body" idx="1"/>
          </p:nvPr>
        </p:nvSpPr>
        <p:spPr>
          <a:xfrm>
            <a:off x="433800" y="1567550"/>
            <a:ext cx="8167500" cy="2911200"/>
          </a:xfrm>
          <a:prstGeom prst="rect">
            <a:avLst/>
          </a:prstGeom>
        </p:spPr>
        <p:txBody>
          <a:bodyPr spcFirstLastPara="1" wrap="square" lIns="91425" tIns="91425" rIns="91425" bIns="91425" anchor="t" anchorCtr="0">
            <a:noAutofit/>
          </a:bodyPr>
          <a:lstStyle/>
          <a:p>
            <a:pPr marL="457200" lvl="0" indent="-355600" algn="just" rtl="0">
              <a:spcBef>
                <a:spcPts val="0"/>
              </a:spcBef>
              <a:spcAft>
                <a:spcPts val="0"/>
              </a:spcAft>
              <a:buClr>
                <a:srgbClr val="FFFFFF"/>
              </a:buClr>
              <a:buSzPts val="2000"/>
              <a:buFont typeface="Arial"/>
              <a:buAutoNum type="arabicPeriod"/>
            </a:pPr>
            <a:r>
              <a:rPr lang="en" sz="2000">
                <a:solidFill>
                  <a:srgbClr val="FFFFFF"/>
                </a:solidFill>
                <a:latin typeface="Arial"/>
                <a:ea typeface="Arial"/>
                <a:cs typeface="Arial"/>
                <a:sym typeface="Arial"/>
              </a:rPr>
              <a:t>Exporting</a:t>
            </a:r>
            <a:endParaRPr sz="2000">
              <a:solidFill>
                <a:srgbClr val="FFFFFF"/>
              </a:solidFill>
              <a:latin typeface="Arial"/>
              <a:ea typeface="Arial"/>
              <a:cs typeface="Arial"/>
              <a:sym typeface="Arial"/>
            </a:endParaRPr>
          </a:p>
          <a:p>
            <a:pPr marL="457200" lvl="0" indent="-355600" algn="just" rtl="0">
              <a:spcBef>
                <a:spcPts val="0"/>
              </a:spcBef>
              <a:spcAft>
                <a:spcPts val="0"/>
              </a:spcAft>
              <a:buClr>
                <a:srgbClr val="FFFFFF"/>
              </a:buClr>
              <a:buSzPts val="2000"/>
              <a:buFont typeface="Arial"/>
              <a:buAutoNum type="arabicPeriod"/>
            </a:pPr>
            <a:r>
              <a:rPr lang="en" sz="2000">
                <a:solidFill>
                  <a:srgbClr val="FFFFFF"/>
                </a:solidFill>
                <a:latin typeface="Arial"/>
                <a:ea typeface="Arial"/>
                <a:cs typeface="Arial"/>
                <a:sym typeface="Arial"/>
              </a:rPr>
              <a:t>Licensing: Licensing is another way to enter a foreign market with a limited degree of risk. Under international Licensing, a firm in one country permits a firm in another country to use its intellectual property( Patents, trade marks etc).</a:t>
            </a:r>
            <a:endParaRPr sz="2000">
              <a:solidFill>
                <a:srgbClr val="FFFFFF"/>
              </a:solidFill>
              <a:latin typeface="Arial"/>
              <a:ea typeface="Arial"/>
              <a:cs typeface="Arial"/>
              <a:sym typeface="Arial"/>
            </a:endParaRPr>
          </a:p>
          <a:p>
            <a:pPr marL="457200" lvl="0" indent="-355600" algn="l" rtl="0">
              <a:spcBef>
                <a:spcPts val="0"/>
              </a:spcBef>
              <a:spcAft>
                <a:spcPts val="0"/>
              </a:spcAft>
              <a:buClr>
                <a:srgbClr val="FFFFFF"/>
              </a:buClr>
              <a:buSzPts val="2000"/>
              <a:buFont typeface="Arial"/>
              <a:buAutoNum type="arabicPeriod"/>
            </a:pPr>
            <a:r>
              <a:rPr lang="en" sz="2000">
                <a:solidFill>
                  <a:srgbClr val="FFFFFF"/>
                </a:solidFill>
                <a:latin typeface="Arial"/>
                <a:ea typeface="Arial"/>
                <a:cs typeface="Arial"/>
                <a:sym typeface="Arial"/>
              </a:rPr>
              <a:t>Franchising Franchising is a business model in which many different owners share a single brand name. </a:t>
            </a:r>
            <a:endParaRPr sz="2000">
              <a:solidFill>
                <a:srgbClr val="FFFFFF"/>
              </a:solidFill>
              <a:latin typeface="Arial"/>
              <a:ea typeface="Arial"/>
              <a:cs typeface="Arial"/>
              <a:sym typeface="Arial"/>
            </a:endParaRPr>
          </a:p>
          <a:p>
            <a:pPr marL="0" lvl="0" indent="0" algn="just" rtl="0">
              <a:spcBef>
                <a:spcPts val="0"/>
              </a:spcBef>
              <a:spcAft>
                <a:spcPts val="0"/>
              </a:spcAft>
              <a:buNone/>
            </a:pPr>
            <a:endParaRPr sz="2000">
              <a:solidFill>
                <a:srgbClr val="FFFFFF"/>
              </a:solidFill>
              <a:latin typeface="Arial"/>
              <a:ea typeface="Arial"/>
              <a:cs typeface="Arial"/>
              <a:sym typeface="Arial"/>
            </a:endParaRPr>
          </a:p>
          <a:p>
            <a:pPr marL="457200" lvl="0" indent="0" algn="just" rtl="0">
              <a:spcBef>
                <a:spcPts val="0"/>
              </a:spcBef>
              <a:spcAft>
                <a:spcPts val="0"/>
              </a:spcAft>
              <a:buNone/>
            </a:pPr>
            <a:endParaRPr sz="2000">
              <a:solidFill>
                <a:srgbClr val="FFFFFF"/>
              </a:solidFill>
              <a:latin typeface="Arial"/>
              <a:ea typeface="Arial"/>
              <a:cs typeface="Arial"/>
              <a:sym typeface="Arial"/>
            </a:endParaRPr>
          </a:p>
          <a:p>
            <a:pPr marL="0" lvl="0" indent="0" algn="just" rtl="0">
              <a:spcBef>
                <a:spcPts val="0"/>
              </a:spcBef>
              <a:spcAft>
                <a:spcPts val="1600"/>
              </a:spcAft>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24"/>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FFFFFF"/>
                </a:solidFill>
                <a:latin typeface="Arial"/>
                <a:ea typeface="Arial"/>
                <a:cs typeface="Arial"/>
                <a:sym typeface="Arial"/>
              </a:rPr>
              <a:t>Approaches to International Business</a:t>
            </a:r>
            <a:endParaRPr/>
          </a:p>
        </p:txBody>
      </p:sp>
      <p:sp>
        <p:nvSpPr>
          <p:cNvPr id="203" name="Google Shape;203;p24"/>
          <p:cNvSpPr txBox="1">
            <a:spLocks noGrp="1"/>
          </p:cNvSpPr>
          <p:nvPr>
            <p:ph type="body" idx="1"/>
          </p:nvPr>
        </p:nvSpPr>
        <p:spPr>
          <a:xfrm>
            <a:off x="433800" y="1567550"/>
            <a:ext cx="8167500" cy="2911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a:solidFill>
                  <a:srgbClr val="FFFFFF"/>
                </a:solidFill>
                <a:latin typeface="Arial"/>
                <a:ea typeface="Arial"/>
                <a:cs typeface="Arial"/>
                <a:sym typeface="Arial"/>
              </a:rPr>
              <a:t>3. Joint Venture: A </a:t>
            </a:r>
            <a:r>
              <a:rPr lang="en" sz="2000" b="1">
                <a:solidFill>
                  <a:srgbClr val="FFFFFF"/>
                </a:solidFill>
                <a:latin typeface="Arial"/>
                <a:ea typeface="Arial"/>
                <a:cs typeface="Arial"/>
                <a:sym typeface="Arial"/>
              </a:rPr>
              <a:t>joint venture</a:t>
            </a:r>
            <a:r>
              <a:rPr lang="en" sz="2000">
                <a:solidFill>
                  <a:srgbClr val="FFFFFF"/>
                </a:solidFill>
                <a:latin typeface="Arial"/>
                <a:ea typeface="Arial"/>
                <a:cs typeface="Arial"/>
                <a:sym typeface="Arial"/>
              </a:rPr>
              <a:t> is a </a:t>
            </a:r>
            <a:r>
              <a:rPr lang="en" sz="2000" b="1">
                <a:solidFill>
                  <a:srgbClr val="FFFFFF"/>
                </a:solidFill>
                <a:latin typeface="Arial"/>
                <a:ea typeface="Arial"/>
                <a:cs typeface="Arial"/>
                <a:sym typeface="Arial"/>
              </a:rPr>
              <a:t>business</a:t>
            </a:r>
            <a:r>
              <a:rPr lang="en" sz="2000">
                <a:solidFill>
                  <a:srgbClr val="FFFFFF"/>
                </a:solidFill>
                <a:latin typeface="Arial"/>
                <a:ea typeface="Arial"/>
                <a:cs typeface="Arial"/>
                <a:sym typeface="Arial"/>
              </a:rPr>
              <a:t> arrangement in which two or more parties agree to pool their resources for the purpose of accomplishing a specific task. This task can be a new project or any other </a:t>
            </a:r>
            <a:r>
              <a:rPr lang="en" sz="2000" b="1">
                <a:solidFill>
                  <a:srgbClr val="FFFFFF"/>
                </a:solidFill>
                <a:latin typeface="Arial"/>
                <a:ea typeface="Arial"/>
                <a:cs typeface="Arial"/>
                <a:sym typeface="Arial"/>
              </a:rPr>
              <a:t>business</a:t>
            </a:r>
            <a:r>
              <a:rPr lang="en" sz="2000">
                <a:solidFill>
                  <a:srgbClr val="FFFFFF"/>
                </a:solidFill>
                <a:latin typeface="Arial"/>
                <a:ea typeface="Arial"/>
                <a:cs typeface="Arial"/>
                <a:sym typeface="Arial"/>
              </a:rPr>
              <a:t> activity. However, the </a:t>
            </a:r>
            <a:r>
              <a:rPr lang="en" sz="2000" b="1">
                <a:solidFill>
                  <a:srgbClr val="FFFFFF"/>
                </a:solidFill>
                <a:latin typeface="Arial"/>
                <a:ea typeface="Arial"/>
                <a:cs typeface="Arial"/>
                <a:sym typeface="Arial"/>
              </a:rPr>
              <a:t>venture</a:t>
            </a:r>
            <a:r>
              <a:rPr lang="en" sz="2000">
                <a:solidFill>
                  <a:srgbClr val="FFFFFF"/>
                </a:solidFill>
                <a:latin typeface="Arial"/>
                <a:ea typeface="Arial"/>
                <a:cs typeface="Arial"/>
                <a:sym typeface="Arial"/>
              </a:rPr>
              <a:t> is its own entity, separate from the participants' other </a:t>
            </a:r>
            <a:r>
              <a:rPr lang="en" sz="2000" b="1">
                <a:solidFill>
                  <a:srgbClr val="FFFFFF"/>
                </a:solidFill>
                <a:latin typeface="Arial"/>
                <a:ea typeface="Arial"/>
                <a:cs typeface="Arial"/>
                <a:sym typeface="Arial"/>
              </a:rPr>
              <a:t>business</a:t>
            </a:r>
            <a:r>
              <a:rPr lang="en" sz="2000">
                <a:solidFill>
                  <a:srgbClr val="FFFFFF"/>
                </a:solidFill>
                <a:latin typeface="Arial"/>
                <a:ea typeface="Arial"/>
                <a:cs typeface="Arial"/>
                <a:sym typeface="Arial"/>
              </a:rPr>
              <a:t> interests</a:t>
            </a:r>
            <a:endParaRPr sz="2000">
              <a:solidFill>
                <a:srgbClr val="FFFFFF"/>
              </a:solidFill>
              <a:latin typeface="Arial"/>
              <a:ea typeface="Arial"/>
              <a:cs typeface="Arial"/>
              <a:sym typeface="Arial"/>
            </a:endParaRPr>
          </a:p>
          <a:p>
            <a:pPr marL="0" lvl="0" indent="0" algn="l" rtl="0">
              <a:spcBef>
                <a:spcPts val="0"/>
              </a:spcBef>
              <a:spcAft>
                <a:spcPts val="0"/>
              </a:spcAft>
              <a:buNone/>
            </a:pPr>
            <a:r>
              <a:rPr lang="en" sz="2000">
                <a:solidFill>
                  <a:srgbClr val="FFFFFF"/>
                </a:solidFill>
                <a:latin typeface="Arial"/>
                <a:ea typeface="Arial"/>
                <a:cs typeface="Arial"/>
                <a:sym typeface="Arial"/>
              </a:rPr>
              <a:t>4. Acquisition: An </a:t>
            </a:r>
            <a:r>
              <a:rPr lang="en" sz="2000" b="1">
                <a:solidFill>
                  <a:srgbClr val="FFFFFF"/>
                </a:solidFill>
                <a:latin typeface="Arial"/>
                <a:ea typeface="Arial"/>
                <a:cs typeface="Arial"/>
                <a:sym typeface="Arial"/>
              </a:rPr>
              <a:t>acquisition</a:t>
            </a:r>
            <a:r>
              <a:rPr lang="en" sz="2000">
                <a:solidFill>
                  <a:srgbClr val="FFFFFF"/>
                </a:solidFill>
                <a:latin typeface="Arial"/>
                <a:ea typeface="Arial"/>
                <a:cs typeface="Arial"/>
                <a:sym typeface="Arial"/>
              </a:rPr>
              <a:t> is when one company purchases most or all of another company's shares to gain control of that company.</a:t>
            </a:r>
            <a:endParaRPr sz="2000">
              <a:solidFill>
                <a:srgbClr val="FFFFFF"/>
              </a:solidFill>
              <a:latin typeface="Arial"/>
              <a:ea typeface="Arial"/>
              <a:cs typeface="Arial"/>
              <a:sym typeface="Arial"/>
            </a:endParaRPr>
          </a:p>
          <a:p>
            <a:pPr marL="0" lvl="0" indent="0" algn="l" rtl="0">
              <a:spcBef>
                <a:spcPts val="0"/>
              </a:spcBef>
              <a:spcAft>
                <a:spcPts val="0"/>
              </a:spcAft>
              <a:buNone/>
            </a:pPr>
            <a:endParaRPr sz="2000">
              <a:solidFill>
                <a:srgbClr val="FFFFFF"/>
              </a:solidFill>
              <a:latin typeface="Arial"/>
              <a:ea typeface="Arial"/>
              <a:cs typeface="Arial"/>
              <a:sym typeface="Arial"/>
            </a:endParaRPr>
          </a:p>
          <a:p>
            <a:pPr marL="0" lvl="0" indent="0" algn="l" rtl="0">
              <a:spcBef>
                <a:spcPts val="0"/>
              </a:spcBef>
              <a:spcAft>
                <a:spcPts val="0"/>
              </a:spcAft>
              <a:buNone/>
            </a:pPr>
            <a:endParaRPr sz="2000">
              <a:solidFill>
                <a:srgbClr val="FFFFFF"/>
              </a:solidFill>
              <a:latin typeface="Arial"/>
              <a:ea typeface="Arial"/>
              <a:cs typeface="Arial"/>
              <a:sym typeface="Arial"/>
            </a:endParaRPr>
          </a:p>
          <a:p>
            <a:pPr marL="0" lvl="0" indent="0" algn="just" rtl="0">
              <a:spcBef>
                <a:spcPts val="0"/>
              </a:spcBef>
              <a:spcAft>
                <a:spcPts val="0"/>
              </a:spcAft>
              <a:buNone/>
            </a:pPr>
            <a:endParaRPr sz="2000">
              <a:solidFill>
                <a:srgbClr val="FFFFFF"/>
              </a:solidFill>
              <a:latin typeface="Arial"/>
              <a:ea typeface="Arial"/>
              <a:cs typeface="Arial"/>
              <a:sym typeface="Arial"/>
            </a:endParaRPr>
          </a:p>
          <a:p>
            <a:pPr marL="457200" lvl="0" indent="0" algn="just" rtl="0">
              <a:spcBef>
                <a:spcPts val="0"/>
              </a:spcBef>
              <a:spcAft>
                <a:spcPts val="0"/>
              </a:spcAft>
              <a:buNone/>
            </a:pPr>
            <a:endParaRPr sz="2000">
              <a:solidFill>
                <a:srgbClr val="FFFFFF"/>
              </a:solidFill>
              <a:latin typeface="Arial"/>
              <a:ea typeface="Arial"/>
              <a:cs typeface="Arial"/>
              <a:sym typeface="Arial"/>
            </a:endParaRPr>
          </a:p>
          <a:p>
            <a:pPr marL="0" lvl="0" indent="0" algn="just" rtl="0">
              <a:spcBef>
                <a:spcPts val="0"/>
              </a:spcBef>
              <a:spcAft>
                <a:spcPts val="1600"/>
              </a:spcAft>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p25"/>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FFFFFF"/>
                </a:solidFill>
                <a:latin typeface="Arial"/>
                <a:ea typeface="Arial"/>
                <a:cs typeface="Arial"/>
                <a:sym typeface="Arial"/>
              </a:rPr>
              <a:t>Approaches to International Business</a:t>
            </a:r>
            <a:endParaRPr/>
          </a:p>
        </p:txBody>
      </p:sp>
      <p:sp>
        <p:nvSpPr>
          <p:cNvPr id="209" name="Google Shape;209;p25"/>
          <p:cNvSpPr txBox="1">
            <a:spLocks noGrp="1"/>
          </p:cNvSpPr>
          <p:nvPr>
            <p:ph type="body" idx="1"/>
          </p:nvPr>
        </p:nvSpPr>
        <p:spPr>
          <a:xfrm>
            <a:off x="545350" y="1567550"/>
            <a:ext cx="8167500" cy="29112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n" sz="1900">
                <a:solidFill>
                  <a:srgbClr val="FFFFFF"/>
                </a:solidFill>
                <a:latin typeface="Arial"/>
                <a:ea typeface="Arial"/>
                <a:cs typeface="Arial"/>
                <a:sym typeface="Arial"/>
              </a:rPr>
              <a:t>5. Trading Companies: Trading companies are specialists that cover all </a:t>
            </a:r>
            <a:r>
              <a:rPr lang="en" sz="1900" u="sng">
                <a:solidFill>
                  <a:schemeClr val="hlink"/>
                </a:solidFill>
                <a:latin typeface="Arial"/>
                <a:ea typeface="Arial"/>
                <a:cs typeface="Arial"/>
                <a:sym typeface="Arial"/>
                <a:hlinkClick r:id="rId3"/>
              </a:rPr>
              <a:t>export</a:t>
            </a:r>
            <a:r>
              <a:rPr lang="en" sz="1900">
                <a:solidFill>
                  <a:srgbClr val="FFFFFF"/>
                </a:solidFill>
                <a:latin typeface="Arial"/>
                <a:ea typeface="Arial"/>
                <a:cs typeface="Arial"/>
                <a:sym typeface="Arial"/>
              </a:rPr>
              <a:t> and </a:t>
            </a:r>
            <a:r>
              <a:rPr lang="en" sz="1900" u="sng">
                <a:solidFill>
                  <a:schemeClr val="hlink"/>
                </a:solidFill>
                <a:latin typeface="Arial"/>
                <a:ea typeface="Arial"/>
                <a:cs typeface="Arial"/>
                <a:sym typeface="Arial"/>
                <a:hlinkClick r:id="rId4"/>
              </a:rPr>
              <a:t>import</a:t>
            </a:r>
            <a:r>
              <a:rPr lang="en" sz="1900">
                <a:solidFill>
                  <a:srgbClr val="FFFFFF"/>
                </a:solidFill>
                <a:latin typeface="Arial"/>
                <a:ea typeface="Arial"/>
                <a:cs typeface="Arial"/>
                <a:sym typeface="Arial"/>
              </a:rPr>
              <a:t> operations and procedures. A trading company buy products in one country and sold them in different countries where it has its own distribution network.</a:t>
            </a:r>
            <a:endParaRPr sz="1900">
              <a:solidFill>
                <a:srgbClr val="FFFFFF"/>
              </a:solidFill>
              <a:latin typeface="Arial"/>
              <a:ea typeface="Arial"/>
              <a:cs typeface="Arial"/>
              <a:sym typeface="Arial"/>
            </a:endParaRPr>
          </a:p>
          <a:p>
            <a:pPr marL="0" lvl="0" indent="0" algn="just" rtl="0">
              <a:spcBef>
                <a:spcPts val="0"/>
              </a:spcBef>
              <a:spcAft>
                <a:spcPts val="0"/>
              </a:spcAft>
              <a:buNone/>
            </a:pPr>
            <a:r>
              <a:rPr lang="en" sz="1900">
                <a:solidFill>
                  <a:srgbClr val="FFFFFF"/>
                </a:solidFill>
                <a:latin typeface="Arial"/>
                <a:ea typeface="Arial"/>
                <a:cs typeface="Arial"/>
                <a:sym typeface="Arial"/>
              </a:rPr>
              <a:t>6. Countertrading refers to when an exporter agrees to accept payment in the form of goods or services. There are many forms of countertrading, ranging from simple </a:t>
            </a:r>
            <a:r>
              <a:rPr lang="en" sz="1900" b="1">
                <a:solidFill>
                  <a:srgbClr val="FFFFFF"/>
                </a:solidFill>
                <a:latin typeface="Arial"/>
                <a:ea typeface="Arial"/>
                <a:cs typeface="Arial"/>
                <a:sym typeface="Arial"/>
              </a:rPr>
              <a:t>barter </a:t>
            </a:r>
            <a:r>
              <a:rPr lang="en" sz="1900">
                <a:solidFill>
                  <a:srgbClr val="FFFFFF"/>
                </a:solidFill>
                <a:latin typeface="Arial"/>
                <a:ea typeface="Arial"/>
                <a:cs typeface="Arial"/>
                <a:sym typeface="Arial"/>
              </a:rPr>
              <a:t>agreements to complex offset deals. Countertrading commonly takes place between private companies in developed nations and the governments of developing countries.</a:t>
            </a:r>
            <a:endParaRPr sz="1900">
              <a:solidFill>
                <a:srgbClr val="FFFFFF"/>
              </a:solidFill>
              <a:latin typeface="Arial"/>
              <a:ea typeface="Arial"/>
              <a:cs typeface="Arial"/>
              <a:sym typeface="Arial"/>
            </a:endParaRPr>
          </a:p>
          <a:p>
            <a:pPr marL="0" lvl="0" indent="0" algn="just" rtl="0">
              <a:spcBef>
                <a:spcPts val="0"/>
              </a:spcBef>
              <a:spcAft>
                <a:spcPts val="0"/>
              </a:spcAft>
              <a:buNone/>
            </a:pPr>
            <a:endParaRPr sz="1900">
              <a:solidFill>
                <a:srgbClr val="FFFFFF"/>
              </a:solidFill>
              <a:latin typeface="Arial"/>
              <a:ea typeface="Arial"/>
              <a:cs typeface="Arial"/>
              <a:sym typeface="Arial"/>
            </a:endParaRPr>
          </a:p>
          <a:p>
            <a:pPr marL="0" lvl="0" indent="0" algn="just" rtl="0">
              <a:spcBef>
                <a:spcPts val="0"/>
              </a:spcBef>
              <a:spcAft>
                <a:spcPts val="0"/>
              </a:spcAft>
              <a:buNone/>
            </a:pPr>
            <a:endParaRPr sz="1900">
              <a:solidFill>
                <a:srgbClr val="FFFFFF"/>
              </a:solidFill>
              <a:latin typeface="Arial"/>
              <a:ea typeface="Arial"/>
              <a:cs typeface="Arial"/>
              <a:sym typeface="Arial"/>
            </a:endParaRPr>
          </a:p>
          <a:p>
            <a:pPr marL="0" lvl="0" indent="0" algn="just" rtl="0">
              <a:spcBef>
                <a:spcPts val="0"/>
              </a:spcBef>
              <a:spcAft>
                <a:spcPts val="0"/>
              </a:spcAft>
              <a:buNone/>
            </a:pPr>
            <a:endParaRPr sz="1900">
              <a:solidFill>
                <a:srgbClr val="FFFFFF"/>
              </a:solidFill>
              <a:latin typeface="Arial"/>
              <a:ea typeface="Arial"/>
              <a:cs typeface="Arial"/>
              <a:sym typeface="Arial"/>
            </a:endParaRPr>
          </a:p>
          <a:p>
            <a:pPr marL="0" lvl="0" indent="0" algn="just" rtl="0">
              <a:spcBef>
                <a:spcPts val="0"/>
              </a:spcBef>
              <a:spcAft>
                <a:spcPts val="0"/>
              </a:spcAft>
              <a:buNone/>
            </a:pPr>
            <a:endParaRPr sz="1900">
              <a:solidFill>
                <a:srgbClr val="FFFFFF"/>
              </a:solidFill>
              <a:latin typeface="Arial"/>
              <a:ea typeface="Arial"/>
              <a:cs typeface="Arial"/>
              <a:sym typeface="Arial"/>
            </a:endParaRPr>
          </a:p>
          <a:p>
            <a:pPr marL="0" lvl="0" indent="0" algn="just" rtl="0">
              <a:spcBef>
                <a:spcPts val="0"/>
              </a:spcBef>
              <a:spcAft>
                <a:spcPts val="0"/>
              </a:spcAft>
              <a:buNone/>
            </a:pPr>
            <a:endParaRPr sz="1900">
              <a:solidFill>
                <a:srgbClr val="FFFFFF"/>
              </a:solidFill>
              <a:latin typeface="Arial"/>
              <a:ea typeface="Arial"/>
              <a:cs typeface="Arial"/>
              <a:sym typeface="Arial"/>
            </a:endParaRPr>
          </a:p>
          <a:p>
            <a:pPr marL="457200" lvl="0" indent="0" algn="just" rtl="0">
              <a:spcBef>
                <a:spcPts val="0"/>
              </a:spcBef>
              <a:spcAft>
                <a:spcPts val="0"/>
              </a:spcAft>
              <a:buNone/>
            </a:pPr>
            <a:endParaRPr sz="1900">
              <a:solidFill>
                <a:srgbClr val="FFFFFF"/>
              </a:solidFill>
              <a:latin typeface="Arial"/>
              <a:ea typeface="Arial"/>
              <a:cs typeface="Arial"/>
              <a:sym typeface="Arial"/>
            </a:endParaRPr>
          </a:p>
          <a:p>
            <a:pPr marL="0" lvl="0" indent="0" algn="just" rtl="0">
              <a:spcBef>
                <a:spcPts val="0"/>
              </a:spcBef>
              <a:spcAft>
                <a:spcPts val="1600"/>
              </a:spcAft>
              <a:buNone/>
            </a:pPr>
            <a:endParaRPr sz="12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36307" y="801384"/>
            <a:ext cx="8229600" cy="2554545"/>
          </a:xfrm>
          <a:prstGeom prst="rect">
            <a:avLst/>
          </a:prstGeom>
          <a:noFill/>
        </p:spPr>
        <p:txBody>
          <a:bodyPr wrap="square" rtlCol="0">
            <a:spAutoFit/>
          </a:bodyPr>
          <a:lstStyle/>
          <a:p>
            <a:r>
              <a:rPr lang="en-US" sz="3200" dirty="0" smtClean="0">
                <a:solidFill>
                  <a:schemeClr val="bg1"/>
                </a:solidFill>
              </a:rPr>
              <a:t>International Business: Doing business activities with another country.</a:t>
            </a:r>
          </a:p>
          <a:p>
            <a:r>
              <a:rPr lang="en-US" sz="3200" dirty="0" smtClean="0">
                <a:solidFill>
                  <a:schemeClr val="bg1"/>
                </a:solidFill>
              </a:rPr>
              <a:t>Business (Buying and Selling)</a:t>
            </a:r>
          </a:p>
          <a:p>
            <a:r>
              <a:rPr lang="en-US" sz="3200" dirty="0" smtClean="0">
                <a:solidFill>
                  <a:schemeClr val="bg1"/>
                </a:solidFill>
              </a:rPr>
              <a:t>International business (Importing and Exporting)</a:t>
            </a:r>
            <a:endParaRPr lang="en-US" sz="3200" dirty="0">
              <a:solidFill>
                <a:schemeClr val="bg1"/>
              </a:solidFill>
            </a:endParaRPr>
          </a:p>
        </p:txBody>
      </p:sp>
    </p:spTree>
    <p:extLst>
      <p:ext uri="{BB962C8B-B14F-4D97-AF65-F5344CB8AC3E}">
        <p14:creationId xmlns:p14="http://schemas.microsoft.com/office/powerpoint/2010/main" val="34274490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14"/>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200">
                <a:solidFill>
                  <a:srgbClr val="FFFFFF"/>
                </a:solidFill>
                <a:latin typeface="Arial"/>
                <a:ea typeface="Arial"/>
                <a:cs typeface="Arial"/>
                <a:sym typeface="Arial"/>
              </a:rPr>
              <a:t>Objectives of the Chapter</a:t>
            </a:r>
            <a:endParaRPr>
              <a:solidFill>
                <a:srgbClr val="FFFFFF"/>
              </a:solidFill>
            </a:endParaRPr>
          </a:p>
        </p:txBody>
      </p:sp>
      <p:sp>
        <p:nvSpPr>
          <p:cNvPr id="141" name="Google Shape;141;p14"/>
          <p:cNvSpPr txBox="1">
            <a:spLocks noGrp="1"/>
          </p:cNvSpPr>
          <p:nvPr>
            <p:ph type="body" idx="1"/>
          </p:nvPr>
        </p:nvSpPr>
        <p:spPr>
          <a:xfrm>
            <a:off x="1297500" y="1567550"/>
            <a:ext cx="7038900" cy="2911200"/>
          </a:xfrm>
          <a:prstGeom prst="rect">
            <a:avLst/>
          </a:prstGeom>
        </p:spPr>
        <p:txBody>
          <a:bodyPr spcFirstLastPara="1" wrap="square" lIns="91425" tIns="91425" rIns="91425" bIns="91425" anchor="t" anchorCtr="0">
            <a:noAutofit/>
          </a:bodyPr>
          <a:lstStyle/>
          <a:p>
            <a:pPr marL="736600" lvl="0" indent="0" algn="l" rtl="0">
              <a:lnSpc>
                <a:spcPct val="150000"/>
              </a:lnSpc>
              <a:spcBef>
                <a:spcPts val="0"/>
              </a:spcBef>
              <a:spcAft>
                <a:spcPts val="0"/>
              </a:spcAft>
              <a:buNone/>
            </a:pPr>
            <a:r>
              <a:rPr lang="en" sz="2000">
                <a:solidFill>
                  <a:srgbClr val="FFFFFF"/>
                </a:solidFill>
                <a:latin typeface="Arial"/>
                <a:ea typeface="Arial"/>
                <a:cs typeface="Arial"/>
                <a:sym typeface="Arial"/>
              </a:rPr>
              <a:t>1.Why firms conduct International Business</a:t>
            </a:r>
            <a:endParaRPr sz="2000">
              <a:solidFill>
                <a:srgbClr val="FFFFFF"/>
              </a:solidFill>
              <a:latin typeface="Arial"/>
              <a:ea typeface="Arial"/>
              <a:cs typeface="Arial"/>
              <a:sym typeface="Arial"/>
            </a:endParaRPr>
          </a:p>
          <a:p>
            <a:pPr marL="736600" lvl="0" indent="0" algn="l" rtl="0">
              <a:lnSpc>
                <a:spcPct val="150000"/>
              </a:lnSpc>
              <a:spcBef>
                <a:spcPts val="0"/>
              </a:spcBef>
              <a:spcAft>
                <a:spcPts val="0"/>
              </a:spcAft>
              <a:buNone/>
            </a:pPr>
            <a:r>
              <a:rPr lang="en" sz="2000">
                <a:solidFill>
                  <a:srgbClr val="FFFFFF"/>
                </a:solidFill>
                <a:latin typeface="Arial"/>
                <a:ea typeface="Arial"/>
                <a:cs typeface="Arial"/>
                <a:sym typeface="Arial"/>
              </a:rPr>
              <a:t>2.Basic Concepts of International Business</a:t>
            </a:r>
            <a:endParaRPr sz="2000">
              <a:solidFill>
                <a:srgbClr val="FFFFFF"/>
              </a:solidFill>
              <a:latin typeface="Arial"/>
              <a:ea typeface="Arial"/>
              <a:cs typeface="Arial"/>
              <a:sym typeface="Arial"/>
            </a:endParaRPr>
          </a:p>
          <a:p>
            <a:pPr marL="736600" lvl="0" indent="0" algn="l" rtl="0">
              <a:lnSpc>
                <a:spcPct val="150000"/>
              </a:lnSpc>
              <a:spcBef>
                <a:spcPts val="0"/>
              </a:spcBef>
              <a:spcAft>
                <a:spcPts val="0"/>
              </a:spcAft>
              <a:buNone/>
            </a:pPr>
            <a:r>
              <a:rPr lang="en" sz="2000">
                <a:solidFill>
                  <a:srgbClr val="FFFFFF"/>
                </a:solidFill>
                <a:latin typeface="Arial"/>
                <a:ea typeface="Arial"/>
                <a:cs typeface="Arial"/>
                <a:sym typeface="Arial"/>
              </a:rPr>
              <a:t>3.Barriers to International Business</a:t>
            </a:r>
            <a:endParaRPr sz="2000">
              <a:solidFill>
                <a:srgbClr val="FFFFFF"/>
              </a:solidFill>
              <a:latin typeface="Arial"/>
              <a:ea typeface="Arial"/>
              <a:cs typeface="Arial"/>
              <a:sym typeface="Arial"/>
            </a:endParaRPr>
          </a:p>
          <a:p>
            <a:pPr marL="736600" lvl="0" indent="0" algn="l" rtl="0">
              <a:lnSpc>
                <a:spcPct val="150000"/>
              </a:lnSpc>
              <a:spcBef>
                <a:spcPts val="0"/>
              </a:spcBef>
              <a:spcAft>
                <a:spcPts val="0"/>
              </a:spcAft>
              <a:buNone/>
            </a:pPr>
            <a:r>
              <a:rPr lang="en" sz="2000">
                <a:solidFill>
                  <a:srgbClr val="FFFFFF"/>
                </a:solidFill>
                <a:latin typeface="Arial"/>
                <a:ea typeface="Arial"/>
                <a:cs typeface="Arial"/>
                <a:sym typeface="Arial"/>
              </a:rPr>
              <a:t>4.Regulation of International Business</a:t>
            </a:r>
            <a:endParaRPr sz="2000">
              <a:solidFill>
                <a:srgbClr val="FFFFFF"/>
              </a:solidFill>
              <a:latin typeface="Arial"/>
              <a:ea typeface="Arial"/>
              <a:cs typeface="Arial"/>
              <a:sym typeface="Arial"/>
            </a:endParaRPr>
          </a:p>
          <a:p>
            <a:pPr marL="736600" lvl="0" indent="0" algn="l" rtl="0">
              <a:lnSpc>
                <a:spcPct val="150000"/>
              </a:lnSpc>
              <a:spcBef>
                <a:spcPts val="0"/>
              </a:spcBef>
              <a:spcAft>
                <a:spcPts val="0"/>
              </a:spcAft>
              <a:buNone/>
            </a:pPr>
            <a:r>
              <a:rPr lang="en" sz="2000">
                <a:solidFill>
                  <a:srgbClr val="FFFFFF"/>
                </a:solidFill>
                <a:latin typeface="Arial"/>
                <a:ea typeface="Arial"/>
                <a:cs typeface="Arial"/>
                <a:sym typeface="Arial"/>
              </a:rPr>
              <a:t>5.Approaches to International Business</a:t>
            </a:r>
            <a:endParaRPr sz="2000">
              <a:solidFill>
                <a:srgbClr val="FFFFFF"/>
              </a:solidFill>
              <a:latin typeface="Arial"/>
              <a:ea typeface="Arial"/>
              <a:cs typeface="Arial"/>
              <a:sym typeface="Arial"/>
            </a:endParaRPr>
          </a:p>
          <a:p>
            <a:pPr marL="457200" lvl="0" indent="0" algn="l" rtl="0">
              <a:spcBef>
                <a:spcPts val="0"/>
              </a:spcBef>
              <a:spcAft>
                <a:spcPts val="1600"/>
              </a:spcAft>
              <a:buNone/>
            </a:pPr>
            <a:r>
              <a:rPr lang="en" sz="2000">
                <a:solidFill>
                  <a:srgbClr val="FFFFFF"/>
                </a:solidFill>
                <a:latin typeface="Arial"/>
                <a:ea typeface="Arial"/>
                <a:cs typeface="Arial"/>
                <a:sym typeface="Arial"/>
              </a:rPr>
              <a:t>    6.Adapting to Foreign Markets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15"/>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dirty="0">
                <a:solidFill>
                  <a:srgbClr val="FFFFFF"/>
                </a:solidFill>
                <a:latin typeface="Arial"/>
                <a:ea typeface="Arial"/>
                <a:cs typeface="Arial"/>
                <a:sym typeface="Arial"/>
              </a:rPr>
              <a:t>Why Firms </a:t>
            </a:r>
            <a:r>
              <a:rPr lang="en" b="1" dirty="0" smtClean="0">
                <a:solidFill>
                  <a:srgbClr val="FFFFFF"/>
                </a:solidFill>
                <a:latin typeface="Arial"/>
                <a:ea typeface="Arial"/>
                <a:cs typeface="Arial"/>
                <a:sym typeface="Arial"/>
              </a:rPr>
              <a:t>(Country) Conduct </a:t>
            </a:r>
            <a:r>
              <a:rPr lang="en" b="1" dirty="0">
                <a:solidFill>
                  <a:srgbClr val="FFFFFF"/>
                </a:solidFill>
                <a:latin typeface="Arial"/>
                <a:ea typeface="Arial"/>
                <a:cs typeface="Arial"/>
                <a:sym typeface="Arial"/>
              </a:rPr>
              <a:t>International Business?</a:t>
            </a:r>
            <a:endParaRPr dirty="0"/>
          </a:p>
        </p:txBody>
      </p:sp>
      <p:sp>
        <p:nvSpPr>
          <p:cNvPr id="147" name="Google Shape;147;p15"/>
          <p:cNvSpPr txBox="1">
            <a:spLocks noGrp="1"/>
          </p:cNvSpPr>
          <p:nvPr>
            <p:ph type="body" idx="1"/>
          </p:nvPr>
        </p:nvSpPr>
        <p:spPr>
          <a:xfrm>
            <a:off x="1297500" y="1567550"/>
            <a:ext cx="7038900" cy="2911200"/>
          </a:xfrm>
          <a:prstGeom prst="rect">
            <a:avLst/>
          </a:prstGeom>
        </p:spPr>
        <p:txBody>
          <a:bodyPr spcFirstLastPara="1" wrap="square" lIns="91425" tIns="91425" rIns="91425" bIns="91425" anchor="t" anchorCtr="0">
            <a:noAutofit/>
          </a:bodyPr>
          <a:lstStyle/>
          <a:p>
            <a:pPr marL="457200" lvl="0" indent="0" algn="just" rtl="0">
              <a:spcBef>
                <a:spcPts val="0"/>
              </a:spcBef>
              <a:spcAft>
                <a:spcPts val="0"/>
              </a:spcAft>
              <a:buNone/>
            </a:pPr>
            <a:r>
              <a:rPr lang="en" sz="2000" dirty="0">
                <a:solidFill>
                  <a:srgbClr val="FFFFFF"/>
                </a:solidFill>
                <a:latin typeface="Arial"/>
                <a:ea typeface="Arial"/>
                <a:cs typeface="Arial"/>
                <a:sym typeface="Arial"/>
              </a:rPr>
              <a:t>International Business (IB): The performance of business activities across national boundaries. E.g. Coca-cola, Microsoft, Toyota, etc. A country with a surplus of some product may decide to sell this surplus to other nations. Such sales will enable the country to purchase other products that it may not have the ability to produce. Scarcity of resources is perhaps the major reason why nations trade with each other.</a:t>
            </a:r>
            <a:endParaRPr sz="2000" dirty="0">
              <a:solidFill>
                <a:srgbClr val="FFFFFF"/>
              </a:solidFill>
              <a:latin typeface="Arial"/>
              <a:ea typeface="Arial"/>
              <a:cs typeface="Arial"/>
              <a:sym typeface="Arial"/>
            </a:endParaRPr>
          </a:p>
          <a:p>
            <a:pPr marL="0" lvl="0" indent="0" algn="l" rtl="0">
              <a:spcBef>
                <a:spcPts val="0"/>
              </a:spcBef>
              <a:spcAft>
                <a:spcPts val="1600"/>
              </a:spcAft>
              <a:buNone/>
            </a:pP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16"/>
          <p:cNvSpPr txBox="1">
            <a:spLocks noGrp="1"/>
          </p:cNvSpPr>
          <p:nvPr>
            <p:ph type="title"/>
          </p:nvPr>
        </p:nvSpPr>
        <p:spPr>
          <a:xfrm>
            <a:off x="2201626" y="527314"/>
            <a:ext cx="7038900" cy="914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dirty="0">
                <a:solidFill>
                  <a:srgbClr val="FFFFFF"/>
                </a:solidFill>
                <a:latin typeface="Arial"/>
                <a:ea typeface="Arial"/>
                <a:cs typeface="Arial"/>
                <a:sym typeface="Arial"/>
              </a:rPr>
              <a:t>Absolute Advantage</a:t>
            </a:r>
            <a:endParaRPr dirty="0"/>
          </a:p>
        </p:txBody>
      </p:sp>
      <p:sp>
        <p:nvSpPr>
          <p:cNvPr id="153" name="Google Shape;153;p16"/>
          <p:cNvSpPr txBox="1">
            <a:spLocks noGrp="1"/>
          </p:cNvSpPr>
          <p:nvPr>
            <p:ph type="body" idx="1"/>
          </p:nvPr>
        </p:nvSpPr>
        <p:spPr>
          <a:xfrm>
            <a:off x="113016" y="1567550"/>
            <a:ext cx="8223384" cy="2911200"/>
          </a:xfrm>
          <a:prstGeom prst="rect">
            <a:avLst/>
          </a:prstGeom>
        </p:spPr>
        <p:txBody>
          <a:bodyPr spcFirstLastPara="1" wrap="square" lIns="91425" tIns="91425" rIns="91425" bIns="91425" anchor="t" anchorCtr="0">
            <a:noAutofit/>
          </a:bodyPr>
          <a:lstStyle/>
          <a:p>
            <a:pPr marL="736600" lvl="0" indent="0" algn="just" rtl="0">
              <a:spcBef>
                <a:spcPts val="0"/>
              </a:spcBef>
              <a:spcAft>
                <a:spcPts val="0"/>
              </a:spcAft>
              <a:buNone/>
            </a:pPr>
            <a:r>
              <a:rPr lang="en" sz="2000" dirty="0">
                <a:solidFill>
                  <a:srgbClr val="FFFFFF"/>
                </a:solidFill>
                <a:latin typeface="Arial"/>
                <a:ea typeface="Arial"/>
                <a:cs typeface="Arial"/>
                <a:sym typeface="Arial"/>
              </a:rPr>
              <a:t>When a country can produce a product </a:t>
            </a:r>
            <a:r>
              <a:rPr lang="en" sz="2000" dirty="0" smtClean="0">
                <a:solidFill>
                  <a:srgbClr val="FFFFFF"/>
                </a:solidFill>
                <a:latin typeface="Arial"/>
                <a:ea typeface="Arial"/>
                <a:cs typeface="Arial"/>
                <a:sym typeface="Arial"/>
              </a:rPr>
              <a:t>on the basis of its geographic location or natural resources then it is called absolute advantage. </a:t>
            </a:r>
            <a:r>
              <a:rPr lang="en" sz="2000" dirty="0">
                <a:solidFill>
                  <a:srgbClr val="FFFFFF"/>
                </a:solidFill>
                <a:latin typeface="Arial"/>
                <a:ea typeface="Arial"/>
                <a:cs typeface="Arial"/>
                <a:sym typeface="Arial"/>
              </a:rPr>
              <a:t>E.g. South Africa has an absolute advantage in the production of Diamonds. </a:t>
            </a:r>
            <a:r>
              <a:rPr lang="en" sz="2000" dirty="0" smtClean="0">
                <a:solidFill>
                  <a:srgbClr val="FFFFFF"/>
                </a:solidFill>
                <a:latin typeface="Arial"/>
                <a:ea typeface="Arial"/>
                <a:cs typeface="Arial"/>
                <a:sym typeface="Arial"/>
              </a:rPr>
              <a:t>Other examples might include oil for Saudi Arab, tea leafs, Hilsha Fish, Shrimp for Bangladesh</a:t>
            </a: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17"/>
          <p:cNvSpPr txBox="1">
            <a:spLocks noGrp="1"/>
          </p:cNvSpPr>
          <p:nvPr>
            <p:ph type="title"/>
          </p:nvPr>
        </p:nvSpPr>
        <p:spPr>
          <a:xfrm>
            <a:off x="1379694" y="653450"/>
            <a:ext cx="7038900" cy="914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dirty="0">
                <a:solidFill>
                  <a:srgbClr val="FFFFFF"/>
                </a:solidFill>
                <a:latin typeface="Arial"/>
                <a:ea typeface="Arial"/>
                <a:cs typeface="Arial"/>
                <a:sym typeface="Arial"/>
              </a:rPr>
              <a:t>Comparative Advantage</a:t>
            </a:r>
            <a:endParaRPr dirty="0"/>
          </a:p>
        </p:txBody>
      </p:sp>
      <p:sp>
        <p:nvSpPr>
          <p:cNvPr id="159" name="Google Shape;159;p17"/>
          <p:cNvSpPr txBox="1">
            <a:spLocks noGrp="1"/>
          </p:cNvSpPr>
          <p:nvPr>
            <p:ph type="body" idx="1"/>
          </p:nvPr>
        </p:nvSpPr>
        <p:spPr>
          <a:xfrm>
            <a:off x="1297500" y="1567550"/>
            <a:ext cx="6798536" cy="29112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n" sz="2000" dirty="0">
                <a:solidFill>
                  <a:srgbClr val="FFFFFF"/>
                </a:solidFill>
                <a:latin typeface="Arial"/>
                <a:ea typeface="Arial"/>
                <a:cs typeface="Arial"/>
                <a:sym typeface="Arial"/>
              </a:rPr>
              <a:t>When a country can produce one product more </a:t>
            </a:r>
            <a:r>
              <a:rPr lang="en" sz="2000" dirty="0" smtClean="0">
                <a:solidFill>
                  <a:srgbClr val="FFFFFF"/>
                </a:solidFill>
                <a:latin typeface="Arial"/>
                <a:ea typeface="Arial"/>
                <a:cs typeface="Arial"/>
                <a:sym typeface="Arial"/>
              </a:rPr>
              <a:t>efficiently (Less resources time, money, raw materials) </a:t>
            </a:r>
            <a:r>
              <a:rPr lang="en" sz="2000" dirty="0">
                <a:solidFill>
                  <a:srgbClr val="FFFFFF"/>
                </a:solidFill>
                <a:latin typeface="Arial"/>
                <a:ea typeface="Arial"/>
                <a:cs typeface="Arial"/>
                <a:sym typeface="Arial"/>
              </a:rPr>
              <a:t>and at a lower cost than other products, in comparison than other nations. E.g. Countries with low labor costs, such </a:t>
            </a:r>
            <a:r>
              <a:rPr lang="en" sz="2000" dirty="0" smtClean="0">
                <a:solidFill>
                  <a:srgbClr val="FFFFFF"/>
                </a:solidFill>
                <a:latin typeface="Arial"/>
                <a:ea typeface="Arial"/>
                <a:cs typeface="Arial"/>
                <a:sym typeface="Arial"/>
              </a:rPr>
              <a:t>as readymade garment products for Bangladesh. Bangladesh placed itself in top five exporters of ready made garment products in the world due to this comparative advantage.</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19"/>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FFFFFF"/>
                </a:solidFill>
                <a:latin typeface="Arial"/>
                <a:ea typeface="Arial"/>
                <a:cs typeface="Arial"/>
                <a:sym typeface="Arial"/>
              </a:rPr>
              <a:t>Five Basic Concepts of International Business</a:t>
            </a:r>
            <a:endParaRPr/>
          </a:p>
        </p:txBody>
      </p:sp>
      <p:sp>
        <p:nvSpPr>
          <p:cNvPr id="172" name="Google Shape;172;p19"/>
          <p:cNvSpPr txBox="1">
            <a:spLocks noGrp="1"/>
          </p:cNvSpPr>
          <p:nvPr>
            <p:ph type="body" idx="1"/>
          </p:nvPr>
        </p:nvSpPr>
        <p:spPr>
          <a:xfrm>
            <a:off x="1297500" y="1115488"/>
            <a:ext cx="7038900" cy="2911200"/>
          </a:xfrm>
          <a:prstGeom prst="rect">
            <a:avLst/>
          </a:prstGeom>
        </p:spPr>
        <p:txBody>
          <a:bodyPr spcFirstLastPara="1" wrap="square" lIns="91425" tIns="91425" rIns="91425" bIns="91425" anchor="t" anchorCtr="0">
            <a:noAutofit/>
          </a:bodyPr>
          <a:lstStyle/>
          <a:p>
            <a:pPr marL="457200" lvl="0" indent="-355600" algn="just" rtl="0">
              <a:spcBef>
                <a:spcPts val="0"/>
              </a:spcBef>
              <a:spcAft>
                <a:spcPts val="0"/>
              </a:spcAft>
              <a:buClr>
                <a:srgbClr val="FFFFFF"/>
              </a:buClr>
              <a:buSzPts val="2000"/>
              <a:buFont typeface="Arial"/>
              <a:buAutoNum type="arabicPeriod"/>
            </a:pPr>
            <a:r>
              <a:rPr lang="en" sz="2000" dirty="0">
                <a:solidFill>
                  <a:srgbClr val="FFFFFF"/>
                </a:solidFill>
                <a:latin typeface="Arial"/>
                <a:ea typeface="Arial"/>
                <a:cs typeface="Arial"/>
                <a:sym typeface="Arial"/>
              </a:rPr>
              <a:t>I</a:t>
            </a:r>
            <a:r>
              <a:rPr lang="en" sz="2000" dirty="0" smtClean="0">
                <a:solidFill>
                  <a:srgbClr val="FFFFFF"/>
                </a:solidFill>
                <a:latin typeface="Arial"/>
                <a:ea typeface="Arial"/>
                <a:cs typeface="Arial"/>
                <a:sym typeface="Arial"/>
              </a:rPr>
              <a:t>mporting</a:t>
            </a:r>
            <a:r>
              <a:rPr lang="en" sz="2000" dirty="0">
                <a:solidFill>
                  <a:srgbClr val="FFFFFF"/>
                </a:solidFill>
                <a:latin typeface="Arial"/>
                <a:ea typeface="Arial"/>
                <a:cs typeface="Arial"/>
                <a:sym typeface="Arial"/>
              </a:rPr>
              <a:t>: </a:t>
            </a:r>
            <a:r>
              <a:rPr lang="en" sz="2000" dirty="0" smtClean="0">
                <a:solidFill>
                  <a:srgbClr val="FFFFFF"/>
                </a:solidFill>
                <a:latin typeface="Arial"/>
                <a:ea typeface="Arial"/>
                <a:cs typeface="Arial"/>
                <a:sym typeface="Arial"/>
              </a:rPr>
              <a:t>Buying foreign made goods from another country is called importing.</a:t>
            </a:r>
          </a:p>
          <a:p>
            <a:pPr marL="457200" lvl="0" indent="-355600" algn="just" rtl="0">
              <a:spcBef>
                <a:spcPts val="0"/>
              </a:spcBef>
              <a:spcAft>
                <a:spcPts val="0"/>
              </a:spcAft>
              <a:buClr>
                <a:srgbClr val="FFFFFF"/>
              </a:buClr>
              <a:buSzPts val="2000"/>
              <a:buFont typeface="Arial"/>
              <a:buAutoNum type="arabicPeriod"/>
            </a:pPr>
            <a:r>
              <a:rPr lang="en" sz="2000" dirty="0" smtClean="0">
                <a:solidFill>
                  <a:srgbClr val="FFFFFF"/>
                </a:solidFill>
                <a:latin typeface="Arial"/>
                <a:ea typeface="Arial"/>
                <a:cs typeface="Arial"/>
                <a:sym typeface="Arial"/>
              </a:rPr>
              <a:t>Exporting</a:t>
            </a:r>
            <a:r>
              <a:rPr lang="en" sz="2000" dirty="0">
                <a:solidFill>
                  <a:srgbClr val="FFFFFF"/>
                </a:solidFill>
                <a:latin typeface="Arial"/>
                <a:ea typeface="Arial"/>
                <a:cs typeface="Arial"/>
                <a:sym typeface="Arial"/>
              </a:rPr>
              <a:t>: Businesses that sell their </a:t>
            </a:r>
            <a:r>
              <a:rPr lang="en" sz="2000" dirty="0" smtClean="0">
                <a:solidFill>
                  <a:srgbClr val="FFFFFF"/>
                </a:solidFill>
                <a:latin typeface="Arial"/>
                <a:ea typeface="Arial"/>
                <a:cs typeface="Arial"/>
                <a:sym typeface="Arial"/>
              </a:rPr>
              <a:t>domestic made goods </a:t>
            </a:r>
            <a:r>
              <a:rPr lang="en" sz="2000" dirty="0">
                <a:solidFill>
                  <a:srgbClr val="FFFFFF"/>
                </a:solidFill>
                <a:latin typeface="Arial"/>
                <a:ea typeface="Arial"/>
                <a:cs typeface="Arial"/>
                <a:sym typeface="Arial"/>
              </a:rPr>
              <a:t>and services to </a:t>
            </a:r>
            <a:r>
              <a:rPr lang="en" sz="2000" dirty="0" smtClean="0">
                <a:solidFill>
                  <a:srgbClr val="FFFFFF"/>
                </a:solidFill>
                <a:latin typeface="Arial"/>
                <a:ea typeface="Arial"/>
                <a:cs typeface="Arial"/>
                <a:sym typeface="Arial"/>
              </a:rPr>
              <a:t>other </a:t>
            </a:r>
            <a:r>
              <a:rPr lang="en" sz="2000" dirty="0">
                <a:solidFill>
                  <a:srgbClr val="FFFFFF"/>
                </a:solidFill>
                <a:latin typeface="Arial"/>
                <a:ea typeface="Arial"/>
                <a:cs typeface="Arial"/>
                <a:sym typeface="Arial"/>
              </a:rPr>
              <a:t>countries</a:t>
            </a:r>
            <a:endParaRPr sz="2000" dirty="0">
              <a:solidFill>
                <a:srgbClr val="FFFFFF"/>
              </a:solidFill>
              <a:latin typeface="Arial"/>
              <a:ea typeface="Arial"/>
              <a:cs typeface="Arial"/>
              <a:sym typeface="Arial"/>
            </a:endParaRPr>
          </a:p>
          <a:p>
            <a:pPr marL="457200" lvl="0" indent="-355600" algn="l" rtl="0">
              <a:spcBef>
                <a:spcPts val="0"/>
              </a:spcBef>
              <a:spcAft>
                <a:spcPts val="0"/>
              </a:spcAft>
              <a:buClr>
                <a:srgbClr val="FFFFFF"/>
              </a:buClr>
              <a:buSzPts val="2000"/>
              <a:buFont typeface="Arial"/>
              <a:buAutoNum type="arabicPeriod"/>
            </a:pPr>
            <a:r>
              <a:rPr lang="en" sz="2000" b="1" dirty="0">
                <a:solidFill>
                  <a:srgbClr val="FFFFFF"/>
                </a:solidFill>
                <a:latin typeface="Arial"/>
                <a:ea typeface="Arial"/>
                <a:cs typeface="Arial"/>
                <a:sym typeface="Arial"/>
              </a:rPr>
              <a:t>Balance of trade</a:t>
            </a:r>
            <a:r>
              <a:rPr lang="en" sz="2000" dirty="0">
                <a:solidFill>
                  <a:srgbClr val="FFFFFF"/>
                </a:solidFill>
                <a:latin typeface="Arial"/>
                <a:ea typeface="Arial"/>
                <a:cs typeface="Arial"/>
                <a:sym typeface="Arial"/>
              </a:rPr>
              <a:t> (BOT) is the difference between the value of a country's imports and exports for a given </a:t>
            </a:r>
            <a:r>
              <a:rPr lang="en" sz="2000" dirty="0" smtClean="0">
                <a:solidFill>
                  <a:srgbClr val="FFFFFF"/>
                </a:solidFill>
                <a:latin typeface="Arial"/>
                <a:ea typeface="Arial"/>
                <a:cs typeface="Arial"/>
                <a:sym typeface="Arial"/>
              </a:rPr>
              <a:t>period.</a:t>
            </a:r>
          </a:p>
          <a:p>
            <a:pPr marL="101600" lvl="0" indent="0" algn="l" rtl="0">
              <a:spcBef>
                <a:spcPts val="0"/>
              </a:spcBef>
              <a:spcAft>
                <a:spcPts val="0"/>
              </a:spcAft>
              <a:buClr>
                <a:srgbClr val="FFFFFF"/>
              </a:buClr>
              <a:buSzPts val="2000"/>
              <a:buNone/>
            </a:pPr>
            <a:r>
              <a:rPr lang="en" sz="2000" dirty="0" smtClean="0">
                <a:solidFill>
                  <a:srgbClr val="FFFFFF"/>
                </a:solidFill>
                <a:latin typeface="Arial"/>
                <a:ea typeface="Arial"/>
                <a:cs typeface="Arial"/>
                <a:sym typeface="Arial"/>
              </a:rPr>
              <a:t>Fiscal Year 1 July 2021 to 30 june, 2022</a:t>
            </a:r>
          </a:p>
          <a:p>
            <a:pPr marL="101600" lvl="0" indent="0" algn="l" rtl="0">
              <a:spcBef>
                <a:spcPts val="0"/>
              </a:spcBef>
              <a:spcAft>
                <a:spcPts val="0"/>
              </a:spcAft>
              <a:buClr>
                <a:srgbClr val="FFFFFF"/>
              </a:buClr>
              <a:buSzPts val="2000"/>
              <a:buNone/>
            </a:pPr>
            <a:r>
              <a:rPr lang="en" sz="2000" dirty="0" smtClean="0">
                <a:solidFill>
                  <a:srgbClr val="FFFFFF"/>
                </a:solidFill>
                <a:latin typeface="Arial"/>
                <a:ea typeface="Arial"/>
                <a:cs typeface="Arial"/>
                <a:sym typeface="Arial"/>
              </a:rPr>
              <a:t>Export amount: $150 Million</a:t>
            </a:r>
          </a:p>
          <a:p>
            <a:pPr marL="101600" lvl="0" indent="0" algn="l" rtl="0">
              <a:spcBef>
                <a:spcPts val="0"/>
              </a:spcBef>
              <a:spcAft>
                <a:spcPts val="0"/>
              </a:spcAft>
              <a:buClr>
                <a:srgbClr val="FFFFFF"/>
              </a:buClr>
              <a:buSzPts val="2000"/>
              <a:buNone/>
            </a:pPr>
            <a:r>
              <a:rPr lang="en" sz="2000" dirty="0" smtClean="0">
                <a:solidFill>
                  <a:srgbClr val="FFFFFF"/>
                </a:solidFill>
                <a:latin typeface="Arial"/>
                <a:ea typeface="Arial"/>
                <a:cs typeface="Arial"/>
                <a:sym typeface="Arial"/>
              </a:rPr>
              <a:t>Import amount: $210 Million</a:t>
            </a:r>
          </a:p>
          <a:p>
            <a:pPr marL="101600" lvl="0" indent="0" algn="l" rtl="0">
              <a:spcBef>
                <a:spcPts val="0"/>
              </a:spcBef>
              <a:spcAft>
                <a:spcPts val="0"/>
              </a:spcAft>
              <a:buClr>
                <a:srgbClr val="FFFFFF"/>
              </a:buClr>
              <a:buSzPts val="2000"/>
              <a:buNone/>
            </a:pPr>
            <a:r>
              <a:rPr lang="en" sz="2000" dirty="0" smtClean="0">
                <a:solidFill>
                  <a:srgbClr val="FFFFFF"/>
                </a:solidFill>
                <a:latin typeface="Arial"/>
                <a:ea typeface="Arial"/>
                <a:cs typeface="Arial"/>
                <a:sym typeface="Arial"/>
              </a:rPr>
              <a:t>BOT amount: $60 Million (Unfavorable/negative BOT)</a:t>
            </a:r>
            <a:endParaRPr sz="2000" dirty="0">
              <a:solidFill>
                <a:srgbClr val="FFFFFF"/>
              </a:solidFill>
              <a:latin typeface="Arial"/>
              <a:ea typeface="Arial"/>
              <a:cs typeface="Arial"/>
              <a:sym typeface="Arial"/>
            </a:endParaRPr>
          </a:p>
          <a:p>
            <a:pPr marL="457200" lvl="0" indent="0" algn="just" rtl="0">
              <a:spcBef>
                <a:spcPts val="0"/>
              </a:spcBef>
              <a:spcAft>
                <a:spcPts val="0"/>
              </a:spcAft>
              <a:buNone/>
            </a:pPr>
            <a:endParaRPr sz="2000" dirty="0">
              <a:solidFill>
                <a:srgbClr val="FFFFFF"/>
              </a:solidFill>
              <a:latin typeface="Arial"/>
              <a:ea typeface="Arial"/>
              <a:cs typeface="Arial"/>
              <a:sym typeface="Arial"/>
            </a:endParaRPr>
          </a:p>
          <a:p>
            <a:pPr marL="0" lvl="0" indent="0" algn="l" rtl="0">
              <a:spcBef>
                <a:spcPts val="0"/>
              </a:spcBef>
              <a:spcAft>
                <a:spcPts val="1600"/>
              </a:spcAft>
              <a:buNone/>
            </a:pP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20"/>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FFFFFF"/>
                </a:solidFill>
                <a:latin typeface="Arial"/>
                <a:ea typeface="Arial"/>
                <a:cs typeface="Arial"/>
                <a:sym typeface="Arial"/>
              </a:rPr>
              <a:t>Five Basic Concepts of International Business</a:t>
            </a:r>
            <a:endParaRPr/>
          </a:p>
        </p:txBody>
      </p:sp>
      <p:sp>
        <p:nvSpPr>
          <p:cNvPr id="178" name="Google Shape;178;p20"/>
          <p:cNvSpPr txBox="1">
            <a:spLocks noGrp="1"/>
          </p:cNvSpPr>
          <p:nvPr>
            <p:ph type="body" idx="1"/>
          </p:nvPr>
        </p:nvSpPr>
        <p:spPr>
          <a:xfrm>
            <a:off x="102742" y="850800"/>
            <a:ext cx="8928241" cy="329996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n" sz="2000" dirty="0">
                <a:solidFill>
                  <a:srgbClr val="FFFFFF"/>
                </a:solidFill>
                <a:latin typeface="Arial"/>
                <a:ea typeface="Arial"/>
                <a:cs typeface="Arial"/>
                <a:sym typeface="Arial"/>
              </a:rPr>
              <a:t>4. Balance of Payment: The </a:t>
            </a:r>
            <a:r>
              <a:rPr lang="en" sz="2000" b="1" dirty="0">
                <a:solidFill>
                  <a:srgbClr val="FFFFFF"/>
                </a:solidFill>
                <a:latin typeface="Arial"/>
                <a:ea typeface="Arial"/>
                <a:cs typeface="Arial"/>
                <a:sym typeface="Arial"/>
              </a:rPr>
              <a:t>balance of payments</a:t>
            </a:r>
            <a:r>
              <a:rPr lang="en" sz="2000" dirty="0">
                <a:solidFill>
                  <a:srgbClr val="FFFFFF"/>
                </a:solidFill>
                <a:latin typeface="Arial"/>
                <a:ea typeface="Arial"/>
                <a:cs typeface="Arial"/>
                <a:sym typeface="Arial"/>
              </a:rPr>
              <a:t> (BOP) is </a:t>
            </a:r>
            <a:r>
              <a:rPr lang="en" sz="2000" dirty="0" smtClean="0">
                <a:solidFill>
                  <a:srgbClr val="FFFFFF"/>
                </a:solidFill>
                <a:latin typeface="Arial"/>
                <a:ea typeface="Arial"/>
                <a:cs typeface="Arial"/>
                <a:sym typeface="Arial"/>
              </a:rPr>
              <a:t>the difference between total cash inflow and cash outflow of a  country in a given period. BOP covers all types of transactions such as, importing, exporting, outward remittance, inward remittance, foreign investments, foreign aid etc.</a:t>
            </a:r>
          </a:p>
          <a:p>
            <a:pPr marL="0" lvl="0" indent="0" algn="just" rtl="0">
              <a:spcBef>
                <a:spcPts val="0"/>
              </a:spcBef>
              <a:spcAft>
                <a:spcPts val="0"/>
              </a:spcAft>
              <a:buNone/>
            </a:pPr>
            <a:r>
              <a:rPr lang="en" sz="2000" dirty="0" smtClean="0">
                <a:solidFill>
                  <a:srgbClr val="FFFFFF"/>
                </a:solidFill>
                <a:latin typeface="Arial"/>
                <a:ea typeface="Arial"/>
                <a:cs typeface="Arial"/>
                <a:sym typeface="Arial"/>
              </a:rPr>
              <a:t>Example (BD): Cash Inflow: $100 million (inward remittance), $150 million (export), $60 million (foreign aid and investment)= $310 million</a:t>
            </a:r>
          </a:p>
          <a:p>
            <a:pPr marL="0" lvl="0" indent="0" algn="just" rtl="0">
              <a:spcBef>
                <a:spcPts val="0"/>
              </a:spcBef>
              <a:spcAft>
                <a:spcPts val="0"/>
              </a:spcAft>
              <a:buNone/>
            </a:pPr>
            <a:r>
              <a:rPr lang="en" sz="2000" dirty="0" smtClean="0">
                <a:solidFill>
                  <a:srgbClr val="FFFFFF"/>
                </a:solidFill>
                <a:latin typeface="Arial"/>
                <a:ea typeface="Arial"/>
                <a:cs typeface="Arial"/>
                <a:sym typeface="Arial"/>
              </a:rPr>
              <a:t>Cash outflow: $210 million (import), $30 million (outward remittance) = $240 million</a:t>
            </a:r>
            <a:endParaRPr lang="en" sz="2000" dirty="0">
              <a:solidFill>
                <a:srgbClr val="FFFFFF"/>
              </a:solidFill>
              <a:latin typeface="Arial"/>
              <a:ea typeface="Arial"/>
              <a:cs typeface="Arial"/>
              <a:sym typeface="Arial"/>
            </a:endParaRPr>
          </a:p>
          <a:p>
            <a:pPr marL="0" lvl="0" indent="0" algn="just" rtl="0">
              <a:spcBef>
                <a:spcPts val="0"/>
              </a:spcBef>
              <a:spcAft>
                <a:spcPts val="0"/>
              </a:spcAft>
              <a:buNone/>
            </a:pPr>
            <a:r>
              <a:rPr lang="en" sz="2000" dirty="0" smtClean="0">
                <a:solidFill>
                  <a:srgbClr val="FFFFFF"/>
                </a:solidFill>
                <a:latin typeface="Arial"/>
                <a:ea typeface="Arial"/>
                <a:cs typeface="Arial"/>
                <a:sym typeface="Arial"/>
              </a:rPr>
              <a:t>5</a:t>
            </a:r>
            <a:r>
              <a:rPr lang="en" sz="2000" dirty="0">
                <a:solidFill>
                  <a:srgbClr val="FFFFFF"/>
                </a:solidFill>
                <a:latin typeface="Arial"/>
                <a:ea typeface="Arial"/>
                <a:cs typeface="Arial"/>
                <a:sym typeface="Arial"/>
              </a:rPr>
              <a:t>. Exchange Rate: An </a:t>
            </a:r>
            <a:r>
              <a:rPr lang="en" sz="2000" b="1" dirty="0">
                <a:solidFill>
                  <a:srgbClr val="FFFFFF"/>
                </a:solidFill>
                <a:latin typeface="Arial"/>
                <a:ea typeface="Arial"/>
                <a:cs typeface="Arial"/>
                <a:sym typeface="Arial"/>
              </a:rPr>
              <a:t>exchange rate</a:t>
            </a:r>
            <a:r>
              <a:rPr lang="en" sz="2000" dirty="0">
                <a:solidFill>
                  <a:srgbClr val="FFFFFF"/>
                </a:solidFill>
                <a:latin typeface="Arial"/>
                <a:ea typeface="Arial"/>
                <a:cs typeface="Arial"/>
                <a:sym typeface="Arial"/>
              </a:rPr>
              <a:t> is the value of a country's </a:t>
            </a:r>
            <a:r>
              <a:rPr lang="en" sz="2000" b="1" dirty="0">
                <a:solidFill>
                  <a:srgbClr val="FFFFFF"/>
                </a:solidFill>
                <a:latin typeface="Arial"/>
                <a:ea typeface="Arial"/>
                <a:cs typeface="Arial"/>
                <a:sym typeface="Arial"/>
              </a:rPr>
              <a:t>currency</a:t>
            </a:r>
            <a:r>
              <a:rPr lang="en" sz="2000" dirty="0">
                <a:solidFill>
                  <a:srgbClr val="FFFFFF"/>
                </a:solidFill>
                <a:latin typeface="Arial"/>
                <a:ea typeface="Arial"/>
                <a:cs typeface="Arial"/>
                <a:sym typeface="Arial"/>
              </a:rPr>
              <a:t> vs. that of another country or economic zone. Most </a:t>
            </a:r>
            <a:r>
              <a:rPr lang="en" sz="2000" b="1" dirty="0">
                <a:solidFill>
                  <a:srgbClr val="FFFFFF"/>
                </a:solidFill>
                <a:latin typeface="Arial"/>
                <a:ea typeface="Arial"/>
                <a:cs typeface="Arial"/>
                <a:sym typeface="Arial"/>
              </a:rPr>
              <a:t>exchange rates</a:t>
            </a:r>
            <a:r>
              <a:rPr lang="en" sz="2000" dirty="0">
                <a:solidFill>
                  <a:srgbClr val="FFFFFF"/>
                </a:solidFill>
                <a:latin typeface="Arial"/>
                <a:ea typeface="Arial"/>
                <a:cs typeface="Arial"/>
                <a:sym typeface="Arial"/>
              </a:rPr>
              <a:t> are free-floating and will rise or fall based on supply and demand in the market</a:t>
            </a:r>
            <a:endParaRPr sz="2000" dirty="0">
              <a:solidFill>
                <a:srgbClr val="FFFFFF"/>
              </a:solidFill>
              <a:latin typeface="Arial"/>
              <a:ea typeface="Arial"/>
              <a:cs typeface="Arial"/>
              <a:sym typeface="Arial"/>
            </a:endParaRPr>
          </a:p>
          <a:p>
            <a:pPr marL="0" lvl="0" indent="0" algn="just" rtl="0">
              <a:spcBef>
                <a:spcPts val="0"/>
              </a:spcBef>
              <a:spcAft>
                <a:spcPts val="0"/>
              </a:spcAft>
              <a:buNone/>
            </a:pPr>
            <a:endParaRPr sz="2000" dirty="0">
              <a:solidFill>
                <a:srgbClr val="FFFFFF"/>
              </a:solidFill>
              <a:latin typeface="Arial"/>
              <a:ea typeface="Arial"/>
              <a:cs typeface="Arial"/>
              <a:sym typeface="Arial"/>
            </a:endParaRPr>
          </a:p>
          <a:p>
            <a:pPr marL="457200" lvl="0" indent="0" algn="just" rtl="0">
              <a:spcBef>
                <a:spcPts val="0"/>
              </a:spcBef>
              <a:spcAft>
                <a:spcPts val="0"/>
              </a:spcAft>
              <a:buNone/>
            </a:pPr>
            <a:endParaRPr sz="2000" dirty="0">
              <a:solidFill>
                <a:srgbClr val="FFFFFF"/>
              </a:solidFill>
              <a:latin typeface="Arial"/>
              <a:ea typeface="Arial"/>
              <a:cs typeface="Arial"/>
              <a:sym typeface="Arial"/>
            </a:endParaRPr>
          </a:p>
          <a:p>
            <a:pPr marL="0" lvl="0" indent="0" algn="just" rtl="0">
              <a:spcBef>
                <a:spcPts val="0"/>
              </a:spcBef>
              <a:spcAft>
                <a:spcPts val="1600"/>
              </a:spcAft>
              <a:buNone/>
            </a:pP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22"/>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FFFFFF"/>
                </a:solidFill>
                <a:latin typeface="Arial"/>
                <a:ea typeface="Arial"/>
                <a:cs typeface="Arial"/>
                <a:sym typeface="Arial"/>
              </a:rPr>
              <a:t>Barriers to International Business</a:t>
            </a:r>
            <a:endParaRPr/>
          </a:p>
        </p:txBody>
      </p:sp>
      <p:sp>
        <p:nvSpPr>
          <p:cNvPr id="191" name="Google Shape;191;p22"/>
          <p:cNvSpPr txBox="1">
            <a:spLocks noGrp="1"/>
          </p:cNvSpPr>
          <p:nvPr>
            <p:ph type="body" idx="1"/>
          </p:nvPr>
        </p:nvSpPr>
        <p:spPr>
          <a:xfrm>
            <a:off x="433800" y="1567550"/>
            <a:ext cx="8167500" cy="2911200"/>
          </a:xfrm>
          <a:prstGeom prst="rect">
            <a:avLst/>
          </a:prstGeom>
        </p:spPr>
        <p:txBody>
          <a:bodyPr spcFirstLastPara="1" wrap="square" lIns="91425" tIns="91425" rIns="91425" bIns="91425" anchor="t" anchorCtr="0">
            <a:noAutofit/>
          </a:bodyPr>
          <a:lstStyle/>
          <a:p>
            <a:pPr marL="457200" lvl="0" indent="-355600" algn="just" rtl="0">
              <a:spcBef>
                <a:spcPts val="0"/>
              </a:spcBef>
              <a:spcAft>
                <a:spcPts val="0"/>
              </a:spcAft>
              <a:buClr>
                <a:srgbClr val="FFFFFF"/>
              </a:buClr>
              <a:buSzPts val="2000"/>
              <a:buFont typeface="Arial"/>
              <a:buAutoNum type="arabicPeriod"/>
            </a:pPr>
            <a:r>
              <a:rPr lang="en" sz="2000" dirty="0">
                <a:solidFill>
                  <a:srgbClr val="FFFFFF"/>
                </a:solidFill>
                <a:latin typeface="Arial"/>
                <a:ea typeface="Arial"/>
                <a:cs typeface="Arial"/>
                <a:sym typeface="Arial"/>
              </a:rPr>
              <a:t>Cultural and Social Barriers</a:t>
            </a:r>
            <a:endParaRPr sz="2000" dirty="0">
              <a:solidFill>
                <a:srgbClr val="FFFFFF"/>
              </a:solidFill>
              <a:latin typeface="Arial"/>
              <a:ea typeface="Arial"/>
              <a:cs typeface="Arial"/>
              <a:sym typeface="Arial"/>
            </a:endParaRPr>
          </a:p>
          <a:p>
            <a:pPr marL="457200" lvl="0" indent="-355600" algn="just" rtl="0">
              <a:spcBef>
                <a:spcPts val="0"/>
              </a:spcBef>
              <a:spcAft>
                <a:spcPts val="0"/>
              </a:spcAft>
              <a:buClr>
                <a:srgbClr val="FFFFFF"/>
              </a:buClr>
              <a:buSzPts val="2000"/>
              <a:buFont typeface="Arial"/>
              <a:buAutoNum type="arabicPeriod"/>
            </a:pPr>
            <a:r>
              <a:rPr lang="en" sz="2000" dirty="0">
                <a:solidFill>
                  <a:srgbClr val="FFFFFF"/>
                </a:solidFill>
                <a:latin typeface="Arial"/>
                <a:ea typeface="Arial"/>
                <a:cs typeface="Arial"/>
                <a:sym typeface="Arial"/>
              </a:rPr>
              <a:t>Political Barriers</a:t>
            </a:r>
            <a:endParaRPr sz="2000" dirty="0">
              <a:solidFill>
                <a:srgbClr val="FFFFFF"/>
              </a:solidFill>
              <a:latin typeface="Arial"/>
              <a:ea typeface="Arial"/>
              <a:cs typeface="Arial"/>
              <a:sym typeface="Arial"/>
            </a:endParaRPr>
          </a:p>
          <a:p>
            <a:pPr marL="457200" lvl="0" indent="-355600" algn="just" rtl="0">
              <a:spcBef>
                <a:spcPts val="0"/>
              </a:spcBef>
              <a:spcAft>
                <a:spcPts val="0"/>
              </a:spcAft>
              <a:buClr>
                <a:srgbClr val="FFFFFF"/>
              </a:buClr>
              <a:buSzPts val="2000"/>
              <a:buFont typeface="Arial"/>
              <a:buAutoNum type="arabicPeriod"/>
            </a:pPr>
            <a:r>
              <a:rPr lang="en" sz="2000" dirty="0">
                <a:solidFill>
                  <a:srgbClr val="FFFFFF"/>
                </a:solidFill>
                <a:latin typeface="Arial"/>
                <a:ea typeface="Arial"/>
                <a:cs typeface="Arial"/>
                <a:sym typeface="Arial"/>
              </a:rPr>
              <a:t>Tariffs and Trade Restrictions:</a:t>
            </a:r>
            <a:endParaRPr sz="2000" dirty="0">
              <a:solidFill>
                <a:srgbClr val="FFFFFF"/>
              </a:solidFill>
              <a:latin typeface="Arial"/>
              <a:ea typeface="Arial"/>
              <a:cs typeface="Arial"/>
              <a:sym typeface="Arial"/>
            </a:endParaRPr>
          </a:p>
          <a:p>
            <a:pPr marL="457200" lvl="0" indent="0" algn="just" rtl="0">
              <a:spcBef>
                <a:spcPts val="0"/>
              </a:spcBef>
              <a:spcAft>
                <a:spcPts val="0"/>
              </a:spcAft>
              <a:buNone/>
            </a:pPr>
            <a:r>
              <a:rPr lang="en" sz="2000" dirty="0">
                <a:solidFill>
                  <a:srgbClr val="FFFFFF"/>
                </a:solidFill>
                <a:latin typeface="Arial"/>
                <a:ea typeface="Arial"/>
                <a:cs typeface="Arial"/>
                <a:sym typeface="Arial"/>
              </a:rPr>
              <a:t>a) Import Tariff: A duty or tax charged against goods brought into a </a:t>
            </a:r>
            <a:r>
              <a:rPr lang="en" sz="2000" dirty="0" smtClean="0">
                <a:solidFill>
                  <a:srgbClr val="FFFFFF"/>
                </a:solidFill>
                <a:latin typeface="Arial"/>
                <a:ea typeface="Arial"/>
                <a:cs typeface="Arial"/>
                <a:sym typeface="Arial"/>
              </a:rPr>
              <a:t>country (tax on automobile, car, bike etc)</a:t>
            </a:r>
            <a:endParaRPr sz="2000" dirty="0">
              <a:solidFill>
                <a:srgbClr val="FFFFFF"/>
              </a:solidFill>
              <a:latin typeface="Arial"/>
              <a:ea typeface="Arial"/>
              <a:cs typeface="Arial"/>
              <a:sym typeface="Arial"/>
            </a:endParaRPr>
          </a:p>
          <a:p>
            <a:pPr marL="457200" lvl="0" indent="0" algn="just" rtl="0">
              <a:spcBef>
                <a:spcPts val="0"/>
              </a:spcBef>
              <a:spcAft>
                <a:spcPts val="0"/>
              </a:spcAft>
              <a:buNone/>
            </a:pPr>
            <a:r>
              <a:rPr lang="en" sz="2000" dirty="0">
                <a:solidFill>
                  <a:srgbClr val="FFFFFF"/>
                </a:solidFill>
                <a:latin typeface="Arial"/>
                <a:ea typeface="Arial"/>
                <a:cs typeface="Arial"/>
                <a:sym typeface="Arial"/>
              </a:rPr>
              <a:t>b) Quota: A limit on the amount of a product that can leave or enter a country</a:t>
            </a:r>
            <a:endParaRPr sz="2000" dirty="0">
              <a:solidFill>
                <a:srgbClr val="FFFFFF"/>
              </a:solidFill>
              <a:latin typeface="Arial"/>
              <a:ea typeface="Arial"/>
              <a:cs typeface="Arial"/>
              <a:sym typeface="Arial"/>
            </a:endParaRPr>
          </a:p>
          <a:p>
            <a:pPr marL="457200" lvl="0" indent="0" algn="just" rtl="0">
              <a:spcBef>
                <a:spcPts val="0"/>
              </a:spcBef>
              <a:spcAft>
                <a:spcPts val="0"/>
              </a:spcAft>
              <a:buNone/>
            </a:pPr>
            <a:r>
              <a:rPr lang="en" sz="2000" dirty="0">
                <a:solidFill>
                  <a:srgbClr val="FFFFFF"/>
                </a:solidFill>
                <a:latin typeface="Arial"/>
                <a:ea typeface="Arial"/>
                <a:cs typeface="Arial"/>
                <a:sym typeface="Arial"/>
              </a:rPr>
              <a:t>c) Embargo: A total ban on certain imports and </a:t>
            </a:r>
            <a:r>
              <a:rPr lang="en" sz="2000" dirty="0" smtClean="0">
                <a:solidFill>
                  <a:srgbClr val="FFFFFF"/>
                </a:solidFill>
                <a:latin typeface="Arial"/>
                <a:ea typeface="Arial"/>
                <a:cs typeface="Arial"/>
                <a:sym typeface="Arial"/>
              </a:rPr>
              <a:t>Exports. (pork meat, skin of certain animals)</a:t>
            </a:r>
            <a:endParaRPr sz="2000" dirty="0">
              <a:solidFill>
                <a:srgbClr val="FFFFFF"/>
              </a:solidFill>
              <a:latin typeface="Arial"/>
              <a:ea typeface="Arial"/>
              <a:cs typeface="Arial"/>
              <a:sym typeface="Arial"/>
            </a:endParaRPr>
          </a:p>
          <a:p>
            <a:pPr marL="0" lvl="0" indent="0" algn="just" rtl="0">
              <a:spcBef>
                <a:spcPts val="0"/>
              </a:spcBef>
              <a:spcAft>
                <a:spcPts val="0"/>
              </a:spcAft>
              <a:buNone/>
            </a:pPr>
            <a:endParaRPr sz="2000" dirty="0">
              <a:solidFill>
                <a:srgbClr val="FFFFFF"/>
              </a:solidFill>
              <a:latin typeface="Arial"/>
              <a:ea typeface="Arial"/>
              <a:cs typeface="Arial"/>
              <a:sym typeface="Arial"/>
            </a:endParaRPr>
          </a:p>
          <a:p>
            <a:pPr marL="457200" lvl="0" indent="0" algn="just" rtl="0">
              <a:spcBef>
                <a:spcPts val="0"/>
              </a:spcBef>
              <a:spcAft>
                <a:spcPts val="0"/>
              </a:spcAft>
              <a:buNone/>
            </a:pPr>
            <a:endParaRPr sz="2000" dirty="0">
              <a:solidFill>
                <a:srgbClr val="FFFFFF"/>
              </a:solidFill>
              <a:latin typeface="Arial"/>
              <a:ea typeface="Arial"/>
              <a:cs typeface="Arial"/>
              <a:sym typeface="Arial"/>
            </a:endParaRPr>
          </a:p>
          <a:p>
            <a:pPr marL="0" lvl="0" indent="0" algn="just" rtl="0">
              <a:spcBef>
                <a:spcPts val="0"/>
              </a:spcBef>
              <a:spcAft>
                <a:spcPts val="1600"/>
              </a:spcAft>
              <a:buNone/>
            </a:pPr>
            <a:endParaRPr dirty="0"/>
          </a:p>
        </p:txBody>
      </p:sp>
    </p:spTree>
  </p:cSld>
  <p:clrMapOvr>
    <a:masterClrMapping/>
  </p:clrMapOvr>
</p:sld>
</file>

<file path=ppt/theme/theme1.xml><?xml version="1.0" encoding="utf-8"?>
<a:theme xmlns:a="http://schemas.openxmlformats.org/drawingml/2006/main" name="Focus">
  <a:themeElements>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TotalTime>
  <Words>918</Words>
  <Application>Microsoft Office PowerPoint</Application>
  <PresentationFormat>On-screen Show (16:9)</PresentationFormat>
  <Paragraphs>62</Paragraphs>
  <Slides>13</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Montserrat</vt:lpstr>
      <vt:lpstr>Lato</vt:lpstr>
      <vt:lpstr>Focus</vt:lpstr>
      <vt:lpstr>INTERNATIONAL BUSINESS </vt:lpstr>
      <vt:lpstr>PowerPoint Presentation</vt:lpstr>
      <vt:lpstr>Objectives of the Chapter</vt:lpstr>
      <vt:lpstr>Why Firms (Country) Conduct International Business?</vt:lpstr>
      <vt:lpstr>Absolute Advantage</vt:lpstr>
      <vt:lpstr>Comparative Advantage</vt:lpstr>
      <vt:lpstr>Five Basic Concepts of International Business</vt:lpstr>
      <vt:lpstr>Five Basic Concepts of International Business</vt:lpstr>
      <vt:lpstr>Barriers to International Business</vt:lpstr>
      <vt:lpstr>PowerPoint Presentation</vt:lpstr>
      <vt:lpstr>Approaches to International Business</vt:lpstr>
      <vt:lpstr>Approaches to International Business</vt:lpstr>
      <vt:lpstr>Approaches to International Business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BUSINESS </dc:title>
  <cp:lastModifiedBy>SHOWRAV</cp:lastModifiedBy>
  <cp:revision>8</cp:revision>
  <dcterms:modified xsi:type="dcterms:W3CDTF">2021-07-27T05:17:00Z</dcterms:modified>
</cp:coreProperties>
</file>