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18"/>
  </p:notesMasterIdLst>
  <p:sldIdLst>
    <p:sldId id="256" r:id="rId3"/>
    <p:sldId id="291" r:id="rId4"/>
    <p:sldId id="311" r:id="rId5"/>
    <p:sldId id="312" r:id="rId6"/>
    <p:sldId id="313" r:id="rId7"/>
    <p:sldId id="314" r:id="rId8"/>
    <p:sldId id="271" r:id="rId9"/>
    <p:sldId id="293" r:id="rId10"/>
    <p:sldId id="308" r:id="rId11"/>
    <p:sldId id="309" r:id="rId12"/>
    <p:sldId id="299" r:id="rId13"/>
    <p:sldId id="280" r:id="rId14"/>
    <p:sldId id="317" r:id="rId15"/>
    <p:sldId id="302" r:id="rId16"/>
    <p:sldId id="292" r:id="rId17"/>
  </p:sldIdLst>
  <p:sldSz cx="20574000" cy="11430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0">
          <p15:clr>
            <a:srgbClr val="A4A3A4"/>
          </p15:clr>
        </p15:guide>
        <p15:guide id="2" pos="64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d. Shakib Hossain" initials="MH" lastIdx="1" clrIdx="0">
    <p:extLst>
      <p:ext uri="{19B8F6BF-5375-455C-9EA6-DF929625EA0E}">
        <p15:presenceInfo xmlns:p15="http://schemas.microsoft.com/office/powerpoint/2012/main" userId="8569c5ed3b7d46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9D1362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4291" autoAdjust="0"/>
  </p:normalViewPr>
  <p:slideViewPr>
    <p:cSldViewPr snapToGrid="0">
      <p:cViewPr varScale="1">
        <p:scale>
          <a:sx n="36" d="100"/>
          <a:sy n="36" d="100"/>
        </p:scale>
        <p:origin x="498" y="42"/>
      </p:cViewPr>
      <p:guideLst>
        <p:guide orient="horz" pos="3600"/>
        <p:guide pos="6480"/>
      </p:guideLst>
    </p:cSldViewPr>
  </p:slideViewPr>
  <p:outlineViewPr>
    <p:cViewPr>
      <p:scale>
        <a:sx n="33" d="100"/>
        <a:sy n="33" d="100"/>
      </p:scale>
      <p:origin x="0" y="-17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B6166-2BAD-4A47-8CF4-097BBE0C2D7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43000"/>
            <a:ext cx="5553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19661-B64F-43DB-A9E0-9E30B99A5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6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0171" y="6393688"/>
            <a:ext cx="15117795" cy="30751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600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171" y="9447791"/>
            <a:ext cx="15117795" cy="1696722"/>
          </a:xfrm>
        </p:spPr>
        <p:txBody>
          <a:bodyPr>
            <a:normAutofit/>
          </a:bodyPr>
          <a:lstStyle>
            <a:lvl1pPr marL="0" indent="0" algn="l">
              <a:buNone/>
              <a:defRPr sz="4667" b="0" i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762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24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8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4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10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72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34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9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54FE3-0D71-4907-A8DF-3036B3C8A0E0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23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648" y="8001001"/>
            <a:ext cx="12344400" cy="944565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2648" y="1021292"/>
            <a:ext cx="12344400" cy="6858000"/>
          </a:xfrm>
        </p:spPr>
        <p:txBody>
          <a:bodyPr/>
          <a:lstStyle>
            <a:lvl1pPr marL="0" indent="0">
              <a:buNone/>
              <a:defRPr sz="5333"/>
            </a:lvl1pPr>
            <a:lvl2pPr marL="762015" indent="0">
              <a:buNone/>
              <a:defRPr sz="4667"/>
            </a:lvl2pPr>
            <a:lvl3pPr marL="1524030" indent="0">
              <a:buNone/>
              <a:defRPr sz="4000"/>
            </a:lvl3pPr>
            <a:lvl4pPr marL="2286046" indent="0">
              <a:buNone/>
              <a:defRPr sz="3333"/>
            </a:lvl4pPr>
            <a:lvl5pPr marL="3048061" indent="0">
              <a:buNone/>
              <a:defRPr sz="3333"/>
            </a:lvl5pPr>
            <a:lvl6pPr marL="3810076" indent="0">
              <a:buNone/>
              <a:defRPr sz="3333"/>
            </a:lvl6pPr>
            <a:lvl7pPr marL="4572091" indent="0">
              <a:buNone/>
              <a:defRPr sz="3333"/>
            </a:lvl7pPr>
            <a:lvl8pPr marL="5334107" indent="0">
              <a:buNone/>
              <a:defRPr sz="3333"/>
            </a:lvl8pPr>
            <a:lvl9pPr marL="6096122" indent="0">
              <a:buNone/>
              <a:defRPr sz="3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2648" y="8945564"/>
            <a:ext cx="12344400" cy="1341438"/>
          </a:xfrm>
        </p:spPr>
        <p:txBody>
          <a:bodyPr/>
          <a:lstStyle>
            <a:lvl1pPr marL="0" indent="0">
              <a:buNone/>
              <a:defRPr sz="2333"/>
            </a:lvl1pPr>
            <a:lvl2pPr marL="762015" indent="0">
              <a:buNone/>
              <a:defRPr sz="2000"/>
            </a:lvl2pPr>
            <a:lvl3pPr marL="1524030" indent="0">
              <a:buNone/>
              <a:defRPr sz="1667"/>
            </a:lvl3pPr>
            <a:lvl4pPr marL="2286046" indent="0">
              <a:buNone/>
              <a:defRPr sz="1500"/>
            </a:lvl4pPr>
            <a:lvl5pPr marL="3048061" indent="0">
              <a:buNone/>
              <a:defRPr sz="1500"/>
            </a:lvl5pPr>
            <a:lvl6pPr marL="3810076" indent="0">
              <a:buNone/>
              <a:defRPr sz="1500"/>
            </a:lvl6pPr>
            <a:lvl7pPr marL="4572091" indent="0">
              <a:buNone/>
              <a:defRPr sz="1500"/>
            </a:lvl7pPr>
            <a:lvl8pPr marL="5334107" indent="0">
              <a:buNone/>
              <a:defRPr sz="1500"/>
            </a:lvl8pPr>
            <a:lvl9pPr marL="609612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055BF-11D1-4FE3-9CEB-35BC6D1F7299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6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AC4F-986B-43B1-80C8-81E9D10D9D23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8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16150" y="457732"/>
            <a:ext cx="4629150" cy="9752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457732"/>
            <a:ext cx="13544550" cy="9752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9D50-92A5-4D0E-A3A5-84152A055C38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975" y="8429758"/>
            <a:ext cx="3293514" cy="11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50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74AB7-EBF1-4E1C-A0D9-99F6A82D4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750" y="1870605"/>
            <a:ext cx="15430500" cy="3979333"/>
          </a:xfrm>
        </p:spPr>
        <p:txBody>
          <a:bodyPr anchor="b"/>
          <a:lstStyle>
            <a:lvl1pPr algn="ctr">
              <a:defRPr sz="10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2026E-6E46-4B6D-B8CC-D846C05AD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750" y="6003397"/>
            <a:ext cx="15430500" cy="2759603"/>
          </a:xfrm>
        </p:spPr>
        <p:txBody>
          <a:bodyPr/>
          <a:lstStyle>
            <a:lvl1pPr marL="0" indent="0" algn="ctr">
              <a:buNone/>
              <a:defRPr sz="4000"/>
            </a:lvl1pPr>
            <a:lvl2pPr marL="762015" indent="0" algn="ctr">
              <a:buNone/>
              <a:defRPr sz="3333"/>
            </a:lvl2pPr>
            <a:lvl3pPr marL="1524030" indent="0" algn="ctr">
              <a:buNone/>
              <a:defRPr sz="3000"/>
            </a:lvl3pPr>
            <a:lvl4pPr marL="2286046" indent="0" algn="ctr">
              <a:buNone/>
              <a:defRPr sz="2667"/>
            </a:lvl4pPr>
            <a:lvl5pPr marL="3048061" indent="0" algn="ctr">
              <a:buNone/>
              <a:defRPr sz="2667"/>
            </a:lvl5pPr>
            <a:lvl6pPr marL="3810076" indent="0" algn="ctr">
              <a:buNone/>
              <a:defRPr sz="2667"/>
            </a:lvl6pPr>
            <a:lvl7pPr marL="4572091" indent="0" algn="ctr">
              <a:buNone/>
              <a:defRPr sz="2667"/>
            </a:lvl7pPr>
            <a:lvl8pPr marL="5334107" indent="0" algn="ctr">
              <a:buNone/>
              <a:defRPr sz="2667"/>
            </a:lvl8pPr>
            <a:lvl9pPr marL="6096122" indent="0" algn="ctr">
              <a:buNone/>
              <a:defRPr sz="2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A0DEB-E0FB-4009-9291-E941B8C13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CE1938-80F4-4F05-8774-0D4D16A64A49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DB23-79BD-4067-96D0-62885D02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0B68-E3DF-4D0A-AA7C-BE0FEA1F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12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8DDB-FBF9-4CDD-80E5-46355B60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38ED2-5888-4110-9C88-7EBECB464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0FEF-1410-4354-A921-18C85F8E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6C7AC6-D530-4576-8CCC-D3769BFC4D85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7C84-85A1-4B0D-BD7D-1FA62BE8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AA871-B1B5-4CC5-93F3-DC12CC13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2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1EDC-6496-4495-A05D-AC9851E4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748" y="2849564"/>
            <a:ext cx="17745075" cy="4754562"/>
          </a:xfrm>
        </p:spPr>
        <p:txBody>
          <a:bodyPr anchor="b"/>
          <a:lstStyle>
            <a:lvl1pPr>
              <a:defRPr sz="10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BAB26-CD86-4758-90C2-3DB8E2831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3748" y="7649106"/>
            <a:ext cx="17745075" cy="2500312"/>
          </a:xfrm>
        </p:spPr>
        <p:txBody>
          <a:bodyPr/>
          <a:lstStyle>
            <a:lvl1pPr marL="0" indent="0">
              <a:buNone/>
              <a:defRPr sz="4000"/>
            </a:lvl1pPr>
            <a:lvl2pPr marL="762015" indent="0">
              <a:buNone/>
              <a:defRPr sz="3333"/>
            </a:lvl2pPr>
            <a:lvl3pPr marL="1524030" indent="0">
              <a:buNone/>
              <a:defRPr sz="3000"/>
            </a:lvl3pPr>
            <a:lvl4pPr marL="2286046" indent="0">
              <a:buNone/>
              <a:defRPr sz="2667"/>
            </a:lvl4pPr>
            <a:lvl5pPr marL="3048061" indent="0">
              <a:buNone/>
              <a:defRPr sz="2667"/>
            </a:lvl5pPr>
            <a:lvl6pPr marL="3810076" indent="0">
              <a:buNone/>
              <a:defRPr sz="2667"/>
            </a:lvl6pPr>
            <a:lvl7pPr marL="4572091" indent="0">
              <a:buNone/>
              <a:defRPr sz="2667"/>
            </a:lvl7pPr>
            <a:lvl8pPr marL="5334107" indent="0">
              <a:buNone/>
              <a:defRPr sz="2667"/>
            </a:lvl8pPr>
            <a:lvl9pPr marL="6096122" indent="0">
              <a:buNone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E4456-B220-4D38-BD8A-86B13418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8B1244-8643-48DD-86BA-49676722AFF5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274E0-C888-4482-850A-DA2F0014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7E5B1-D498-4AF6-B201-8DCC8B72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63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C081-7B8F-421A-8A8A-8EB54BAB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AD39-D8AE-4379-8D92-67DF8EC84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2667001"/>
            <a:ext cx="9086850" cy="7543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BC928-4B5C-4CF0-B061-D13454007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8450" y="2667001"/>
            <a:ext cx="9086850" cy="7543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226A4-4566-479B-BAAC-027D0722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1F52F7-D4A9-4BD3-9CAC-4CC90EBA6E3C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EB0DB-B3F9-40AA-B2BD-90B075A9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A6D83-73A7-4C0F-B98C-21AB0C98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A607-3F19-4482-9ED3-1A3D1723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36" y="608542"/>
            <a:ext cx="17745075" cy="22092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DEE42-3CDB-48B4-AEF9-957981FE5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8037" y="2801938"/>
            <a:ext cx="8704658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69D0F-EA35-4D99-9576-614FE7376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8037" y="4175125"/>
            <a:ext cx="8704658" cy="6140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96977-49AA-4B00-AB12-FA83567F6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415588" y="2801938"/>
            <a:ext cx="8747523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DB19F-4C4F-4CC0-941F-B55BF5027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415588" y="4175125"/>
            <a:ext cx="8747523" cy="6140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7B15E2-F500-4073-B282-AA942D32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C6FF5C-9F3F-430C-B59A-F5CE6721D7A3}" type="datetime1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8F575E-7342-4074-B75D-93E86E0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BA5158-46D3-44E7-B843-051C411F8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9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7FE1C-CF50-485B-8BB1-6B3E7B06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88FF2-0E4A-48CE-AB83-29ADCCA2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31052-7B53-401B-93AC-B686838AD9DA}" type="datetime1">
              <a:rPr lang="en-US" smtClean="0"/>
              <a:t>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1C0B5-BFF2-4243-8268-6B0DAABE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6D036-2B55-4B9B-B717-94F201C8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02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2B019-F205-4674-A371-529F6F88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17EB16-995E-4EFE-BA46-FD64DC96B912}" type="datetime1">
              <a:rPr lang="en-US" smtClean="0"/>
              <a:t>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088FF3-270B-4076-A3BB-D282696E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83672-ABF2-47E7-89AD-E3F503BA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4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175" y="1642867"/>
            <a:ext cx="17522899" cy="1642867"/>
          </a:xfrm>
        </p:spPr>
        <p:txBody>
          <a:bodyPr>
            <a:normAutofit/>
          </a:bodyPr>
          <a:lstStyle>
            <a:lvl1pPr algn="l">
              <a:defRPr sz="6000" baseline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173" y="3339591"/>
            <a:ext cx="18553658" cy="7126222"/>
          </a:xfrm>
        </p:spPr>
        <p:txBody>
          <a:bodyPr/>
          <a:lstStyle>
            <a:lvl1pPr algn="l">
              <a:defRPr sz="4667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0B3D-B390-494C-A7BC-0508C38FDD20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40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FBE8-E4A4-4556-8AAA-80B27035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37" y="762000"/>
            <a:ext cx="6636544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A2CEC-9B9C-4701-9DB3-FEF418088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523" y="1645709"/>
            <a:ext cx="10415588" cy="8122708"/>
          </a:xfrm>
        </p:spPr>
        <p:txBody>
          <a:bodyPr/>
          <a:lstStyle>
            <a:lvl1pPr>
              <a:defRPr sz="5333"/>
            </a:lvl1pPr>
            <a:lvl2pPr>
              <a:defRPr sz="4667"/>
            </a:lvl2pPr>
            <a:lvl3pPr>
              <a:defRPr sz="4000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1A224-8C04-412A-BC82-AEE403716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18037" y="3429000"/>
            <a:ext cx="6636544" cy="6352647"/>
          </a:xfrm>
        </p:spPr>
        <p:txBody>
          <a:bodyPr/>
          <a:lstStyle>
            <a:lvl1pPr marL="0" indent="0">
              <a:buNone/>
              <a:defRPr sz="2667"/>
            </a:lvl1pPr>
            <a:lvl2pPr marL="762015" indent="0">
              <a:buNone/>
              <a:defRPr sz="2333"/>
            </a:lvl2pPr>
            <a:lvl3pPr marL="1524030" indent="0">
              <a:buNone/>
              <a:defRPr sz="2000"/>
            </a:lvl3pPr>
            <a:lvl4pPr marL="2286046" indent="0">
              <a:buNone/>
              <a:defRPr sz="1667"/>
            </a:lvl4pPr>
            <a:lvl5pPr marL="3048061" indent="0">
              <a:buNone/>
              <a:defRPr sz="1667"/>
            </a:lvl5pPr>
            <a:lvl6pPr marL="3810076" indent="0">
              <a:buNone/>
              <a:defRPr sz="1667"/>
            </a:lvl6pPr>
            <a:lvl7pPr marL="4572091" indent="0">
              <a:buNone/>
              <a:defRPr sz="1667"/>
            </a:lvl7pPr>
            <a:lvl8pPr marL="5334107" indent="0">
              <a:buNone/>
              <a:defRPr sz="1667"/>
            </a:lvl8pPr>
            <a:lvl9pPr marL="6096122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A5A7-5288-46E2-9F59-2757D37D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F0FF16-3A5E-4693-B120-08B8C30B96DA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BECF0-5069-4B7C-8A56-B516CBF7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8DDE2-5751-4EE8-B8E7-583D5B0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3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A878-B7A0-4610-B284-F7415945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37" y="762000"/>
            <a:ext cx="6636544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56168F-0AA7-447C-8C93-03CC80D62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747523" y="1645709"/>
            <a:ext cx="10415588" cy="8122708"/>
          </a:xfrm>
        </p:spPr>
        <p:txBody>
          <a:bodyPr/>
          <a:lstStyle>
            <a:lvl1pPr marL="0" indent="0">
              <a:buNone/>
              <a:defRPr sz="5333"/>
            </a:lvl1pPr>
            <a:lvl2pPr marL="762015" indent="0">
              <a:buNone/>
              <a:defRPr sz="4667"/>
            </a:lvl2pPr>
            <a:lvl3pPr marL="1524030" indent="0">
              <a:buNone/>
              <a:defRPr sz="4000"/>
            </a:lvl3pPr>
            <a:lvl4pPr marL="2286046" indent="0">
              <a:buNone/>
              <a:defRPr sz="3333"/>
            </a:lvl4pPr>
            <a:lvl5pPr marL="3048061" indent="0">
              <a:buNone/>
              <a:defRPr sz="3333"/>
            </a:lvl5pPr>
            <a:lvl6pPr marL="3810076" indent="0">
              <a:buNone/>
              <a:defRPr sz="3333"/>
            </a:lvl6pPr>
            <a:lvl7pPr marL="4572091" indent="0">
              <a:buNone/>
              <a:defRPr sz="3333"/>
            </a:lvl7pPr>
            <a:lvl8pPr marL="5334107" indent="0">
              <a:buNone/>
              <a:defRPr sz="3333"/>
            </a:lvl8pPr>
            <a:lvl9pPr marL="6096122" indent="0">
              <a:buNone/>
              <a:defRPr sz="3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3CF93-A1DA-4253-8B94-072063951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18037" y="3429000"/>
            <a:ext cx="6636544" cy="6352647"/>
          </a:xfrm>
        </p:spPr>
        <p:txBody>
          <a:bodyPr/>
          <a:lstStyle>
            <a:lvl1pPr marL="0" indent="0">
              <a:buNone/>
              <a:defRPr sz="2667"/>
            </a:lvl1pPr>
            <a:lvl2pPr marL="762015" indent="0">
              <a:buNone/>
              <a:defRPr sz="2333"/>
            </a:lvl2pPr>
            <a:lvl3pPr marL="1524030" indent="0">
              <a:buNone/>
              <a:defRPr sz="2000"/>
            </a:lvl3pPr>
            <a:lvl4pPr marL="2286046" indent="0">
              <a:buNone/>
              <a:defRPr sz="1667"/>
            </a:lvl4pPr>
            <a:lvl5pPr marL="3048061" indent="0">
              <a:buNone/>
              <a:defRPr sz="1667"/>
            </a:lvl5pPr>
            <a:lvl6pPr marL="3810076" indent="0">
              <a:buNone/>
              <a:defRPr sz="1667"/>
            </a:lvl6pPr>
            <a:lvl7pPr marL="4572091" indent="0">
              <a:buNone/>
              <a:defRPr sz="1667"/>
            </a:lvl7pPr>
            <a:lvl8pPr marL="5334107" indent="0">
              <a:buNone/>
              <a:defRPr sz="1667"/>
            </a:lvl8pPr>
            <a:lvl9pPr marL="6096122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9F8AC-A90C-4570-BCBC-C881B210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27536-5174-4978-BEF6-094013960381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5719E-62FA-4A11-99DD-39A459EB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B3DE4-02D1-4CC7-8DEC-ADB441FD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0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8509-57CC-4748-933B-D5DF716D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21975-CB0C-40C4-BFE9-31FC49748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3F4E7-0637-46E1-B0A5-49A05BEC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C8B844-C320-4448-ADF9-3934F2EAC1CC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1300F-AFF5-4F78-A7B1-546EDCC7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E8182-7B17-4261-A613-DF8DDA16A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1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1D128-1EDF-461A-8F71-B7CCFDE18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916150" y="457731"/>
            <a:ext cx="4629150" cy="9752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C8142-DFD9-4A41-A976-C4A4EF55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457731"/>
            <a:ext cx="13544550" cy="9752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968DB-A861-4FB7-B699-0CE31EE9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9EAD2-3C20-4C9E-A633-B5A6C6300C66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CAF9A-B0AA-4DEB-A81A-154A0C0A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A0CA3-B0C3-4DEA-A58E-7DC01BC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796" y="964179"/>
            <a:ext cx="13399864" cy="127254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6796" y="2663466"/>
            <a:ext cx="13399864" cy="7802358"/>
          </a:xfrm>
        </p:spPr>
        <p:txBody>
          <a:bodyPr/>
          <a:lstStyle>
            <a:lvl1pPr>
              <a:defRPr sz="46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EA328-9242-46AA-BAD8-92539390E512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88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204" y="7344836"/>
            <a:ext cx="17487900" cy="2270125"/>
          </a:xfrm>
        </p:spPr>
        <p:txBody>
          <a:bodyPr anchor="t"/>
          <a:lstStyle>
            <a:lvl1pPr algn="l">
              <a:defRPr sz="6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204" y="4844522"/>
            <a:ext cx="17487900" cy="2500312"/>
          </a:xfrm>
        </p:spPr>
        <p:txBody>
          <a:bodyPr anchor="b"/>
          <a:lstStyle>
            <a:lvl1pPr marL="0" indent="0">
              <a:buNone/>
              <a:defRPr sz="3333">
                <a:solidFill>
                  <a:schemeClr val="tx1">
                    <a:tint val="75000"/>
                  </a:schemeClr>
                </a:solidFill>
              </a:defRPr>
            </a:lvl1pPr>
            <a:lvl2pPr marL="76201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2403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3pPr>
            <a:lvl4pPr marL="2286046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4pPr>
            <a:lvl5pPr marL="3048061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5pPr>
            <a:lvl6pPr marL="3810076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6pPr>
            <a:lvl7pPr marL="4572091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7pPr>
            <a:lvl8pPr marL="5334107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8pPr>
            <a:lvl9pPr marL="6096122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7F491-DFFA-4B1B-B66D-D6008A56302E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2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667002"/>
            <a:ext cx="9086850" cy="7543272"/>
          </a:xfrm>
        </p:spPr>
        <p:txBody>
          <a:bodyPr/>
          <a:lstStyle>
            <a:lvl1pPr>
              <a:defRPr sz="4667"/>
            </a:lvl1pPr>
            <a:lvl2pPr>
              <a:defRPr sz="4000"/>
            </a:lvl2pPr>
            <a:lvl3pPr>
              <a:defRPr sz="3333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58450" y="2667002"/>
            <a:ext cx="9086850" cy="7543272"/>
          </a:xfrm>
        </p:spPr>
        <p:txBody>
          <a:bodyPr/>
          <a:lstStyle>
            <a:lvl1pPr>
              <a:defRPr sz="4667"/>
            </a:lvl1pPr>
            <a:lvl2pPr>
              <a:defRPr sz="4000"/>
            </a:lvl2pPr>
            <a:lvl3pPr>
              <a:defRPr sz="3333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8834B-13B9-4EA0-992E-132321B889A8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171" y="1982214"/>
            <a:ext cx="18553658" cy="1696722"/>
          </a:xfrm>
        </p:spPr>
        <p:txBody>
          <a:bodyPr>
            <a:normAutofit/>
          </a:bodyPr>
          <a:lstStyle>
            <a:lvl1pPr algn="l">
              <a:defRPr sz="6000" baseline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978" y="4416722"/>
            <a:ext cx="9090423" cy="1066272"/>
          </a:xfr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978" y="5375658"/>
            <a:ext cx="9090423" cy="4750825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  <a:lvl2pPr algn="ctr">
              <a:defRPr sz="3333">
                <a:solidFill>
                  <a:schemeClr val="bg1"/>
                </a:solidFill>
              </a:defRPr>
            </a:lvl2pPr>
            <a:lvl3pPr algn="ctr">
              <a:defRPr sz="3000">
                <a:solidFill>
                  <a:schemeClr val="bg1"/>
                </a:solidFill>
              </a:defRPr>
            </a:lvl3pPr>
            <a:lvl4pPr algn="ctr">
              <a:defRPr sz="2667">
                <a:solidFill>
                  <a:schemeClr val="bg1"/>
                </a:solidFill>
              </a:defRPr>
            </a:lvl4pPr>
            <a:lvl5pPr algn="ctr">
              <a:defRPr sz="2667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87003" y="4416722"/>
            <a:ext cx="9093994" cy="1066272"/>
          </a:xfr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87003" y="5375658"/>
            <a:ext cx="9093994" cy="4750825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  <a:lvl2pPr algn="ctr">
              <a:defRPr sz="3333">
                <a:solidFill>
                  <a:schemeClr val="bg1"/>
                </a:solidFill>
              </a:defRPr>
            </a:lvl2pPr>
            <a:lvl3pPr algn="ctr">
              <a:defRPr sz="3000">
                <a:solidFill>
                  <a:schemeClr val="bg1"/>
                </a:solidFill>
              </a:defRPr>
            </a:lvl3pPr>
            <a:lvl4pPr algn="ctr">
              <a:defRPr sz="2667">
                <a:solidFill>
                  <a:schemeClr val="bg1"/>
                </a:solidFill>
              </a:defRPr>
            </a:lvl4pPr>
            <a:lvl5pPr algn="ctr">
              <a:defRPr sz="2667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D98C1-02C6-486F-8769-40A967421469}" type="datetime1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581A-FE1A-4116-A388-68D273DF1B75}" type="datetime1">
              <a:rPr lang="en-US" smtClean="0"/>
              <a:t>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3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7BCD-2210-4C21-9BD1-663EC8465DEF}" type="datetime1">
              <a:rPr lang="en-US" smtClean="0"/>
              <a:t>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5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6" y="455082"/>
            <a:ext cx="6768704" cy="1936752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862" y="455088"/>
            <a:ext cx="11501438" cy="9755188"/>
          </a:xfrm>
        </p:spPr>
        <p:txBody>
          <a:bodyPr/>
          <a:lstStyle>
            <a:lvl1pPr>
              <a:defRPr sz="5333"/>
            </a:lvl1pPr>
            <a:lvl2pPr>
              <a:defRPr sz="4667"/>
            </a:lvl2pPr>
            <a:lvl3pPr>
              <a:defRPr sz="4000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6" y="2391838"/>
            <a:ext cx="6768704" cy="7818438"/>
          </a:xfrm>
        </p:spPr>
        <p:txBody>
          <a:bodyPr/>
          <a:lstStyle>
            <a:lvl1pPr marL="0" indent="0">
              <a:buNone/>
              <a:defRPr sz="2333"/>
            </a:lvl1pPr>
            <a:lvl2pPr marL="762015" indent="0">
              <a:buNone/>
              <a:defRPr sz="2000"/>
            </a:lvl2pPr>
            <a:lvl3pPr marL="1524030" indent="0">
              <a:buNone/>
              <a:defRPr sz="1667"/>
            </a:lvl3pPr>
            <a:lvl4pPr marL="2286046" indent="0">
              <a:buNone/>
              <a:defRPr sz="1500"/>
            </a:lvl4pPr>
            <a:lvl5pPr marL="3048061" indent="0">
              <a:buNone/>
              <a:defRPr sz="1500"/>
            </a:lvl5pPr>
            <a:lvl6pPr marL="3810076" indent="0">
              <a:buNone/>
              <a:defRPr sz="1500"/>
            </a:lvl6pPr>
            <a:lvl7pPr marL="4572091" indent="0">
              <a:buNone/>
              <a:defRPr sz="1500"/>
            </a:lvl7pPr>
            <a:lvl8pPr marL="5334107" indent="0">
              <a:buNone/>
              <a:defRPr sz="1500"/>
            </a:lvl8pPr>
            <a:lvl9pPr marL="609612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6816-7171-4762-A58C-552F656C1A0B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5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457732"/>
            <a:ext cx="185166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667002"/>
            <a:ext cx="18516600" cy="754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8700" y="10593919"/>
            <a:ext cx="48006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Dubai" panose="020B0503030403030204" pitchFamily="34" charset="-78"/>
              </a:defRPr>
            </a:lvl1pPr>
          </a:lstStyle>
          <a:p>
            <a:fld id="{4D9CF330-0FC6-432C-A460-0083021EC4FB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9450" y="10593919"/>
            <a:ext cx="65151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Dubai" panose="020B0503030403030204" pitchFamily="34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4700" y="10593919"/>
            <a:ext cx="48006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Dubai" panose="020B0503030403030204" pitchFamily="34" charset="-78"/>
              </a:defRPr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524030" rtl="0" eaLnBrk="1" latinLnBrk="0" hangingPunct="1">
        <a:spcBef>
          <a:spcPct val="0"/>
        </a:spcBef>
        <a:buNone/>
        <a:defRPr sz="7333" kern="1200">
          <a:solidFill>
            <a:schemeClr val="tx1"/>
          </a:solidFill>
          <a:latin typeface="Dubai" panose="020B0503030403030204" pitchFamily="34" charset="-78"/>
          <a:ea typeface="+mj-ea"/>
          <a:cs typeface="+mj-cs"/>
        </a:defRPr>
      </a:lvl1pPr>
    </p:titleStyle>
    <p:bodyStyle>
      <a:lvl1pPr marL="571511" indent="-571511" algn="l" defTabSz="1524030" rtl="0" eaLnBrk="1" latinLnBrk="0" hangingPunct="1">
        <a:spcBef>
          <a:spcPct val="20000"/>
        </a:spcBef>
        <a:buFont typeface="Arial" pitchFamily="34" charset="0"/>
        <a:buChar char="•"/>
        <a:defRPr sz="5333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1pPr>
      <a:lvl2pPr marL="1238275" indent="-476260" algn="l" defTabSz="1524030" rtl="0" eaLnBrk="1" latinLnBrk="0" hangingPunct="1">
        <a:spcBef>
          <a:spcPct val="20000"/>
        </a:spcBef>
        <a:buFont typeface="Arial" pitchFamily="34" charset="0"/>
        <a:buChar char="–"/>
        <a:defRPr sz="4667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2pPr>
      <a:lvl3pPr marL="1905038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3pPr>
      <a:lvl4pPr marL="2667053" indent="-381008" algn="l" defTabSz="1524030" rtl="0" eaLnBrk="1" latinLnBrk="0" hangingPunct="1">
        <a:spcBef>
          <a:spcPct val="20000"/>
        </a:spcBef>
        <a:buFont typeface="Arial" pitchFamily="34" charset="0"/>
        <a:buChar char="–"/>
        <a:defRPr sz="3333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4pPr>
      <a:lvl5pPr marL="3429069" indent="-381008" algn="l" defTabSz="1524030" rtl="0" eaLnBrk="1" latinLnBrk="0" hangingPunct="1">
        <a:spcBef>
          <a:spcPct val="20000"/>
        </a:spcBef>
        <a:buFont typeface="Arial" pitchFamily="34" charset="0"/>
        <a:buChar char="»"/>
        <a:defRPr sz="3333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5pPr>
      <a:lvl6pPr marL="4191084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6pPr>
      <a:lvl7pPr marL="4953099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7pPr>
      <a:lvl8pPr marL="5715114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8pPr>
      <a:lvl9pPr marL="6477130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628C2C-B185-476C-A7D4-791C0E553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28700" y="457730"/>
            <a:ext cx="18516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C50720-9E58-42E3-9932-B1A352924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2667001"/>
            <a:ext cx="18516600" cy="754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1BF70B-67FD-4160-BF06-38F734497C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8700" y="10408708"/>
            <a:ext cx="4800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333"/>
            </a:lvl1pPr>
          </a:lstStyle>
          <a:p>
            <a:fld id="{AACD2831-255F-47D5-8FE6-6D013FEF3E9E}" type="datetime1">
              <a:rPr lang="en-US" smtClean="0"/>
              <a:t>2/11/2024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197C4B-5FCF-4ED0-87EB-8C308B4D26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29450" y="10408708"/>
            <a:ext cx="65151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333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B21088-8C1C-4C46-B324-D9D87A941E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744700" y="10408708"/>
            <a:ext cx="4800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333"/>
            </a:lvl1pPr>
          </a:lstStyle>
          <a:p>
            <a:fld id="{62FEBD81-0C07-402B-A7EA-3EAB248C27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7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33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762015"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524030"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286046"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048061"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71511" indent="-571511" algn="l" rtl="0" eaLnBrk="1" fontAlgn="base" hangingPunct="1">
        <a:spcBef>
          <a:spcPct val="20000"/>
        </a:spcBef>
        <a:spcAft>
          <a:spcPct val="0"/>
        </a:spcAft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1pPr>
      <a:lvl2pPr marL="1238275" indent="-476260" algn="l" rtl="0" eaLnBrk="1" fontAlgn="base" hangingPunct="1">
        <a:spcBef>
          <a:spcPct val="20000"/>
        </a:spcBef>
        <a:spcAft>
          <a:spcPct val="0"/>
        </a:spcAft>
        <a:buChar char="–"/>
        <a:defRPr sz="4667" kern="1200">
          <a:solidFill>
            <a:schemeClr val="tx1"/>
          </a:solidFill>
          <a:latin typeface="+mn-lt"/>
          <a:ea typeface="+mn-ea"/>
          <a:cs typeface="+mn-cs"/>
        </a:defRPr>
      </a:lvl2pPr>
      <a:lvl3pPr marL="1905038" indent="-381008" algn="l" rtl="0" eaLnBrk="1" fontAlgn="base" hangingPunct="1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67053" indent="-381008" algn="l" rtl="0" eaLnBrk="1" fontAlgn="base" hangingPunct="1">
        <a:spcBef>
          <a:spcPct val="20000"/>
        </a:spcBef>
        <a:spcAft>
          <a:spcPct val="0"/>
        </a:spcAft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4pPr>
      <a:lvl5pPr marL="3429069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 kern="1200">
          <a:solidFill>
            <a:schemeClr val="tx1"/>
          </a:solidFill>
          <a:latin typeface="+mn-lt"/>
          <a:ea typeface="+mn-ea"/>
          <a:cs typeface="+mn-cs"/>
        </a:defRPr>
      </a:lvl5pPr>
      <a:lvl6pPr marL="4191084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3099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114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7130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file:////var/folders/21/00wfyl915mnf0l7wvpkn6kc80000gn/T/com.microsoft.Powerpoint/converted_emf.em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3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1.png"/><Relationship Id="rId7" Type="http://schemas.openxmlformats.org/officeDocument/2006/relationships/image" Target="../media/image1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50.png"/><Relationship Id="rId9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12" Type="http://schemas.openxmlformats.org/officeDocument/2006/relationships/image" Target="../media/image240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8D2D-DEAD-4208-81A6-36448395C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446" y="5140075"/>
            <a:ext cx="15117795" cy="3075160"/>
          </a:xfrm>
        </p:spPr>
        <p:txBody>
          <a:bodyPr>
            <a:normAutofit/>
          </a:bodyPr>
          <a:lstStyle/>
          <a:p>
            <a:r>
              <a:rPr lang="en-US" sz="13800" dirty="0">
                <a:latin typeface="Cooper Black" panose="0208090404030B020404" pitchFamily="18" charset="0"/>
              </a:rPr>
              <a:t>Chapter 02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01AC9-D10F-4A12-890A-D32528504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8980" y="7707481"/>
            <a:ext cx="15412414" cy="2616390"/>
          </a:xfrm>
        </p:spPr>
        <p:txBody>
          <a:bodyPr>
            <a:normAutofit fontScale="62500" lnSpcReduction="20000"/>
          </a:bodyPr>
          <a:lstStyle/>
          <a:p>
            <a:r>
              <a:rPr lang="en-US" sz="14000" dirty="0">
                <a:latin typeface="Elephant" panose="02020904090505020303" pitchFamily="18" charset="0"/>
              </a:rPr>
              <a:t>Solution of Algebraic and Transcendental Equations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2F699-D3CA-0941-89E0-3F05CD0E677C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0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192" y="152400"/>
            <a:ext cx="19437808" cy="11430000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9431" y="1512278"/>
            <a:ext cx="2584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Step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/>
              <p:cNvSpPr txBox="1"/>
              <p:nvPr/>
            </p:nvSpPr>
            <p:spPr bwMode="auto">
              <a:xfrm>
                <a:off x="2262188" y="3727450"/>
                <a:ext cx="11008335" cy="276701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𝐹𝑖𝑛𝑑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𝑣𝑎𝑙𝑢𝑒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𝑢𝑠𝑖𝑛𝑔</m:t>
                      </m:r>
                    </m:oMath>
                  </m:oMathPara>
                </a14:m>
                <a:br>
                  <a:rPr lang="en-US" sz="5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5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5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5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𝑎𝑓</m:t>
                        </m:r>
                        <m:d>
                          <m:d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𝑏𝑓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)−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2188" y="3727450"/>
                <a:ext cx="11008335" cy="2767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/>
              <p:cNvSpPr txBox="1"/>
              <p:nvPr/>
            </p:nvSpPr>
            <p:spPr bwMode="auto">
              <a:xfrm>
                <a:off x="13843387" y="5133975"/>
                <a:ext cx="6667113" cy="2525713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𝑟𝑜𝑜𝑡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𝑎𝑓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𝑏𝑓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43387" y="5133975"/>
                <a:ext cx="6667113" cy="2525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13843387" y="1310054"/>
            <a:ext cx="0" cy="8809892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28565" y="7557485"/>
                <a:ext cx="1041583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5400" i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GB" sz="5400" dirty="0">
                    <a:latin typeface="Times New Roman" pitchFamily="18" charset="0"/>
                    <a:cs typeface="Times New Roman" pitchFamily="18" charset="0"/>
                  </a:rPr>
                  <a:t> is the root of the given function if </a:t>
                </a:r>
                <a14:m>
                  <m:oMath xmlns:m="http://schemas.openxmlformats.org/officeDocument/2006/math">
                    <m:r>
                      <a:rPr lang="en-GB" sz="54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r>
                      <a:rPr lang="en-GB" sz="54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(</m:t>
                    </m:r>
                    <m:r>
                      <a:rPr lang="en-GB" sz="54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en-GB" sz="54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 = 0</m:t>
                    </m:r>
                  </m:oMath>
                </a14:m>
                <a:r>
                  <a:rPr lang="en-GB" sz="5400" dirty="0">
                    <a:latin typeface="Times New Roman" pitchFamily="18" charset="0"/>
                    <a:cs typeface="Times New Roman" pitchFamily="18" charset="0"/>
                  </a:rPr>
                  <a:t>; else follow the next step.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565" y="7557485"/>
                <a:ext cx="10415835" cy="1754326"/>
              </a:xfrm>
              <a:prstGeom prst="rect">
                <a:avLst/>
              </a:prstGeom>
              <a:blipFill>
                <a:blip r:embed="rId8"/>
                <a:stretch>
                  <a:fillRect l="-3041" t="-9353" r="-3041" b="-20144"/>
                </a:stretch>
              </a:blipFill>
            </p:spPr>
            <p:txBody>
              <a:bodyPr/>
              <a:lstStyle/>
              <a:p>
                <a:r>
                  <a:rPr lang="en-B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6616108" y="1511216"/>
            <a:ext cx="4827182" cy="19563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Find out  value give it name c.   </a:t>
            </a:r>
          </a:p>
        </p:txBody>
      </p:sp>
    </p:spTree>
    <p:extLst>
      <p:ext uri="{BB962C8B-B14F-4D97-AF65-F5344CB8AC3E}">
        <p14:creationId xmlns:p14="http://schemas.microsoft.com/office/powerpoint/2010/main" val="389947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192" y="0"/>
            <a:ext cx="19158155" cy="10943304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3247" y="4255478"/>
            <a:ext cx="2584938" cy="77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Step 5: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6958" y="6119446"/>
            <a:ext cx="12520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Repeat steps 2,3 , 4 until the last two iterations are equal.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 txBox="1">
            <a:spLocks/>
          </p:cNvSpPr>
          <p:nvPr/>
        </p:nvSpPr>
        <p:spPr bwMode="auto">
          <a:xfrm>
            <a:off x="1011399" y="133350"/>
            <a:ext cx="19562601" cy="118223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847411" y="1254506"/>
                <a:ext cx="1324250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Step 4 : </a:t>
                </a:r>
                <a:r>
                  <a:rPr lang="en-GB" sz="4400" b="1" dirty="0">
                    <a:latin typeface="Times New Roman" pitchFamily="18" charset="0"/>
                    <a:cs typeface="Times New Roman" pitchFamily="18" charset="0"/>
                  </a:rPr>
                  <a:t>Case I : If </a:t>
                </a:r>
                <a14:m>
                  <m:oMath xmlns:m="http://schemas.openxmlformats.org/officeDocument/2006/math"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sz="4400" b="1" dirty="0">
                    <a:latin typeface="Times New Roman" pitchFamily="18" charset="0"/>
                    <a:cs typeface="Times New Roman" pitchFamily="18" charset="0"/>
                  </a:rPr>
                  <a:t> is negative  , then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𝐚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</m:oMath>
                </a14:m>
                <a:endParaRPr lang="en-GB" sz="44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GB" sz="4400" b="1" dirty="0">
                    <a:latin typeface="Times New Roman" pitchFamily="18" charset="0"/>
                    <a:cs typeface="Times New Roman" pitchFamily="18" charset="0"/>
                  </a:rPr>
                  <a:t>              Case II : If </a:t>
                </a:r>
                <a14:m>
                  <m:oMath xmlns:m="http://schemas.openxmlformats.org/officeDocument/2006/math"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sz="4400" b="1" dirty="0">
                    <a:latin typeface="Times New Roman" pitchFamily="18" charset="0"/>
                    <a:cs typeface="Times New Roman" pitchFamily="18" charset="0"/>
                  </a:rPr>
                  <a:t> is positive  , then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𝒃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GB" sz="4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</m:oMath>
                </a14:m>
                <a:r>
                  <a:rPr lang="en-GB" sz="4400" b="1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endParaRPr lang="en-GB" sz="4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411" y="1254506"/>
                <a:ext cx="13242508" cy="1446550"/>
              </a:xfrm>
              <a:prstGeom prst="rect">
                <a:avLst/>
              </a:prstGeom>
              <a:blipFill>
                <a:blip r:embed="rId4"/>
                <a:stretch>
                  <a:fillRect l="-1842" t="-8439" b="-19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263305" y="2733826"/>
                <a:ext cx="103590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Case I   : If 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GB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  <m:r>
                      <a:rPr lang="en-GB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is negative, then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𝒂</m:t>
                    </m:r>
                    <m:r>
                      <a:rPr lang="en-GB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GB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</m:oMath>
                </a14:m>
                <a:r>
                  <a:rPr lang="en-GB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305" y="2733826"/>
                <a:ext cx="10359041" cy="707886"/>
              </a:xfrm>
              <a:prstGeom prst="rect">
                <a:avLst/>
              </a:prstGeom>
              <a:blipFill>
                <a:blip r:embed="rId5"/>
                <a:stretch>
                  <a:fillRect l="-2059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bject 27"/>
          <p:cNvSpPr txBox="1"/>
          <p:nvPr/>
        </p:nvSpPr>
        <p:spPr bwMode="auto">
          <a:xfrm>
            <a:off x="5346700" y="2346325"/>
            <a:ext cx="114300" cy="177800"/>
          </a:xfrm>
          <a:prstGeom prst="rect">
            <a:avLst/>
          </a:prstGeom>
          <a:noFill/>
        </p:spPr>
        <p:txBody>
          <a:bodyPr>
            <a:normAutofit fontScale="40000" lnSpcReduction="20000"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260035" y="3495929"/>
                <a:ext cx="103590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Case II : If 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4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GB" sz="4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  <m:r>
                      <a:rPr lang="en-GB" sz="4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sz="4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is positive,  then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𝒃</m:t>
                    </m:r>
                    <m:r>
                      <a:rPr lang="en-GB" sz="4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GB" sz="4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  <m:r>
                      <a:rPr lang="en-GB" sz="4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endParaRPr lang="en-GB" sz="4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035" y="3495929"/>
                <a:ext cx="10359041" cy="707886"/>
              </a:xfrm>
              <a:prstGeom prst="rect">
                <a:avLst/>
              </a:prstGeom>
              <a:blipFill>
                <a:blip r:embed="rId8"/>
                <a:stretch>
                  <a:fillRect l="-2119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552113"/>
                  </p:ext>
                </p:extLst>
              </p:nvPr>
            </p:nvGraphicFramePr>
            <p:xfrm>
              <a:off x="1537174" y="4869385"/>
              <a:ext cx="18897000" cy="649224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35654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065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45849">
                      <a:extLst>
                        <a:ext uri="{9D8B030D-6E8A-4147-A177-3AD203B41FA5}">
                          <a16:colId xmlns:a16="http://schemas.microsoft.com/office/drawing/2014/main" val="2085840529"/>
                        </a:ext>
                      </a:extLst>
                    </a:gridCol>
                    <a:gridCol w="2363886">
                      <a:extLst>
                        <a:ext uri="{9D8B030D-6E8A-4147-A177-3AD203B41FA5}">
                          <a16:colId xmlns:a16="http://schemas.microsoft.com/office/drawing/2014/main" val="91498496"/>
                        </a:ext>
                      </a:extLst>
                    </a:gridCol>
                    <a:gridCol w="16236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4683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47231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228084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200050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19140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No of Iterations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Value of</a:t>
                          </a:r>
                        </a:p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Value of </a:t>
                          </a:r>
                        </a:p>
                        <a:p>
                          <a:pPr marL="0" marR="0" lvl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b </a:t>
                          </a:r>
                        </a:p>
                        <a:p>
                          <a:pPr algn="ctr"/>
                          <a:endParaRPr lang="en-GB" sz="4000" b="1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F(a)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F(b)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b="1" i="1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𝒇</m:t>
                              </m:r>
                              <m:r>
                                <a:rPr lang="en-GB" sz="4000" b="1" i="1" baseline="0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GB" sz="4000" b="1" i="1" baseline="0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𝒄</m:t>
                              </m:r>
                              <m:r>
                                <a:rPr lang="en-GB" sz="4000" b="1" i="1" baseline="0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</m:oMath>
                          </a14:m>
                          <a:endParaRPr lang="en-GB" sz="4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Sign</a:t>
                          </a:r>
                          <a:r>
                            <a:rPr lang="en-GB" sz="4000" b="1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 of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b="1" i="1" baseline="0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𝒇</m:t>
                              </m:r>
                              <m:r>
                                <a:rPr lang="en-GB" sz="4000" b="1" i="1" baseline="0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(</m:t>
                              </m:r>
                              <m:r>
                                <a:rPr lang="en-GB" sz="4000" b="1" i="1" baseline="0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𝒄</m:t>
                              </m:r>
                              <m:r>
                                <a:rPr lang="en-GB" sz="4000" b="1" i="1" baseline="0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</m:oMath>
                          </a14:m>
                          <a:endParaRPr lang="en-GB" sz="4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bn-BD" sz="48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Change</a:t>
                          </a:r>
                          <a:endParaRPr lang="en-GB" sz="48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>
                              <a:solidFill>
                                <a:srgbClr val="0000FF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552113"/>
                  </p:ext>
                </p:extLst>
              </p:nvPr>
            </p:nvGraphicFramePr>
            <p:xfrm>
              <a:off x="1537174" y="4869385"/>
              <a:ext cx="18897000" cy="649224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35654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065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45849">
                      <a:extLst>
                        <a:ext uri="{9D8B030D-6E8A-4147-A177-3AD203B41FA5}">
                          <a16:colId xmlns:a16="http://schemas.microsoft.com/office/drawing/2014/main" val="2085840529"/>
                        </a:ext>
                      </a:extLst>
                    </a:gridCol>
                    <a:gridCol w="2363886">
                      <a:extLst>
                        <a:ext uri="{9D8B030D-6E8A-4147-A177-3AD203B41FA5}">
                          <a16:colId xmlns:a16="http://schemas.microsoft.com/office/drawing/2014/main" val="91498496"/>
                        </a:ext>
                      </a:extLst>
                    </a:gridCol>
                    <a:gridCol w="16236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4683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47231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228084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200050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1920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No of Iterations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Value of</a:t>
                          </a:r>
                        </a:p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Value of </a:t>
                          </a:r>
                        </a:p>
                        <a:p>
                          <a:pPr marL="0" marR="0" lvl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b </a:t>
                          </a:r>
                        </a:p>
                        <a:p>
                          <a:pPr algn="ctr"/>
                          <a:endParaRPr lang="en-GB" sz="4000" b="1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F(a)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F(b)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92346" t="-6667" r="-174321" b="-23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39733" t="-6667" r="-88267" b="-23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bn-BD" sz="48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Change</a:t>
                          </a:r>
                          <a:endParaRPr lang="en-GB" sz="48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>
                              <a:solidFill>
                                <a:srgbClr val="0000FF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C0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19"/>
              <p:cNvSpPr txBox="1"/>
              <p:nvPr/>
            </p:nvSpPr>
            <p:spPr bwMode="auto">
              <a:xfrm>
                <a:off x="11074458" y="5030012"/>
                <a:ext cx="2804960" cy="155688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𝒂𝒇</m:t>
                          </m:r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𝒃𝒇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Object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74458" y="5030012"/>
                <a:ext cx="2804960" cy="1556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3030578" y="7731840"/>
            <a:ext cx="176841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740888" y="8650517"/>
            <a:ext cx="1650916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0.555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045359" y="9547494"/>
            <a:ext cx="1840266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322971" y="8654091"/>
            <a:ext cx="1554893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0.875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022723" y="8678522"/>
            <a:ext cx="1845639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3769576" y="7724149"/>
            <a:ext cx="1622227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-0.5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1419149" y="7731840"/>
            <a:ext cx="1458716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0.75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3666185" y="9581376"/>
            <a:ext cx="1713898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0.653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1250647" y="9576340"/>
            <a:ext cx="1934320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0.8125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933192" y="8611551"/>
            <a:ext cx="1866316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0.6923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986352" y="9555745"/>
            <a:ext cx="1812635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0.7412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93619" y="7763138"/>
            <a:ext cx="1888199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045359" y="6805685"/>
            <a:ext cx="1888199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564898" y="6809590"/>
            <a:ext cx="1236816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146576" y="6812514"/>
            <a:ext cx="1641212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508737" y="7731840"/>
            <a:ext cx="1358897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508736" y="8654090"/>
            <a:ext cx="1292978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508735" y="9576340"/>
            <a:ext cx="1292978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6457719" y="6807599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&lt;0</a:t>
            </a:r>
          </a:p>
        </p:txBody>
      </p:sp>
      <p:sp>
        <p:nvSpPr>
          <p:cNvPr id="93" name="Rectangle 92"/>
          <p:cNvSpPr/>
          <p:nvPr/>
        </p:nvSpPr>
        <p:spPr>
          <a:xfrm>
            <a:off x="16457719" y="8652217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&lt;0</a:t>
            </a:r>
          </a:p>
          <a:p>
            <a:pPr algn="ctr"/>
            <a:endParaRPr lang="en-GB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16457719" y="7753961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&lt;0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3818246" y="6809590"/>
            <a:ext cx="1573557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.62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11343749" y="7676333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0.6923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13739693" y="7731840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-0.1889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1340940" y="8696343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0.7412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13761951" y="8670677"/>
            <a:ext cx="219419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-0.0434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1272963" y="9539442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0.7520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13716046" y="9580411"/>
            <a:ext cx="222427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-0.0093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3716046" y="6758241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- 0.625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17772287" y="1072662"/>
                <a:ext cx="2549769" cy="1200329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GB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  <m:r>
                      <a:rPr lang="en-GB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is negative </a:t>
                </a:r>
                <a:endParaRPr lang="en-GB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2287" y="1072662"/>
                <a:ext cx="2549769" cy="1200329"/>
              </a:xfrm>
              <a:prstGeom prst="rect">
                <a:avLst/>
              </a:prstGeom>
              <a:blipFill>
                <a:blip r:embed="rId12"/>
                <a:stretch>
                  <a:fillRect t="-7292" b="-166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BD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Straight Arrow Connector 128"/>
          <p:cNvCxnSpPr>
            <a:cxnSpLocks/>
          </p:cNvCxnSpPr>
          <p:nvPr/>
        </p:nvCxnSpPr>
        <p:spPr>
          <a:xfrm flipH="1">
            <a:off x="14828181" y="1833785"/>
            <a:ext cx="3463287" cy="515354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>
            <a:off x="18673202" y="6831048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= c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18608694" y="9576340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a= c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8635283" y="7771518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= c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18611936" y="8654894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a= c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963927" y="10518752"/>
            <a:ext cx="1840266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1508735" y="10498592"/>
            <a:ext cx="1292978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3045946" y="10475275"/>
            <a:ext cx="1741842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0.7520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11340940" y="10497350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0.78125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13769576" y="10498592"/>
            <a:ext cx="2256116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0.07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18582841" y="10498592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a= c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13666184" y="10518752"/>
            <a:ext cx="2359508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-0.002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11350384" y="10518752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0.7543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30F6CE-F36D-1904-9867-69453B88B4FD}"/>
              </a:ext>
            </a:extLst>
          </p:cNvPr>
          <p:cNvSpPr/>
          <p:nvPr/>
        </p:nvSpPr>
        <p:spPr>
          <a:xfrm>
            <a:off x="7191129" y="6844438"/>
            <a:ext cx="2125073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173BF-3F59-104C-CC15-D8A2B5DAA1D5}"/>
              </a:ext>
            </a:extLst>
          </p:cNvPr>
          <p:cNvSpPr/>
          <p:nvPr/>
        </p:nvSpPr>
        <p:spPr>
          <a:xfrm>
            <a:off x="7231213" y="7751038"/>
            <a:ext cx="2120444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-0.625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EAF03-12EF-040E-C715-5C0E2188C915}"/>
              </a:ext>
            </a:extLst>
          </p:cNvPr>
          <p:cNvSpPr/>
          <p:nvPr/>
        </p:nvSpPr>
        <p:spPr>
          <a:xfrm>
            <a:off x="7231212" y="10423039"/>
            <a:ext cx="2119457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-0.0093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98BC5A-1789-A2A7-1B50-3768BFE7736D}"/>
              </a:ext>
            </a:extLst>
          </p:cNvPr>
          <p:cNvSpPr/>
          <p:nvPr/>
        </p:nvSpPr>
        <p:spPr>
          <a:xfrm>
            <a:off x="9386135" y="6806105"/>
            <a:ext cx="1458715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282FEB-C1B7-388E-A843-327586C8B938}"/>
              </a:ext>
            </a:extLst>
          </p:cNvPr>
          <p:cNvSpPr/>
          <p:nvPr/>
        </p:nvSpPr>
        <p:spPr>
          <a:xfrm>
            <a:off x="9450352" y="7742383"/>
            <a:ext cx="1458715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28AE0E-301B-2D19-5A8D-95C7FF168D3C}"/>
              </a:ext>
            </a:extLst>
          </p:cNvPr>
          <p:cNvSpPr/>
          <p:nvPr/>
        </p:nvSpPr>
        <p:spPr>
          <a:xfrm>
            <a:off x="9401264" y="8705531"/>
            <a:ext cx="1458715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7BE7F8-9D25-DFA5-9F4D-82C3D7B7BBE9}"/>
              </a:ext>
            </a:extLst>
          </p:cNvPr>
          <p:cNvSpPr/>
          <p:nvPr/>
        </p:nvSpPr>
        <p:spPr>
          <a:xfrm>
            <a:off x="9401264" y="9530633"/>
            <a:ext cx="1458715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8284D9-5E3F-F75B-4BC4-3AB809F463EC}"/>
              </a:ext>
            </a:extLst>
          </p:cNvPr>
          <p:cNvSpPr/>
          <p:nvPr/>
        </p:nvSpPr>
        <p:spPr>
          <a:xfrm>
            <a:off x="9417735" y="10491588"/>
            <a:ext cx="1458715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FCD2C1-15ED-2448-29EB-C4479428898A}"/>
              </a:ext>
            </a:extLst>
          </p:cNvPr>
          <p:cNvSpPr/>
          <p:nvPr/>
        </p:nvSpPr>
        <p:spPr>
          <a:xfrm>
            <a:off x="7252712" y="8657649"/>
            <a:ext cx="2119457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0.1889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E5BAA9-1375-486D-40DC-9C82FF33B53E}"/>
              </a:ext>
            </a:extLst>
          </p:cNvPr>
          <p:cNvSpPr/>
          <p:nvPr/>
        </p:nvSpPr>
        <p:spPr>
          <a:xfrm>
            <a:off x="7251260" y="9599710"/>
            <a:ext cx="2125073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-0.0434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910DE4-4205-67FB-ED97-EEF5B4F83784}"/>
              </a:ext>
            </a:extLst>
          </p:cNvPr>
          <p:cNvSpPr/>
          <p:nvPr/>
        </p:nvSpPr>
        <p:spPr>
          <a:xfrm>
            <a:off x="16457099" y="9672901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&lt;0</a:t>
            </a:r>
          </a:p>
          <a:p>
            <a:pPr algn="ctr"/>
            <a:endParaRPr lang="en-GB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63955-B621-F6B6-4900-499C4728D0EB}"/>
              </a:ext>
            </a:extLst>
          </p:cNvPr>
          <p:cNvSpPr/>
          <p:nvPr/>
        </p:nvSpPr>
        <p:spPr>
          <a:xfrm>
            <a:off x="16492573" y="10530593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&lt;0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BBECC83-A58A-1067-E6B4-598346496FE0}"/>
              </a:ext>
            </a:extLst>
          </p:cNvPr>
          <p:cNvCxnSpPr/>
          <p:nvPr/>
        </p:nvCxnSpPr>
        <p:spPr>
          <a:xfrm flipH="1" flipV="1">
            <a:off x="11250647" y="8091389"/>
            <a:ext cx="72324" cy="19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A510DFB-DDC7-2F12-AFD7-6E09FAE31972}"/>
              </a:ext>
            </a:extLst>
          </p:cNvPr>
          <p:cNvCxnSpPr/>
          <p:nvPr/>
        </p:nvCxnSpPr>
        <p:spPr>
          <a:xfrm flipH="1">
            <a:off x="4615543" y="7398321"/>
            <a:ext cx="6803606" cy="71238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98320CE-4577-E7ED-4B0A-6B5D37C473A3}"/>
              </a:ext>
            </a:extLst>
          </p:cNvPr>
          <p:cNvCxnSpPr>
            <a:cxnSpLocks/>
          </p:cNvCxnSpPr>
          <p:nvPr/>
        </p:nvCxnSpPr>
        <p:spPr>
          <a:xfrm flipH="1">
            <a:off x="4668034" y="8130236"/>
            <a:ext cx="6772178" cy="91574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33A9BA-DBAD-1F6E-3DCD-F6C292ECEA22}"/>
              </a:ext>
            </a:extLst>
          </p:cNvPr>
          <p:cNvSpPr/>
          <p:nvPr/>
        </p:nvSpPr>
        <p:spPr>
          <a:xfrm>
            <a:off x="11272963" y="6805659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184304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192" y="133350"/>
            <a:ext cx="19437808" cy="11430000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4176" y="3973034"/>
            <a:ext cx="15836923" cy="430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6600" b="1" dirty="0">
                <a:solidFill>
                  <a:srgbClr val="9D1362"/>
                </a:solidFill>
                <a:latin typeface="Times New Roman" pitchFamily="18" charset="0"/>
                <a:cs typeface="Times New Roman" pitchFamily="18" charset="0"/>
              </a:rPr>
              <a:t>Repeat steps 2, 3 , 4 </a:t>
            </a:r>
            <a:r>
              <a:rPr lang="en-GB" sz="6600" b="1" dirty="0">
                <a:latin typeface="Times New Roman" pitchFamily="18" charset="0"/>
                <a:cs typeface="Times New Roman" pitchFamily="18" charset="0"/>
              </a:rPr>
              <a:t>until the last two iterations are equal or the difference between the last two iterations are near to zero.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6543" y="3968771"/>
            <a:ext cx="2862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Step  5 :</a:t>
            </a:r>
          </a:p>
        </p:txBody>
      </p:sp>
    </p:spTree>
    <p:extLst>
      <p:ext uri="{BB962C8B-B14F-4D97-AF65-F5344CB8AC3E}">
        <p14:creationId xmlns:p14="http://schemas.microsoft.com/office/powerpoint/2010/main" val="184304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8989C-E14E-0C6C-65B9-97AD83892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FD981-A74A-87D1-E34B-B631AF3EA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192" y="0"/>
            <a:ext cx="19158155" cy="10943304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B5132-ECEA-BB5D-96B7-70858767987B}"/>
              </a:ext>
            </a:extLst>
          </p:cNvPr>
          <p:cNvSpPr txBox="1"/>
          <p:nvPr/>
        </p:nvSpPr>
        <p:spPr>
          <a:xfrm>
            <a:off x="2233247" y="4255478"/>
            <a:ext cx="2584938" cy="77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Step 5: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327421-E2AC-E6FC-7C57-4FC75D7B5FA6}"/>
              </a:ext>
            </a:extLst>
          </p:cNvPr>
          <p:cNvSpPr txBox="1"/>
          <p:nvPr/>
        </p:nvSpPr>
        <p:spPr>
          <a:xfrm>
            <a:off x="4086958" y="6119446"/>
            <a:ext cx="12520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Repeat steps 2,3 , 4 until the last two iterations are equal.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660B04B-37D1-4BD4-4FB5-BD3FF54A4E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95353" y="4255478"/>
                <a:ext cx="18814914" cy="5517740"/>
              </a:xfrm>
              <a:prstGeom prst="rect">
                <a:avLst/>
              </a:prstGeo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GB" sz="5400" dirty="0">
                    <a:latin typeface="Times New Roman" pitchFamily="18" charset="0"/>
                    <a:cs typeface="Times New Roman" pitchFamily="18" charset="0"/>
                  </a:rPr>
                  <a:t>It is evident that from the above table, the difference between  last two successive iterative values of x is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GB" sz="54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0.754</m:t>
                          </m:r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−0.754</m:t>
                          </m:r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≈0.000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4  </m:t>
                      </m:r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𝑛𝑒𝑎𝑟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𝑧𝑒𝑟𝑜</m:t>
                      </m:r>
                    </m:oMath>
                  </m:oMathPara>
                </a14:m>
                <a:br>
                  <a:rPr kumimoji="0" lang="en-US" sz="5333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</a:br>
                <a:endParaRPr kumimoji="0" lang="en-US" sz="5333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Eras Bold ITC" panose="020B0907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660B04B-37D1-4BD4-4FB5-BD3FF54A4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5353" y="4255478"/>
                <a:ext cx="18814914" cy="55177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bject 27">
            <a:extLst>
              <a:ext uri="{FF2B5EF4-FFF2-40B4-BE49-F238E27FC236}">
                <a16:creationId xmlns:a16="http://schemas.microsoft.com/office/drawing/2014/main" id="{577A1A77-E6BC-0A61-41EB-48CDE79E2950}"/>
              </a:ext>
            </a:extLst>
          </p:cNvPr>
          <p:cNvSpPr txBox="1"/>
          <p:nvPr/>
        </p:nvSpPr>
        <p:spPr bwMode="auto">
          <a:xfrm>
            <a:off x="5346700" y="2346325"/>
            <a:ext cx="114300" cy="177800"/>
          </a:xfrm>
          <a:prstGeom prst="rect">
            <a:avLst/>
          </a:prstGeom>
          <a:noFill/>
        </p:spPr>
        <p:txBody>
          <a:bodyPr>
            <a:normAutofit fontScale="40000" lnSpcReduction="20000"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ED781F84-76D8-6A23-2ADB-9BC6B388DF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8583827"/>
                  </p:ext>
                </p:extLst>
              </p:nvPr>
            </p:nvGraphicFramePr>
            <p:xfrm>
              <a:off x="1396350" y="779979"/>
              <a:ext cx="18897000" cy="3205867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35654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065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45849">
                      <a:extLst>
                        <a:ext uri="{9D8B030D-6E8A-4147-A177-3AD203B41FA5}">
                          <a16:colId xmlns:a16="http://schemas.microsoft.com/office/drawing/2014/main" val="2085840529"/>
                        </a:ext>
                      </a:extLst>
                    </a:gridCol>
                    <a:gridCol w="2363886">
                      <a:extLst>
                        <a:ext uri="{9D8B030D-6E8A-4147-A177-3AD203B41FA5}">
                          <a16:colId xmlns:a16="http://schemas.microsoft.com/office/drawing/2014/main" val="91498496"/>
                        </a:ext>
                      </a:extLst>
                    </a:gridCol>
                    <a:gridCol w="16236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4683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47231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228084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200050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2914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No of Iterations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Value of</a:t>
                          </a:r>
                        </a:p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Value of </a:t>
                          </a:r>
                        </a:p>
                        <a:p>
                          <a:pPr marL="0" marR="0" lvl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b </a:t>
                          </a:r>
                        </a:p>
                        <a:p>
                          <a:pPr algn="ctr"/>
                          <a:endParaRPr lang="en-GB" sz="4000" b="1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4000" b="1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F(a)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4000" b="1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F(b)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4000" b="1" i="1" dirty="0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𝒇</m:t>
                                </m:r>
                                <m:r>
                                  <a:rPr lang="en-GB" sz="4000" b="1" i="1" baseline="0" dirty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(</m:t>
                                </m:r>
                                <m:r>
                                  <a:rPr lang="en-GB" sz="4000" b="1" i="1" baseline="0" dirty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𝒄</m:t>
                                </m:r>
                                <m:r>
                                  <a:rPr lang="en-GB" sz="4000" b="1" i="1" baseline="0" dirty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4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Sign</a:t>
                          </a:r>
                          <a:r>
                            <a:rPr lang="en-GB" sz="4000" b="1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 of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b="1" i="1" baseline="0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𝒇</m:t>
                              </m:r>
                              <m:r>
                                <a:rPr lang="en-GB" sz="4000" b="1" i="1" baseline="0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(</m:t>
                              </m:r>
                              <m:r>
                                <a:rPr lang="en-GB" sz="4000" b="1" i="1" baseline="0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𝒄</m:t>
                              </m:r>
                              <m:r>
                                <a:rPr lang="en-GB" sz="4000" b="1" i="1" baseline="0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</m:oMath>
                          </a14:m>
                          <a:endParaRPr lang="en-GB" sz="40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bn-BD" sz="48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Change</a:t>
                          </a:r>
                          <a:endParaRPr lang="en-GB" sz="48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>
                              <a:solidFill>
                                <a:srgbClr val="0000FF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ED781F84-76D8-6A23-2ADB-9BC6B388DF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8583827"/>
                  </p:ext>
                </p:extLst>
              </p:nvPr>
            </p:nvGraphicFramePr>
            <p:xfrm>
              <a:off x="1396350" y="779979"/>
              <a:ext cx="18897000" cy="3205867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35654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065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45849">
                      <a:extLst>
                        <a:ext uri="{9D8B030D-6E8A-4147-A177-3AD203B41FA5}">
                          <a16:colId xmlns:a16="http://schemas.microsoft.com/office/drawing/2014/main" val="2085840529"/>
                        </a:ext>
                      </a:extLst>
                    </a:gridCol>
                    <a:gridCol w="2363886">
                      <a:extLst>
                        <a:ext uri="{9D8B030D-6E8A-4147-A177-3AD203B41FA5}">
                          <a16:colId xmlns:a16="http://schemas.microsoft.com/office/drawing/2014/main" val="91498496"/>
                        </a:ext>
                      </a:extLst>
                    </a:gridCol>
                    <a:gridCol w="16236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4683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47231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228084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200050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2914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No of Iterations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Value of</a:t>
                          </a:r>
                        </a:p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Value of </a:t>
                          </a:r>
                        </a:p>
                        <a:p>
                          <a:pPr marL="0" marR="0" lvl="0" indent="0" algn="ctr" defTabSz="15240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b </a:t>
                          </a:r>
                        </a:p>
                        <a:p>
                          <a:pPr algn="ctr"/>
                          <a:endParaRPr lang="en-GB" sz="4000" b="1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4000" b="1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F(a)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4000" b="1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r>
                            <a:rPr lang="en-GB" sz="4000" b="1" dirty="0">
                              <a:solidFill>
                                <a:srgbClr val="00206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F(b)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40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0887" t="-5570" r="-173892" b="-40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41444" t="-5570" r="-88770" b="-40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bn-BD" sz="48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Change</a:t>
                          </a:r>
                          <a:endParaRPr lang="en-GB" sz="48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>
                              <a:solidFill>
                                <a:srgbClr val="0000FF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1" dirty="0">
                            <a:solidFill>
                              <a:srgbClr val="0000FF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19">
                <a:extLst>
                  <a:ext uri="{FF2B5EF4-FFF2-40B4-BE49-F238E27FC236}">
                    <a16:creationId xmlns:a16="http://schemas.microsoft.com/office/drawing/2014/main" id="{DC207EC3-CD10-FEB9-AC3E-EAC070989CC6}"/>
                  </a:ext>
                </a:extLst>
              </p:cNvPr>
              <p:cNvSpPr txBox="1"/>
              <p:nvPr/>
            </p:nvSpPr>
            <p:spPr bwMode="auto">
              <a:xfrm>
                <a:off x="10884660" y="1656782"/>
                <a:ext cx="2804960" cy="155688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𝒂𝒇</m:t>
                          </m:r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𝒃𝒇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Object 19">
                <a:extLst>
                  <a:ext uri="{FF2B5EF4-FFF2-40B4-BE49-F238E27FC236}">
                    <a16:creationId xmlns:a16="http://schemas.microsoft.com/office/drawing/2014/main" id="{DC207EC3-CD10-FEB9-AC3E-EAC070989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4660" y="1656782"/>
                <a:ext cx="2804960" cy="1556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5960E6E7-2629-BA39-D685-8B7E81221BE7}"/>
              </a:ext>
            </a:extLst>
          </p:cNvPr>
          <p:cNvSpPr/>
          <p:nvPr/>
        </p:nvSpPr>
        <p:spPr>
          <a:xfrm>
            <a:off x="4853204" y="3243044"/>
            <a:ext cx="1888199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053EEF-8025-4840-DCA8-D1B6596400AD}"/>
              </a:ext>
            </a:extLst>
          </p:cNvPr>
          <p:cNvSpPr/>
          <p:nvPr/>
        </p:nvSpPr>
        <p:spPr>
          <a:xfrm>
            <a:off x="2845134" y="3213668"/>
            <a:ext cx="1641212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0.7543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FBFE85F-906D-C00E-9E4C-E36C2D6CD7DB}"/>
              </a:ext>
            </a:extLst>
          </p:cNvPr>
          <p:cNvSpPr/>
          <p:nvPr/>
        </p:nvSpPr>
        <p:spPr>
          <a:xfrm>
            <a:off x="16308320" y="3160542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&lt;0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19073BF-1167-231C-6F63-980B86CB6177}"/>
              </a:ext>
            </a:extLst>
          </p:cNvPr>
          <p:cNvSpPr/>
          <p:nvPr/>
        </p:nvSpPr>
        <p:spPr>
          <a:xfrm>
            <a:off x="11009453" y="3171277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-0.7547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21BE499-01AB-20C6-D5FE-FB1EB38E9F2C}"/>
              </a:ext>
            </a:extLst>
          </p:cNvPr>
          <p:cNvSpPr/>
          <p:nvPr/>
        </p:nvSpPr>
        <p:spPr>
          <a:xfrm>
            <a:off x="13689620" y="3192473"/>
            <a:ext cx="228600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-0.0004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9519354-5EB6-21CB-598C-FEDF2A72A1A1}"/>
              </a:ext>
            </a:extLst>
          </p:cNvPr>
          <p:cNvSpPr/>
          <p:nvPr/>
        </p:nvSpPr>
        <p:spPr>
          <a:xfrm>
            <a:off x="18472907" y="3171277"/>
            <a:ext cx="1737360" cy="64008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=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FDB42D-7AEC-95C0-3811-8C35F8729A7C}"/>
              </a:ext>
            </a:extLst>
          </p:cNvPr>
          <p:cNvSpPr/>
          <p:nvPr/>
        </p:nvSpPr>
        <p:spPr>
          <a:xfrm>
            <a:off x="7001561" y="3243044"/>
            <a:ext cx="2125073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-0.002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9A7F91-AD8C-12C7-B971-9674620ED556}"/>
              </a:ext>
            </a:extLst>
          </p:cNvPr>
          <p:cNvSpPr/>
          <p:nvPr/>
        </p:nvSpPr>
        <p:spPr>
          <a:xfrm>
            <a:off x="9425945" y="3219694"/>
            <a:ext cx="1458715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305C56E-9ED7-C9E3-CAD4-64F1717C534A}"/>
              </a:ext>
            </a:extLst>
          </p:cNvPr>
          <p:cNvCxnSpPr/>
          <p:nvPr/>
        </p:nvCxnSpPr>
        <p:spPr>
          <a:xfrm flipH="1" flipV="1">
            <a:off x="11250647" y="8091389"/>
            <a:ext cx="72324" cy="19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14130B-185F-D082-99A9-D447168FF0D3}"/>
              </a:ext>
            </a:extLst>
          </p:cNvPr>
          <p:cNvSpPr/>
          <p:nvPr/>
        </p:nvSpPr>
        <p:spPr>
          <a:xfrm>
            <a:off x="1395353" y="3243044"/>
            <a:ext cx="1324988" cy="6400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8582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15" y="133350"/>
            <a:ext cx="19349885" cy="11430000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2031" y="2852678"/>
            <a:ext cx="1647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Times New Roman" pitchFamily="18" charset="0"/>
                <a:cs typeface="Times New Roman" pitchFamily="18" charset="0"/>
              </a:rPr>
              <a:t>which the accuracy condition for the solution exact. So, the required root of the given equation up to the three decimal places is </a:t>
            </a:r>
            <a:r>
              <a:rPr lang="en-GB" sz="6000" b="1" dirty="0">
                <a:latin typeface="Times New Roman" pitchFamily="18" charset="0"/>
                <a:cs typeface="Times New Roman" pitchFamily="18" charset="0"/>
              </a:rPr>
              <a:t>0.754  </a:t>
            </a:r>
            <a:r>
              <a:rPr lang="en-GB" sz="6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57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0499" y="-171450"/>
            <a:ext cx="20764499" cy="11753850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4131" y="-400287"/>
            <a:ext cx="13468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Algorithm of Bisection Method:</a:t>
            </a:r>
          </a:p>
        </p:txBody>
      </p:sp>
    </p:spTree>
    <p:extLst>
      <p:ext uri="{BB962C8B-B14F-4D97-AF65-F5344CB8AC3E}">
        <p14:creationId xmlns:p14="http://schemas.microsoft.com/office/powerpoint/2010/main" val="3099155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9" y="21771"/>
            <a:ext cx="19589262" cy="11430000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5489331" y="2491153"/>
            <a:ext cx="10580078" cy="7332785"/>
          </a:xfrm>
          <a:prstGeom prst="horizont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9D1362"/>
                </a:solidFill>
                <a:latin typeface="Times New Roman" pitchFamily="18" charset="0"/>
                <a:cs typeface="Times New Roman" pitchFamily="18" charset="0"/>
              </a:rPr>
              <a:t>False Position Method</a:t>
            </a:r>
          </a:p>
        </p:txBody>
      </p:sp>
    </p:spTree>
    <p:extLst>
      <p:ext uri="{BB962C8B-B14F-4D97-AF65-F5344CB8AC3E}">
        <p14:creationId xmlns:p14="http://schemas.microsoft.com/office/powerpoint/2010/main" val="184304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AE03F-7DA3-E172-4D7D-86563F1CB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DF1D7-C284-152A-84EA-E14654EE94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1310" y="0"/>
                <a:ext cx="19589262" cy="11945950"/>
              </a:xfr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Method</a:t>
                </a:r>
                <a:r>
                  <a:rPr lang="en-US" sz="8000" b="1" spc="-5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False</a:t>
                </a:r>
                <a:r>
                  <a:rPr lang="en-US" sz="8000" b="1" spc="-5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Position</a:t>
                </a:r>
                <a:endParaRPr lang="en-US" sz="8000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is another method to find the roots of </a:t>
                </a:r>
                <a:r>
                  <a:rPr lang="en-US" i="1" dirty="0"/>
                  <a:t>f 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dirty="0"/>
                  <a:t>) = 0. This method is also known as Regular False Method.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193040" marR="0" indent="0">
                  <a:spcBef>
                    <a:spcPts val="500"/>
                  </a:spcBef>
                  <a:spcAft>
                    <a:spcPts val="0"/>
                  </a:spcAft>
                  <a:buNone/>
                </a:pP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In this method, we</a:t>
                </a:r>
                <a:r>
                  <a:rPr lang="en-US" sz="5400" spc="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choose two points</a:t>
                </a:r>
                <a:r>
                  <a:rPr lang="en-US" sz="5400" spc="-1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and</a:t>
                </a:r>
                <a:r>
                  <a:rPr lang="en-US" sz="5400" spc="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such</a:t>
                </a:r>
                <a:r>
                  <a:rPr lang="en-US" sz="5400" spc="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that</a:t>
                </a:r>
                <a:r>
                  <a:rPr lang="en-US" sz="5400" spc="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en-US" sz="5400" i="1" spc="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and</a:t>
                </a:r>
                <a:r>
                  <a:rPr lang="en-US" sz="5400" spc="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en-US" sz="5400" i="1" spc="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are of</a:t>
                </a:r>
                <a:r>
                  <a:rPr lang="en-US" sz="5400" spc="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opposite</a:t>
                </a:r>
                <a:r>
                  <a:rPr lang="en-US" sz="5400" spc="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signs.</a:t>
                </a:r>
                <a:r>
                  <a:rPr lang="en-US" sz="5400" spc="-24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Hence</a:t>
                </a:r>
                <a:r>
                  <a:rPr lang="en-US" sz="5400" spc="8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sz="5400" spc="8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root</a:t>
                </a:r>
                <a:r>
                  <a:rPr lang="en-US" sz="5400" spc="7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lies</a:t>
                </a:r>
                <a:r>
                  <a:rPr lang="en-US" sz="5400" spc="8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in</a:t>
                </a:r>
                <a:r>
                  <a:rPr lang="en-US" sz="5400" spc="8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between</a:t>
                </a:r>
                <a:r>
                  <a:rPr lang="en-US" sz="5400" spc="9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these</a:t>
                </a:r>
                <a:r>
                  <a:rPr lang="en-US" sz="5400" spc="8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points.</a:t>
                </a:r>
                <a:r>
                  <a:rPr lang="en-US" sz="5400" spc="8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</a:t>
                </a:r>
                <a:r>
                  <a:rPr lang="en-US" sz="5400" spc="8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equation</a:t>
                </a:r>
                <a:r>
                  <a:rPr lang="en-US" sz="5400" spc="8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of</a:t>
                </a:r>
                <a:r>
                  <a:rPr lang="en-US" sz="5400" spc="8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</a:t>
                </a:r>
                <a:r>
                  <a:rPr lang="en-US" sz="5400" spc="8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chord</a:t>
                </a:r>
                <a:r>
                  <a:rPr lang="en-US" sz="5400" spc="8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joining</a:t>
                </a:r>
                <a:r>
                  <a:rPr lang="en-US" sz="5400" spc="8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</a:t>
                </a:r>
                <a:r>
                  <a:rPr lang="en-US" sz="5400" spc="8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two</a:t>
                </a:r>
                <a:r>
                  <a:rPr lang="en-US" sz="5400" spc="8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points,</a:t>
                </a:r>
                <a:b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</a:br>
                <a:b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</a:b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en-US" sz="5400" spc="-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en-US" sz="5400" i="1" spc="-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)) and</a:t>
                </a:r>
                <a:r>
                  <a:rPr lang="en-US" sz="5400" spc="-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en-US" sz="5400" spc="-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en-US" sz="5400" i="1" spc="-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5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))</a:t>
                </a:r>
                <a:r>
                  <a:rPr lang="en-US" sz="5400" spc="-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is</a:t>
                </a:r>
                <a:r>
                  <a:rPr lang="en-US" sz="5400" spc="-5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given</a:t>
                </a:r>
                <a:r>
                  <a:rPr lang="en-US" sz="5400" spc="-1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by</a:t>
                </a:r>
              </a:p>
              <a:p>
                <a:pPr marL="193040" marR="0" indent="0" algn="ctr">
                  <a:spcBef>
                    <a:spcPts val="50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54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0" i="1" smtClean="0">
                              <a:effectLst/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DF1D7-C284-152A-84EA-E14654EE94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1310" y="0"/>
                <a:ext cx="19589262" cy="11945950"/>
              </a:xfr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B4290CC5-103D-2540-6BBD-2CF168D25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5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D48BCFA-F391-47C3-2D75-DCC844B7A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1" y="646579"/>
            <a:ext cx="205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91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E2542-B10D-DF76-1015-A34AD7B96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3572DC-E369-65F3-0ECF-A5781FCBC3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1310" y="0"/>
                <a:ext cx="19589262" cy="11945950"/>
              </a:xfr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We replace the part of the curve between the points [</a:t>
                </a:r>
                <a:r>
                  <a:rPr lang="en-US" i="1" dirty="0"/>
                  <a:t>a</a:t>
                </a:r>
                <a:r>
                  <a:rPr lang="en-US" dirty="0"/>
                  <a:t>, </a:t>
                </a:r>
                <a:r>
                  <a:rPr lang="en-US" i="1" dirty="0"/>
                  <a:t>f </a:t>
                </a:r>
                <a:r>
                  <a:rPr lang="en-US" dirty="0"/>
                  <a:t>(</a:t>
                </a:r>
                <a:r>
                  <a:rPr lang="en-US" i="1" dirty="0"/>
                  <a:t>a</a:t>
                </a:r>
                <a:r>
                  <a:rPr lang="en-US" dirty="0"/>
                  <a:t>)] and [</a:t>
                </a:r>
                <a:r>
                  <a:rPr lang="en-US" i="1" dirty="0"/>
                  <a:t>b</a:t>
                </a:r>
                <a:r>
                  <a:rPr lang="en-US" dirty="0"/>
                  <a:t>, </a:t>
                </a:r>
                <a:r>
                  <a:rPr lang="en-US" i="1" dirty="0"/>
                  <a:t>f </a:t>
                </a:r>
                <a:r>
                  <a:rPr lang="en-US" dirty="0"/>
                  <a:t>(</a:t>
                </a:r>
                <a:r>
                  <a:rPr lang="en-US" i="1" dirty="0"/>
                  <a:t>b</a:t>
                </a:r>
                <a:r>
                  <a:rPr lang="en-US" dirty="0"/>
                  <a:t>)] by means of the chord joining these points and we take the point of intersection of the chord with the </a:t>
                </a:r>
                <a:r>
                  <a:rPr lang="en-US" i="1" dirty="0"/>
                  <a:t>x </a:t>
                </a:r>
                <a:r>
                  <a:rPr lang="en-US" dirty="0"/>
                  <a:t>axis as an approximation to the root (see Fig.3). The point of intersection is obtained by putting x=</a:t>
                </a:r>
                <a:r>
                  <a:rPr lang="en-US" i="1" dirty="0"/>
                  <a:t> </a:t>
                </a:r>
                <a:r>
                  <a:rPr lang="en-US" dirty="0"/>
                  <a:t>c and y = 0 in (5), as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i="1" dirty="0"/>
                  <a:t>C </a:t>
                </a:r>
                <a:r>
                  <a:rPr lang="en-US" dirty="0"/>
                  <a:t>is the first approximation to the root of </a:t>
                </a:r>
                <a:r>
                  <a:rPr lang="en-US" i="1" dirty="0"/>
                  <a:t>f 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dirty="0"/>
                  <a:t>) = 0.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3572DC-E369-65F3-0ECF-A5781FCBC3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1310" y="0"/>
                <a:ext cx="19589262" cy="11945950"/>
              </a:xfr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4965BD2D-4552-1BF7-008E-230A0F0E5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5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92B0276-0A0D-4CE1-DC05-C6E0C04C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1" y="646579"/>
            <a:ext cx="205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7BAB-C505-E409-8A1A-A80D3A7BC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E832D-7A3D-8FCF-F55D-D28E2D58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709" y="23446"/>
            <a:ext cx="19589262" cy="11406554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                          </a:t>
            </a:r>
          </a:p>
          <a:p>
            <a:pPr marL="0" indent="0">
              <a:buNone/>
            </a:pPr>
            <a:r>
              <a:rPr lang="en-US" b="1" dirty="0"/>
              <a:t>                       </a:t>
            </a:r>
          </a:p>
          <a:p>
            <a:pPr marL="0" indent="0">
              <a:buNone/>
            </a:pPr>
            <a:r>
              <a:rPr lang="en-US" b="1" dirty="0"/>
              <a:t>                            Fig. 3 </a:t>
            </a:r>
            <a:r>
              <a:rPr lang="en-US" dirty="0"/>
              <a:t>Method of False Position</a:t>
            </a:r>
          </a:p>
          <a:p>
            <a:r>
              <a:rPr lang="en-US" dirty="0"/>
              <a:t> 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74CAC57-0F11-ECD1-F7F6-63E3EDD81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5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C9C7AED-AFA4-4E13-C4AA-6BACA5626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1" y="646579"/>
            <a:ext cx="205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image3.png">
            <a:extLst>
              <a:ext uri="{FF2B5EF4-FFF2-40B4-BE49-F238E27FC236}">
                <a16:creationId xmlns:a16="http://schemas.microsoft.com/office/drawing/2014/main" id="{8FBA230A-F9B5-3BCB-8C7A-09AC215812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7849" y="1726912"/>
            <a:ext cx="11676183" cy="63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60D03-D6D4-0417-1C56-3D9875703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45C07-DA75-73DF-AC52-51369F998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310" y="23446"/>
            <a:ext cx="19589262" cy="11945950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f (</a:t>
            </a:r>
            <a:r>
              <a:rPr lang="en-US" i="1" dirty="0"/>
              <a:t>c</a:t>
            </a:r>
            <a:r>
              <a:rPr lang="en-US" dirty="0"/>
              <a:t>) and f (</a:t>
            </a:r>
            <a:r>
              <a:rPr lang="en-US" i="1" dirty="0"/>
              <a:t>a</a:t>
            </a:r>
            <a:r>
              <a:rPr lang="en-US" dirty="0"/>
              <a:t>) are of opposite signs, then the root lies between </a:t>
            </a:r>
            <a:r>
              <a:rPr lang="en-US" i="1" dirty="0"/>
              <a:t>a </a:t>
            </a:r>
            <a:r>
              <a:rPr lang="en-US" dirty="0"/>
              <a:t>and </a:t>
            </a:r>
            <a:r>
              <a:rPr lang="en-US" i="1" dirty="0"/>
              <a:t>c</a:t>
            </a:r>
            <a:r>
              <a:rPr lang="en-US" dirty="0"/>
              <a:t> and we replace </a:t>
            </a:r>
            <a:r>
              <a:rPr lang="en-US" i="1" dirty="0"/>
              <a:t>b </a:t>
            </a:r>
            <a:r>
              <a:rPr lang="en-US" dirty="0"/>
              <a:t>by </a:t>
            </a:r>
            <a:r>
              <a:rPr lang="en-US" i="1" dirty="0"/>
              <a:t>c</a:t>
            </a:r>
            <a:r>
              <a:rPr lang="en-US" dirty="0"/>
              <a:t> in (6) and obtain the next approximation . Otherwise, we replace a by </a:t>
            </a:r>
            <a:r>
              <a:rPr lang="en-US" i="1" dirty="0"/>
              <a:t>c</a:t>
            </a:r>
            <a:r>
              <a:rPr lang="en-US" dirty="0"/>
              <a:t> and generate the next approximation. The procedure is repeated till the root is obtained to the desired accuracy. This method is also called linear interpolation method or chord method.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68DC4A-55E1-4754-8DAF-EC1C50BB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5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3BC2437-DBA2-F1FD-351D-850820492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1" y="646579"/>
            <a:ext cx="205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0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15" y="0"/>
            <a:ext cx="19349885" cy="11430000"/>
          </a:xfr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4131" y="1201888"/>
            <a:ext cx="131557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Procedure of False Position Method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7298" y="3635927"/>
                <a:ext cx="1430999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0" b="1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Step 1 :</a:t>
                </a:r>
                <a:r>
                  <a:rPr lang="bn-BD" sz="6000" b="1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 To find the </a:t>
                </a:r>
                <a:r>
                  <a:rPr lang="en-GB" sz="6000" b="1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 Given function, </a:t>
                </a:r>
                <a14:m>
                  <m:oMath xmlns:m="http://schemas.openxmlformats.org/officeDocument/2006/math">
                    <m:r>
                      <a:rPr lang="en-GB" sz="6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6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(</m:t>
                    </m:r>
                    <m:r>
                      <a:rPr lang="en-GB" sz="6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GB" sz="6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 </m:t>
                    </m:r>
                  </m:oMath>
                </a14:m>
                <a:endParaRPr lang="en-GB" sz="6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298" y="3635927"/>
                <a:ext cx="14309999" cy="1015663"/>
              </a:xfrm>
              <a:prstGeom prst="rect">
                <a:avLst/>
              </a:prstGeom>
              <a:blipFill>
                <a:blip r:embed="rId3"/>
                <a:stretch>
                  <a:fillRect l="-2662" t="-18519" b="-38272"/>
                </a:stretch>
              </a:blipFill>
            </p:spPr>
            <p:txBody>
              <a:bodyPr/>
              <a:lstStyle/>
              <a:p>
                <a:r>
                  <a:rPr lang="en-B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Callout 20"/>
              <p:cNvSpPr/>
              <p:nvPr/>
            </p:nvSpPr>
            <p:spPr>
              <a:xfrm rot="1610485">
                <a:off x="13021299" y="6595768"/>
                <a:ext cx="5664511" cy="248751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54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GB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(</m:t>
                    </m:r>
                    <m:r>
                      <a:rPr lang="en-GB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GB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sz="54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in the step 1</a:t>
                </a:r>
              </a:p>
            </p:txBody>
          </p:sp>
        </mc:Choice>
        <mc:Fallback xmlns="">
          <p:sp>
            <p:nvSpPr>
              <p:cNvPr id="21" name="Oval Callout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10485">
                <a:off x="13021299" y="6595768"/>
                <a:ext cx="5664511" cy="2487519"/>
              </a:xfrm>
              <a:prstGeom prst="wedgeEllipseCallout">
                <a:avLst/>
              </a:prstGeom>
              <a:blipFill>
                <a:blip r:embed="rId4"/>
                <a:stretch>
                  <a:fillRect l="-732" t="-7807" r="-1220"/>
                </a:stretch>
              </a:blipFill>
            </p:spPr>
            <p:txBody>
              <a:bodyPr/>
              <a:lstStyle/>
              <a:p>
                <a:r>
                  <a:rPr lang="en-B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134B7E-8772-4BC8-9CF6-B6FA8D1C0EC5}"/>
                  </a:ext>
                </a:extLst>
              </p:cNvPr>
              <p:cNvSpPr txBox="1"/>
              <p:nvPr/>
            </p:nvSpPr>
            <p:spPr>
              <a:xfrm>
                <a:off x="4089649" y="5450943"/>
                <a:ext cx="66797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=1</m:t>
                    </m:r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134B7E-8772-4BC8-9CF6-B6FA8D1C0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649" y="5450943"/>
                <a:ext cx="6679702" cy="830997"/>
              </a:xfrm>
              <a:prstGeom prst="rect">
                <a:avLst/>
              </a:prstGeom>
              <a:blipFill>
                <a:blip r:embed="rId5"/>
                <a:stretch>
                  <a:fillRect l="-4197" t="-16058" b="-37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5BC0571-7965-4203-8F96-1E3DF592C132}"/>
              </a:ext>
            </a:extLst>
          </p:cNvPr>
          <p:cNvGrpSpPr/>
          <p:nvPr/>
        </p:nvGrpSpPr>
        <p:grpSpPr>
          <a:xfrm>
            <a:off x="3830109" y="6789169"/>
            <a:ext cx="5932919" cy="1377867"/>
            <a:chOff x="3830109" y="6789169"/>
            <a:chExt cx="5932919" cy="1377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38506A-C64F-4D0B-BBD7-80A69E52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2184" y="6789169"/>
              <a:ext cx="4460844" cy="13778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62EB448-3CCB-4DC0-83D7-9E17A428600F}"/>
                    </a:ext>
                  </a:extLst>
                </p:cNvPr>
                <p:cNvSpPr txBox="1"/>
                <p:nvPr/>
              </p:nvSpPr>
              <p:spPr>
                <a:xfrm>
                  <a:off x="3830109" y="6840465"/>
                  <a:ext cx="164903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∴</m:t>
                        </m:r>
                      </m:oMath>
                    </m:oMathPara>
                  </a14:m>
                  <a:endParaRPr lang="en-US" sz="7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62EB448-3CCB-4DC0-83D7-9E17A42860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109" y="6840465"/>
                  <a:ext cx="1649031" cy="12003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084F77-DD95-4A6E-9914-C14BAF06FA63}"/>
              </a:ext>
            </a:extLst>
          </p:cNvPr>
          <p:cNvGrpSpPr/>
          <p:nvPr/>
        </p:nvGrpSpPr>
        <p:grpSpPr>
          <a:xfrm>
            <a:off x="3434059" y="8470815"/>
            <a:ext cx="6328969" cy="1217533"/>
            <a:chOff x="3434059" y="8470815"/>
            <a:chExt cx="6328969" cy="12175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19B37B-C482-44B0-9259-7E3BE45B7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6329" y="8681852"/>
              <a:ext cx="4506699" cy="10064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CE49C0E-52EA-4664-93B2-A8446B515E4F}"/>
                    </a:ext>
                  </a:extLst>
                </p:cNvPr>
                <p:cNvSpPr txBox="1"/>
                <p:nvPr/>
              </p:nvSpPr>
              <p:spPr>
                <a:xfrm>
                  <a:off x="3434059" y="8470815"/>
                  <a:ext cx="164903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∴</m:t>
                        </m:r>
                      </m:oMath>
                    </m:oMathPara>
                  </a14:m>
                  <a:endParaRPr lang="en-US" sz="7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CE49C0E-52EA-4664-93B2-A8446B515E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4059" y="8470815"/>
                  <a:ext cx="1649031" cy="12003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30482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320" y="58737"/>
            <a:ext cx="19349885" cy="11430000"/>
          </a:xfr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2413180" y="1687714"/>
            <a:ext cx="15898266" cy="2123658"/>
            <a:chOff x="2795952" y="3112477"/>
            <a:chExt cx="10814540" cy="2948566"/>
          </a:xfrm>
        </p:grpSpPr>
        <p:sp>
          <p:nvSpPr>
            <p:cNvPr id="15" name="TextBox 14"/>
            <p:cNvSpPr txBox="1"/>
            <p:nvPr/>
          </p:nvSpPr>
          <p:spPr>
            <a:xfrm>
              <a:off x="2795952" y="3112477"/>
              <a:ext cx="10814540" cy="294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>
                  <a:solidFill>
                    <a:srgbClr val="9D1362"/>
                  </a:solidFill>
                  <a:latin typeface="Times New Roman" pitchFamily="18" charset="0"/>
                  <a:cs typeface="Times New Roman" pitchFamily="18" charset="0"/>
                </a:rPr>
                <a:t>Step 2 : </a:t>
              </a:r>
              <a:r>
                <a:rPr lang="en-GB" sz="6600" dirty="0">
                  <a:latin typeface="Times New Roman" pitchFamily="18" charset="0"/>
                  <a:cs typeface="Times New Roman" pitchFamily="18" charset="0"/>
                </a:rPr>
                <a:t>Choose , two real numbers a and b</a:t>
              </a:r>
            </a:p>
            <a:p>
              <a:r>
                <a:rPr lang="en-GB" sz="6600" dirty="0">
                  <a:latin typeface="Times New Roman" pitchFamily="18" charset="0"/>
                  <a:cs typeface="Times New Roman" pitchFamily="18" charset="0"/>
                </a:rPr>
                <a:t>              such that ,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645" name="Object 13"/>
                <p:cNvSpPr txBox="1"/>
                <p:nvPr/>
              </p:nvSpPr>
              <p:spPr bwMode="auto">
                <a:xfrm>
                  <a:off x="7345046" y="4564455"/>
                  <a:ext cx="3307928" cy="14946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)×</m:t>
                        </m:r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)&lt;0</m:t>
                        </m:r>
                      </m:oMath>
                    </m:oMathPara>
                  </a14:m>
                  <a:endParaRPr lang="en-US" sz="5400" dirty="0"/>
                </a:p>
              </p:txBody>
            </p:sp>
          </mc:Choice>
          <mc:Fallback xmlns="">
            <p:sp>
              <p:nvSpPr>
                <p:cNvPr id="69645" name="Object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45046" y="4564455"/>
                  <a:ext cx="3307928" cy="149468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Oval Callout 19"/>
          <p:cNvSpPr/>
          <p:nvPr/>
        </p:nvSpPr>
        <p:spPr>
          <a:xfrm rot="1610485">
            <a:off x="14087445" y="6087301"/>
            <a:ext cx="4442959" cy="257787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Find the  Interval between ( a , b ) in the step 2</a:t>
            </a:r>
          </a:p>
        </p:txBody>
      </p:sp>
      <p:graphicFrame>
        <p:nvGraphicFramePr>
          <p:cNvPr id="12698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230886"/>
              </p:ext>
            </p:extLst>
          </p:nvPr>
        </p:nvGraphicFramePr>
        <p:xfrm>
          <a:off x="4501916" y="4201664"/>
          <a:ext cx="5080234" cy="1151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5" imgW="1091880" imgH="279360" progId="Equation.DSMT4">
                  <p:embed/>
                </p:oleObj>
              </mc:Choice>
              <mc:Fallback>
                <p:oleObj name="Equation" r:id="rId5" imgW="1091880" imgH="2793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1916" y="4201664"/>
                        <a:ext cx="5080234" cy="1151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898485E-2BD6-4025-844F-DEA576D86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917" y="5730071"/>
            <a:ext cx="5233225" cy="1195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FFAB0-7623-4011-B688-1CBBB0539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4514" y="9725615"/>
            <a:ext cx="6868748" cy="111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8942C-4707-46B5-8DB2-F0DB235D5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148" y="8378932"/>
            <a:ext cx="4909352" cy="1103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EB35F-34E1-4112-A38F-9A116172A8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0404" y="6906226"/>
            <a:ext cx="5517784" cy="110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323851" y="5974351"/>
                <a:ext cx="3246553" cy="8787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</a:rPr>
                  <a:t>For</a:t>
                </a:r>
                <a:r>
                  <a:rPr lang="en-US" sz="4800" i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0,</m:t>
                    </m:r>
                  </m:oMath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851" y="5974351"/>
                <a:ext cx="3246553" cy="878745"/>
              </a:xfrm>
              <a:prstGeom prst="rect">
                <a:avLst/>
              </a:prstGeom>
              <a:blipFill>
                <a:blip r:embed="rId12"/>
                <a:stretch>
                  <a:fillRect l="-3002" t="-13194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55363" y="8327342"/>
                <a:ext cx="3246553" cy="8787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</a:rPr>
                  <a:t>For</a:t>
                </a:r>
                <a:r>
                  <a:rPr lang="en-US" sz="4800" i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</m:oMath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363" y="8327342"/>
                <a:ext cx="3246553" cy="878745"/>
              </a:xfrm>
              <a:prstGeom prst="rect">
                <a:avLst/>
              </a:prstGeom>
              <a:blipFill>
                <a:blip r:embed="rId13"/>
                <a:stretch>
                  <a:fillRect l="-2627" t="-13194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0482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15" y="133350"/>
            <a:ext cx="19349885" cy="11430000"/>
          </a:xfr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675017" y="8587967"/>
                <a:ext cx="1798458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GB" sz="5400" b="1" dirty="0">
                    <a:latin typeface="Times New Roman" pitchFamily="18" charset="0"/>
                    <a:cs typeface="Times New Roman" pitchFamily="18" charset="0"/>
                  </a:rPr>
                  <a:t>ince , </a:t>
                </a:r>
                <a14:m>
                  <m:oMath xmlns:m="http://schemas.openxmlformats.org/officeDocument/2006/math"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𝒂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)=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𝟎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sz="5400" b="1" dirty="0">
                    <a:latin typeface="Times New Roman" pitchFamily="18" charset="0"/>
                    <a:cs typeface="Times New Roman" pitchFamily="18" charset="0"/>
                  </a:rPr>
                  <a:t> is negative and  </a:t>
                </a:r>
                <a14:m>
                  <m:oMath xmlns:m="http://schemas.openxmlformats.org/officeDocument/2006/math"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𝒃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 =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𝒇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(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𝟏</m:t>
                    </m:r>
                    <m:r>
                      <a:rPr lang="en-GB" sz="5400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sz="5400" b="1" dirty="0">
                    <a:latin typeface="Times New Roman" pitchFamily="18" charset="0"/>
                    <a:cs typeface="Times New Roman" pitchFamily="18" charset="0"/>
                  </a:rPr>
                  <a:t> is positive</a:t>
                </a:r>
              </a:p>
              <a:p>
                <a:r>
                  <a:rPr lang="en-GB" sz="5400" b="1" dirty="0">
                    <a:latin typeface="Times New Roman" pitchFamily="18" charset="0"/>
                    <a:cs typeface="Times New Roman" pitchFamily="18" charset="0"/>
                  </a:rPr>
                  <a:t>So at least one real root lies between  0 and 1.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017" y="8587967"/>
                <a:ext cx="17984583" cy="1754326"/>
              </a:xfrm>
              <a:prstGeom prst="rect">
                <a:avLst/>
              </a:prstGeom>
              <a:blipFill>
                <a:blip r:embed="rId4"/>
                <a:stretch>
                  <a:fillRect l="-1831" t="-9722" b="-20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642" name="Object 10"/>
              <p:cNvSpPr txBox="1"/>
              <p:nvPr/>
            </p:nvSpPr>
            <p:spPr bwMode="auto">
              <a:xfrm>
                <a:off x="3076057" y="6922975"/>
                <a:ext cx="13932339" cy="102255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∴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)×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(0)×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(1)=(−1)×1=−1&lt;0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69642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6057" y="6922975"/>
                <a:ext cx="13932339" cy="10225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 rot="1610485">
            <a:off x="15163362" y="1287118"/>
            <a:ext cx="4114800" cy="193512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Find the  Interval between ( a , b ) in the step 2</a:t>
            </a:r>
          </a:p>
        </p:txBody>
      </p:sp>
      <p:graphicFrame>
        <p:nvGraphicFramePr>
          <p:cNvPr id="12698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275955"/>
              </p:ext>
            </p:extLst>
          </p:nvPr>
        </p:nvGraphicFramePr>
        <p:xfrm>
          <a:off x="6231529" y="3178932"/>
          <a:ext cx="6337719" cy="868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6" imgW="1091880" imgH="279360" progId="Equation.DSMT4">
                  <p:embed/>
                </p:oleObj>
              </mc:Choice>
              <mc:Fallback>
                <p:oleObj name="Equation" r:id="rId6" imgW="1091880" imgH="279360" progId="Equation.DSMT4">
                  <p:embed/>
                  <p:pic>
                    <p:nvPicPr>
                      <p:cNvPr id="12698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1529" y="3178932"/>
                        <a:ext cx="6337719" cy="868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3186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theme/theme1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D78AC6A5-71A3-471A-9C62-FD583FCF7D34}" vid="{D11005DD-BB70-4EFC-9C67-BE4962656E17}"/>
    </a:ext>
  </a:extLst>
</a:theme>
</file>

<file path=ppt/theme/theme2.xml><?xml version="1.0" encoding="utf-8"?>
<a:theme xmlns:a="http://schemas.openxmlformats.org/drawingml/2006/main" name="Theme17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7" id="{FE314BBF-EA05-411F-ADCF-C98F4E9896CF}" vid="{E12DC4F1-AF93-4274-AB1E-316330C058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Theme17</Template>
  <TotalTime>3703</TotalTime>
  <Words>839</Words>
  <Application>Microsoft Office PowerPoint</Application>
  <PresentationFormat>Custom</PresentationFormat>
  <Paragraphs>173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Cambria Math</vt:lpstr>
      <vt:lpstr>Cooper Black</vt:lpstr>
      <vt:lpstr>Dubai</vt:lpstr>
      <vt:lpstr>Elephant</vt:lpstr>
      <vt:lpstr>Eras Bold ITC</vt:lpstr>
      <vt:lpstr>Times New Roman</vt:lpstr>
      <vt:lpstr>Theme3</vt:lpstr>
      <vt:lpstr>Theme17</vt:lpstr>
      <vt:lpstr>Equation</vt:lpstr>
      <vt:lpstr>Chapter 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01</dc:title>
  <dc:creator>Mehedi Hasan</dc:creator>
  <cp:lastModifiedBy>Bimal Das</cp:lastModifiedBy>
  <cp:revision>439</cp:revision>
  <dcterms:created xsi:type="dcterms:W3CDTF">2020-05-09T11:02:19Z</dcterms:created>
  <dcterms:modified xsi:type="dcterms:W3CDTF">2024-02-11T03:49:29Z</dcterms:modified>
</cp:coreProperties>
</file>