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84" r:id="rId3"/>
    <p:sldId id="283" r:id="rId4"/>
    <p:sldId id="282" r:id="rId5"/>
    <p:sldId id="281" r:id="rId6"/>
    <p:sldId id="257" r:id="rId7"/>
    <p:sldId id="258" r:id="rId8"/>
    <p:sldId id="260" r:id="rId9"/>
    <p:sldId id="261" r:id="rId10"/>
    <p:sldId id="262" r:id="rId11"/>
    <p:sldId id="287" r:id="rId12"/>
    <p:sldId id="263" r:id="rId13"/>
    <p:sldId id="270" r:id="rId14"/>
    <p:sldId id="286" r:id="rId15"/>
    <p:sldId id="264" r:id="rId16"/>
    <p:sldId id="265" r:id="rId17"/>
    <p:sldId id="266" r:id="rId18"/>
    <p:sldId id="267" r:id="rId19"/>
    <p:sldId id="289" r:id="rId20"/>
    <p:sldId id="268" r:id="rId21"/>
    <p:sldId id="269" r:id="rId22"/>
    <p:sldId id="279" r:id="rId23"/>
    <p:sldId id="288"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A55A1A-C26E-4E79-82AF-272DEE8858CD}" type="datetimeFigureOut">
              <a:rPr lang="en-US" smtClean="0"/>
              <a:pPr/>
              <a:t>7/14/2021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7E8825-ECD5-4ACD-B010-580A8302165E}" type="slidenum">
              <a:rPr lang="en-US" smtClean="0"/>
              <a:pPr/>
              <a:t>‹#›</a:t>
            </a:fld>
            <a:endParaRPr lang="en-US"/>
          </a:p>
        </p:txBody>
      </p:sp>
    </p:spTree>
    <p:extLst>
      <p:ext uri="{BB962C8B-B14F-4D97-AF65-F5344CB8AC3E}">
        <p14:creationId xmlns:p14="http://schemas.microsoft.com/office/powerpoint/2010/main" val="255402968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28.34025" units="1/cm"/>
          <inkml:channelProperty channel="Y" name="resolution" value="28.33948" units="1/cm"/>
          <inkml:channelProperty channel="T" name="resolution" value="1" units="1/dev"/>
        </inkml:channelProperties>
      </inkml:inkSource>
      <inkml:timestamp xml:id="ts0" timeString="2021-07-15T03:29:54.876"/>
    </inkml:context>
    <inkml:brush xml:id="br0">
      <inkml:brushProperty name="width" value="0.05292" units="cm"/>
      <inkml:brushProperty name="height" value="0.05292" units="cm"/>
      <inkml:brushProperty name="color" value="#FF0000"/>
    </inkml:brush>
  </inkml:definitions>
  <inkml:trace contextRef="#ctx0" brushRef="#br0">8954 5978 0</inkml:trace>
  <inkml:trace contextRef="#ctx0" brushRef="#br0" timeOffset="1570.0898">8954 5978 0,'50'-74'94,"99"-75"-79,74 0-15,100-25 16,49 1 0,74 24-1,-24 25 1,-50 25-16,-50 24 15,-24 1 1,0 49 0,-25 25-1,-25 0-15,-50 0 16,-49 49-1,-25 26 1,-25-50 0,-24 0-16,-1-1 15,-24 26 1,24 0-1,25-1 1,0 26-16,50 24 16,0-50-1,-50 26 1,0 24-1,26 0-15,-51 0 16,-24-24 0,-1-26-1,-49 26 1,0 24-16,0 0 15,0-49 1,0 24 0,0 50-1,0 0-15,-25 0 16,1 50-1,-26-75 1,25 50-16,-24-25 16,-1-49-1,0 24 1,25-25-1,-49 25 1,24-49-16,-24 24 16,24 1-1,-24-1 1,0 1-1,-1-26-15,1-24 16,24 25 0,-24-1-1,-25-24 1,24 25-16,-24-1 15,-25 1 1,0-25 0,-25 24-16,25-24 15,25 25 1,-50-25-1,0-25 1,25 0-16,-50 49 16,50-49-1,0 0 1,-24 0-1,24 0-15,0 0 16,0 0 0,-25 0-1,-25 0 1,50 0-16,0 0 15,0 0 1,-25 0 0,-24-74-1,-1 24-15,-25-24 16,1-1-1,24-24 1,26 25 0,48-26-16,1 1 15,-25 0 1,50-25-1,-1 0 1,-24 0-16,49 25 16,-24 0-1,49-25 1,0-50-1,25 0-15,0 1 16,0 24 0,0-25-1,100 25 1,-1 0-16,25-24 15,74-26 1,-24 26 0,24-1-1,26 50-15,-1 25 16,-49 49-1,-50 50 1,0 0 0,0 0-16,49 0 15,-98 0 1</inkml:trace>
  <inkml:trace contextRef="#ctx0" brushRef="#br0" timeOffset="18100.0353">10368 4812 0,'75'-25'125,"98"-24"-109,-73-1-1,73 0 1,-49 26 0,0 24-16,50 0 15,-50 0 1,0 0-1,-25 0 1,-49 0-16,24 0 16,-24 0-1,-25 0 1,24 24-1,-24-24-15,25 25 16,24-25 0,-24 25-1,-1 0 1,26-25-16,-50 0 15,49 0 1,-24 25 0,-26-25-1,26 24-15,24 1 16,-24 0-1,24 0 1,1 0 0,-26-25-16,26 25 15,-50-25 1,-1 0-1,-24 24 1</inkml:trace>
  <inkml:trace contextRef="#ctx0" brushRef="#br0" timeOffset="27643.5811">11361 11832 0,'-25'0'156,"0"0"-141,-74 0 1,-1 0-16,-24 0 15,0 0 1,0 0 0,0 0-16,-49 0 15,-1 0 1,25 0-1,0 25 1,50 24-16,0-24 16,0 25-1,49-1 1,-49 1-1,49-1-15,-24-24 16,49 25 0,25-25-1,0 24 1,-25 26-16,25-1 15,0 25 1,0 1 0,0-51-1,0 26-15,0-26 16,0-24-1,0 0 1,0 0 0,0-25-16,0 0 15,0 24 1,25-24-1,-25 25 1</inkml:trace>
  <inkml:trace contextRef="#ctx0" brushRef="#br0" timeOffset="28661.6394">8979 12551 0,'0'0'125,"50"50"-109,-25 24-1,0-24 1,-1-1 0,1 26-16,0-50 15,0-1 1,-25 1-1,49-25 1,26-49-16,74-75 16,-50-25-1,50 0 1,-1 50-1,1-25-15,0 24 16,-74 76 0,-26-1-1,1 25 1,-25 0-16</inkml:trace>
  <inkml:trace contextRef="#ctx0" brushRef="#br0" timeOffset="32834.8781">19224 10864 0,'24'-24'141,"26"-26"-126,24 0-15,26 1 16,-51-1 0,51 25-1,-26 1 1,0 24-16,1 0 15,-1 0 1,-49 0 0,49 0-1,-49 0-15,0 0 16,0 74-1,0-24 1,-1 24 0,1 0-1,0-24-15,-25 24 16,0-24-1,0 24 1,25 1-16,-25-1 16,25-24-1,-25 49 1,24-24-1,-24-26-15,25 26 16,-25-1 0,25-49-1,-25 24-15,0 1 16,25-50-1,-25 25 17,0-25-17,25 25-15,-25-25 16,0 49-1</inkml:trace>
  <inkml:trace contextRef="#ctx0" brushRef="#br0" timeOffset="34382.9666">20042 11956 0,'0'0'172,"25"0"-172,25 25 16,-1 24-1,1 1 1,24-1-1,-49-49-15,0 25 32,0 0-32,-25 0 15,24-25 32,-24-25 15,25-49-46,25-26 0,-25 26-16,24-25 15,-24 0 1,-25 24-1,25 26 1,-25 49-16,0-25 16,25 25 15,-25-25 0,-25 25 78,-25 25-93,1 0-1,-51 24 1,1 1-16,0-25 16,-50 24-1,75-24 1,24 0-1,-24 0-15,74-25 16,-25 0 0,0 24-1,0 1 1,1 25-1</inkml:trace>
  <inkml:trace contextRef="#ctx0" brushRef="#br0" timeOffset="41820.392">16570 14337 0,'-25'0'110,"-25"0"-95,1 0 1,-1 25-1,-25 49-15,-73 75 16,24 0 0,24 25-1,26-1 1,49 50-16,-24-49 15,49-50 1,0 0 0,0-49-1,74-1-15,0-24 16,26-1-1,-1-49 1,25 25 0,0-25-16,25 0 15,74 0 1,-25-74-1,75-1-15,-99-49 16,24-49 0,-49 73-1,-74-24 1,-26 0-1,-49 50-15,0-1 16,0 1 0,0 0-1,-49-1 1,24 50-16,0-24 15,0 49 1</inkml:trace>
  <inkml:trace contextRef="#ctx0" brushRef="#br0" timeOffset="43608.4943">22796 14387 0,'0'25'140,"-25"24"-124,-25 1-1,0 49 1,1-25-16,24 50 16,0 0-1,25 50 1,0-50-1,0 0-15,0-49 16,25-26 0,25-24-1,24 0 1,25-25-16,50 0 15,25 0 1,-50 0 0,49-50-1,-24-49-15,25 24 16,-25-49-1,-25 0 1,-50 75 0,-24-50-16,-25 24 15,-25 26 1,0 24-1,0-25-15,0 25 16,0 1 0,0-26-1,-50 0 1,0 26-16,-24-26 15,-25-24 1,-1 24 0,26-25-1,0 51-15,-26-26 16,26 25-1,0 25 1,24 0 0,-24 25-16,-1 49 15,-24 26 1,0 49-1,49-75 1</inkml:trace>
  <inkml:trace contextRef="#ctx0" brushRef="#br0" timeOffset="75994.3466">5755 11832 0,'0'0'125,"0"49"-125,0 26 15,24-1 1,1 1-1,0 24 1,0 0-16,-25 0 16,25 1-1,-25-26 1,0 0-1,0-24-15,0 0 16,0 24 0,25-49-1,-25 49 1,0-24-16,24-25 15,-24 24 1,0-49 0,0 25-1,0-25-15,75 0 63,-26-50-48,51-24 1,24-25-1,0 49-15,-25 1 16,50 24 0,-25 0-1,0 0 1,-25 25-16,0 0 15,-24-25 1,24 25 0,0 0-1,-25 0-15,26 0 16,-1 0-1,-50 0 1,26 0 0,-1 0-16,-49 0 15,25 25 1,-1 25-1,-24-50 1,-25 25-16,25-1 16,0 1-1,-25 25 1,0-50-1,0 49-15,0-24 16,0-25 46,0-74-46,-25 24 0,0-49-1,-25-124-15,1 49 16,-1-24-1,1 24 1,24 25 0,0 75-16,0-25 15,0-1 1,1 26-1,-1 24 1,25 1-16,-25-26 16,25 75-1,-25-49 1,25 24-1,-25-25-15,25 1 16,0 24 0,0 0-1,0 0 1,0 0-1</inkml:trace>
  <inkml:trace contextRef="#ctx0" brushRef="#br0" timeOffset="86033.9209">5953 10492 0,'0'0'140,"0"25"-124,0 25-1,25-25-15,25 49 16,-26 0 0,1-49-1,-25 50 1,25-26-16,-25-49 15,0 25 1,0 0 15,0-25 0,0 25 47,25-25-62,-25 0-16,0 24 31,0 1-15,0-25-16,25 0 15,-25 25 1,0 0 0,0-25-1,0 0 1,0 25-1,0-1 1,24-24 15,1 0 16,0-24-47,-25 24 16,50-50-1,-1 25 1,-24-24-1,25 49-15,-26-25 16,-24 25 0,25-25-1,0 25 1,-25-25-1</inkml:trace>
  <inkml:trace contextRef="#ctx0" brushRef="#br0" timeOffset="87281.9923">5904 10517 0,'0'0'125,"49"0"-109,26-25-16,-26-24 15,1 49 1,-1-25 0,1 0-1,-25 0-15,0 25 16,-1 0-1,-24-24 1,25 24-16</inkml:trace>
  <inkml:trace contextRef="#ctx0" brushRef="#br0" timeOffset="89042.0929">6102 10765 0,'25'-25'141,"49"-24"-141,1 24 15,24 0 1,-74 0-1,49 1 1,-24-1-16,-26 25 16,-24 0-1</inkml:trace>
  <inkml:trace contextRef="#ctx0" brushRef="#br0" timeOffset="90324.1663">6747 10195 0,'0'0'156,"0"49"-141,25-49 1,-1 75-1,1-50 1,-25-1 0,25 26-16,-25-50 15,25 50 1,-25-50-1,0 24-15,0 1 16,25 0 0,-25-25-1,25 25 1,-25 0-16,24-1 15,-24 1 1,0 0 0,0-25-1</inkml:trace>
  <inkml:trace contextRef="#ctx0" brushRef="#br0" timeOffset="91951.2593">6623 10269 0,'0'-25'188,"74"-24"-173,-49 24 1,0 0-16,0 25 15,-1-25 1,-24 25 0,25 0-1,0 0 1,0-24 77,25-1-77,-26 25-16,-24 0 16,0 0-1</inkml:trace>
  <inkml:trace contextRef="#ctx0" brushRef="#br0" timeOffset="98004.6056">7144 9922 0,'0'0'125,"0"25"-110,25 24 1,-1-24-16,1 25 16,25-1-1,-25 1 1,-1 0-1,1 24-15,-25-49 16,0 24 0,25-24-1,-25-25 1,25 25-16,-25 0 15,25 0 1,-25-25 0,0 24-1,24 1-15,-24-25 16,0 0 93,-24-49-93,24-1-1,-25 25 1,0-49-1,0 24-15,0 25 16,1 1 0,24-26-1,0 50 1,-25-50-16,25 50 15,-25-24 1,0-26 0,25 50-1,0-25-15,0 25 16,0-25-1,0 25 1,-25 0 0,25-25-16,-24 1 15,24-1 1,0 25 15,0-50-15,0 50-1,0-25 1,0 1-16,0-1 31,0 25-15,0 0-1,24 0-15,-24 0 16,50 0-1,-25 0 1,-25 0 0,25 0-16,-1 0 15,-24 0 1,25 0-1,0 0 1,-25 0-16,0 0 16,0 25 15,0-1-16,0 1-15,0 0 16,0-25 0,0 25-1,0 24 1,0-49-16,0 25 31,0-25-15,0 25-1,0-25-15,-25 0 16,25 25 15,-25 0-15,1-25-16,24 0 15,-25 25 16,0-1 16,25-24-16,-25 0-15</inkml:trace>
  <inkml:trace contextRef="#ctx0" brushRef="#br0" timeOffset="101745.8195">6102 11509 0,'0'0'156,"74"0"-156,26 0 16,24-24-1,49-1 1,26-25 0,-26 1-16,1 24 15,-25-25 1,-25 25-1,-25-24 1,0 24-16,0-25 16,-24 50-1,-26-25 1,26 1-1,24-1-15,-49 0 16,24 0 0,1 25-1,-1-25 1,-24-24-16,-1-1 15,26-24 1,-1 24 0,-24 1-1,-1-1-15,26 0 16,-26 1-1,1-1 1,-50 1 0,25-1-16,-25 25 15,0-49 1,0 24-1,0 25 1,0-24-16,0-1 16,0-24-1,0-1 1,-25 26-16,0-26 15,-25 1 1,1-25 0,24 49-1,-25 0-15,1 1 16,24-1-1,-25 25 1,1 1 0,-26-1-1,26 0-15,-26 0 16,1 0-1,24 1 1,-49-1-16,25 25 16,-1-25-1,-24 25 1,0 0-1,49 0-15,-74-25 16,25 25 0,0 0-1,0 0 1,49 0-16,-49 0 15,49 0 1,-24 0 0,-1 0-1,26 0-15,-26 0 16,26 0-1,24 0 1,-25 0 0,25 0-16,-49 0 15,24 25 1,1 25-1,-1-1 1,-24-49-16,24 50 16,25-25-1,1 24 1,-26-24-1,0 0-15,26 49 16,-26-24 0,0 24-1,26-49 1,-26 25-16,50 24 15,-25-49 1,0 49 0,-24 1-1,49-50-15,-25 49 16,0 0-1,0-24 1,25 0 0,0-1-16,0-24 15,0 25 1,-25-26-1,25 1-15,0 0 16,0 0 0,-24-25-1,24 25 1,0-1-16,0 1 15,0 0 1,0 0 0,0-25-1,0 25-15,0-1 16,0-24 15,0 25-15,0 0 15,0-25 0,0 25-15,0 0-1,0-1 1,0-24-1,0 25-15,0 0 16,0 0 0,0 0-1,0-25 1,0 24-16,0 1 15,24 0 1,-24-25 0,0 25-1,0-25-15,0 25 16,0-25-1,25 0 1,-25 24 0,25 1-1,-25-25 1,25 25 15,-25 0-15,25-25-1,-25 25 1,0-25 15,24 0-15,1 0-1,-25 25-15,25-1 31,0-24 1,0 25-1,-25-25 0,0 25-15,25-25-1,-25 0 16,24 0-15,-24 25 31,25 0-32,-25-1 17,25-24-17,-25 0-15,0 0 31,0 25-15,25-25 0,-25 25-1,25-25 16,-1 0 32,-24 0-32,0 0-15,25 0 30,-25 25-14</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28.34025" units="1/cm"/>
          <inkml:channelProperty channel="Y" name="resolution" value="28.33948" units="1/cm"/>
          <inkml:channelProperty channel="T" name="resolution" value="1" units="1/dev"/>
        </inkml:channelProperties>
      </inkml:inkSource>
      <inkml:timestamp xml:id="ts0" timeString="2021-07-15T03:32:35.519"/>
    </inkml:context>
    <inkml:brush xml:id="br0">
      <inkml:brushProperty name="width" value="0.05292" units="cm"/>
      <inkml:brushProperty name="height" value="0.05292" units="cm"/>
      <inkml:brushProperty name="color" value="#FF0000"/>
    </inkml:brush>
  </inkml:definitions>
  <inkml:trace contextRef="#ctx0" brushRef="#br0">8533 9351 0,'0'0'94,"124"0"-79,49 0 1,26 0 0,49 0-1,50 0-15,24 25 16,-49 25-1,-50-25 1,-49-1 0,24 1-16,-24-25 15,-50 25 1,50-25-1,-75 0-15,-25 25 16,1-25 0,-1 0-1,-24 0 1,49 0-16,-25 0 15,1 0 1,-1 0 0,25 0-1,-49 25-15,49-25 16,-24 0-1,-1 24 1,0-24 0,50 0-16,0 0 15,0 0 1,50 0-1,-50 0 1,25 0-16,-25 0 16,0 0-1,25 0 1,0 0-1,-50 0-15,0 0 16</inkml:trace>
  <inkml:trace contextRef="#ctx0" brushRef="#br0" timeOffset="1285.0735">15999 9475 0,'50'0'109,"49"0"-93,74 0 0,26 0-16,24 0 15,25 0 1,25 0-1,50 0 1,-26 0-16,50 0 16,26 25-1,73 25 1,-124-25-16,51-1 15,-51 26 1,-24-50 0,-26 25-1,-23-25-15,-76 0 16,26 25-1,-26-1 1,50 26 0,-49 0-16,-75 49 15</inkml:trace>
  <inkml:trace contextRef="#ctx0" brushRef="#br0" timeOffset="3137.1794">23416 9699 0,'0'0'78,"99"0"-62,50 0-1,99-25 1,0 25-16,49-25 16,-24 25-1,25 0 1,-100 0-1,50 0-15,0 0 16,-24 0 0</inkml:trace>
  <inkml:trace contextRef="#ctx0" brushRef="#br0" timeOffset="6156.3521">5234 10393 0,'0'0'125,"74"0"-110,25 0 1,50 0 0,50 0-1,-1 0-15,100 0 16,-50 0-1,25 0 1,24 0 0,26 0-16,-1 0 15,-49 0 1,-25 0-1,0 0 1</inkml:trace>
  <inkml:trace contextRef="#ctx0" brushRef="#br0" timeOffset="10565.6043">20117 12080 0,'49'0'125,"75"0"-110,75 0 1,98 0 0,51-25-1,24-25-15,25 26 16,173 24-1,-74 0 1,-49 0 0,49 0-1,-50 0-15,-99 0 16,1 49-1,-100-24 1,25-25-16,-50 50 16,25-50-1,-50 0 1,1 0-1,-1 0-15,25 0 16,-74 0 0,75 0-1,-100 24 1</inkml:trace>
  <inkml:trace contextRef="#ctx0" brushRef="#br0" timeOffset="18870.0793">20166 13271 0,'0'0'93,"75"0"-77,49 0-16,0 0 15,99 0 1,25 0 0,74 0-1,1 0-15,49 0 16,0 0-1,-74 74 1</inkml:trace>
  <inkml:trace contextRef="#ctx0" brushRef="#br0" timeOffset="23886.3662">17462 12353 0,'25'0'124,"75"0"-108,-26 0 0,50 0-1,0 0 1,0 0-16,0 0 15,99 0 1,-24 0 0,49 0-1,-50-25-15,25 0 16,25 0-1,-99 25 1,75-24-16,-26-26 16,-24 25-1,-1 0 1,1 0-1,0-24-15,-1 24 16,1-25 0,-50 26-1,0 24 1,-25 0-16,-25-25 15,-24 25 1,49-25 0,-24 25-1,-26 0-15,51 0 16,-1 0-1,25 0 1,-25 0 0,-49-25-16,24 25 15,0 0 1,-24 0-1,24 0 1,1 0-16,24 0 16,25 0-1,-25 0 1,1 50-1,-26-25-15,-24-25 16,-1 24 0,1 26-1,-25-25 1,24 0-16,-24-25 15,0 49 1,24 1 0,1-25-1,0 24-15,-1 1 16,-24 0-1,25-1 1,-1-49 0,-49 25-16,50 25 15,-25-50 1,-25 24-1,24 26-15,1-50 16,-25 25 0,25 0-1,0-25 1,0 24-1,-25 1-15,0 0 16,25-25 0,-25 50-1,0-26 1,0 26-16,0 0 15,0-1 1,-50 1 0,25-1-16,-25-24 15,1 0 1,24 0-1,25 0 1,0-25-16,-25 24 16,0 1-1,1-25 1,-1 0-1,0 0-15,-49 25 16,-26-25 0,51 0-1,-26 0 1,-24 0-16,50 0 15,-26 25 1,-24-25 0,49 0-1,-24 0-15,-25 0 16,24 0-1,1 0 1,-1 25 0,26-25-16,-1 0 15,25 0 1,-24 25-1,-26-25 1,26 0-16,-50 24 16,-1-24-1,26 0 1,-25 0-1,0 0-15,49 25 16,-49-25 0,24 0-1,1 0 1,-25 0-16,-1 25 15,-24-25 1,25 0 0,25 0-16,-25 0 15,-25 0 1,-1 25-1,1-25 1,-24 25 0,24-25-16,0 0 15,-50 24 1,50-24-1,0 25-15,25 0 16,24-25 0,-24 25-1,25 0 1,-1-25-16,26 0 15,-26 0 1,-24 24 0,49-24-1,-24 25-15,24 0 16,1-25-1,-1 0 1,1 0 0,24 0-16,-25 0 15,50 0 1,-25 0-1,1 0 1,-1 0-16,0 0 16,0 0-1,25 0 1,-25 0-1,-24-25-15,49-24 16,-50 49 0,25-25-1,0-25 1,1 50-16,-26-25 15,50 1 1,-50-1 0,26 0-1,-1-25-15,0 50 16,0-49-1,-24 24 1,24 25 0,0-50-16,0 25 15,0 25 1,1-49-1,-1 24 1,0 25-16,25-25 16,-25 0-1,0 25 1,25-24-1,-24 24 1,-26 0 0,50 0-1,-25-25 1,0 25-16,1 0 15,-1-25 1,0 25 0,0 0-1,0 0-15,1 0 16,-1 0-1,0 0 1,25 0 0,-25-25-16,0 0 15,0 25 16,25 0-31,0-24 16,0-1 15,0 25-15,0-50-1,0 25-15,0 1 16,0-26 0,0 50-1,0-50 1,0 26-16,0-1 15,0 0 1,0 0 0,25 25-1,0 0 16,-25 0-15,25-25-16,0 25 16,-25-24-1,25 24 1,-1 0-1,1-25-15,25 0 16,-1 0 0</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28.34025" units="1/cm"/>
          <inkml:channelProperty channel="Y" name="resolution" value="28.33948" units="1/cm"/>
          <inkml:channelProperty channel="T" name="resolution" value="1" units="1/dev"/>
        </inkml:channelProperties>
      </inkml:inkSource>
      <inkml:timestamp xml:id="ts0" timeString="2021-07-15T03:36:05.215"/>
    </inkml:context>
    <inkml:brush xml:id="br0">
      <inkml:brushProperty name="width" value="0.05292" units="cm"/>
      <inkml:brushProperty name="height" value="0.05292" units="cm"/>
      <inkml:brushProperty name="color" value="#FF0000"/>
    </inkml:brush>
  </inkml:definitions>
  <inkml:trace contextRef="#ctx0" brushRef="#br0">3820 12154 0,'25'0'124,"99"0"-124,74 0 16,125 0 0,49 0-1,25 25 1,123 50-16,26-1 15,-25-24 1,99 24 0,-173-24-16,-75-26 15,0 1 1,-75 25-1,-24-1 1,-49-24-16,-51 25 16,-49-50-1,-49 25 1,24-25-1,-25 0-15,-24 0 16,0 24 0,24 1-1,-24 0 1,-1 0-16,1-25 15,-25 0 1,-25 0 0,49 0-1,-49 0-15,50 0 16,24 0-1,-49-25 1,49 25 0,-24-25-16,0 0 15,24 25 1,0 0-1,-24 0 1,24 0-16,26-24 16,-26 24-1,25-25 1,1 0-1,-26 0-15,0 25 16,1-25 0,-1 25-1,-49-24 1</inkml:trace>
  <inkml:trace contextRef="#ctx0" brushRef="#br0" timeOffset="2002.1145">6052 12849 0,'75'0'125,"49"0"-110,149 0 1,74 0-1,75 0-15,24 0 16,50 0 0,-49 0-1,123 49 1,-49-24-1,-74 0-15,-51-25 16,1 50 0,-25 24-1,-148-49-15</inkml:trace>
  <inkml:trace contextRef="#ctx0" brushRef="#br0" timeOffset="4150.2374">5184 13891 0,'124'0'110,"75"0"-95,98 0-15,100 0 16,99 0 0,174 0-1,74 0 1,-74 0-16,74 0 15,-149 0 1,-148 0 0,-26 0-1,26 0 1,-50 0-16,-100 0 15,1 24 1,-50 26 0,25 0-16,-75 148 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106465-9241-47D3-851B-251DD425E08A}"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106465-9241-47D3-851B-251DD425E08A}"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106465-9241-47D3-851B-251DD425E08A}"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106465-9241-47D3-851B-251DD425E08A}"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106465-9241-47D3-851B-251DD425E08A}"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106465-9241-47D3-851B-251DD425E08A}"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106465-9241-47D3-851B-251DD425E08A}" type="datetimeFigureOut">
              <a:rPr lang="en-US" smtClean="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106465-9241-47D3-851B-251DD425E08A}" type="datetimeFigureOut">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106465-9241-47D3-851B-251DD425E08A}" type="datetimeFigureOut">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106465-9241-47D3-851B-251DD425E08A}"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106465-9241-47D3-851B-251DD425E08A}"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03AF7-0597-47EE-A5D5-B35B21A0DE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106465-9241-47D3-851B-251DD425E08A}" type="datetimeFigureOut">
              <a:rPr lang="en-US" smtClean="0"/>
              <a:pPr/>
              <a:t>7/14/2021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03AF7-0597-47EE-A5D5-B35B21A0DE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Promotion_(marketing)" TargetMode="External"/><Relationship Id="rId2" Type="http://schemas.openxmlformats.org/officeDocument/2006/relationships/hyperlink" Target="https://en.wikipedia.org/wiki/Advertis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19200"/>
            <a:ext cx="10363200" cy="688973"/>
          </a:xfrm>
          <a:solidFill>
            <a:srgbClr val="FFFF00"/>
          </a:solidFill>
        </p:spPr>
        <p:txBody>
          <a:bodyPr>
            <a:normAutofit fontScale="90000"/>
          </a:bodyPr>
          <a:lstStyle/>
          <a:p>
            <a:r>
              <a:rPr lang="en-US" b="1" dirty="0"/>
              <a:t>Ethical Issues Relating to the Food </a:t>
            </a:r>
            <a:r>
              <a:rPr lang="en-US" b="1" dirty="0" smtClean="0"/>
              <a:t>Industry</a:t>
            </a:r>
            <a:endParaRPr lang="en-US" dirty="0"/>
          </a:p>
        </p:txBody>
      </p:sp>
      <p:sp>
        <p:nvSpPr>
          <p:cNvPr id="3" name="Subtitle 2"/>
          <p:cNvSpPr>
            <a:spLocks noGrp="1"/>
          </p:cNvSpPr>
          <p:nvPr>
            <p:ph type="subTitle" idx="1"/>
          </p:nvPr>
        </p:nvSpPr>
        <p:spPr>
          <a:xfrm>
            <a:off x="1828800" y="3276600"/>
            <a:ext cx="8534400" cy="1752600"/>
          </a:xfrm>
        </p:spPr>
        <p:txBody>
          <a:bodyPr>
            <a:normAutofit fontScale="85000" lnSpcReduction="20000"/>
          </a:bodyPr>
          <a:lstStyle/>
          <a:p>
            <a:r>
              <a:rPr lang="en-US" b="1" dirty="0" smtClean="0">
                <a:solidFill>
                  <a:schemeClr val="tx1"/>
                </a:solidFill>
                <a:latin typeface="Times New Roman" pitchFamily="18" charset="0"/>
                <a:cs typeface="Times New Roman" pitchFamily="18" charset="0"/>
              </a:rPr>
              <a:t>Juwel </a:t>
            </a:r>
            <a:r>
              <a:rPr lang="en-US" b="1" dirty="0" err="1" smtClean="0">
                <a:solidFill>
                  <a:schemeClr val="tx1"/>
                </a:solidFill>
                <a:latin typeface="Times New Roman" pitchFamily="18" charset="0"/>
                <a:cs typeface="Times New Roman" pitchFamily="18" charset="0"/>
              </a:rPr>
              <a:t>Rana</a:t>
            </a:r>
            <a:endParaRPr lang="en-US" b="1" dirty="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Lecturer</a:t>
            </a:r>
            <a:endParaRPr lang="en-US" b="1" dirty="0">
              <a:solidFill>
                <a:schemeClr val="tx1"/>
              </a:solidFill>
              <a:latin typeface="Times New Roman" pitchFamily="18" charset="0"/>
              <a:cs typeface="Times New Roman" pitchFamily="18" charset="0"/>
            </a:endParaRPr>
          </a:p>
          <a:p>
            <a:r>
              <a:rPr lang="en-US" b="1" dirty="0">
                <a:solidFill>
                  <a:schemeClr val="tx1"/>
                </a:solidFill>
                <a:latin typeface="Times New Roman" pitchFamily="18" charset="0"/>
                <a:cs typeface="Times New Roman" pitchFamily="18" charset="0"/>
              </a:rPr>
              <a:t>Dept. of Nutrition and Food</a:t>
            </a:r>
          </a:p>
          <a:p>
            <a:r>
              <a:rPr lang="en-US" b="1" dirty="0">
                <a:solidFill>
                  <a:schemeClr val="tx1"/>
                </a:solidFill>
                <a:latin typeface="Times New Roman" pitchFamily="18" charset="0"/>
                <a:cs typeface="Times New Roman" pitchFamily="18" charset="0"/>
              </a:rPr>
              <a:t>Engineering, DIU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Issues</a:t>
            </a:r>
            <a:endParaRPr lang="en-US" dirty="0"/>
          </a:p>
        </p:txBody>
      </p:sp>
      <p:sp>
        <p:nvSpPr>
          <p:cNvPr id="3" name="Content Placeholder 2"/>
          <p:cNvSpPr>
            <a:spLocks noGrp="1"/>
          </p:cNvSpPr>
          <p:nvPr>
            <p:ph idx="1"/>
          </p:nvPr>
        </p:nvSpPr>
        <p:spPr/>
        <p:txBody>
          <a:bodyPr/>
          <a:lstStyle/>
          <a:p>
            <a:r>
              <a:rPr lang="en-US" dirty="0"/>
              <a:t>M</a:t>
            </a:r>
            <a:r>
              <a:rPr lang="en-US" dirty="0" smtClean="0"/>
              <a:t>arketing </a:t>
            </a:r>
            <a:r>
              <a:rPr lang="en-US" dirty="0"/>
              <a:t>ethics (ethics of </a:t>
            </a:r>
            <a:r>
              <a:rPr lang="en-US" dirty="0">
                <a:hlinkClick r:id="rId2"/>
              </a:rPr>
              <a:t>advertising</a:t>
            </a:r>
            <a:r>
              <a:rPr lang="en-US" dirty="0"/>
              <a:t> and </a:t>
            </a:r>
            <a:r>
              <a:rPr lang="en-US" dirty="0">
                <a:hlinkClick r:id="rId3" tooltip="Promotion (marketing)"/>
              </a:rPr>
              <a:t>promotion</a:t>
            </a:r>
            <a:r>
              <a:rPr lang="en-US" dirty="0"/>
              <a:t>) </a:t>
            </a:r>
            <a:endParaRPr lang="en-US" dirty="0" smtClean="0"/>
          </a:p>
          <a:p>
            <a:r>
              <a:rPr lang="en-US" dirty="0" smtClean="0"/>
              <a:t>Marketing </a:t>
            </a:r>
            <a:r>
              <a:rPr lang="en-US" dirty="0"/>
              <a:t>issues are a major ethical concern relating to the food industry.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8679" y="381000"/>
            <a:ext cx="7086600" cy="715962"/>
          </a:xfrm>
          <a:solidFill>
            <a:srgbClr val="FFFF00"/>
          </a:solidFill>
        </p:spPr>
        <p:txBody>
          <a:bodyPr>
            <a:normAutofit fontScale="90000"/>
          </a:bodyPr>
          <a:lstStyle/>
          <a:p>
            <a:r>
              <a:rPr lang="en-US" dirty="0" smtClean="0"/>
              <a:t>Does she use this cream?</a:t>
            </a:r>
            <a:endParaRPr lang="en-US" dirty="0"/>
          </a:p>
        </p:txBody>
      </p:sp>
      <p:pic>
        <p:nvPicPr>
          <p:cNvPr id="4098" name="Picture 2" descr="Pori moni in fair &amp;amp; lovely | Pori moni, Moni, Por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19800" y="1524000"/>
            <a:ext cx="5731692" cy="460216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Fair &amp;amp; Lovely&amp;quot; Skin Cream To Lose &amp;quot;Fair&amp;quot; From Name, Says Hindustan Unile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17637"/>
            <a:ext cx="4953000" cy="470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80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100"/>
                                        </p:tgtEl>
                                        <p:attrNameLst>
                                          <p:attrName>style.visibility</p:attrName>
                                        </p:attrNameLst>
                                      </p:cBhvr>
                                      <p:to>
                                        <p:strVal val="visible"/>
                                      </p:to>
                                    </p:set>
                                    <p:animEffect transition="in" filter="fade">
                                      <p:cBhvr>
                                        <p:cTn id="13" dur="1000"/>
                                        <p:tgtEl>
                                          <p:spTgt spid="4100"/>
                                        </p:tgtEl>
                                      </p:cBhvr>
                                    </p:animEffect>
                                    <p:anim calcmode="lin" valueType="num">
                                      <p:cBhvr>
                                        <p:cTn id="14" dur="1000" fill="hold"/>
                                        <p:tgtEl>
                                          <p:spTgt spid="4100"/>
                                        </p:tgtEl>
                                        <p:attrNameLst>
                                          <p:attrName>ppt_x</p:attrName>
                                        </p:attrNameLst>
                                      </p:cBhvr>
                                      <p:tavLst>
                                        <p:tav tm="0">
                                          <p:val>
                                            <p:strVal val="#ppt_x"/>
                                          </p:val>
                                        </p:tav>
                                        <p:tav tm="100000">
                                          <p:val>
                                            <p:strVal val="#ppt_x"/>
                                          </p:val>
                                        </p:tav>
                                      </p:tavLst>
                                    </p:anim>
                                    <p:anim calcmode="lin" valueType="num">
                                      <p:cBhvr>
                                        <p:cTn id="15" dur="1000" fill="hold"/>
                                        <p:tgtEl>
                                          <p:spTgt spid="410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111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609600" y="1143000"/>
            <a:ext cx="11353800" cy="5059363"/>
          </a:xfrm>
        </p:spPr>
        <p:txBody>
          <a:bodyPr>
            <a:normAutofit fontScale="40000" lnSpcReduction="20000"/>
          </a:bodyPr>
          <a:lstStyle/>
          <a:p>
            <a:endParaRPr lang="en-US" sz="4500" dirty="0"/>
          </a:p>
          <a:p>
            <a:r>
              <a:rPr lang="en-US" sz="6000" dirty="0"/>
              <a:t>Marketing </a:t>
            </a:r>
            <a:r>
              <a:rPr lang="en-US" sz="6000" dirty="0"/>
              <a:t>campaigns </a:t>
            </a:r>
            <a:r>
              <a:rPr lang="en-US" sz="6000" dirty="0"/>
              <a:t>that leads to excess </a:t>
            </a:r>
            <a:r>
              <a:rPr lang="en-US" sz="6000" dirty="0" smtClean="0"/>
              <a:t>purchases, </a:t>
            </a:r>
            <a:r>
              <a:rPr lang="en-US" sz="6000" dirty="0"/>
              <a:t>could encourage obesity. </a:t>
            </a:r>
          </a:p>
          <a:p>
            <a:pPr>
              <a:buNone/>
            </a:pPr>
            <a:endParaRPr lang="en-US" sz="6000" dirty="0"/>
          </a:p>
          <a:p>
            <a:r>
              <a:rPr lang="en-US" sz="6000" dirty="0"/>
              <a:t>Packaging that leads to excess purchases with implications for obesity. </a:t>
            </a:r>
          </a:p>
          <a:p>
            <a:pPr>
              <a:buNone/>
            </a:pPr>
            <a:endParaRPr lang="en-US" sz="6000" dirty="0"/>
          </a:p>
          <a:p>
            <a:r>
              <a:rPr lang="en-US" sz="6000" dirty="0"/>
              <a:t>Wasteful over-packaging. </a:t>
            </a:r>
          </a:p>
          <a:p>
            <a:pPr>
              <a:buNone/>
            </a:pPr>
            <a:endParaRPr lang="en-US" sz="6000" dirty="0"/>
          </a:p>
          <a:p>
            <a:r>
              <a:rPr lang="en-US" sz="6000" dirty="0"/>
              <a:t>Aggressive marketing campaigns aimed at the vulnerable (e.g. promoting chocolate </a:t>
            </a:r>
            <a:r>
              <a:rPr lang="en-US" sz="6000" dirty="0"/>
              <a:t>and </a:t>
            </a:r>
            <a:r>
              <a:rPr lang="en-US" sz="6000" dirty="0"/>
              <a:t>other confectionery products to children). </a:t>
            </a:r>
          </a:p>
          <a:p>
            <a:pPr>
              <a:buNone/>
            </a:pPr>
            <a:endParaRPr lang="en-US" sz="6000" dirty="0"/>
          </a:p>
          <a:p>
            <a:r>
              <a:rPr lang="en-US" sz="6000" dirty="0"/>
              <a:t>Inappropriate marketing campaigns (e.g. sports equipment for schools that require the </a:t>
            </a:r>
            <a:r>
              <a:rPr lang="en-US" sz="6000" dirty="0"/>
              <a:t>purchase </a:t>
            </a:r>
            <a:r>
              <a:rPr lang="en-US" sz="6000" dirty="0"/>
              <a:t>of a large number of confectionery or snack products). </a:t>
            </a:r>
          </a:p>
          <a:p>
            <a:pPr>
              <a:buNone/>
            </a:pPr>
            <a:endParaRPr lang="en-US" sz="6000" dirty="0"/>
          </a:p>
          <a:p>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Sponsorship that seems aimed at promoting ethically inappropriate food products. </a:t>
            </a:r>
            <a:r>
              <a:rPr lang="en-US" dirty="0" smtClean="0"/>
              <a:t>(If </a:t>
            </a:r>
            <a:r>
              <a:rPr lang="en-US" dirty="0" err="1"/>
              <a:t>S</a:t>
            </a:r>
            <a:r>
              <a:rPr lang="en-US" dirty="0" err="1" smtClean="0"/>
              <a:t>akib</a:t>
            </a:r>
            <a:r>
              <a:rPr lang="en-US" dirty="0" smtClean="0"/>
              <a:t>-</a:t>
            </a:r>
            <a:r>
              <a:rPr lang="en-US" dirty="0" smtClean="0"/>
              <a:t>al-</a:t>
            </a:r>
            <a:r>
              <a:rPr lang="en-US" dirty="0" err="1" smtClean="0"/>
              <a:t>hasan</a:t>
            </a:r>
            <a:r>
              <a:rPr lang="en-US" dirty="0" smtClean="0"/>
              <a:t> ………………….)</a:t>
            </a:r>
            <a:endParaRPr lang="en-US" dirty="0" smtClean="0"/>
          </a:p>
          <a:p>
            <a:pPr>
              <a:buNone/>
            </a:pPr>
            <a:endParaRPr lang="en-US" dirty="0" smtClean="0"/>
          </a:p>
          <a:p>
            <a:r>
              <a:rPr lang="en-US" dirty="0" smtClean="0"/>
              <a:t>Misleading information or failure to label clearly contents that could be of concern.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air and dubious | The Opinion P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3112" y="2362994"/>
            <a:ext cx="8105775" cy="300037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2908679" y="381000"/>
            <a:ext cx="7086600" cy="715962"/>
          </a:xfrm>
          <a:solidFill>
            <a:srgbClr val="FFFF00"/>
          </a:solidFill>
        </p:spPr>
        <p:txBody>
          <a:bodyPr>
            <a:normAutofit fontScale="90000"/>
          </a:bodyPr>
          <a:lstStyle/>
          <a:p>
            <a:r>
              <a:rPr lang="en-US" dirty="0" smtClean="0"/>
              <a:t>Does he use this cream?</a:t>
            </a:r>
            <a:endParaRPr lang="en-US" dirty="0"/>
          </a:p>
        </p:txBody>
      </p:sp>
    </p:spTree>
    <p:extLst>
      <p:ext uri="{BB962C8B-B14F-4D97-AF65-F5344CB8AC3E}">
        <p14:creationId xmlns:p14="http://schemas.microsoft.com/office/powerpoint/2010/main" val="3155455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10972800" cy="944562"/>
          </a:xfrm>
        </p:spPr>
        <p:txBody>
          <a:bodyPr>
            <a:normAutofit fontScale="90000"/>
          </a:bodyPr>
          <a:lstStyle/>
          <a:p>
            <a:r>
              <a:rPr lang="en-US" b="1" dirty="0" smtClean="0"/>
              <a:t>For </a:t>
            </a:r>
            <a:r>
              <a:rPr lang="en-US" b="1" dirty="0" smtClean="0"/>
              <a:t>Example: </a:t>
            </a:r>
            <a:r>
              <a:rPr lang="en-US" b="1" dirty="0" smtClean="0"/>
              <a:t>Marketing </a:t>
            </a:r>
            <a:r>
              <a:rPr lang="en-US" b="1" dirty="0"/>
              <a:t>of Breast milk </a:t>
            </a:r>
            <a:r>
              <a:rPr lang="en-US" b="1" dirty="0" smtClean="0"/>
              <a:t>Substitutes</a:t>
            </a:r>
            <a:endParaRPr lang="en-US" dirty="0"/>
          </a:p>
        </p:txBody>
      </p:sp>
      <p:sp>
        <p:nvSpPr>
          <p:cNvPr id="5" name="Content Placeholder 2"/>
          <p:cNvSpPr>
            <a:spLocks noGrp="1"/>
          </p:cNvSpPr>
          <p:nvPr>
            <p:ph idx="1"/>
          </p:nvPr>
        </p:nvSpPr>
        <p:spPr>
          <a:xfrm>
            <a:off x="609600" y="2971800"/>
            <a:ext cx="10972800" cy="1524000"/>
          </a:xfrm>
        </p:spPr>
        <p:txBody>
          <a:bodyPr>
            <a:normAutofit/>
          </a:bodyPr>
          <a:lstStyle/>
          <a:p>
            <a:r>
              <a:rPr lang="en-US" dirty="0"/>
              <a:t>Marketing of breast-milk substitutes in developing countries in accordance with the International Code.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Marketing of breast-milk substitutes in developing countries in accordance with the International Code.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a:solidFill>
            <a:srgbClr val="FFFF00"/>
          </a:solidFill>
        </p:spPr>
        <p:txBody>
          <a:bodyPr>
            <a:normAutofit/>
          </a:bodyPr>
          <a:lstStyle/>
          <a:p>
            <a:r>
              <a:rPr lang="en-US" b="1" dirty="0" smtClean="0"/>
              <a:t> </a:t>
            </a:r>
            <a:r>
              <a:rPr lang="en-US" b="1" dirty="0"/>
              <a:t>Fair Trade and Trade Justice Issues</a:t>
            </a:r>
            <a:endParaRPr lang="en-US" dirty="0"/>
          </a:p>
        </p:txBody>
      </p:sp>
      <p:sp>
        <p:nvSpPr>
          <p:cNvPr id="3" name="Content Placeholder 2"/>
          <p:cNvSpPr>
            <a:spLocks noGrp="1"/>
          </p:cNvSpPr>
          <p:nvPr>
            <p:ph idx="1"/>
          </p:nvPr>
        </p:nvSpPr>
        <p:spPr/>
        <p:txBody>
          <a:bodyPr>
            <a:normAutofit/>
          </a:bodyPr>
          <a:lstStyle/>
          <a:p>
            <a:r>
              <a:rPr lang="en-US" dirty="0"/>
              <a:t>A sustainable growth strategy indicates having regard to the wider interests of all parties, including owners, lenders, employees, suppliers, customers/clients and the local and wider community. Therefore:</a:t>
            </a:r>
          </a:p>
          <a:p>
            <a:pPr>
              <a:buNone/>
            </a:pPr>
            <a:r>
              <a:rPr lang="en-US" dirty="0"/>
              <a:t> </a:t>
            </a:r>
          </a:p>
          <a:p>
            <a:r>
              <a:rPr lang="en-US" dirty="0" smtClean="0"/>
              <a:t> </a:t>
            </a:r>
            <a:r>
              <a:rPr lang="en-US" dirty="0"/>
              <a:t>Involvement in the production and sale of fairly traded products that guarantee a fair price to producers in developing countries would be seen as a positive contribution to society.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However poor practice in relation to developing communities and indications </a:t>
            </a:r>
            <a:r>
              <a:rPr lang="en-US" dirty="0" smtClean="0"/>
              <a:t>that supermarket </a:t>
            </a:r>
            <a:r>
              <a:rPr lang="en-US" dirty="0"/>
              <a:t>chains abuse their buying power to the detriment of farmers would </a:t>
            </a:r>
            <a:r>
              <a:rPr lang="en-US" dirty="0" smtClean="0"/>
              <a:t>be seen </a:t>
            </a:r>
            <a:r>
              <a:rPr lang="en-US" dirty="0"/>
              <a:t>as a negative contribution to society. This may also have resonance with the UK farming community.</a:t>
            </a:r>
          </a:p>
          <a:p>
            <a:pPr>
              <a:buNone/>
            </a:pPr>
            <a:endParaRPr lang="en-US" dirty="0"/>
          </a:p>
          <a:p>
            <a:r>
              <a:rPr lang="en-US" dirty="0" smtClean="0"/>
              <a:t> </a:t>
            </a:r>
            <a:r>
              <a:rPr lang="en-US" dirty="0"/>
              <a:t>Driving down prices for the consumer may be ethically inappropriate if it is the result of the abuse of market power. For example, it might benefit rich consumers, normally in developed countries, whilst giving poor farmers an inadequate reward for their </a:t>
            </a:r>
            <a:r>
              <a:rPr lang="en-US" dirty="0" err="1"/>
              <a:t>labour</a:t>
            </a:r>
            <a:r>
              <a:rPr lang="en-US" dirty="0"/>
              <a:t>.</a:t>
            </a:r>
          </a:p>
          <a:p>
            <a:pPr>
              <a:buNone/>
            </a:pPr>
            <a:endParaRPr lang="en-US" dirty="0"/>
          </a:p>
          <a:p>
            <a:r>
              <a:rPr lang="en-US" dirty="0" smtClean="0"/>
              <a:t>Respect </a:t>
            </a:r>
            <a:r>
              <a:rPr lang="en-US" dirty="0"/>
              <a:t>for trade justice issues and avoidance of lobbying activity that </a:t>
            </a:r>
            <a:r>
              <a:rPr lang="en-US" dirty="0" err="1" smtClean="0"/>
              <a:t>disadvantagespoor</a:t>
            </a:r>
            <a:r>
              <a:rPr lang="en-US" dirty="0" smtClean="0"/>
              <a:t> </a:t>
            </a:r>
            <a:r>
              <a:rPr lang="en-US" dirty="0"/>
              <a:t>producers and countries.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92162"/>
          </a:xfrm>
          <a:solidFill>
            <a:srgbClr val="FFFF00"/>
          </a:solidFill>
        </p:spPr>
        <p:txBody>
          <a:bodyPr/>
          <a:lstStyle/>
          <a:p>
            <a:r>
              <a:rPr lang="en-US" dirty="0" smtClean="0"/>
              <a:t>Environmental Issues</a:t>
            </a:r>
            <a:endParaRPr lang="en-US" dirty="0"/>
          </a:p>
        </p:txBody>
      </p:sp>
      <p:pic>
        <p:nvPicPr>
          <p:cNvPr id="6146" name="Picture 2" descr="1,568 Environmental problems Vector Images - Free &amp;amp; Royalty-free  Environmental problems Vectors | Depositphoto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45209" y="1600200"/>
            <a:ext cx="6301581" cy="452596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2027160" y="1661040"/>
              <a:ext cx="6679800" cy="4098960"/>
            </p14:xfrm>
          </p:contentPart>
        </mc:Choice>
        <mc:Fallback>
          <p:pic>
            <p:nvPicPr>
              <p:cNvPr id="4" name="Ink 3"/>
              <p:cNvPicPr/>
              <p:nvPr/>
            </p:nvPicPr>
            <p:blipFill>
              <a:blip r:embed="rId4"/>
              <a:stretch>
                <a:fillRect/>
              </a:stretch>
            </p:blipFill>
            <p:spPr>
              <a:xfrm>
                <a:off x="2017800" y="1651680"/>
                <a:ext cx="6698520" cy="4117680"/>
              </a:xfrm>
              <a:prstGeom prst="rect">
                <a:avLst/>
              </a:prstGeom>
            </p:spPr>
          </p:pic>
        </mc:Fallback>
      </mc:AlternateContent>
    </p:spTree>
    <p:extLst>
      <p:ext uri="{BB962C8B-B14F-4D97-AF65-F5344CB8AC3E}">
        <p14:creationId xmlns:p14="http://schemas.microsoft.com/office/powerpoint/2010/main" val="2296315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11277600" cy="792162"/>
          </a:xfrm>
          <a:solidFill>
            <a:srgbClr val="FFFF00"/>
          </a:solidFill>
        </p:spPr>
        <p:txBody>
          <a:bodyPr>
            <a:normAutofit fontScale="90000"/>
          </a:bodyPr>
          <a:lstStyle/>
          <a:p>
            <a:r>
              <a:rPr lang="en-US" dirty="0" smtClean="0"/>
              <a:t>Recent Incident in Hashem foods Ltd. (</a:t>
            </a:r>
            <a:r>
              <a:rPr lang="en-US" dirty="0" err="1" smtClean="0"/>
              <a:t>Sajeeb</a:t>
            </a:r>
            <a:r>
              <a:rPr lang="en-US" dirty="0" smtClean="0"/>
              <a:t> Group)</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5000" y="1447800"/>
            <a:ext cx="7848600" cy="5222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59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Environment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600" dirty="0"/>
              <a:t>Companies should be encouraged to treat the environment with respect. This may include</a:t>
            </a:r>
            <a:r>
              <a:rPr lang="en-US" sz="2600" dirty="0" smtClean="0"/>
              <a:t>:</a:t>
            </a:r>
            <a:r>
              <a:rPr lang="en-US" sz="2600" dirty="0"/>
              <a:t> </a:t>
            </a:r>
            <a:endParaRPr lang="en-US" sz="2600" dirty="0" smtClean="0"/>
          </a:p>
          <a:p>
            <a:pPr lvl="2"/>
            <a:r>
              <a:rPr lang="en-US" sz="2600" dirty="0" smtClean="0"/>
              <a:t>The </a:t>
            </a:r>
            <a:r>
              <a:rPr lang="en-US" sz="2600" dirty="0"/>
              <a:t>adoption of and compliance with a robust environmental policy.</a:t>
            </a:r>
          </a:p>
          <a:p>
            <a:pPr lvl="2"/>
            <a:r>
              <a:rPr lang="en-US" sz="2600" dirty="0" smtClean="0"/>
              <a:t>A </a:t>
            </a:r>
            <a:r>
              <a:rPr lang="en-US" sz="2600" dirty="0"/>
              <a:t>clear policy to limit and evaluate the use of antibiotics, pesticides and </a:t>
            </a:r>
            <a:r>
              <a:rPr lang="en-US" sz="2600" dirty="0" smtClean="0"/>
              <a:t>herbicides.</a:t>
            </a:r>
            <a:endParaRPr lang="en-US" sz="2600" dirty="0"/>
          </a:p>
          <a:p>
            <a:pPr lvl="2"/>
            <a:r>
              <a:rPr lang="en-US" sz="2600" dirty="0" smtClean="0"/>
              <a:t>A </a:t>
            </a:r>
            <a:r>
              <a:rPr lang="en-US" sz="2600" dirty="0"/>
              <a:t>responsible approach to the use of genetically modified food</a:t>
            </a:r>
            <a:r>
              <a:rPr lang="en-US" sz="2600" dirty="0" smtClean="0"/>
              <a:t>.</a:t>
            </a:r>
            <a:r>
              <a:rPr lang="en-US" sz="2600" dirty="0"/>
              <a:t> </a:t>
            </a:r>
            <a:endParaRPr lang="en-US" sz="2600" dirty="0" smtClean="0"/>
          </a:p>
          <a:p>
            <a:pPr lvl="2"/>
            <a:r>
              <a:rPr lang="en-US" sz="2600" dirty="0" smtClean="0"/>
              <a:t>Policies </a:t>
            </a:r>
            <a:r>
              <a:rPr lang="en-US" sz="2600" dirty="0"/>
              <a:t>to reduce the company’s carbon emissions, and evidence of their efficacy</a:t>
            </a:r>
            <a:r>
              <a:rPr lang="en-US" sz="2600" dirty="0" smtClean="0"/>
              <a:t>.</a:t>
            </a:r>
          </a:p>
          <a:p>
            <a:r>
              <a:rPr lang="en-US" sz="2600" dirty="0" smtClean="0"/>
              <a:t>This </a:t>
            </a:r>
            <a:r>
              <a:rPr lang="en-US" sz="2600" dirty="0"/>
              <a:t>could involve giving preference to locally grown produce, and a policy of reducing sales of imported or out of season foodstuffs.</a:t>
            </a:r>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1884240" y="3366360"/>
              <a:ext cx="7965720" cy="1527480"/>
            </p14:xfrm>
          </p:contentPart>
        </mc:Choice>
        <mc:Fallback>
          <p:pic>
            <p:nvPicPr>
              <p:cNvPr id="4" name="Ink 3"/>
              <p:cNvPicPr/>
              <p:nvPr/>
            </p:nvPicPr>
            <p:blipFill>
              <a:blip r:embed="rId3"/>
              <a:stretch>
                <a:fillRect/>
              </a:stretch>
            </p:blipFill>
            <p:spPr>
              <a:xfrm>
                <a:off x="1874880" y="3357000"/>
                <a:ext cx="7984440" cy="15462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Continu</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Policies that support bio-diversity (e.g. evidence of respect for living organisms).</a:t>
            </a:r>
          </a:p>
          <a:p>
            <a:pPr>
              <a:buNone/>
            </a:pPr>
            <a:r>
              <a:rPr lang="en-US" dirty="0"/>
              <a:t> </a:t>
            </a:r>
          </a:p>
          <a:p>
            <a:r>
              <a:rPr lang="en-US" dirty="0" smtClean="0"/>
              <a:t> </a:t>
            </a:r>
            <a:r>
              <a:rPr lang="en-US" dirty="0"/>
              <a:t>Avoidance of bad practice (e.g. the destruction of original forests to make way for food plantations).</a:t>
            </a:r>
          </a:p>
          <a:p>
            <a:pPr>
              <a:buNone/>
            </a:pPr>
            <a:r>
              <a:rPr lang="en-US" dirty="0"/>
              <a:t> </a:t>
            </a:r>
          </a:p>
          <a:p>
            <a:r>
              <a:rPr lang="en-US" dirty="0" smtClean="0"/>
              <a:t>Respect </a:t>
            </a:r>
            <a:r>
              <a:rPr lang="en-US" dirty="0"/>
              <a:t>for traditional land tenure practices and the rights of small farmers.</a:t>
            </a:r>
          </a:p>
          <a:p>
            <a:pPr>
              <a:buNone/>
            </a:pPr>
            <a:endParaRPr lang="en-US" dirty="0"/>
          </a:p>
          <a:p>
            <a:r>
              <a:rPr lang="en-US" dirty="0" smtClean="0"/>
              <a:t> </a:t>
            </a:r>
            <a:r>
              <a:rPr lang="en-US" dirty="0"/>
              <a:t>Awareness of the problems of producing unwanted foodstuffs and consequent waste products.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most common substantive consumer concerns that are mentioned by European consumers focus on seven ethical issues. These include </a:t>
            </a:r>
            <a:endParaRPr lang="en-US" dirty="0" smtClean="0"/>
          </a:p>
          <a:p>
            <a:pPr marL="514350" indent="-514350">
              <a:buFont typeface="+mj-lt"/>
              <a:buAutoNum type="arabicPeriod"/>
            </a:pPr>
            <a:r>
              <a:rPr lang="en-US" dirty="0" smtClean="0"/>
              <a:t>the </a:t>
            </a:r>
            <a:r>
              <a:rPr lang="en-US" dirty="0"/>
              <a:t>safety of food (e.g., the use of hormones and antibiotics in animal feed), </a:t>
            </a:r>
            <a:endParaRPr lang="en-US" dirty="0" smtClean="0"/>
          </a:p>
          <a:p>
            <a:pPr marL="514350" indent="-514350">
              <a:buFont typeface="+mj-lt"/>
              <a:buAutoNum type="arabicPeriod"/>
            </a:pPr>
            <a:r>
              <a:rPr lang="en-US" dirty="0" smtClean="0"/>
              <a:t>the </a:t>
            </a:r>
            <a:r>
              <a:rPr lang="en-US" dirty="0"/>
              <a:t>quality of the food</a:t>
            </a:r>
            <a:r>
              <a:rPr lang="en-US" dirty="0" smtClean="0"/>
              <a:t>,</a:t>
            </a:r>
          </a:p>
          <a:p>
            <a:pPr marL="514350" indent="-514350">
              <a:buFont typeface="+mj-lt"/>
              <a:buAutoNum type="arabicPeriod"/>
            </a:pPr>
            <a:r>
              <a:rPr lang="en-US" dirty="0" smtClean="0"/>
              <a:t> </a:t>
            </a:r>
            <a:r>
              <a:rPr lang="en-US" dirty="0"/>
              <a:t>the healthiness of the food, </a:t>
            </a:r>
            <a:endParaRPr lang="en-US" dirty="0" smtClean="0"/>
          </a:p>
          <a:p>
            <a:pPr marL="514350" indent="-514350">
              <a:buFont typeface="+mj-lt"/>
              <a:buAutoNum type="arabicPeriod"/>
            </a:pPr>
            <a:r>
              <a:rPr lang="en-US" dirty="0" smtClean="0"/>
              <a:t>issues </a:t>
            </a:r>
            <a:r>
              <a:rPr lang="en-US" dirty="0"/>
              <a:t>relating to animal welfare (with criteria like the five freedoms or transport of animals and slaughtering, import/export of animals and animal products, and local versus trans-local production), </a:t>
            </a:r>
            <a:endParaRPr lang="en-US" dirty="0" smtClean="0"/>
          </a:p>
          <a:p>
            <a:pPr marL="514350" indent="-514350">
              <a:buFont typeface="+mj-lt"/>
              <a:buAutoNum type="arabicPeriod"/>
            </a:pPr>
            <a:r>
              <a:rPr lang="en-US" dirty="0" smtClean="0"/>
              <a:t>the </a:t>
            </a:r>
            <a:r>
              <a:rPr lang="en-US" dirty="0"/>
              <a:t>impact of food production on the quality of the landscape</a:t>
            </a:r>
            <a:r>
              <a:rPr lang="en-US" dirty="0" smtClean="0"/>
              <a:t>,</a:t>
            </a:r>
          </a:p>
          <a:p>
            <a:pPr marL="514350" indent="-514350">
              <a:buFont typeface="+mj-lt"/>
              <a:buAutoNum type="arabicPeriod"/>
            </a:pPr>
            <a:r>
              <a:rPr lang="en-US" dirty="0" smtClean="0"/>
              <a:t> </a:t>
            </a:r>
            <a:r>
              <a:rPr lang="en-US" dirty="0"/>
              <a:t>the environmental effects of food production, and </a:t>
            </a:r>
            <a:endParaRPr lang="en-US" dirty="0" smtClean="0"/>
          </a:p>
          <a:p>
            <a:pPr marL="514350" indent="-514350">
              <a:buFont typeface="+mj-lt"/>
              <a:buAutoNum type="arabicPeriod"/>
            </a:pPr>
            <a:r>
              <a:rPr lang="en-US" dirty="0" smtClean="0"/>
              <a:t>the </a:t>
            </a:r>
            <a:r>
              <a:rPr lang="en-US" dirty="0"/>
              <a:t>fair treatment of farmers (implying good working conditions both in the developed and developing world). </a:t>
            </a:r>
            <a:br>
              <a:rPr lang="en-US" dirty="0"/>
            </a:br>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1375200" y="4375440"/>
              <a:ext cx="3357720" cy="741600"/>
            </p14:xfrm>
          </p:contentPart>
        </mc:Choice>
        <mc:Fallback>
          <p:pic>
            <p:nvPicPr>
              <p:cNvPr id="4" name="Ink 3"/>
              <p:cNvPicPr/>
              <p:nvPr/>
            </p:nvPicPr>
            <p:blipFill>
              <a:blip r:embed="rId3"/>
              <a:stretch>
                <a:fillRect/>
              </a:stretch>
            </p:blipFill>
            <p:spPr>
              <a:xfrm>
                <a:off x="1365840" y="4366080"/>
                <a:ext cx="3376440" cy="760320"/>
              </a:xfrm>
              <a:prstGeom prst="rect">
                <a:avLst/>
              </a:prstGeom>
            </p:spPr>
          </p:pic>
        </mc:Fallback>
      </mc:AlternateContent>
    </p:spTree>
    <p:extLst>
      <p:ext uri="{BB962C8B-B14F-4D97-AF65-F5344CB8AC3E}">
        <p14:creationId xmlns:p14="http://schemas.microsoft.com/office/powerpoint/2010/main" val="327440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all" dirty="0"/>
              <a:t>FOOD ETHICS IN </a:t>
            </a:r>
            <a:r>
              <a:rPr lang="en-US" cap="all" dirty="0" smtClean="0"/>
              <a:t>PRACTICE</a:t>
            </a:r>
            <a:endParaRPr lang="en-US" dirty="0"/>
          </a:p>
        </p:txBody>
      </p:sp>
      <p:sp>
        <p:nvSpPr>
          <p:cNvPr id="3" name="Content Placeholder 2"/>
          <p:cNvSpPr>
            <a:spLocks noGrp="1"/>
          </p:cNvSpPr>
          <p:nvPr>
            <p:ph idx="1"/>
          </p:nvPr>
        </p:nvSpPr>
        <p:spPr/>
        <p:txBody>
          <a:bodyPr/>
          <a:lstStyle/>
          <a:p>
            <a:r>
              <a:rPr lang="en-US" dirty="0"/>
              <a:t>Making ethical decision-making a standard practice in the food sector – for business, government and civil society</a:t>
            </a:r>
          </a:p>
          <a:p>
            <a:r>
              <a:rPr lang="en-US" dirty="0"/>
              <a:t/>
            </a:r>
            <a:br>
              <a:rPr lang="en-US" dirty="0"/>
            </a:br>
            <a:endParaRPr lang="en-US" dirty="0"/>
          </a:p>
        </p:txBody>
      </p:sp>
    </p:spTree>
    <p:extLst>
      <p:ext uri="{BB962C8B-B14F-4D97-AF65-F5344CB8AC3E}">
        <p14:creationId xmlns:p14="http://schemas.microsoft.com/office/powerpoint/2010/main" val="1951161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74638"/>
            <a:ext cx="8229600" cy="5364162"/>
          </a:xfrm>
        </p:spPr>
        <p:txBody>
          <a:bodyPr/>
          <a:lstStyle/>
          <a:p>
            <a:r>
              <a:rPr lang="en-US"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10972800" cy="639762"/>
          </a:xfrm>
          <a:solidFill>
            <a:srgbClr val="FFFF00"/>
          </a:solidFill>
        </p:spPr>
        <p:txBody>
          <a:bodyPr>
            <a:normAutofit fontScale="90000"/>
          </a:bodyPr>
          <a:lstStyle/>
          <a:p>
            <a:r>
              <a:rPr lang="en-US" dirty="0"/>
              <a:t>The primary objective of food company </a:t>
            </a:r>
            <a:r>
              <a:rPr lang="en-US" dirty="0" smtClean="0"/>
              <a:t>leaders?</a:t>
            </a:r>
            <a:endParaRPr lang="en-US" dirty="0"/>
          </a:p>
        </p:txBody>
      </p:sp>
      <p:sp>
        <p:nvSpPr>
          <p:cNvPr id="3" name="Content Placeholder 2"/>
          <p:cNvSpPr>
            <a:spLocks noGrp="1"/>
          </p:cNvSpPr>
          <p:nvPr>
            <p:ph idx="1"/>
          </p:nvPr>
        </p:nvSpPr>
        <p:spPr>
          <a:xfrm>
            <a:off x="5943600" y="1600201"/>
            <a:ext cx="6019800" cy="4525963"/>
          </a:xfrm>
        </p:spPr>
        <p:txBody>
          <a:bodyPr/>
          <a:lstStyle/>
          <a:p>
            <a:r>
              <a:rPr lang="en-US" dirty="0"/>
              <a:t>The primary objective of food company leaders will be to turn a profit and there is nothing wrong with making money. </a:t>
            </a:r>
            <a:endParaRPr lang="en-US" dirty="0" smtClean="0"/>
          </a:p>
          <a:p>
            <a:r>
              <a:rPr lang="en-US" dirty="0" smtClean="0">
                <a:solidFill>
                  <a:srgbClr val="FF0000"/>
                </a:solidFill>
              </a:rPr>
              <a:t>Moral </a:t>
            </a:r>
            <a:r>
              <a:rPr lang="en-US" dirty="0">
                <a:solidFill>
                  <a:srgbClr val="FF0000"/>
                </a:solidFill>
              </a:rPr>
              <a:t>questions will arise however in the way money is made</a:t>
            </a:r>
            <a:r>
              <a:rPr lang="en-US" dirty="0" smtClean="0">
                <a:solidFill>
                  <a:srgbClr val="FF0000"/>
                </a:solidFill>
              </a:rPr>
              <a:t>.????</a:t>
            </a:r>
            <a:endParaRPr lang="en-US" dirty="0">
              <a:solidFill>
                <a:srgbClr val="FF0000"/>
              </a:solidFill>
            </a:endParaRPr>
          </a:p>
        </p:txBody>
      </p:sp>
      <p:pic>
        <p:nvPicPr>
          <p:cNvPr id="3074" name="Picture 2" descr="Growing profit stock vector. Illustration of money, message - 414046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76317"/>
            <a:ext cx="4803775" cy="4803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51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additive="base">
                                        <p:cTn id="14" dur="500" fill="hold"/>
                                        <p:tgtEl>
                                          <p:spTgt spid="3074"/>
                                        </p:tgtEl>
                                        <p:attrNameLst>
                                          <p:attrName>ppt_x</p:attrName>
                                        </p:attrNameLst>
                                      </p:cBhvr>
                                      <p:tavLst>
                                        <p:tav tm="0">
                                          <p:val>
                                            <p:strVal val="#ppt_x"/>
                                          </p:val>
                                        </p:tav>
                                        <p:tav tm="100000">
                                          <p:val>
                                            <p:strVal val="#ppt_x"/>
                                          </p:val>
                                        </p:tav>
                                      </p:tavLst>
                                    </p:anim>
                                    <p:anim calcmode="lin" valueType="num">
                                      <p:cBhvr additive="base">
                                        <p:cTn id="15"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a:solidFill>
            <a:srgbClr val="FFFF00"/>
          </a:solidFill>
        </p:spPr>
        <p:txBody>
          <a:bodyPr>
            <a:normAutofit fontScale="90000"/>
          </a:bodyPr>
          <a:lstStyle/>
          <a:p>
            <a:r>
              <a:rPr lang="en-US" b="1" dirty="0"/>
              <a:t>What is ethical food production</a:t>
            </a:r>
            <a:r>
              <a:rPr lang="en-US" b="1" dirty="0" smtClean="0"/>
              <a:t>?</a:t>
            </a:r>
            <a:endParaRPr lang="en-US" dirty="0"/>
          </a:p>
        </p:txBody>
      </p:sp>
      <p:sp>
        <p:nvSpPr>
          <p:cNvPr id="3" name="Content Placeholder 2"/>
          <p:cNvSpPr>
            <a:spLocks noGrp="1"/>
          </p:cNvSpPr>
          <p:nvPr>
            <p:ph idx="1"/>
          </p:nvPr>
        </p:nvSpPr>
        <p:spPr/>
        <p:txBody>
          <a:bodyPr>
            <a:normAutofit/>
          </a:bodyPr>
          <a:lstStyle/>
          <a:p>
            <a:r>
              <a:rPr lang="en-US" dirty="0" smtClean="0"/>
              <a:t>Ethical </a:t>
            </a:r>
            <a:r>
              <a:rPr lang="en-US" dirty="0"/>
              <a:t>food production includes consideration of </a:t>
            </a:r>
            <a:r>
              <a:rPr lang="en-US" dirty="0" smtClean="0"/>
              <a:t>…………</a:t>
            </a:r>
          </a:p>
          <a:p>
            <a:pPr lvl="1"/>
            <a:r>
              <a:rPr lang="en-US" dirty="0"/>
              <a:t>P</a:t>
            </a:r>
            <a:r>
              <a:rPr lang="en-US" dirty="0" smtClean="0"/>
              <a:t>eople </a:t>
            </a:r>
            <a:r>
              <a:rPr lang="en-US" dirty="0"/>
              <a:t>(workers’ </a:t>
            </a:r>
            <a:r>
              <a:rPr lang="en-US" dirty="0" smtClean="0"/>
              <a:t>welfare), </a:t>
            </a:r>
          </a:p>
          <a:p>
            <a:pPr lvl="1"/>
            <a:r>
              <a:rPr lang="en-US" dirty="0" smtClean="0"/>
              <a:t>Consumer (Health and welfare)</a:t>
            </a:r>
          </a:p>
          <a:p>
            <a:pPr lvl="1"/>
            <a:r>
              <a:rPr lang="en-US" dirty="0" smtClean="0"/>
              <a:t>the </a:t>
            </a:r>
            <a:r>
              <a:rPr lang="en-US" dirty="0"/>
              <a:t>environment </a:t>
            </a:r>
            <a:r>
              <a:rPr lang="en-US" dirty="0" smtClean="0"/>
              <a:t>(environmental </a:t>
            </a:r>
            <a:r>
              <a:rPr lang="en-US" dirty="0"/>
              <a:t>sustainability) </a:t>
            </a:r>
            <a:r>
              <a:rPr lang="en-US" dirty="0" smtClean="0"/>
              <a:t>and</a:t>
            </a:r>
          </a:p>
          <a:p>
            <a:pPr lvl="1"/>
            <a:r>
              <a:rPr lang="en-US" dirty="0" smtClean="0"/>
              <a:t>animals </a:t>
            </a:r>
            <a:r>
              <a:rPr lang="en-US" dirty="0"/>
              <a:t>(mainly concerned with animal rights and welfare</a:t>
            </a:r>
            <a:r>
              <a:rPr lang="en-US" dirty="0" smtClean="0"/>
              <a:t>).</a:t>
            </a:r>
            <a:endParaRPr lang="en-US" dirty="0"/>
          </a:p>
        </p:txBody>
      </p:sp>
    </p:spTree>
    <p:extLst>
      <p:ext uri="{BB962C8B-B14F-4D97-AF65-F5344CB8AC3E}">
        <p14:creationId xmlns:p14="http://schemas.microsoft.com/office/powerpoint/2010/main" val="3616059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427" y="228600"/>
            <a:ext cx="7772400" cy="563562"/>
          </a:xfrm>
          <a:solidFill>
            <a:srgbClr val="FFFF00"/>
          </a:solidFill>
        </p:spPr>
        <p:txBody>
          <a:bodyPr>
            <a:normAutofit fontScale="90000"/>
          </a:bodyPr>
          <a:lstStyle/>
          <a:p>
            <a:r>
              <a:rPr lang="en-US" b="1" dirty="0"/>
              <a:t>What is ethical food production?</a:t>
            </a:r>
            <a:endParaRPr lang="en-US" dirty="0"/>
          </a:p>
        </p:txBody>
      </p:sp>
      <p:pic>
        <p:nvPicPr>
          <p:cNvPr id="1026" name="Picture 2" descr="http://www.foodethicscouncil.org/app/uploads/2019/01/Ethical-matrix_image_new-1024x50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8227" y="1295400"/>
            <a:ext cx="10972800" cy="5389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09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Ethical Issues Relating to the Food Industry</a:t>
            </a:r>
            <a:endParaRPr lang="en-US" dirty="0"/>
          </a:p>
        </p:txBody>
      </p:sp>
      <p:sp>
        <p:nvSpPr>
          <p:cNvPr id="3" name="Content Placeholder 2"/>
          <p:cNvSpPr>
            <a:spLocks noGrp="1"/>
          </p:cNvSpPr>
          <p:nvPr>
            <p:ph idx="1"/>
          </p:nvPr>
        </p:nvSpPr>
        <p:spPr/>
        <p:txBody>
          <a:bodyPr/>
          <a:lstStyle/>
          <a:p>
            <a:pPr lvl="0"/>
            <a:r>
              <a:rPr lang="en-US" b="1" dirty="0"/>
              <a:t>Principles</a:t>
            </a:r>
            <a:endParaRPr lang="en-US" dirty="0"/>
          </a:p>
          <a:p>
            <a:r>
              <a:rPr lang="en-US" b="1" dirty="0" smtClean="0"/>
              <a:t>Methods </a:t>
            </a:r>
            <a:r>
              <a:rPr lang="en-US" b="1" dirty="0"/>
              <a:t>of Production and </a:t>
            </a:r>
            <a:r>
              <a:rPr lang="en-US" b="1" dirty="0" smtClean="0"/>
              <a:t>Distribution</a:t>
            </a:r>
          </a:p>
          <a:p>
            <a:r>
              <a:rPr lang="en-US" b="1" dirty="0"/>
              <a:t>Marketing Issues</a:t>
            </a:r>
            <a:endParaRPr lang="en-US" dirty="0"/>
          </a:p>
          <a:p>
            <a:r>
              <a:rPr lang="en-US" b="1" dirty="0" smtClean="0"/>
              <a:t>Fair </a:t>
            </a:r>
            <a:r>
              <a:rPr lang="en-US" b="1" dirty="0"/>
              <a:t>Trade and Trade Justice Issues</a:t>
            </a:r>
            <a:endParaRPr lang="en-US" dirty="0"/>
          </a:p>
          <a:p>
            <a:r>
              <a:rPr lang="en-US" b="1" dirty="0" smtClean="0"/>
              <a:t>Environment</a:t>
            </a:r>
          </a:p>
          <a:p>
            <a:r>
              <a:rPr lang="en-US" b="1" dirty="0" smtClean="0"/>
              <a:t>Consumer</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normAutofit fontScale="90000"/>
          </a:bodyPr>
          <a:lstStyle/>
          <a:p>
            <a:pPr lvl="0"/>
            <a:r>
              <a:rPr lang="en-US" b="1" dirty="0" smtClean="0"/>
              <a:t>Principles</a:t>
            </a:r>
            <a:r>
              <a:rPr lang="en-US" dirty="0" smtClean="0"/>
              <a:t/>
            </a:r>
            <a:br>
              <a:rPr lang="en-US" dirty="0" smtClean="0"/>
            </a:br>
            <a:endParaRPr lang="en-US" dirty="0"/>
          </a:p>
        </p:txBody>
      </p:sp>
      <p:sp>
        <p:nvSpPr>
          <p:cNvPr id="3" name="Content Placeholder 2"/>
          <p:cNvSpPr>
            <a:spLocks noGrp="1"/>
          </p:cNvSpPr>
          <p:nvPr>
            <p:ph idx="1"/>
          </p:nvPr>
        </p:nvSpPr>
        <p:spPr>
          <a:xfrm>
            <a:off x="762000" y="1371601"/>
            <a:ext cx="10515600" cy="4754563"/>
          </a:xfrm>
        </p:spPr>
        <p:txBody>
          <a:bodyPr>
            <a:normAutofit fontScale="62500" lnSpcReduction="20000"/>
          </a:bodyPr>
          <a:lstStyle/>
          <a:p>
            <a:pPr>
              <a:buNone/>
            </a:pPr>
            <a:endParaRPr lang="en-US" sz="6400" dirty="0">
              <a:latin typeface="Times New Roman" pitchFamily="18" charset="0"/>
              <a:cs typeface="Times New Roman" pitchFamily="18" charset="0"/>
            </a:endParaRPr>
          </a:p>
          <a:p>
            <a:pPr algn="just"/>
            <a:r>
              <a:rPr lang="en-US" sz="6400" dirty="0" smtClean="0">
                <a:latin typeface="Times New Roman" pitchFamily="18" charset="0"/>
                <a:cs typeface="Times New Roman" pitchFamily="18" charset="0"/>
              </a:rPr>
              <a:t>The Principle(</a:t>
            </a:r>
            <a:r>
              <a:rPr lang="en-US" sz="4800" b="1" dirty="0"/>
              <a:t>Ethical Issues Relating to the Food Industry</a:t>
            </a:r>
            <a:r>
              <a:rPr lang="en-US" sz="6400" dirty="0" smtClean="0">
                <a:latin typeface="Times New Roman" pitchFamily="18" charset="0"/>
                <a:cs typeface="Times New Roman" pitchFamily="18" charset="0"/>
              </a:rPr>
              <a:t>) is </a:t>
            </a:r>
            <a:r>
              <a:rPr lang="en-US" sz="6400" dirty="0">
                <a:latin typeface="Times New Roman" pitchFamily="18" charset="0"/>
                <a:cs typeface="Times New Roman" pitchFamily="18" charset="0"/>
              </a:rPr>
              <a:t>to review all aspects of the food industry, including </a:t>
            </a:r>
            <a:r>
              <a:rPr lang="en-US" sz="6400" dirty="0">
                <a:solidFill>
                  <a:srgbClr val="FF0000"/>
                </a:solidFill>
                <a:latin typeface="Times New Roman" pitchFamily="18" charset="0"/>
                <a:cs typeface="Times New Roman" pitchFamily="18" charset="0"/>
              </a:rPr>
              <a:t>the conditions in which animals are reared, crops are grown, food is processed and products </a:t>
            </a:r>
            <a:r>
              <a:rPr lang="en-US" sz="6400" dirty="0">
                <a:solidFill>
                  <a:srgbClr val="FF0000"/>
                </a:solidFill>
                <a:latin typeface="Times New Roman" pitchFamily="18" charset="0"/>
                <a:cs typeface="Times New Roman" pitchFamily="18" charset="0"/>
              </a:rPr>
              <a:t>are marketed</a:t>
            </a:r>
            <a:r>
              <a:rPr lang="en-US" sz="6400" dirty="0">
                <a:latin typeface="Times New Roman" pitchFamily="18" charset="0"/>
                <a:cs typeface="Times New Roman" pitchFamily="18" charset="0"/>
              </a:rPr>
              <a:t>. </a:t>
            </a:r>
            <a:r>
              <a:rPr lang="en-US" sz="6400" dirty="0" smtClean="0">
                <a:latin typeface="Times New Roman" pitchFamily="18" charset="0"/>
                <a:cs typeface="Times New Roman" pitchFamily="18" charset="0"/>
              </a:rPr>
              <a:t>And </a:t>
            </a:r>
            <a:r>
              <a:rPr lang="en-US" sz="6400" dirty="0">
                <a:latin typeface="Times New Roman" pitchFamily="18" charset="0"/>
                <a:cs typeface="Times New Roman" pitchFamily="18" charset="0"/>
              </a:rPr>
              <a:t>t</a:t>
            </a:r>
            <a:r>
              <a:rPr lang="en-US" sz="6400" dirty="0" smtClean="0">
                <a:latin typeface="Times New Roman" pitchFamily="18" charset="0"/>
                <a:cs typeface="Times New Roman" pitchFamily="18" charset="0"/>
              </a:rPr>
              <a:t>he </a:t>
            </a:r>
            <a:r>
              <a:rPr lang="en-US" sz="6400" dirty="0">
                <a:latin typeface="Times New Roman" pitchFamily="18" charset="0"/>
                <a:cs typeface="Times New Roman" pitchFamily="18" charset="0"/>
              </a:rPr>
              <a:t>relationship </a:t>
            </a:r>
            <a:r>
              <a:rPr lang="en-US" sz="6400" dirty="0">
                <a:latin typeface="Times New Roman" pitchFamily="18" charset="0"/>
                <a:cs typeface="Times New Roman" pitchFamily="18" charset="0"/>
              </a:rPr>
              <a:t>among </a:t>
            </a:r>
            <a:r>
              <a:rPr lang="en-US" sz="6400" dirty="0">
                <a:latin typeface="Times New Roman" pitchFamily="18" charset="0"/>
                <a:cs typeface="Times New Roman" pitchFamily="18" charset="0"/>
              </a:rPr>
              <a:t>the producers, processors, retailers </a:t>
            </a:r>
            <a:r>
              <a:rPr lang="en-US" sz="6400" dirty="0">
                <a:latin typeface="Times New Roman" pitchFamily="18" charset="0"/>
                <a:cs typeface="Times New Roman" pitchFamily="18" charset="0"/>
              </a:rPr>
              <a:t>and consumers </a:t>
            </a:r>
            <a:r>
              <a:rPr lang="en-US" sz="6400" dirty="0">
                <a:latin typeface="Times New Roman" pitchFamily="18" charset="0"/>
                <a:cs typeface="Times New Roman" pitchFamily="18" charset="0"/>
              </a:rPr>
              <a:t>also needs to be </a:t>
            </a:r>
            <a:r>
              <a:rPr lang="en-US" sz="6400" dirty="0">
                <a:latin typeface="Times New Roman" pitchFamily="18" charset="0"/>
                <a:cs typeface="Times New Roman" pitchFamily="18" charset="0"/>
              </a:rPr>
              <a:t>scrutinized</a:t>
            </a:r>
            <a:r>
              <a:rPr lang="en-US" sz="6400" dirty="0" smtClean="0">
                <a:latin typeface="Times New Roman" pitchFamily="18" charset="0"/>
                <a:cs typeface="Times New Roman" pitchFamily="18" charset="0"/>
              </a:rPr>
              <a:t>.</a:t>
            </a:r>
            <a:r>
              <a:rPr lang="en-US" sz="6400" b="1" dirty="0">
                <a:latin typeface="Times New Roman" pitchFamily="18" charset="0"/>
                <a:cs typeface="Times New Roman" pitchFamily="18" charset="0"/>
              </a:rPr>
              <a:t> </a:t>
            </a:r>
            <a:endParaRPr lang="en-US" sz="6400" dirty="0">
              <a:latin typeface="Times New Roman" pitchFamily="18" charset="0"/>
              <a:cs typeface="Times New Roman" pitchFamily="18" charset="0"/>
            </a:endParaRPr>
          </a:p>
          <a:p>
            <a:pPr>
              <a:buNone/>
            </a:pPr>
            <a:r>
              <a:rPr lang="en-US" b="1"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solidFill>
            <a:srgbClr val="FFFF00"/>
          </a:solidFill>
        </p:spPr>
        <p:txBody>
          <a:bodyPr>
            <a:normAutofit fontScale="90000"/>
          </a:bodyPr>
          <a:lstStyle/>
          <a:p>
            <a:r>
              <a:rPr lang="en-US" dirty="0" smtClean="0"/>
              <a:t>Methods of Production and Distribution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production of food raises a number of issues that need to be considered</a:t>
            </a:r>
            <a:r>
              <a:rPr lang="en-US" dirty="0" smtClean="0"/>
              <a:t>.</a:t>
            </a:r>
          </a:p>
          <a:p>
            <a:pPr lvl="1"/>
            <a:r>
              <a:rPr lang="en-US" dirty="0" smtClean="0"/>
              <a:t>Clearly </a:t>
            </a:r>
            <a:r>
              <a:rPr lang="en-US" dirty="0"/>
              <a:t>hygiene, </a:t>
            </a:r>
            <a:endParaRPr lang="en-US" dirty="0" smtClean="0"/>
          </a:p>
          <a:p>
            <a:pPr lvl="1"/>
            <a:r>
              <a:rPr lang="en-US" dirty="0" smtClean="0"/>
              <a:t>quality </a:t>
            </a:r>
            <a:r>
              <a:rPr lang="en-US" dirty="0"/>
              <a:t>control, </a:t>
            </a:r>
            <a:endParaRPr lang="en-US" dirty="0" smtClean="0"/>
          </a:p>
          <a:p>
            <a:pPr lvl="1"/>
            <a:r>
              <a:rPr lang="en-US" dirty="0" smtClean="0"/>
              <a:t>health </a:t>
            </a:r>
            <a:r>
              <a:rPr lang="en-US" dirty="0"/>
              <a:t>and safety considerations are of great importance. </a:t>
            </a:r>
            <a:endParaRPr lang="en-US" dirty="0" smtClean="0"/>
          </a:p>
          <a:p>
            <a:r>
              <a:rPr lang="en-US" dirty="0" smtClean="0"/>
              <a:t>The </a:t>
            </a:r>
            <a:r>
              <a:rPr lang="en-US" dirty="0"/>
              <a:t>following are </a:t>
            </a:r>
            <a:r>
              <a:rPr lang="en-US" dirty="0" smtClean="0"/>
              <a:t>among </a:t>
            </a:r>
            <a:r>
              <a:rPr lang="en-US" dirty="0"/>
              <a:t>the issues that should be considered: </a:t>
            </a:r>
            <a:endParaRPr lang="en-US" dirty="0"/>
          </a:p>
          <a:p>
            <a:pPr lvl="1"/>
            <a:r>
              <a:rPr lang="en-US" dirty="0" smtClean="0"/>
              <a:t>Animal welfare. </a:t>
            </a:r>
            <a:endParaRPr lang="en-US" dirty="0"/>
          </a:p>
          <a:p>
            <a:pPr lvl="1"/>
            <a:r>
              <a:rPr lang="en-US" dirty="0"/>
              <a:t>Use of child or bonded </a:t>
            </a:r>
            <a:r>
              <a:rPr lang="en-US" dirty="0" err="1"/>
              <a:t>labour</a:t>
            </a:r>
            <a:r>
              <a:rPr lang="en-US" dirty="0"/>
              <a:t>, or employment of illegal immigrants. The International </a:t>
            </a:r>
            <a:r>
              <a:rPr lang="en-US" dirty="0" err="1" smtClean="0"/>
              <a:t>Labour</a:t>
            </a:r>
            <a:r>
              <a:rPr lang="en-US" dirty="0" smtClean="0"/>
              <a:t> </a:t>
            </a:r>
            <a:r>
              <a:rPr lang="en-US" dirty="0" err="1"/>
              <a:t>Organisation</a:t>
            </a:r>
            <a:r>
              <a:rPr lang="en-US" dirty="0"/>
              <a:t> (ILO) standards provide useful benchmarks in this area. </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Improper </a:t>
            </a:r>
            <a:r>
              <a:rPr lang="en-US" dirty="0"/>
              <a:t>use of pesticides, antibiotics, and other chemicals. </a:t>
            </a:r>
          </a:p>
          <a:p>
            <a:r>
              <a:rPr lang="en-US" dirty="0"/>
              <a:t>Misuse of water resources and the consequent impact on local farmers. </a:t>
            </a:r>
          </a:p>
          <a:p>
            <a:r>
              <a:rPr lang="en-US" dirty="0"/>
              <a:t>Soil degradation and other environmental damage to the land. </a:t>
            </a:r>
          </a:p>
          <a:p>
            <a:r>
              <a:rPr lang="en-US" dirty="0"/>
              <a:t>The sale of imported agricultural products that involves high transport costs and </a:t>
            </a:r>
            <a:r>
              <a:rPr lang="en-US" dirty="0" smtClean="0"/>
              <a:t>therefore </a:t>
            </a:r>
            <a:r>
              <a:rPr lang="en-US" dirty="0"/>
              <a:t>unnecessary carbon emissions. </a:t>
            </a:r>
          </a:p>
          <a:p>
            <a:r>
              <a:rPr lang="en-US" dirty="0"/>
              <a:t>Growing genetically modified crops.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TotalTime>
  <Words>826</Words>
  <Application>Microsoft Office PowerPoint</Application>
  <PresentationFormat>Widescreen</PresentationFormat>
  <Paragraphs>104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Ethical Issues Relating to the Food Industry</vt:lpstr>
      <vt:lpstr>Recent Incident in Hashem foods Ltd. (Sajeeb Group)</vt:lpstr>
      <vt:lpstr>The primary objective of food company leaders?</vt:lpstr>
      <vt:lpstr>What is ethical food production?</vt:lpstr>
      <vt:lpstr>What is ethical food production?</vt:lpstr>
      <vt:lpstr>Ethical Issues Relating to the Food Industry</vt:lpstr>
      <vt:lpstr>Principles </vt:lpstr>
      <vt:lpstr>Methods of Production and Distribution </vt:lpstr>
      <vt:lpstr>Cont..</vt:lpstr>
      <vt:lpstr>Marketing Issues</vt:lpstr>
      <vt:lpstr>Does she use this cream?</vt:lpstr>
      <vt:lpstr>Cont..</vt:lpstr>
      <vt:lpstr>Cont..</vt:lpstr>
      <vt:lpstr>Does he use this cream?</vt:lpstr>
      <vt:lpstr>For Example: Marketing of Breast milk Substitutes</vt:lpstr>
      <vt:lpstr>Cont..</vt:lpstr>
      <vt:lpstr> Fair Trade and Trade Justice Issues</vt:lpstr>
      <vt:lpstr>Con…</vt:lpstr>
      <vt:lpstr>Environmental Issues</vt:lpstr>
      <vt:lpstr>Environment </vt:lpstr>
      <vt:lpstr>Continu…</vt:lpstr>
      <vt:lpstr>Consumer</vt:lpstr>
      <vt:lpstr>FOOD ETHICS IN PRACTICE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Issues Relating to the Food Industry</dc:title>
  <dc:creator>su</dc:creator>
  <cp:lastModifiedBy>juwel</cp:lastModifiedBy>
  <cp:revision>46</cp:revision>
  <dcterms:created xsi:type="dcterms:W3CDTF">2018-05-30T07:33:08Z</dcterms:created>
  <dcterms:modified xsi:type="dcterms:W3CDTF">2021-07-15T04:06:46Z</dcterms:modified>
</cp:coreProperties>
</file>