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0" r:id="rId5"/>
    <p:sldId id="263" r:id="rId6"/>
    <p:sldId id="268" r:id="rId7"/>
    <p:sldId id="264" r:id="rId8"/>
    <p:sldId id="265" r:id="rId9"/>
    <p:sldId id="266" r:id="rId10"/>
    <p:sldId id="282" r:id="rId11"/>
    <p:sldId id="283" r:id="rId12"/>
    <p:sldId id="284" r:id="rId13"/>
    <p:sldId id="267" r:id="rId14"/>
    <p:sldId id="285" r:id="rId15"/>
    <p:sldId id="286" r:id="rId16"/>
    <p:sldId id="258" r:id="rId17"/>
    <p:sldId id="269" r:id="rId18"/>
    <p:sldId id="270" r:id="rId19"/>
    <p:sldId id="287" r:id="rId20"/>
    <p:sldId id="288" r:id="rId21"/>
    <p:sldId id="257" r:id="rId22"/>
    <p:sldId id="271" r:id="rId23"/>
    <p:sldId id="272" r:id="rId24"/>
    <p:sldId id="277" r:id="rId25"/>
    <p:sldId id="278" r:id="rId26"/>
    <p:sldId id="279" r:id="rId27"/>
    <p:sldId id="273" r:id="rId28"/>
    <p:sldId id="274" r:id="rId29"/>
    <p:sldId id="275" r:id="rId30"/>
    <p:sldId id="298" r:id="rId31"/>
    <p:sldId id="299" r:id="rId32"/>
    <p:sldId id="281" r:id="rId33"/>
    <p:sldId id="289" r:id="rId34"/>
    <p:sldId id="290" r:id="rId35"/>
    <p:sldId id="293" r:id="rId36"/>
    <p:sldId id="276" r:id="rId37"/>
    <p:sldId id="296" r:id="rId38"/>
    <p:sldId id="297" r:id="rId39"/>
    <p:sldId id="291" r:id="rId40"/>
    <p:sldId id="292" r:id="rId41"/>
    <p:sldId id="294" r:id="rId42"/>
    <p:sldId id="29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1"/>
            <a:ext cx="7772400" cy="4648200"/>
          </a:xfrm>
        </p:spPr>
        <p:txBody>
          <a:bodyPr>
            <a:normAutofit fontScale="90000"/>
          </a:bodyPr>
          <a:lstStyle/>
          <a:p>
            <a:r>
              <a:rPr lang="en-US" b="1" dirty="0"/>
              <a:t>EEE-315 </a:t>
            </a:r>
            <a:r>
              <a:rPr lang="en-US" dirty="0"/>
              <a:t/>
            </a:r>
            <a:br>
              <a:rPr lang="en-US" dirty="0"/>
            </a:br>
            <a:r>
              <a:rPr lang="en-US" b="1" dirty="0"/>
              <a:t>Communication Engineering-I </a:t>
            </a:r>
            <a:r>
              <a:rPr lang="en-US" dirty="0"/>
              <a:t/>
            </a:r>
            <a:br>
              <a:rPr lang="en-US" dirty="0"/>
            </a:br>
            <a:r>
              <a:rPr lang="en-US" b="1" dirty="0" smtClean="0">
                <a:solidFill>
                  <a:schemeClr val="tx2">
                    <a:lumMod val="60000"/>
                    <a:lumOff val="40000"/>
                  </a:schemeClr>
                </a:solidFill>
              </a:rPr>
              <a:t>Course Teacher</a:t>
            </a:r>
            <a:br>
              <a:rPr lang="en-US" b="1" dirty="0" smtClean="0">
                <a:solidFill>
                  <a:schemeClr val="tx2">
                    <a:lumMod val="60000"/>
                    <a:lumOff val="40000"/>
                  </a:schemeClr>
                </a:solidFill>
              </a:rPr>
            </a:br>
            <a:r>
              <a:rPr lang="en-US" dirty="0" err="1" smtClean="0">
                <a:solidFill>
                  <a:schemeClr val="tx2">
                    <a:lumMod val="60000"/>
                    <a:lumOff val="40000"/>
                  </a:schemeClr>
                </a:solidFill>
              </a:rPr>
              <a:t>Md.Sohel</a:t>
            </a:r>
            <a:r>
              <a:rPr lang="en-US" dirty="0" smtClean="0">
                <a:solidFill>
                  <a:schemeClr val="tx2">
                    <a:lumMod val="60000"/>
                    <a:lumOff val="40000"/>
                  </a:schemeClr>
                </a:solidFill>
              </a:rPr>
              <a:t> </a:t>
            </a:r>
            <a:r>
              <a:rPr lang="en-US" dirty="0" err="1">
                <a:solidFill>
                  <a:schemeClr val="tx2">
                    <a:lumMod val="60000"/>
                    <a:lumOff val="40000"/>
                  </a:schemeClr>
                </a:solidFill>
              </a:rPr>
              <a:t>Rana</a:t>
            </a:r>
            <a:r>
              <a:rPr lang="en-US" dirty="0">
                <a:solidFill>
                  <a:schemeClr val="tx2">
                    <a:lumMod val="60000"/>
                    <a:lumOff val="40000"/>
                  </a:schemeClr>
                </a:solidFill>
              </a:rPr>
              <a:t> </a:t>
            </a:r>
            <a:br>
              <a:rPr lang="en-US" dirty="0">
                <a:solidFill>
                  <a:schemeClr val="tx2">
                    <a:lumMod val="60000"/>
                    <a:lumOff val="40000"/>
                  </a:schemeClr>
                </a:solidFill>
              </a:rPr>
            </a:br>
            <a:r>
              <a:rPr lang="en-US" dirty="0" err="1">
                <a:solidFill>
                  <a:schemeClr val="tx2">
                    <a:lumMod val="60000"/>
                    <a:lumOff val="40000"/>
                  </a:schemeClr>
                </a:solidFill>
              </a:rPr>
              <a:t>Lecturer,Dept</a:t>
            </a:r>
            <a:r>
              <a:rPr lang="en-US" dirty="0">
                <a:solidFill>
                  <a:schemeClr val="tx2">
                    <a:lumMod val="60000"/>
                    <a:lumOff val="40000"/>
                  </a:schemeClr>
                </a:solidFill>
              </a:rPr>
              <a:t>. of EEE </a:t>
            </a:r>
            <a:br>
              <a:rPr lang="en-US" dirty="0">
                <a:solidFill>
                  <a:schemeClr val="tx2">
                    <a:lumMod val="60000"/>
                    <a:lumOff val="40000"/>
                  </a:schemeClr>
                </a:solidFill>
              </a:rPr>
            </a:br>
            <a:r>
              <a:rPr lang="en-US" dirty="0" err="1">
                <a:solidFill>
                  <a:schemeClr val="tx2">
                    <a:lumMod val="60000"/>
                    <a:lumOff val="40000"/>
                  </a:schemeClr>
                </a:solidFill>
              </a:rPr>
              <a:t>Email:sohel.eee@diu.edu.bd</a:t>
            </a:r>
            <a:r>
              <a:rPr lang="en-US" dirty="0">
                <a:solidFill>
                  <a:schemeClr val="tx2">
                    <a:lumMod val="60000"/>
                    <a:lumOff val="40000"/>
                  </a:schemeClr>
                </a:solidFill>
              </a:rPr>
              <a:t> </a:t>
            </a:r>
            <a:br>
              <a:rPr lang="en-US" dirty="0">
                <a:solidFill>
                  <a:schemeClr val="tx2">
                    <a:lumMod val="60000"/>
                    <a:lumOff val="40000"/>
                  </a:schemeClr>
                </a:solidFill>
              </a:rPr>
            </a:br>
            <a:r>
              <a:rPr lang="en-US" dirty="0">
                <a:solidFill>
                  <a:schemeClr val="tx2">
                    <a:lumMod val="60000"/>
                    <a:lumOff val="40000"/>
                  </a:schemeClr>
                </a:solidFill>
              </a:rPr>
              <a:t>Phone:01736723130 </a:t>
            </a:r>
          </a:p>
        </p:txBody>
      </p:sp>
    </p:spTree>
    <p:extLst>
      <p:ext uri="{BB962C8B-B14F-4D97-AF65-F5344CB8AC3E}">
        <p14:creationId xmlns:p14="http://schemas.microsoft.com/office/powerpoint/2010/main" val="2404185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363" y="1328738"/>
            <a:ext cx="6391275"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974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8309739" cy="289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832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745673"/>
            <a:ext cx="899295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852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181600"/>
            <a:ext cx="9144001"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58877" y="79453"/>
            <a:ext cx="1026243" cy="523220"/>
          </a:xfrm>
          <a:prstGeom prst="rect">
            <a:avLst/>
          </a:prstGeom>
          <a:noFill/>
        </p:spPr>
        <p:txBody>
          <a:bodyPr wrap="none" rtlCol="0">
            <a:spAutoFit/>
          </a:bodyPr>
          <a:lstStyle/>
          <a:p>
            <a:r>
              <a:rPr lang="en-US" sz="2800" b="1" dirty="0" smtClean="0"/>
              <a:t>Noise</a:t>
            </a:r>
            <a:endParaRPr lang="en-US" sz="2800" b="1" dirty="0"/>
          </a:p>
        </p:txBody>
      </p:sp>
    </p:spTree>
    <p:extLst>
      <p:ext uri="{BB962C8B-B14F-4D97-AF65-F5344CB8AC3E}">
        <p14:creationId xmlns:p14="http://schemas.microsoft.com/office/powerpoint/2010/main" val="1842981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19200"/>
            <a:ext cx="5986462" cy="414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787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845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076267"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417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6167437" cy="579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3094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97230"/>
            <a:ext cx="8001000" cy="456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0" y="152400"/>
            <a:ext cx="4733283" cy="523220"/>
          </a:xfrm>
          <a:prstGeom prst="rect">
            <a:avLst/>
          </a:prstGeom>
          <a:noFill/>
        </p:spPr>
        <p:txBody>
          <a:bodyPr wrap="none" rtlCol="0">
            <a:spAutoFit/>
          </a:bodyPr>
          <a:lstStyle/>
          <a:p>
            <a:r>
              <a:rPr lang="en-US" sz="2800" b="1" dirty="0" smtClean="0"/>
              <a:t>Digital Communication System</a:t>
            </a:r>
            <a:endParaRPr lang="en-US" sz="2800" b="1" dirty="0"/>
          </a:p>
        </p:txBody>
      </p:sp>
      <p:sp>
        <p:nvSpPr>
          <p:cNvPr id="3" name="TextBox 2"/>
          <p:cNvSpPr txBox="1"/>
          <p:nvPr/>
        </p:nvSpPr>
        <p:spPr>
          <a:xfrm>
            <a:off x="152400" y="5257800"/>
            <a:ext cx="4179542" cy="369332"/>
          </a:xfrm>
          <a:prstGeom prst="rect">
            <a:avLst/>
          </a:prstGeom>
          <a:noFill/>
        </p:spPr>
        <p:txBody>
          <a:bodyPr wrap="none" rtlCol="0">
            <a:spAutoFit/>
          </a:bodyPr>
          <a:lstStyle/>
          <a:p>
            <a:r>
              <a:rPr lang="en-US" dirty="0" smtClean="0">
                <a:solidFill>
                  <a:srgbClr val="FF0000"/>
                </a:solidFill>
              </a:rPr>
              <a:t>A/D Converter: Analog to Digital Converter</a:t>
            </a:r>
            <a:endParaRPr lang="en-US" dirty="0">
              <a:solidFill>
                <a:srgbClr val="FF0000"/>
              </a:solidFill>
            </a:endParaRPr>
          </a:p>
        </p:txBody>
      </p:sp>
      <p:sp>
        <p:nvSpPr>
          <p:cNvPr id="5" name="TextBox 4"/>
          <p:cNvSpPr txBox="1"/>
          <p:nvPr/>
        </p:nvSpPr>
        <p:spPr>
          <a:xfrm>
            <a:off x="152400" y="5791200"/>
            <a:ext cx="4248471" cy="369332"/>
          </a:xfrm>
          <a:prstGeom prst="rect">
            <a:avLst/>
          </a:prstGeom>
          <a:noFill/>
        </p:spPr>
        <p:txBody>
          <a:bodyPr wrap="none" rtlCol="0">
            <a:spAutoFit/>
          </a:bodyPr>
          <a:lstStyle/>
          <a:p>
            <a:r>
              <a:rPr lang="en-US" dirty="0" smtClean="0">
                <a:solidFill>
                  <a:srgbClr val="FF0000"/>
                </a:solidFill>
              </a:rPr>
              <a:t>D/A Converter: </a:t>
            </a:r>
            <a:r>
              <a:rPr lang="en-US" dirty="0">
                <a:solidFill>
                  <a:srgbClr val="FF0000"/>
                </a:solidFill>
              </a:rPr>
              <a:t>Digital </a:t>
            </a:r>
            <a:r>
              <a:rPr lang="en-US" dirty="0" smtClean="0">
                <a:solidFill>
                  <a:srgbClr val="FF0000"/>
                </a:solidFill>
              </a:rPr>
              <a:t>to Analog Converter</a:t>
            </a:r>
            <a:endParaRPr lang="en-US" dirty="0">
              <a:solidFill>
                <a:srgbClr val="FF0000"/>
              </a:solidFill>
            </a:endParaRPr>
          </a:p>
        </p:txBody>
      </p:sp>
    </p:spTree>
    <p:extLst>
      <p:ext uri="{BB962C8B-B14F-4D97-AF65-F5344CB8AC3E}">
        <p14:creationId xmlns:p14="http://schemas.microsoft.com/office/powerpoint/2010/main" val="1823506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19199"/>
            <a:ext cx="7086600" cy="422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752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1066800"/>
            <a:ext cx="8991600" cy="5909310"/>
          </a:xfrm>
          <a:prstGeom prst="rect">
            <a:avLst/>
          </a:prstGeom>
        </p:spPr>
        <p:txBody>
          <a:bodyPr wrap="square">
            <a:spAutoFit/>
          </a:bodyPr>
          <a:lstStyle/>
          <a:p>
            <a:pPr algn="just"/>
            <a:r>
              <a:rPr lang="en-US" b="1" dirty="0"/>
              <a:t>Credit(s): 3.0 </a:t>
            </a:r>
            <a:endParaRPr lang="en-US" b="1" dirty="0" smtClean="0"/>
          </a:p>
          <a:p>
            <a:pPr algn="just"/>
            <a:r>
              <a:rPr lang="en-US" b="1" dirty="0" smtClean="0"/>
              <a:t>Pre-requisite(s</a:t>
            </a:r>
            <a:r>
              <a:rPr lang="en-US" b="1" dirty="0"/>
              <a:t>): EEE 227 </a:t>
            </a:r>
            <a:r>
              <a:rPr lang="en-US" b="1" dirty="0" smtClean="0"/>
              <a:t>(Signal and System)</a:t>
            </a:r>
          </a:p>
          <a:p>
            <a:pPr algn="just"/>
            <a:r>
              <a:rPr lang="en-US" b="1" dirty="0" smtClean="0"/>
              <a:t>Overview </a:t>
            </a:r>
            <a:r>
              <a:rPr lang="en-US" b="1" dirty="0"/>
              <a:t>of communication systems</a:t>
            </a:r>
            <a:r>
              <a:rPr lang="en-US" dirty="0"/>
              <a:t>: basic principles, fundamental elements, system limitations, message source, bandwidth requirements, transmission media types, transmission capacity. </a:t>
            </a:r>
          </a:p>
          <a:p>
            <a:pPr algn="just"/>
            <a:r>
              <a:rPr lang="en-US" b="1" dirty="0"/>
              <a:t>Noise</a:t>
            </a:r>
            <a:r>
              <a:rPr lang="en-US" dirty="0"/>
              <a:t>: sources of noise, characteristics of various types of noise and SNR, mathematical representation of noise: spectral components of noise, superposition of noise, linear filtering, noise bandwidth </a:t>
            </a:r>
            <a:endParaRPr lang="en-US" dirty="0" smtClean="0"/>
          </a:p>
          <a:p>
            <a:pPr algn="just"/>
            <a:r>
              <a:rPr lang="en-US" b="1" dirty="0" smtClean="0"/>
              <a:t>Continuous </a:t>
            </a:r>
            <a:r>
              <a:rPr lang="en-US" b="1" dirty="0"/>
              <a:t>wave modulation: </a:t>
            </a:r>
            <a:r>
              <a:rPr lang="en-US" dirty="0"/>
              <a:t>baseband transmission, carrier transmission; </a:t>
            </a:r>
            <a:endParaRPr lang="en-US" dirty="0" smtClean="0"/>
          </a:p>
          <a:p>
            <a:pPr algn="just"/>
            <a:r>
              <a:rPr lang="en-US" b="1" dirty="0" smtClean="0"/>
              <a:t>Amplitude </a:t>
            </a:r>
            <a:r>
              <a:rPr lang="en-US" b="1" dirty="0"/>
              <a:t>modulation(AM): </a:t>
            </a:r>
            <a:r>
              <a:rPr lang="en-US" dirty="0"/>
              <a:t>SSB,VSB, spectral analysis, envelope and synchronous detection. </a:t>
            </a:r>
            <a:endParaRPr lang="en-US" b="1" dirty="0"/>
          </a:p>
          <a:p>
            <a:pPr algn="just"/>
            <a:r>
              <a:rPr lang="en-US" b="1" dirty="0" smtClean="0"/>
              <a:t>Frequency modulation(FM): </a:t>
            </a:r>
            <a:r>
              <a:rPr lang="en-US" dirty="0"/>
              <a:t>frequency modulation(FM),phase modulation, spectral analysis, demodulation of FM and PM signals, noise in amplitude modulation systems, noise in frequency modulation systems. </a:t>
            </a:r>
          </a:p>
          <a:p>
            <a:pPr algn="just"/>
            <a:endParaRPr lang="en-US" b="1" dirty="0" smtClean="0"/>
          </a:p>
          <a:p>
            <a:pPr algn="just"/>
            <a:r>
              <a:rPr lang="en-US" b="1" dirty="0" smtClean="0"/>
              <a:t>Sampling </a:t>
            </a:r>
            <a:r>
              <a:rPr lang="en-US" b="1" dirty="0"/>
              <a:t>: </a:t>
            </a:r>
            <a:r>
              <a:rPr lang="en-US" dirty="0"/>
              <a:t>sampling theorem, Nyquist criteria, frequency aliasing, instantaneous and natural sampling. </a:t>
            </a:r>
          </a:p>
          <a:p>
            <a:pPr algn="just"/>
            <a:endParaRPr lang="en-US" b="1" dirty="0" smtClean="0"/>
          </a:p>
          <a:p>
            <a:pPr algn="just"/>
            <a:r>
              <a:rPr lang="en-US" b="1" dirty="0" smtClean="0"/>
              <a:t>Analog-to-digital </a:t>
            </a:r>
            <a:r>
              <a:rPr lang="en-US" b="1" dirty="0"/>
              <a:t>conversion: </a:t>
            </a:r>
            <a:r>
              <a:rPr lang="en-US" dirty="0"/>
              <a:t>pulse-amplitude modulation, quantization of signals, pulse-code modulation, non-uniform quantization, multiplexing PCM signals, differential PCM, delta modulation, adaptive delta modulation, noise in pulse code and delta modulation systems. </a:t>
            </a:r>
          </a:p>
          <a:p>
            <a:pPr algn="just"/>
            <a:r>
              <a:rPr lang="en-US" dirty="0"/>
              <a:t>Course Contents </a:t>
            </a:r>
          </a:p>
        </p:txBody>
      </p:sp>
      <p:sp>
        <p:nvSpPr>
          <p:cNvPr id="4" name="Rectangle 3"/>
          <p:cNvSpPr/>
          <p:nvPr/>
        </p:nvSpPr>
        <p:spPr>
          <a:xfrm>
            <a:off x="3345873" y="152400"/>
            <a:ext cx="2702022" cy="523220"/>
          </a:xfrm>
          <a:prstGeom prst="rect">
            <a:avLst/>
          </a:prstGeom>
        </p:spPr>
        <p:txBody>
          <a:bodyPr wrap="none">
            <a:spAutoFit/>
          </a:bodyPr>
          <a:lstStyle/>
          <a:p>
            <a:r>
              <a:rPr lang="en-US" sz="2800" b="1" dirty="0"/>
              <a:t>Course Contents </a:t>
            </a:r>
          </a:p>
        </p:txBody>
      </p:sp>
    </p:spTree>
    <p:extLst>
      <p:ext uri="{BB962C8B-B14F-4D97-AF65-F5344CB8AC3E}">
        <p14:creationId xmlns:p14="http://schemas.microsoft.com/office/powerpoint/2010/main" val="770255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 y="846138"/>
            <a:ext cx="8729663"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865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2202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3275" y="304800"/>
            <a:ext cx="24574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1242013"/>
            <a:ext cx="9067800" cy="646331"/>
          </a:xfrm>
          <a:prstGeom prst="rect">
            <a:avLst/>
          </a:prstGeom>
          <a:noFill/>
        </p:spPr>
        <p:txBody>
          <a:bodyPr wrap="square" rtlCol="0">
            <a:spAutoFit/>
          </a:bodyPr>
          <a:lstStyle/>
          <a:p>
            <a:pPr algn="just"/>
            <a:r>
              <a:rPr lang="en-US" b="1" dirty="0" smtClean="0"/>
              <a:t>Modulation is a part of Transmission which is done in Transmitter before Message Signal Transmission through  Communication Channel</a:t>
            </a:r>
            <a:endParaRPr lang="en-US"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5049"/>
            <a:ext cx="9048750" cy="297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865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76808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00400"/>
            <a:ext cx="8768080" cy="57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62400" y="76200"/>
            <a:ext cx="1596912" cy="646331"/>
          </a:xfrm>
          <a:prstGeom prst="rect">
            <a:avLst/>
          </a:prstGeom>
          <a:noFill/>
        </p:spPr>
        <p:txBody>
          <a:bodyPr wrap="none" rtlCol="0">
            <a:spAutoFit/>
          </a:bodyPr>
          <a:lstStyle/>
          <a:p>
            <a:r>
              <a:rPr lang="en-US" sz="3600" b="1" dirty="0" smtClean="0"/>
              <a:t>Carrier </a:t>
            </a:r>
            <a:endParaRPr lang="en-US" sz="3600" b="1"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 y="4191000"/>
            <a:ext cx="884936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71800" y="2667000"/>
            <a:ext cx="4162934" cy="584775"/>
          </a:xfrm>
          <a:prstGeom prst="rect">
            <a:avLst/>
          </a:prstGeom>
          <a:noFill/>
        </p:spPr>
        <p:txBody>
          <a:bodyPr wrap="none" rtlCol="0">
            <a:spAutoFit/>
          </a:bodyPr>
          <a:lstStyle/>
          <a:p>
            <a:r>
              <a:rPr lang="en-US" sz="3200" b="1" dirty="0" smtClean="0"/>
              <a:t>Reason For Modulation</a:t>
            </a:r>
            <a:endParaRPr lang="en-US" sz="3200" b="1" dirty="0"/>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86200"/>
            <a:ext cx="35242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3106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58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6796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7675" y="1285874"/>
            <a:ext cx="4886325"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6" y="2395538"/>
            <a:ext cx="439102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662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709"/>
            <a:ext cx="7543800" cy="4405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010891"/>
            <a:ext cx="324802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52697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4924425" cy="618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33400"/>
            <a:ext cx="2314575" cy="327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76600" y="0"/>
            <a:ext cx="2801088" cy="523220"/>
          </a:xfrm>
          <a:prstGeom prst="rect">
            <a:avLst/>
          </a:prstGeom>
          <a:noFill/>
        </p:spPr>
        <p:txBody>
          <a:bodyPr wrap="none" rtlCol="0">
            <a:spAutoFit/>
          </a:bodyPr>
          <a:lstStyle/>
          <a:p>
            <a:r>
              <a:rPr lang="en-US" sz="2800" b="1" u="sng" dirty="0" smtClean="0"/>
              <a:t>Modulated Signal</a:t>
            </a:r>
            <a:endParaRPr lang="en-US" sz="2800" b="1" u="sng"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799" y="5021407"/>
            <a:ext cx="4648201"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6620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 y="304800"/>
            <a:ext cx="8797159"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81275"/>
            <a:ext cx="50768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225" y="2543175"/>
            <a:ext cx="30289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763" y="2971800"/>
            <a:ext cx="8693249" cy="2950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9386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83820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5185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6678"/>
            <a:ext cx="9067800" cy="2862322"/>
          </a:xfrm>
          <a:prstGeom prst="rect">
            <a:avLst/>
          </a:prstGeom>
        </p:spPr>
        <p:txBody>
          <a:bodyPr wrap="square">
            <a:spAutoFit/>
          </a:bodyPr>
          <a:lstStyle/>
          <a:p>
            <a:pPr algn="just"/>
            <a:r>
              <a:rPr lang="en-US" b="1" dirty="0"/>
              <a:t>Digital modulation technique</a:t>
            </a:r>
            <a:r>
              <a:rPr lang="en-US" dirty="0"/>
              <a:t>: ASK, FSK, BPSK, differential PSK, QPSK, M-</a:t>
            </a:r>
            <a:r>
              <a:rPr lang="en-US" dirty="0" err="1"/>
              <a:t>ary</a:t>
            </a:r>
            <a:r>
              <a:rPr lang="en-US" dirty="0"/>
              <a:t> PSK, M-</a:t>
            </a:r>
            <a:r>
              <a:rPr lang="en-US" dirty="0" err="1"/>
              <a:t>ary</a:t>
            </a:r>
            <a:r>
              <a:rPr lang="en-US" dirty="0"/>
              <a:t> PSK, minimum shift keying (MSK). </a:t>
            </a:r>
          </a:p>
          <a:p>
            <a:pPr algn="just"/>
            <a:endParaRPr lang="en-US" b="1" dirty="0" smtClean="0"/>
          </a:p>
          <a:p>
            <a:pPr algn="just"/>
            <a:r>
              <a:rPr lang="en-US" b="1" dirty="0" smtClean="0"/>
              <a:t>Multiplexing</a:t>
            </a:r>
            <a:r>
              <a:rPr lang="en-US" b="1" dirty="0"/>
              <a:t>: </a:t>
            </a:r>
            <a:r>
              <a:rPr lang="en-US" dirty="0"/>
              <a:t>Time-division multiplexing (TDM)- principle, receiver synchronization, frame synchronization, TDM of multiple bit rate systems; frequency-division multiplexing (FDM)- principle, demultiplexing. PDH, SONET/SDH. </a:t>
            </a:r>
          </a:p>
          <a:p>
            <a:pPr algn="just"/>
            <a:endParaRPr lang="en-US" b="1" dirty="0" smtClean="0"/>
          </a:p>
          <a:p>
            <a:pPr algn="just"/>
            <a:r>
              <a:rPr lang="en-US" b="1" dirty="0" smtClean="0"/>
              <a:t>Multiple-access </a:t>
            </a:r>
            <a:r>
              <a:rPr lang="en-US" b="1" dirty="0"/>
              <a:t>techniques: </a:t>
            </a:r>
            <a:r>
              <a:rPr lang="en-US" dirty="0"/>
              <a:t>Time-division multiple-access (TDMA), frequency-division multiple access (FDMA); code-division multiple access (CDMA) - spread spectrum multiplexing, coding techniques and constraints of CDMA. </a:t>
            </a:r>
          </a:p>
        </p:txBody>
      </p:sp>
      <p:sp>
        <p:nvSpPr>
          <p:cNvPr id="3" name="Rectangle 2"/>
          <p:cNvSpPr/>
          <p:nvPr/>
        </p:nvSpPr>
        <p:spPr>
          <a:xfrm>
            <a:off x="0" y="3962400"/>
            <a:ext cx="9067800" cy="923330"/>
          </a:xfrm>
          <a:prstGeom prst="rect">
            <a:avLst/>
          </a:prstGeom>
        </p:spPr>
        <p:txBody>
          <a:bodyPr wrap="square">
            <a:spAutoFit/>
          </a:bodyPr>
          <a:lstStyle/>
          <a:p>
            <a:r>
              <a:rPr lang="en-US" b="1" dirty="0"/>
              <a:t>Ref. Book: </a:t>
            </a:r>
          </a:p>
          <a:p>
            <a:r>
              <a:rPr lang="en-US" b="1" dirty="0">
                <a:solidFill>
                  <a:srgbClr val="FF0000"/>
                </a:solidFill>
              </a:rPr>
              <a:t>1.Modern Digital ad Analog Communication Systems. B.P. Lathi </a:t>
            </a:r>
          </a:p>
          <a:p>
            <a:r>
              <a:rPr lang="en-US" dirty="0"/>
              <a:t>2.Electronic Communication System . Kennedy and Davis </a:t>
            </a:r>
          </a:p>
        </p:txBody>
      </p:sp>
    </p:spTree>
    <p:extLst>
      <p:ext uri="{BB962C8B-B14F-4D97-AF65-F5344CB8AC3E}">
        <p14:creationId xmlns:p14="http://schemas.microsoft.com/office/powerpoint/2010/main" val="13359933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5245" y="228600"/>
            <a:ext cx="3913507" cy="369332"/>
          </a:xfrm>
          <a:prstGeom prst="rect">
            <a:avLst/>
          </a:prstGeom>
        </p:spPr>
        <p:txBody>
          <a:bodyPr wrap="none">
            <a:spAutoFit/>
          </a:bodyPr>
          <a:lstStyle/>
          <a:p>
            <a:r>
              <a:rPr lang="en-US" b="1" dirty="0"/>
              <a:t>Frequency division multiplexing (FDM) </a:t>
            </a:r>
          </a:p>
        </p:txBody>
      </p:sp>
      <p:sp>
        <p:nvSpPr>
          <p:cNvPr id="3" name="Rectangle 2"/>
          <p:cNvSpPr/>
          <p:nvPr/>
        </p:nvSpPr>
        <p:spPr>
          <a:xfrm>
            <a:off x="0" y="1295400"/>
            <a:ext cx="9067800" cy="3416320"/>
          </a:xfrm>
          <a:prstGeom prst="rect">
            <a:avLst/>
          </a:prstGeom>
        </p:spPr>
        <p:txBody>
          <a:bodyPr wrap="square">
            <a:spAutoFit/>
          </a:bodyPr>
          <a:lstStyle/>
          <a:p>
            <a:pPr algn="just"/>
            <a:r>
              <a:rPr lang="en-US" dirty="0"/>
              <a:t>Frequency division multiplexing (FDM) is an </a:t>
            </a:r>
            <a:r>
              <a:rPr lang="en-US" b="1" dirty="0"/>
              <a:t>analog technique </a:t>
            </a:r>
            <a:r>
              <a:rPr lang="en-US" dirty="0"/>
              <a:t>that can be applied when the bandwidth of a link is greater than the combined bandwidth of the signals to be transmitted. In FDM, signals generated by each sending device is modulated with different carrier frequencies. These modulated signals are then combined into a single composite signal that can be transported by the link. </a:t>
            </a:r>
            <a:endParaRPr lang="en-US" dirty="0" smtClean="0"/>
          </a:p>
          <a:p>
            <a:pPr algn="just"/>
            <a:r>
              <a:rPr lang="en-US" dirty="0" smtClean="0"/>
              <a:t>Carrier </a:t>
            </a:r>
            <a:r>
              <a:rPr lang="en-US" dirty="0"/>
              <a:t>frequencies are separated by sufficient bandwidth to accommodate the modulated signal. Channels can be separated by unused bandwidth guard bands to prevent signals from overlapping. In the demodulator, the original signals are separated from the composite signal through filtering. In addition carrier frequencies must not interfere with the original data frequencies. We consider FDM to be an analog multiplexing technique; however, this does not mean that FDM cannot be used to combine sources sending digital signals. A digital signal can be converted to an analog signal before FDM is used to multiplex them. </a:t>
            </a:r>
          </a:p>
        </p:txBody>
      </p:sp>
    </p:spTree>
    <p:extLst>
      <p:ext uri="{BB962C8B-B14F-4D97-AF65-F5344CB8AC3E}">
        <p14:creationId xmlns:p14="http://schemas.microsoft.com/office/powerpoint/2010/main" val="2929791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1371600"/>
            <a:ext cx="77787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862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1560513"/>
            <a:ext cx="8620125"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9665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1766888"/>
            <a:ext cx="8810625"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32091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38200"/>
            <a:ext cx="7153275" cy="537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1863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7391400" cy="564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427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81000"/>
            <a:ext cx="19431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873" y="1028324"/>
            <a:ext cx="8693727" cy="3696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7119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1371600"/>
            <a:ext cx="77787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34200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8" y="1603375"/>
            <a:ext cx="7437437"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5481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946" y="1600200"/>
            <a:ext cx="7177217"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533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13" y="1733550"/>
            <a:ext cx="6505575"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228600"/>
            <a:ext cx="8763000" cy="707886"/>
          </a:xfrm>
          <a:prstGeom prst="rect">
            <a:avLst/>
          </a:prstGeom>
        </p:spPr>
        <p:txBody>
          <a:bodyPr wrap="square">
            <a:spAutoFit/>
          </a:bodyPr>
          <a:lstStyle/>
          <a:p>
            <a:pPr algn="just"/>
            <a:r>
              <a:rPr lang="en-US" sz="2000" b="1" dirty="0" smtClean="0"/>
              <a:t>Communication </a:t>
            </a:r>
            <a:r>
              <a:rPr lang="en-US" sz="2000" b="1" dirty="0"/>
              <a:t>E</a:t>
            </a:r>
            <a:r>
              <a:rPr lang="en-US" sz="2000" b="1" dirty="0" smtClean="0"/>
              <a:t>ngineering</a:t>
            </a:r>
            <a:r>
              <a:rPr lang="en-US" sz="2000" dirty="0" smtClean="0"/>
              <a:t> </a:t>
            </a:r>
            <a:r>
              <a:rPr lang="en-US" sz="2000" dirty="0"/>
              <a:t>concerned with the sending and receiving of signals especially by means of electrical </a:t>
            </a:r>
            <a:r>
              <a:rPr lang="en-US" sz="2000" dirty="0" smtClean="0"/>
              <a:t>devices </a:t>
            </a:r>
            <a:r>
              <a:rPr lang="en-US" sz="2000" dirty="0"/>
              <a:t>and electromagnetic waves.</a:t>
            </a:r>
          </a:p>
        </p:txBody>
      </p:sp>
    </p:spTree>
    <p:extLst>
      <p:ext uri="{BB962C8B-B14F-4D97-AF65-F5344CB8AC3E}">
        <p14:creationId xmlns:p14="http://schemas.microsoft.com/office/powerpoint/2010/main" val="21549542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310" y="228600"/>
            <a:ext cx="6002991"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128" y="3962400"/>
            <a:ext cx="5632246" cy="261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3461" y="3411969"/>
            <a:ext cx="1944687"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6410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63" y="1681163"/>
            <a:ext cx="753427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268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3831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8" y="366713"/>
            <a:ext cx="7853362" cy="6432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80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1828800"/>
            <a:ext cx="9010650"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38400" y="914400"/>
            <a:ext cx="4289379" cy="461665"/>
          </a:xfrm>
          <a:prstGeom prst="rect">
            <a:avLst/>
          </a:prstGeom>
          <a:noFill/>
        </p:spPr>
        <p:txBody>
          <a:bodyPr wrap="none" rtlCol="0">
            <a:spAutoFit/>
          </a:bodyPr>
          <a:lstStyle/>
          <a:p>
            <a:r>
              <a:rPr lang="en-US" sz="2400" b="1" dirty="0" smtClean="0"/>
              <a:t>Modern Communication System</a:t>
            </a:r>
            <a:endParaRPr lang="en-US" sz="2400" b="1" dirty="0"/>
          </a:p>
        </p:txBody>
      </p:sp>
    </p:spTree>
    <p:extLst>
      <p:ext uri="{BB962C8B-B14F-4D97-AF65-F5344CB8AC3E}">
        <p14:creationId xmlns:p14="http://schemas.microsoft.com/office/powerpoint/2010/main" val="3249799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6" y="3714354"/>
            <a:ext cx="9014394" cy="1467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33" y="5562600"/>
            <a:ext cx="9083667"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57600" y="5105400"/>
            <a:ext cx="1908279" cy="523220"/>
          </a:xfrm>
          <a:prstGeom prst="rect">
            <a:avLst/>
          </a:prstGeom>
          <a:noFill/>
        </p:spPr>
        <p:txBody>
          <a:bodyPr wrap="none" rtlCol="0">
            <a:spAutoFit/>
          </a:bodyPr>
          <a:lstStyle/>
          <a:p>
            <a:r>
              <a:rPr lang="en-US" sz="2800" b="1" dirty="0" smtClean="0"/>
              <a:t>Transmitter</a:t>
            </a:r>
            <a:endParaRPr lang="en-US" sz="2800" b="1" dirty="0"/>
          </a:p>
        </p:txBody>
      </p:sp>
      <p:sp>
        <p:nvSpPr>
          <p:cNvPr id="3" name="TextBox 2"/>
          <p:cNvSpPr txBox="1"/>
          <p:nvPr/>
        </p:nvSpPr>
        <p:spPr>
          <a:xfrm>
            <a:off x="2286000" y="3200400"/>
            <a:ext cx="4128759" cy="523220"/>
          </a:xfrm>
          <a:prstGeom prst="rect">
            <a:avLst/>
          </a:prstGeom>
          <a:noFill/>
        </p:spPr>
        <p:txBody>
          <a:bodyPr wrap="none" rtlCol="0">
            <a:spAutoFit/>
          </a:bodyPr>
          <a:lstStyle/>
          <a:p>
            <a:r>
              <a:rPr lang="en-US" sz="2800" b="1" dirty="0" smtClean="0"/>
              <a:t>Source &amp; Input Transducer</a:t>
            </a:r>
            <a:endParaRPr lang="en-US" sz="2800" b="1" dirty="0"/>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00" y="758825"/>
            <a:ext cx="8523287"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38400" y="76200"/>
            <a:ext cx="4289379" cy="461665"/>
          </a:xfrm>
          <a:prstGeom prst="rect">
            <a:avLst/>
          </a:prstGeom>
          <a:noFill/>
        </p:spPr>
        <p:txBody>
          <a:bodyPr wrap="none" rtlCol="0">
            <a:spAutoFit/>
          </a:bodyPr>
          <a:lstStyle/>
          <a:p>
            <a:r>
              <a:rPr lang="en-US" sz="2400" b="1" dirty="0" smtClean="0"/>
              <a:t>Modern Communication System</a:t>
            </a:r>
            <a:endParaRPr lang="en-US" sz="2400" b="1" dirty="0"/>
          </a:p>
        </p:txBody>
      </p:sp>
    </p:spTree>
    <p:extLst>
      <p:ext uri="{BB962C8B-B14F-4D97-AF65-F5344CB8AC3E}">
        <p14:creationId xmlns:p14="http://schemas.microsoft.com/office/powerpoint/2010/main" val="2870104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 y="936766"/>
            <a:ext cx="9150927" cy="150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43275"/>
            <a:ext cx="9143999"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257800"/>
            <a:ext cx="7162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34258" y="457200"/>
            <a:ext cx="1399742" cy="523220"/>
          </a:xfrm>
          <a:prstGeom prst="rect">
            <a:avLst/>
          </a:prstGeom>
          <a:noFill/>
        </p:spPr>
        <p:txBody>
          <a:bodyPr wrap="none" rtlCol="0">
            <a:spAutoFit/>
          </a:bodyPr>
          <a:lstStyle/>
          <a:p>
            <a:r>
              <a:rPr lang="en-US" sz="2800" b="1" dirty="0" smtClean="0"/>
              <a:t>Channel</a:t>
            </a:r>
            <a:endParaRPr lang="en-US" sz="2800" b="1" dirty="0"/>
          </a:p>
        </p:txBody>
      </p:sp>
      <p:sp>
        <p:nvSpPr>
          <p:cNvPr id="3" name="TextBox 2"/>
          <p:cNvSpPr txBox="1"/>
          <p:nvPr/>
        </p:nvSpPr>
        <p:spPr>
          <a:xfrm>
            <a:off x="2438400" y="2819400"/>
            <a:ext cx="4663841" cy="523220"/>
          </a:xfrm>
          <a:prstGeom prst="rect">
            <a:avLst/>
          </a:prstGeom>
          <a:noFill/>
        </p:spPr>
        <p:txBody>
          <a:bodyPr wrap="none" rtlCol="0">
            <a:spAutoFit/>
          </a:bodyPr>
          <a:lstStyle/>
          <a:p>
            <a:r>
              <a:rPr lang="en-US" sz="2800" b="1" dirty="0" smtClean="0"/>
              <a:t>Receiver &amp; Output Transducer</a:t>
            </a:r>
            <a:endParaRPr lang="en-US" sz="2800" b="1" dirty="0"/>
          </a:p>
        </p:txBody>
      </p:sp>
    </p:spTree>
    <p:extLst>
      <p:ext uri="{BB962C8B-B14F-4D97-AF65-F5344CB8AC3E}">
        <p14:creationId xmlns:p14="http://schemas.microsoft.com/office/powerpoint/2010/main" val="2616968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3500"/>
            <a:ext cx="9144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49598" y="517497"/>
            <a:ext cx="1830950" cy="523220"/>
          </a:xfrm>
          <a:prstGeom prst="rect">
            <a:avLst/>
          </a:prstGeom>
          <a:noFill/>
        </p:spPr>
        <p:txBody>
          <a:bodyPr wrap="none" rtlCol="0">
            <a:spAutoFit/>
          </a:bodyPr>
          <a:lstStyle/>
          <a:p>
            <a:r>
              <a:rPr lang="en-US" sz="2800" b="1" dirty="0" smtClean="0">
                <a:latin typeface="Aharoni" pitchFamily="2" charset="-79"/>
                <a:cs typeface="Aharoni" pitchFamily="2" charset="-79"/>
              </a:rPr>
              <a:t>Distortion</a:t>
            </a:r>
            <a:endParaRPr lang="en-US" sz="2800" b="1" dirty="0">
              <a:latin typeface="Aharoni" pitchFamily="2" charset="-79"/>
              <a:cs typeface="Aharoni" pitchFamily="2" charset="-79"/>
            </a:endParaRPr>
          </a:p>
        </p:txBody>
      </p:sp>
    </p:spTree>
    <p:extLst>
      <p:ext uri="{BB962C8B-B14F-4D97-AF65-F5344CB8AC3E}">
        <p14:creationId xmlns:p14="http://schemas.microsoft.com/office/powerpoint/2010/main" val="2917053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TotalTime>
  <Words>558</Words>
  <Application>Microsoft Office PowerPoint</Application>
  <PresentationFormat>On-screen Show (4:3)</PresentationFormat>
  <Paragraphs>41</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EEE-315  Communication Engineering-I  Course Teacher Md.Sohel Rana  Lecturer,Dept. of EEE  Email:sohel.eee@diu.edu.bd  Phone:01736723130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EEE-315  Communication Engineering-I  Course Teacher Md.Sohel Rana  Lecturer,Dept. of EEE  Email:sohel.eee@diu.edu.bd  Phone:01736723130 </dc:title>
  <dc:creator/>
  <cp:lastModifiedBy>Personal</cp:lastModifiedBy>
  <cp:revision>37</cp:revision>
  <dcterms:created xsi:type="dcterms:W3CDTF">2006-08-16T00:00:00Z</dcterms:created>
  <dcterms:modified xsi:type="dcterms:W3CDTF">2021-01-19T06:42:45Z</dcterms:modified>
</cp:coreProperties>
</file>