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136338"/>
            <a:ext cx="7620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Jurisdiction</a:t>
            </a:r>
          </a:p>
          <a:p>
            <a:r>
              <a:rPr lang="en-US" dirty="0" smtClean="0"/>
              <a:t>• </a:t>
            </a:r>
            <a:r>
              <a:rPr lang="en-US" dirty="0" smtClean="0"/>
              <a:t>It is power of Court to hear and determine a cause, to adjudicate and exercise any judicial power in relation to it. It is official power to make legal decisions and judgments.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If a dispute is instituted before a Court without jurisdiction is liable to be rejected. A decree or order passed by Court without jurisdiction is void.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Jurisdiction of Court is determined by legislature.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413338"/>
            <a:ext cx="82296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</a:rPr>
              <a:t>i.Suit</a:t>
            </a:r>
            <a:r>
              <a:rPr lang="en-US" sz="3200" dirty="0" smtClean="0">
                <a:solidFill>
                  <a:srgbClr val="FF0000"/>
                </a:solidFill>
              </a:rPr>
              <a:t> expressly barred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smtClean="0"/>
              <a:t>When any statute contains provision which bars jurisdiction to civil Court or provides for exclusive jurisdiction to specific Court; then civil Court do not have jurisdiction over disputes covered by such statute. Such exclusion must be clear and unambiguous.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828836"/>
            <a:ext cx="8382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ii</a:t>
            </a:r>
            <a:r>
              <a:rPr lang="en-US" sz="2400" dirty="0" smtClean="0">
                <a:solidFill>
                  <a:srgbClr val="FF0000"/>
                </a:solidFill>
              </a:rPr>
              <a:t>. Suit </a:t>
            </a:r>
            <a:r>
              <a:rPr lang="en-US" sz="2400" dirty="0" smtClean="0">
                <a:solidFill>
                  <a:srgbClr val="FF0000"/>
                </a:solidFill>
              </a:rPr>
              <a:t>impliedly barred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Jurisdiction to civil Court is impliedly barred in two situations: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err="1" smtClean="0"/>
              <a:t>i</a:t>
            </a:r>
            <a:r>
              <a:rPr lang="en-US" dirty="0" smtClean="0"/>
              <a:t>. Barred </a:t>
            </a:r>
            <a:r>
              <a:rPr lang="en-US" dirty="0" smtClean="0"/>
              <a:t>by general principles of law and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ii</a:t>
            </a:r>
            <a:r>
              <a:rPr lang="en-US" dirty="0" smtClean="0"/>
              <a:t>. Barred </a:t>
            </a:r>
            <a:r>
              <a:rPr lang="en-US" dirty="0" smtClean="0"/>
              <a:t>on grounds of public policy.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997839"/>
            <a:ext cx="8001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Objection to jurisdiction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smtClean="0"/>
              <a:t>If a suit is instituted in a Court not having jurisdiction, is liable to be rejected.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Court can reject suit even if such objection/</a:t>
            </a:r>
            <a:r>
              <a:rPr lang="en-US" dirty="0" err="1" smtClean="0"/>
              <a:t>defence</a:t>
            </a:r>
            <a:r>
              <a:rPr lang="en-US" dirty="0" smtClean="0"/>
              <a:t> is not raised by the opponent. • The </a:t>
            </a:r>
            <a:r>
              <a:rPr lang="en-US" dirty="0" err="1" smtClean="0"/>
              <a:t>defence</a:t>
            </a:r>
            <a:r>
              <a:rPr lang="en-US" dirty="0" smtClean="0"/>
              <a:t> of ‘want of jurisdiction’ can be raised before Court of first instance or in appeal also.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If defendant take objection to jurisdiction of the court, then such court has to frame preliminary issue as to jurisdiction and record its finding.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244334"/>
            <a:ext cx="69341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 smtClean="0">
                <a:solidFill>
                  <a:srgbClr val="FF0000"/>
                </a:solidFill>
              </a:rPr>
              <a:t>Thank you.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690336"/>
            <a:ext cx="8382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Categories of jurisdiction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err="1" smtClean="0"/>
              <a:t>i</a:t>
            </a:r>
            <a:r>
              <a:rPr lang="en-US" dirty="0" smtClean="0"/>
              <a:t>. Civil and criminal jurisdiction,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ii. Original and appellate jurisdiction,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iii. Jurisdiction over subject matter,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iv. Local or territorial jurisdiction, and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v. Pecuniary jurisdiction.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690336"/>
            <a:ext cx="7772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 </a:t>
            </a:r>
            <a:r>
              <a:rPr lang="en-US" sz="2400" dirty="0" err="1" smtClean="0">
                <a:solidFill>
                  <a:srgbClr val="FF0000"/>
                </a:solidFill>
              </a:rPr>
              <a:t>i</a:t>
            </a:r>
            <a:r>
              <a:rPr lang="en-US" sz="2400" dirty="0" smtClean="0">
                <a:solidFill>
                  <a:srgbClr val="FF0000"/>
                </a:solidFill>
              </a:rPr>
              <a:t>. Civil and criminal jurisdiction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smtClean="0"/>
              <a:t>In civil jurisdiction Court is empowered to entertain disputes of civil in nature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• Criminal jurisdiction related to with crimes and punishment of offenders.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413338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ii. Original and appellate jurisdiction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smtClean="0"/>
              <a:t>Court with original jurisdiction can conduct trial of cases. Such Courts are Court of first instance. It entertains and decides original suits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• Courts with appellate jurisdiction can entertain appeals from the orders and judgments from lower Court.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551837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iii. Jurisdiction over subject matter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smtClean="0"/>
              <a:t>The Court may have jurisdiction over certain subject matter of dispute.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Subject matter may be civil disputes, consumer dispute, co-operative society's dispute, industrial dispute, family dispute etc.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136339"/>
            <a:ext cx="81534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iv. Local or territorial </a:t>
            </a:r>
            <a:r>
              <a:rPr lang="en-US" sz="2400" dirty="0" smtClean="0">
                <a:solidFill>
                  <a:srgbClr val="FF0000"/>
                </a:solidFill>
              </a:rPr>
              <a:t>jurisdiction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• Civil Court of different grades can entertain suits for different geographical area.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A Court can entertain disputes occurred in their local or territorial jurisdiction. Local jurisdiction is fixed or altered by the State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• A District Court has jurisdiction over the District, a High Court has jurisdiction over the State. Similarly other Courts have their local jurisdiction.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997839"/>
            <a:ext cx="8382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v. Pecuniary jurisdiction.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smtClean="0"/>
              <a:t>Civil Courts of different grades have jurisdiction to try suits and hear appeal of different pecuniary value.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Every suit or appeal has pecuniary value and according to which suit is to be filed before appropriate Court.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A suit is valued on the basis of value of damages, compensation, property involved, OR as per Court Fees Act.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A Court cannot entertain suit exceeding its pecuniary jurisdiction.[ Section 6.]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82341"/>
            <a:ext cx="85344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Jurisdiction of civil court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• </a:t>
            </a:r>
            <a:r>
              <a:rPr lang="en-US" dirty="0" smtClean="0"/>
              <a:t>The Courts shall have jurisdiction to try all suits of civil nature excepting suits of which their cognizance is either expressly or impliedly barred. (sec. 9)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Whether a suit is ‘of civil nature’ is the principal question in the suit relates to the ‘determination of a civil right’.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It means, the suit should be for enforcement of rights and obligation of a person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[ </a:t>
            </a:r>
            <a:r>
              <a:rPr lang="en-US" dirty="0" smtClean="0"/>
              <a:t>Dulabhai v. S; AIR 1969 SC 78]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A dispute about right to property, contract, worship, marriage, election, damages for wrongful act, specific relief are considered as civil nature.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828836"/>
            <a:ext cx="78486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When court shall have no </a:t>
            </a:r>
            <a:r>
              <a:rPr lang="en-US" sz="3200" dirty="0" smtClean="0">
                <a:solidFill>
                  <a:srgbClr val="FF0000"/>
                </a:solidFill>
              </a:rPr>
              <a:t>jurisdiction? </a:t>
            </a:r>
          </a:p>
          <a:p>
            <a:r>
              <a:rPr lang="en-US" dirty="0" smtClean="0"/>
              <a:t>• </a:t>
            </a:r>
            <a:r>
              <a:rPr lang="en-US" dirty="0" smtClean="0"/>
              <a:t>A civil Court shall have no jurisdiction when suit is either: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i.Expressly barred or </a:t>
            </a:r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 smtClean="0"/>
              <a:t>ii.Impliedly barred.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687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SUFIAN</dc:creator>
  <cp:lastModifiedBy>MOHAMMAD SUFIAN</cp:lastModifiedBy>
  <cp:revision>2</cp:revision>
  <dcterms:created xsi:type="dcterms:W3CDTF">2006-08-16T00:00:00Z</dcterms:created>
  <dcterms:modified xsi:type="dcterms:W3CDTF">2020-06-13T05:18:35Z</dcterms:modified>
</cp:coreProperties>
</file>