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58" r:id="rId4"/>
    <p:sldId id="257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1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6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9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63E6-CA0A-4E51-A09F-5D6EC19196E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05E1-A03A-4431-A29E-B5F95D2E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Problem related to Hydro Electric Power Plant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549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82296" indent="0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Electrical energy available	</a:t>
                </a:r>
              </a:p>
              <a:p>
                <a:pPr marL="82296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=Potential energy			</a:t>
                </a:r>
                <a:r>
                  <a:rPr lang="en-US" sz="1800" dirty="0">
                    <a:latin typeface="Calibri"/>
                    <a:cs typeface="Calibri"/>
                  </a:rPr>
                  <a:t> density=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cs typeface="Calibri"/>
                          </a:rPr>
                          <m:t>𝑚𝑎𝑠𝑠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cs typeface="Calibri"/>
                          </a:rPr>
                          <m:t>𝑣𝑜𝑙𝑢𝑚𝑛</m:t>
                        </m:r>
                      </m:den>
                    </m:f>
                  </m:oMath>
                </a14:m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	= </a:t>
                </a:r>
                <a:r>
                  <a:rPr lang="en-US" sz="1800" dirty="0" err="1" smtClean="0">
                    <a:latin typeface="Times New Roman" pitchFamily="18" charset="0"/>
                    <a:cs typeface="Times New Roman" pitchFamily="18" charset="0"/>
                  </a:rPr>
                  <a:t>mgh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:r>
                  <a:rPr lang="el-GR" sz="1800" dirty="0">
                    <a:latin typeface="Times New Roman" pitchFamily="18" charset="0"/>
                    <a:cs typeface="Times New Roman" pitchFamily="18" charset="0"/>
                  </a:rPr>
                  <a:t> ρ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cs typeface="Calibri"/>
                          </a:rPr>
                          <m:t>𝑚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cs typeface="Calibri"/>
                          </a:rPr>
                          <m:t>𝑉</m:t>
                        </m:r>
                      </m:den>
                    </m:f>
                  </m:oMath>
                </a14:m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                           = </a:t>
                </a:r>
                <a:r>
                  <a:rPr lang="en-US" sz="1800" dirty="0" err="1" smtClean="0">
                    <a:latin typeface="Times New Roman" pitchFamily="18" charset="0"/>
                    <a:cs typeface="Times New Roman" pitchFamily="18" charset="0"/>
                  </a:rPr>
                  <a:t>mgh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dirty="0">
                    <a:latin typeface="Calibri"/>
                    <a:cs typeface="Calibri"/>
                  </a:rPr>
                  <a:t>ⴄ</a:t>
                </a:r>
                <a:r>
                  <a:rPr lang="en-US" sz="1800" dirty="0" smtClean="0">
                    <a:latin typeface="Calibri"/>
                    <a:cs typeface="Calibri"/>
                  </a:rPr>
                  <a:t>%</a:t>
                </a:r>
              </a:p>
              <a:p>
                <a:pPr marL="82296" indent="0">
                  <a:buNone/>
                </a:pPr>
                <a:r>
                  <a:rPr lang="en-US" sz="1800" dirty="0" smtClean="0">
                    <a:latin typeface="Calibri"/>
                    <a:cs typeface="Calibri"/>
                  </a:rPr>
                  <a:t>		=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1800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dirty="0">
                    <a:latin typeface="Calibri"/>
                    <a:cs typeface="Calibri"/>
                  </a:rPr>
                  <a:t>ⴄ</a:t>
                </a:r>
                <a:r>
                  <a:rPr lang="en-US" sz="1800" dirty="0">
                    <a:latin typeface="Calibri"/>
                    <a:cs typeface="Calibri"/>
                  </a:rPr>
                  <a:t>%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wsec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" indent="0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		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1800" b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1800" b="1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b="1" dirty="0">
                    <a:latin typeface="Calibri"/>
                    <a:cs typeface="Calibri"/>
                  </a:rPr>
                  <a:t>ⴄ</a:t>
                </a:r>
                <a:r>
                  <a:rPr lang="en-US" sz="1800" b="1" dirty="0">
                    <a:latin typeface="Calibri"/>
                    <a:cs typeface="Calibri"/>
                  </a:rPr>
                  <a:t>%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/ (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1000*3600) Kwh</a:t>
                </a:r>
              </a:p>
              <a:p>
                <a:pPr marL="82296" indent="0">
                  <a:buNone/>
                </a:pP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1947672" lvl="8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V=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Volumn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of water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1947672" lvl="8" indent="0">
                  <a:buNone/>
                </a:pPr>
                <a:r>
                  <a:rPr lang="el-GR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=density of water (kg/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 =1000 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1947672" lvl="8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g=gravity = 9.8 ms-2</a:t>
                </a:r>
              </a:p>
              <a:p>
                <a:pPr marL="1947672" lvl="8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h=head of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water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1800" dirty="0" smtClean="0">
                    <a:latin typeface="Calibri"/>
                    <a:cs typeface="Calibri"/>
                  </a:rPr>
                  <a:t>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Electrical energy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available =    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1800" b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1800" b="1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b="1" dirty="0">
                    <a:latin typeface="Calibri"/>
                    <a:cs typeface="Calibri"/>
                  </a:rPr>
                  <a:t>ⴄ</a:t>
                </a:r>
                <a:r>
                  <a:rPr lang="en-US" sz="1800" b="1" dirty="0">
                    <a:latin typeface="Calibri"/>
                    <a:cs typeface="Calibri"/>
                  </a:rPr>
                  <a:t>%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 / (1000*3600) Kwh</a:t>
                </a:r>
              </a:p>
              <a:p>
                <a:pPr marL="82296" indent="0">
                  <a:buNone/>
                </a:pPr>
                <a:endParaRPr lang="en-US" sz="1800" dirty="0">
                  <a:latin typeface="Calibri"/>
                  <a:cs typeface="Calibri"/>
                </a:endParaRPr>
              </a:p>
              <a:p>
                <a:pPr marL="82296" indent="0">
                  <a:buNone/>
                </a:pP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6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6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43000" y="228600"/>
                <a:ext cx="7498080" cy="28194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</a:t>
                </a: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2.6.  A hydro-electric generating station is supplied from a reservoir of capacity 5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cubic metres at a head of 200 metres.  Find the total energy available in kWh if the overall efficiency is 75%. </a:t>
                </a:r>
                <a:r>
                  <a:rPr lang="en-GB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Electrical energy available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2000" b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2000" b="1" dirty="0">
                    <a:latin typeface="Calibri"/>
                    <a:cs typeface="Times New Roman" pitchFamily="18" charset="0"/>
                  </a:rPr>
                  <a:t>ⴄ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% / (1000*3600)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Kwh</a:t>
                </a:r>
                <a:b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	=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*1000*9.8*200*.75/(1000*3600) KWh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800" dirty="0">
                    <a:latin typeface="Times New Roman" pitchFamily="18" charset="0"/>
                    <a:cs typeface="Times New Roman" pitchFamily="18" charset="0"/>
                  </a:rPr>
                </a:br>
                <a:endPara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43000" y="228600"/>
                <a:ext cx="7498080" cy="2819400"/>
              </a:xfrm>
              <a:blipFill rotWithShape="1">
                <a:blip r:embed="rId2"/>
                <a:stretch>
                  <a:fillRect l="-1301" b="-36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6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35052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2.7.  It has been estimated that a minimum run off of approximately 94 m3/sec will be available at a hydraulic project with a head of 39 m.  Determine (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firm capacity (ii)  yearly gross output.  Assume the efficiency of the plant to be 80%.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Electrical energy available =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a-GE" sz="2000" b="1" dirty="0">
                <a:latin typeface="Calibri"/>
                <a:cs typeface="Calibri"/>
              </a:rPr>
              <a:t>ⴄ</a:t>
            </a:r>
            <a:r>
              <a:rPr lang="en-US" sz="2000" b="1" dirty="0">
                <a:latin typeface="Calibri"/>
                <a:cs typeface="Calibri"/>
              </a:rPr>
              <a:t>%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a-GE" sz="2000" b="1" dirty="0">
                <a:latin typeface="Calibri"/>
                <a:cs typeface="Calibri"/>
              </a:rPr>
              <a:t>ⴄ</a:t>
            </a:r>
            <a:r>
              <a:rPr lang="en-US" sz="2000" b="1" dirty="0">
                <a:latin typeface="Calibri"/>
                <a:cs typeface="Calibri"/>
              </a:rPr>
              <a:t>%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 =94*1000*9.8*39*0.8 w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= M kw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yearly gross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output=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capacity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8760 kwh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2.8.  Water for a hydro-electric station is obtained from a reservoir with a head of 100 metres.  Calculate the electrical energy generated per hour per cubic metre of water if the hydraulic efficiency be 0·86 and electrical efficiency 0·92.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Electrical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energy available =V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ka-GE" sz="2400" dirty="0">
                <a:latin typeface="Calibri"/>
                <a:cs typeface="Times New Roman" pitchFamily="18" charset="0"/>
              </a:rPr>
              <a:t>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82296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= 1*1000*9.8*100*.86*.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92 kwh</a:t>
            </a:r>
            <a:r>
              <a:rPr lang="en-US" sz="1800" dirty="0">
                <a:latin typeface="Calibri"/>
                <a:cs typeface="Calibri"/>
              </a:rPr>
              <a:t/>
            </a:r>
            <a:br>
              <a:rPr lang="en-US" sz="1800" dirty="0">
                <a:latin typeface="Calibri"/>
                <a:cs typeface="Calibri"/>
              </a:rPr>
            </a:b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88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6096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Example 2.9.  Calculate the average power in kW that can be generated in a hydro-electric project from the following data Catchment area = 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m2 ; Mean head,  H = 30 m Annual rainfall, F = 1·25 m ;  Yield factor, K = 80 % Overall efficiency, η </a:t>
                </a:r>
                <a:r>
                  <a:rPr lang="en-GB" sz="1800" dirty="0" err="1">
                    <a:latin typeface="Times New Roman" pitchFamily="18" charset="0"/>
                    <a:cs typeface="Times New Roman" pitchFamily="18" charset="0"/>
                  </a:rPr>
                  <a:t>oveall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 = 70 % If the load factor is 40% , what is the rating of generators installed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marL="82296" indent="0" algn="just">
                  <a:buNone/>
                </a:pPr>
                <a:endParaRPr lang="en-GB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just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                Electrical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energy available =    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1800" b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1800" b="1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b="1" dirty="0">
                    <a:latin typeface="Calibri"/>
                    <a:cs typeface="Calibri"/>
                  </a:rPr>
                  <a:t>ⴄ</a:t>
                </a:r>
                <a:r>
                  <a:rPr lang="en-US" sz="1800" b="1" dirty="0">
                    <a:latin typeface="Calibri"/>
                    <a:cs typeface="Calibri"/>
                  </a:rPr>
                  <a:t>%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 / (1000*3600) 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Kwh</a:t>
                </a:r>
              </a:p>
              <a:p>
                <a:pPr marL="82296" indent="0" algn="just">
                  <a:buNone/>
                </a:pPr>
                <a:r>
                  <a:rPr lang="en-US" sz="1800" dirty="0"/>
                  <a:t>Volume of water which can be </a:t>
                </a:r>
                <a:r>
                  <a:rPr lang="en-US" sz="1800" dirty="0" err="1"/>
                  <a:t>utilised</a:t>
                </a:r>
                <a:r>
                  <a:rPr lang="en-US" sz="1800" dirty="0"/>
                  <a:t> per </a:t>
                </a:r>
                <a:r>
                  <a:rPr lang="en-US" sz="1800" dirty="0" smtClean="0"/>
                  <a:t>annum</a:t>
                </a:r>
              </a:p>
              <a:p>
                <a:pPr marL="82296" indent="0" algn="just">
                  <a:buNone/>
                </a:pPr>
                <a:r>
                  <a:rPr lang="en-US" sz="1800" dirty="0"/>
                  <a:t>	</a:t>
                </a:r>
                <a:r>
                  <a:rPr lang="en-US" sz="1800" dirty="0" smtClean="0"/>
                  <a:t>	= 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Catchment area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 Annual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rainfall * 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Yield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factor</a:t>
                </a:r>
              </a:p>
              <a:p>
                <a:pPr marL="82296" indent="0" algn="just">
                  <a:buNone/>
                </a:pPr>
                <a:r>
                  <a:rPr lang="en-GB" sz="1800" b="1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GB" sz="18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1800" dirty="0" smtClean="0">
                    <a:latin typeface="Times New Roman" pitchFamily="18" charset="0"/>
                    <a:cs typeface="Times New Roman" pitchFamily="18" charset="0"/>
                  </a:rPr>
                  <a:t>*1.25*0.8</a:t>
                </a:r>
              </a:p>
              <a:p>
                <a:pPr marL="82296" indent="0" algn="just">
                  <a:buNone/>
                </a:pPr>
                <a:endParaRPr lang="en-GB" sz="1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just">
                  <a:buNone/>
                </a:pPr>
                <a:endParaRPr lang="en-GB" sz="1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just">
                  <a:buNone/>
                </a:pPr>
                <a:r>
                  <a:rPr lang="en-GB" sz="1800" b="1" dirty="0" smtClean="0">
                    <a:latin typeface="Times New Roman" pitchFamily="18" charset="0"/>
                    <a:cs typeface="Times New Roman" pitchFamily="18" charset="0"/>
                  </a:rPr>
                  <a:t>Average power  =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   Electrical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energy available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/8760</a:t>
                </a:r>
                <a:endParaRPr lang="en-US" sz="1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just">
                  <a:buNone/>
                </a:pPr>
                <a:endParaRPr lang="en-GB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just">
                  <a:buNone/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  <a:endParaRPr lang="en-US" sz="1600" dirty="0">
                  <a:latin typeface="Calibri"/>
                  <a:cs typeface="Calibri"/>
                </a:endParaRPr>
              </a:p>
              <a:p>
                <a:pPr marL="82296" indent="0" algn="just">
                  <a:buNone/>
                </a:pPr>
                <a:endParaRPr lang="en-GB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609600"/>
                <a:ext cx="7498080" cy="4800600"/>
              </a:xfrm>
              <a:blipFill rotWithShape="1">
                <a:blip r:embed="rId2"/>
                <a:stretch>
                  <a:fillRect t="-635" r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2.10.  A hydro-electric power station has a reservoir of area 2·4 square kilometres and capacity 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5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5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m3.  The effective head of water is 100 metres.  The penstock, turbine and generation efficiencies are respectively 95%,90% and 85%. (i) Calculate the total electrical energy that can be generated from the power station. (ii) If a load of </a:t>
                </a:r>
                <a:r>
                  <a:rPr lang="en-GB" sz="1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15,000 kW </a:t>
                </a:r>
                <a:r>
                  <a:rPr lang="en-GB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been supplied for 3 hours, find the fall in reservoir level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Electrical energy available =    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l-GR" sz="1800" b="1" dirty="0"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en-US" sz="1800" b="1" dirty="0" err="1">
                    <a:latin typeface="Times New Roman" pitchFamily="18" charset="0"/>
                    <a:cs typeface="Times New Roman" pitchFamily="18" charset="0"/>
                  </a:rPr>
                  <a:t>gh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ka-GE" sz="1800" b="1" dirty="0">
                    <a:latin typeface="Calibri"/>
                    <a:cs typeface="Calibri"/>
                  </a:rPr>
                  <a:t>ⴄ</a:t>
                </a:r>
                <a:r>
                  <a:rPr lang="en-US" sz="1800" b="1" dirty="0">
                    <a:latin typeface="Calibri"/>
                    <a:cs typeface="Calibri"/>
                  </a:rPr>
                  <a:t>%</a:t>
                </a:r>
                <a:r>
                  <a:rPr lang="en-US" sz="1800" b="1" dirty="0">
                    <a:latin typeface="Times New Roman" pitchFamily="18" charset="0"/>
                    <a:cs typeface="Times New Roman" pitchFamily="18" charset="0"/>
                  </a:rPr>
                  <a:t> / (1000*3600) </a:t>
                </a:r>
                <a:r>
                  <a:rPr lang="en-US" sz="1800" b="1" dirty="0" smtClean="0">
                    <a:latin typeface="Times New Roman" pitchFamily="18" charset="0"/>
                    <a:cs typeface="Times New Roman" pitchFamily="18" charset="0"/>
                  </a:rPr>
                  <a:t>Kwh</a:t>
                </a:r>
              </a:p>
              <a:p>
                <a:pPr marL="402336" lvl="1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=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*1000*9.8*100*.95*.90*.85/ (1000*3600)  kwh</a:t>
                </a:r>
              </a:p>
              <a:p>
                <a:pPr marL="402336" lvl="1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=989187.5 Kwh</a:t>
                </a:r>
              </a:p>
              <a:p>
                <a:pPr marL="402336" lvl="1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Reservoir height = reservoir volume/ reservoir area </a:t>
                </a:r>
              </a:p>
              <a:p>
                <a:pPr marL="402336" lvl="1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	=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2.4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=2.083 m</a:t>
                </a:r>
              </a:p>
              <a:p>
                <a:pPr marL="402336" lvl="1" indent="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989187.5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Kwh  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the fall in reservoir  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2.083 m</a:t>
                </a:r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15000*3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kwh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the fall in reservoir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2.083</m:t>
                        </m:r>
                        <m:r>
                          <m:rPr>
                            <m:nor/>
                          </m:rPr>
                          <a:rPr lang="en-US" sz="2000" b="1" i="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*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15000*3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989187.5</m:t>
                        </m:r>
                      </m:den>
                    </m:f>
                  </m:oMath>
                </a14:m>
                <a:endParaRPr lang="en-US" sz="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GB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3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Example 2.11.  A factory is located near a water fall where the usable head for power generation is 25 m.  The factory requires continuous power of 400 kW throughout the year.  The river flow in a year is (a) 10 m3/sec for 4 months, (b) 6 m3/sec for 2 months and (c) 1·5 m3/sec for 6 months. </a:t>
            </a:r>
            <a:endParaRPr lang="en-GB" dirty="0" smtClean="0"/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(</a:t>
            </a:r>
            <a:r>
              <a:rPr lang="en-GB" dirty="0" err="1"/>
              <a:t>i</a:t>
            </a:r>
            <a:r>
              <a:rPr lang="en-GB" dirty="0"/>
              <a:t>) If the site is developed as a run-of-river type of plant, without storage, determine the standby capacity to be provided.  Assume that overall efficiency of the plant is 80%. </a:t>
            </a:r>
            <a:endParaRPr lang="en-GB" dirty="0" smtClean="0"/>
          </a:p>
          <a:p>
            <a:pPr algn="just"/>
            <a:r>
              <a:rPr lang="en-GB" dirty="0" smtClean="0"/>
              <a:t>(</a:t>
            </a:r>
            <a:r>
              <a:rPr lang="en-GB" dirty="0"/>
              <a:t>ii) If a reservoir is arranged upstream, will any standby unit be necessary ?  What will be the excess power available ? </a:t>
            </a:r>
          </a:p>
        </p:txBody>
      </p:sp>
    </p:spTree>
    <p:extLst>
      <p:ext uri="{BB962C8B-B14F-4D97-AF65-F5344CB8AC3E}">
        <p14:creationId xmlns:p14="http://schemas.microsoft.com/office/powerpoint/2010/main" val="395557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404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        Example 2.6.  A hydro-electric generating station is supplied from a reservoir of capacity 5 × 〖10〗^6 cubic metres at a head of 200 metres.  Find the total energy available in kWh if the overall efficiency is 75%.   Electrical energy available =Vρgh* ⴄ% / (1000*3600) Kwh   = 5 × 〖10〗^6 *1000*9.8*200*.75/(1000*3600) KWh   </vt:lpstr>
      <vt:lpstr>     Example 2.7.  It has been estimated that a minimum run off of approximately 94 m3/sec will be available at a hydraulic project with a head of 39 m.  Determine (i)  firm capacity (ii)  yearly gross output.  Assume the efficiency of the plant to be 80%.   Electrical energy available =Vρgh* ⴄ%  w firm capacity =Vρgh* ⴄ%  w =94*1000*9.8*39*0.8 w                                                 = M kw  yearly gross output= firm capacity * 8760 kwh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</cp:revision>
  <dcterms:created xsi:type="dcterms:W3CDTF">2020-06-25T04:44:39Z</dcterms:created>
  <dcterms:modified xsi:type="dcterms:W3CDTF">2020-06-25T06:03:07Z</dcterms:modified>
</cp:coreProperties>
</file>