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93" r:id="rId3"/>
    <p:sldId id="274" r:id="rId4"/>
    <p:sldId id="276" r:id="rId5"/>
    <p:sldId id="257" r:id="rId6"/>
    <p:sldId id="294" r:id="rId7"/>
    <p:sldId id="295" r:id="rId8"/>
    <p:sldId id="296" r:id="rId9"/>
    <p:sldId id="303" r:id="rId10"/>
    <p:sldId id="297" r:id="rId11"/>
    <p:sldId id="302" r:id="rId12"/>
    <p:sldId id="299" r:id="rId13"/>
    <p:sldId id="300" r:id="rId14"/>
    <p:sldId id="301" r:id="rId15"/>
    <p:sldId id="304" r:id="rId16"/>
    <p:sldId id="305" r:id="rId17"/>
    <p:sldId id="306" r:id="rId18"/>
    <p:sldId id="307" r:id="rId19"/>
    <p:sldId id="308" r:id="rId20"/>
    <p:sldId id="309" r:id="rId21"/>
    <p:sldId id="310" r:id="rId22"/>
    <p:sldId id="311" r:id="rId23"/>
    <p:sldId id="312" r:id="rId24"/>
    <p:sldId id="313" r:id="rId25"/>
    <p:sldId id="314" r:id="rId26"/>
    <p:sldId id="27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2" autoAdjust="0"/>
    <p:restoredTop sz="94660"/>
  </p:normalViewPr>
  <p:slideViewPr>
    <p:cSldViewPr>
      <p:cViewPr varScale="1">
        <p:scale>
          <a:sx n="41" d="100"/>
          <a:sy n="41" d="100"/>
        </p:scale>
        <p:origin x="1206"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0C907-0F39-452A-A2CD-26AE1BD3F136}" type="datetimeFigureOut">
              <a:rPr lang="en-US" smtClean="0"/>
              <a:pPr/>
              <a:t>30-Aug-22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798D9-8BA1-42DC-97DE-AA564DACF7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24EF4897-699B-4F89-BE46-145D195B33F7}" type="datetime1">
              <a:rPr lang="en-US" smtClean="0"/>
              <a:pPr/>
              <a:t>30-Aug-22</a:t>
            </a:fld>
            <a:endParaRPr lang="en-US"/>
          </a:p>
        </p:txBody>
      </p:sp>
      <p:sp>
        <p:nvSpPr>
          <p:cNvPr id="20" name="Footer Placeholder 19"/>
          <p:cNvSpPr>
            <a:spLocks noGrp="1"/>
          </p:cNvSpPr>
          <p:nvPr>
            <p:ph type="ftr" sz="quarter" idx="11"/>
          </p:nvPr>
        </p:nvSpPr>
        <p:spPr/>
        <p:txBody>
          <a:bodyPr/>
          <a:lstStyle/>
          <a:p>
            <a:r>
              <a:rPr lang="en-US"/>
              <a:t>Communication Theory (ETE 319)</a:t>
            </a:r>
          </a:p>
        </p:txBody>
      </p:sp>
      <p:sp>
        <p:nvSpPr>
          <p:cNvPr id="10" name="Slide Number Placeholder 9"/>
          <p:cNvSpPr>
            <a:spLocks noGrp="1"/>
          </p:cNvSpPr>
          <p:nvPr>
            <p:ph type="sldNum" sz="quarter" idx="12"/>
          </p:nvPr>
        </p:nvSpPr>
        <p:spPr/>
        <p:txBody>
          <a:bodyPr/>
          <a:lstStyle/>
          <a:p>
            <a:fld id="{721FABE8-8ABD-45D8-883B-376B880D9A3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1D7AE6-79C8-41E3-A038-3D15B6F0D960}"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F41A75-5227-46FC-9EFF-43E3945A120B}"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563029-1720-4727-8CE2-67E312DF89CD}"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5333894-BD93-44C5-BE6F-AF9F30AEBD66}"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632A7B6-A18B-4C24-930E-9C2C5DD939DF}" type="datetime1">
              <a:rPr lang="en-US" smtClean="0"/>
              <a:pPr/>
              <a:t>30-Aug-22</a:t>
            </a:fld>
            <a:endParaRPr lang="en-US"/>
          </a:p>
        </p:txBody>
      </p:sp>
      <p:sp>
        <p:nvSpPr>
          <p:cNvPr id="6" name="Footer Placeholder 5"/>
          <p:cNvSpPr>
            <a:spLocks noGrp="1"/>
          </p:cNvSpPr>
          <p:nvPr>
            <p:ph type="ftr" sz="quarter" idx="11"/>
          </p:nvPr>
        </p:nvSpPr>
        <p:spPr/>
        <p:txBody>
          <a:bodyPr/>
          <a:lstStyle/>
          <a:p>
            <a:r>
              <a:rPr lang="en-US"/>
              <a:t>Communication Theory (ETE 319)</a:t>
            </a:r>
          </a:p>
        </p:txBody>
      </p:sp>
      <p:sp>
        <p:nvSpPr>
          <p:cNvPr id="7" name="Slide Number Placeholder 6"/>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6189911-0460-43EE-B20C-49E4951A61A6}" type="datetime1">
              <a:rPr lang="en-US" smtClean="0"/>
              <a:pPr/>
              <a:t>30-Aug-22</a:t>
            </a:fld>
            <a:endParaRPr lang="en-US"/>
          </a:p>
        </p:txBody>
      </p:sp>
      <p:sp>
        <p:nvSpPr>
          <p:cNvPr id="8" name="Footer Placeholder 7"/>
          <p:cNvSpPr>
            <a:spLocks noGrp="1"/>
          </p:cNvSpPr>
          <p:nvPr>
            <p:ph type="ftr" sz="quarter" idx="11"/>
          </p:nvPr>
        </p:nvSpPr>
        <p:spPr/>
        <p:txBody>
          <a:bodyPr/>
          <a:lstStyle/>
          <a:p>
            <a:r>
              <a:rPr lang="en-US"/>
              <a:t>Communication Theory (ETE 319)</a:t>
            </a:r>
          </a:p>
        </p:txBody>
      </p:sp>
      <p:sp>
        <p:nvSpPr>
          <p:cNvPr id="9" name="Slide Number Placeholder 8"/>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53DAA980-78A6-490F-9A80-15B357F88655}" type="datetime1">
              <a:rPr lang="en-US" smtClean="0"/>
              <a:pPr/>
              <a:t>30-Aug-22</a:t>
            </a:fld>
            <a:endParaRPr lang="en-US"/>
          </a:p>
        </p:txBody>
      </p:sp>
      <p:sp>
        <p:nvSpPr>
          <p:cNvPr id="4" name="Footer Placeholder 3"/>
          <p:cNvSpPr>
            <a:spLocks noGrp="1"/>
          </p:cNvSpPr>
          <p:nvPr>
            <p:ph type="ftr" sz="quarter" idx="11"/>
          </p:nvPr>
        </p:nvSpPr>
        <p:spPr/>
        <p:txBody>
          <a:bodyPr/>
          <a:lstStyle/>
          <a:p>
            <a:r>
              <a:rPr lang="en-US"/>
              <a:t>Communication Theory (ETE 319)</a:t>
            </a:r>
          </a:p>
        </p:txBody>
      </p:sp>
      <p:sp>
        <p:nvSpPr>
          <p:cNvPr id="5" name="Slide Number Placeholder 4"/>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7F84684E-BE8E-4071-96A3-89D93E8D8D4D}" type="datetime1">
              <a:rPr lang="en-US" smtClean="0"/>
              <a:pPr/>
              <a:t>30-Aug-22</a:t>
            </a:fld>
            <a:endParaRPr lang="en-US"/>
          </a:p>
        </p:txBody>
      </p:sp>
      <p:sp>
        <p:nvSpPr>
          <p:cNvPr id="3" name="Footer Placeholder 2"/>
          <p:cNvSpPr>
            <a:spLocks noGrp="1"/>
          </p:cNvSpPr>
          <p:nvPr>
            <p:ph type="ftr" sz="quarter" idx="11"/>
          </p:nvPr>
        </p:nvSpPr>
        <p:spPr/>
        <p:txBody>
          <a:bodyPr/>
          <a:lstStyle/>
          <a:p>
            <a:r>
              <a:rPr lang="en-US"/>
              <a:t>Communication Theory (ETE 319)</a:t>
            </a:r>
          </a:p>
        </p:txBody>
      </p:sp>
      <p:sp>
        <p:nvSpPr>
          <p:cNvPr id="4" name="Slide Number Placeholder 3"/>
          <p:cNvSpPr>
            <a:spLocks noGrp="1"/>
          </p:cNvSpPr>
          <p:nvPr>
            <p:ph type="sldNum" sz="quarter" idx="12"/>
          </p:nvPr>
        </p:nvSpPr>
        <p:spPr/>
        <p:txBody>
          <a:bodyPr/>
          <a:lstStyle/>
          <a:p>
            <a:fld id="{721FABE8-8ABD-45D8-883B-376B880D9A3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1403D3D-0370-44C4-9084-700CE0CE591B}" type="datetime1">
              <a:rPr lang="en-US" smtClean="0"/>
              <a:pPr/>
              <a:t>30-Aug-22</a:t>
            </a:fld>
            <a:endParaRPr lang="en-US"/>
          </a:p>
        </p:txBody>
      </p:sp>
      <p:sp>
        <p:nvSpPr>
          <p:cNvPr id="6" name="Footer Placeholder 5"/>
          <p:cNvSpPr>
            <a:spLocks noGrp="1"/>
          </p:cNvSpPr>
          <p:nvPr>
            <p:ph type="ftr" sz="quarter" idx="11"/>
          </p:nvPr>
        </p:nvSpPr>
        <p:spPr/>
        <p:txBody>
          <a:bodyPr/>
          <a:lstStyle/>
          <a:p>
            <a:r>
              <a:rPr lang="en-US"/>
              <a:t>Communication Theory (ETE 319)</a:t>
            </a:r>
          </a:p>
        </p:txBody>
      </p:sp>
      <p:sp>
        <p:nvSpPr>
          <p:cNvPr id="7" name="Slide Number Placeholder 6"/>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81CD4691-551F-4F5D-8829-760ED04BC58D}" type="datetime1">
              <a:rPr lang="en-US" smtClean="0"/>
              <a:pPr/>
              <a:t>30-Aug-22</a:t>
            </a:fld>
            <a:endParaRPr lang="en-US"/>
          </a:p>
        </p:txBody>
      </p:sp>
      <p:sp>
        <p:nvSpPr>
          <p:cNvPr id="6" name="Footer Placeholder 5"/>
          <p:cNvSpPr>
            <a:spLocks noGrp="1"/>
          </p:cNvSpPr>
          <p:nvPr>
            <p:ph type="ftr" sz="quarter" idx="11"/>
          </p:nvPr>
        </p:nvSpPr>
        <p:spPr/>
        <p:txBody>
          <a:bodyPr/>
          <a:lstStyle/>
          <a:p>
            <a:r>
              <a:rPr lang="en-US"/>
              <a:t>Communication Theory (ETE 319)</a:t>
            </a:r>
          </a:p>
        </p:txBody>
      </p:sp>
      <p:sp>
        <p:nvSpPr>
          <p:cNvPr id="7" name="Slide Number Placeholder 6"/>
          <p:cNvSpPr>
            <a:spLocks noGrp="1"/>
          </p:cNvSpPr>
          <p:nvPr>
            <p:ph type="sldNum" sz="quarter" idx="12"/>
          </p:nvPr>
        </p:nvSpPr>
        <p:spPr/>
        <p:txBody>
          <a:bodyPr/>
          <a:lstStyle/>
          <a:p>
            <a:fld id="{721FABE8-8ABD-45D8-883B-376B880D9A3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E104F17-D394-4E23-97DE-A5E84D8FC932}" type="datetime1">
              <a:rPr lang="en-US" smtClean="0"/>
              <a:pPr/>
              <a:t>30-Aug-22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a:t>Communication Theory (ETE 319)</a:t>
            </a: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1FABE8-8ABD-45D8-883B-376B880D9A3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slideLayout" Target="../slideLayouts/slideLayout2.xml"/><Relationship Id="rId7" Type="http://schemas.openxmlformats.org/officeDocument/2006/relationships/image" Target="../media/image12.wmf"/><Relationship Id="rId2" Type="http://schemas.openxmlformats.org/officeDocument/2006/relationships/vmlDrawing" Target="../drawings/vmlDrawing1.vml"/><Relationship Id="rId1" Type="http://schemas.openxmlformats.org/officeDocument/2006/relationships/themeOverride" Target="../theme/themeOverride1.xml"/><Relationship Id="rId6" Type="http://schemas.openxmlformats.org/officeDocument/2006/relationships/oleObject" Target="../embeddings/oleObject2.bin"/><Relationship Id="rId5" Type="http://schemas.openxmlformats.org/officeDocument/2006/relationships/image" Target="../media/image11.wmf"/><Relationship Id="rId4" Type="http://schemas.openxmlformats.org/officeDocument/2006/relationships/oleObject" Target="../embeddings/oleObject1.bin"/><Relationship Id="rId9" Type="http://schemas.openxmlformats.org/officeDocument/2006/relationships/image" Target="../media/image13.wmf"/></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6.wmf"/><Relationship Id="rId5" Type="http://schemas.openxmlformats.org/officeDocument/2006/relationships/oleObject" Target="../embeddings/oleObject5.bin"/><Relationship Id="rId4" Type="http://schemas.openxmlformats.org/officeDocument/2006/relationships/image" Target="../media/image15.wmf"/></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a:t>Modulation</a:t>
            </a:r>
          </a:p>
        </p:txBody>
      </p:sp>
      <p:sp>
        <p:nvSpPr>
          <p:cNvPr id="3" name="Subtitle 2"/>
          <p:cNvSpPr>
            <a:spLocks noGrp="1"/>
          </p:cNvSpPr>
          <p:nvPr>
            <p:ph type="subTitle" idx="1"/>
          </p:nvPr>
        </p:nvSpPr>
        <p:spPr>
          <a:xfrm>
            <a:off x="1447800" y="2971800"/>
            <a:ext cx="7406640" cy="1752600"/>
          </a:xfrm>
        </p:spPr>
        <p:txBody>
          <a:bodyPr/>
          <a:lstStyle/>
          <a:p>
            <a:r>
              <a:rPr lang="en-US" dirty="0"/>
              <a:t>Course Name : Communication Engineering</a:t>
            </a:r>
          </a:p>
          <a:p>
            <a:r>
              <a:rPr lang="en-US" dirty="0"/>
              <a:t>Course Title    : ICE 237</a:t>
            </a:r>
          </a:p>
        </p:txBody>
      </p:sp>
      <p:sp>
        <p:nvSpPr>
          <p:cNvPr id="5" name="Slide Number Placeholder 4"/>
          <p:cNvSpPr>
            <a:spLocks noGrp="1"/>
          </p:cNvSpPr>
          <p:nvPr>
            <p:ph type="sldNum" sz="quarter" idx="12"/>
          </p:nvPr>
        </p:nvSpPr>
        <p:spPr/>
        <p:txBody>
          <a:bodyPr/>
          <a:lstStyle/>
          <a:p>
            <a:fld id="{721FABE8-8ABD-45D8-883B-376B880D9A33}"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r>
              <a:rPr lang="en-US" sz="3200" dirty="0"/>
              <a:t>Recovery of the Baseband Signal</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10</a:t>
            </a:fld>
            <a:endParaRPr lang="en-US"/>
          </a:p>
        </p:txBody>
      </p:sp>
      <p:sp>
        <p:nvSpPr>
          <p:cNvPr id="7" name="TextBox 6"/>
          <p:cNvSpPr txBox="1"/>
          <p:nvPr/>
        </p:nvSpPr>
        <p:spPr>
          <a:xfrm>
            <a:off x="1219200" y="1066800"/>
            <a:ext cx="7620000" cy="2123658"/>
          </a:xfrm>
          <a:prstGeom prst="rect">
            <a:avLst/>
          </a:prstGeom>
          <a:noFill/>
        </p:spPr>
        <p:txBody>
          <a:bodyPr wrap="square" rtlCol="0">
            <a:spAutoFit/>
          </a:bodyPr>
          <a:lstStyle/>
          <a:p>
            <a:pPr algn="just"/>
            <a:r>
              <a:rPr lang="en-US" sz="2200" dirty="0"/>
              <a:t>Suppose a signal m(t) has been translated out of its baseband through multiplication with </a:t>
            </a:r>
            <a:r>
              <a:rPr lang="en-US" sz="2200" dirty="0" err="1"/>
              <a:t>cosω</a:t>
            </a:r>
            <a:r>
              <a:rPr lang="en-US" sz="2200" baseline="-25000" dirty="0" err="1"/>
              <a:t>c</a:t>
            </a:r>
            <a:r>
              <a:rPr lang="en-US" sz="2200" dirty="0" err="1"/>
              <a:t>t</a:t>
            </a:r>
            <a:r>
              <a:rPr lang="en-US" sz="2200" dirty="0"/>
              <a:t>. The recovery may be achieved by a reverse translation, which is accomplished simply by multiplying the translated signal with </a:t>
            </a:r>
            <a:r>
              <a:rPr lang="en-US" sz="2200" dirty="0" err="1"/>
              <a:t>cosω</a:t>
            </a:r>
            <a:r>
              <a:rPr lang="en-US" sz="2200" baseline="-25000" dirty="0" err="1"/>
              <a:t>c</a:t>
            </a:r>
            <a:r>
              <a:rPr lang="en-US" sz="2200" dirty="0" err="1"/>
              <a:t>t</a:t>
            </a:r>
            <a:r>
              <a:rPr lang="en-US" sz="2200" dirty="0"/>
              <a:t>.  </a:t>
            </a:r>
          </a:p>
          <a:p>
            <a:pPr algn="just"/>
            <a:endParaRPr lang="en-US" sz="2200" dirty="0"/>
          </a:p>
          <a:p>
            <a:pPr algn="just"/>
            <a:endParaRPr lang="en-US" sz="2200" dirty="0"/>
          </a:p>
        </p:txBody>
      </p:sp>
      <p:pic>
        <p:nvPicPr>
          <p:cNvPr id="1026" name="Picture 2"/>
          <p:cNvPicPr>
            <a:picLocks noChangeAspect="1" noChangeArrowheads="1"/>
          </p:cNvPicPr>
          <p:nvPr/>
        </p:nvPicPr>
        <p:blipFill>
          <a:blip r:embed="rId2"/>
          <a:srcRect/>
          <a:stretch>
            <a:fillRect/>
          </a:stretch>
        </p:blipFill>
        <p:spPr bwMode="auto">
          <a:xfrm>
            <a:off x="1600200" y="2667000"/>
            <a:ext cx="5257800" cy="1090613"/>
          </a:xfrm>
          <a:prstGeom prst="rect">
            <a:avLst/>
          </a:prstGeom>
          <a:noFill/>
          <a:ln w="9525">
            <a:noFill/>
            <a:miter lim="800000"/>
            <a:headEnd/>
            <a:tailEnd/>
          </a:ln>
          <a:effectLst/>
        </p:spPr>
      </p:pic>
      <p:sp>
        <p:nvSpPr>
          <p:cNvPr id="9" name="TextBox 8"/>
          <p:cNvSpPr txBox="1"/>
          <p:nvPr/>
        </p:nvSpPr>
        <p:spPr>
          <a:xfrm>
            <a:off x="1219200" y="4114800"/>
            <a:ext cx="7543800" cy="1107996"/>
          </a:xfrm>
          <a:prstGeom prst="rect">
            <a:avLst/>
          </a:prstGeom>
          <a:noFill/>
        </p:spPr>
        <p:txBody>
          <a:bodyPr wrap="square" rtlCol="0">
            <a:spAutoFit/>
          </a:bodyPr>
          <a:lstStyle/>
          <a:p>
            <a:pPr algn="just"/>
            <a:r>
              <a:rPr lang="en-US" sz="2200" dirty="0"/>
              <a:t>So the recovered baseband signal spectral range extends from 2f</a:t>
            </a:r>
            <a:r>
              <a:rPr lang="en-US" sz="2200" baseline="-25000" dirty="0"/>
              <a:t>c</a:t>
            </a:r>
            <a:r>
              <a:rPr lang="en-US" sz="2200" dirty="0"/>
              <a:t> + f</a:t>
            </a:r>
            <a:r>
              <a:rPr lang="en-US" sz="2200" baseline="-25000" dirty="0"/>
              <a:t>m </a:t>
            </a:r>
            <a:r>
              <a:rPr lang="en-US" sz="2200" dirty="0"/>
              <a:t>and 2f</a:t>
            </a:r>
            <a:r>
              <a:rPr lang="en-US" sz="2200" baseline="-25000" dirty="0"/>
              <a:t>c</a:t>
            </a:r>
            <a:r>
              <a:rPr lang="en-US" sz="2200" dirty="0"/>
              <a:t> - f</a:t>
            </a:r>
            <a:r>
              <a:rPr lang="en-US" sz="2200" baseline="-25000" dirty="0"/>
              <a:t>m</a:t>
            </a:r>
            <a:r>
              <a:rPr lang="en-US" sz="2200" dirty="0"/>
              <a:t> . Therefore the double frequency signal is easily removed by a low pass filter.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bg>
      <p:bgRef idx="1003">
        <a:schemeClr val="bg2"/>
      </p:bgRef>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a:r>
              <a:rPr lang="en-US" sz="3200" dirty="0"/>
              <a:t>DSB-SC</a:t>
            </a:r>
            <a:r>
              <a:rPr lang="en-US" dirty="0">
                <a:solidFill>
                  <a:schemeClr val="accent2"/>
                </a:solidFill>
              </a:rPr>
              <a:t> </a:t>
            </a:r>
            <a:r>
              <a:rPr lang="en-US" sz="3200" dirty="0"/>
              <a:t>Detection</a:t>
            </a:r>
          </a:p>
        </p:txBody>
      </p:sp>
      <p:sp>
        <p:nvSpPr>
          <p:cNvPr id="6147" name="Rectangle 3"/>
          <p:cNvSpPr>
            <a:spLocks noGrp="1" noChangeArrowheads="1"/>
          </p:cNvSpPr>
          <p:nvPr>
            <p:ph idx="1"/>
          </p:nvPr>
        </p:nvSpPr>
        <p:spPr>
          <a:xfrm>
            <a:off x="914400" y="1371600"/>
            <a:ext cx="8534400" cy="481013"/>
          </a:xfrm>
        </p:spPr>
        <p:txBody>
          <a:bodyPr/>
          <a:lstStyle/>
          <a:p>
            <a:r>
              <a:rPr lang="en-US" sz="2400" b="1" dirty="0"/>
              <a:t>Synchronous detection</a:t>
            </a:r>
            <a:endParaRPr lang="en-US" dirty="0"/>
          </a:p>
        </p:txBody>
      </p:sp>
      <p:sp>
        <p:nvSpPr>
          <p:cNvPr id="43" name="Slide Number Placeholder 5"/>
          <p:cNvSpPr>
            <a:spLocks noGrp="1"/>
          </p:cNvSpPr>
          <p:nvPr>
            <p:ph type="sldNum" sz="quarter" idx="12"/>
          </p:nvPr>
        </p:nvSpPr>
        <p:spPr/>
        <p:txBody>
          <a:bodyPr/>
          <a:lstStyle/>
          <a:p>
            <a:fld id="{3DF046BF-8258-4AAA-9C99-FB590DBD2624}" type="slidenum">
              <a:rPr lang="en-US"/>
              <a:pPr/>
              <a:t>11</a:t>
            </a:fld>
            <a:endParaRPr lang="en-US"/>
          </a:p>
        </p:txBody>
      </p:sp>
      <p:sp>
        <p:nvSpPr>
          <p:cNvPr id="6190" name="Rectangle 46"/>
          <p:cNvSpPr>
            <a:spLocks noChangeArrowheads="1"/>
          </p:cNvSpPr>
          <p:nvPr/>
        </p:nvSpPr>
        <p:spPr bwMode="auto">
          <a:xfrm>
            <a:off x="4191000" y="5318125"/>
            <a:ext cx="533400" cy="1143000"/>
          </a:xfrm>
          <a:prstGeom prst="rect">
            <a:avLst/>
          </a:prstGeom>
          <a:solidFill>
            <a:srgbClr val="FFFF00"/>
          </a:solidFill>
          <a:ln w="9525">
            <a:noFill/>
            <a:miter lim="800000"/>
            <a:headEnd/>
            <a:tailEnd/>
          </a:ln>
          <a:effectLst/>
        </p:spPr>
        <p:txBody>
          <a:bodyPr wrap="none" anchor="ctr"/>
          <a:lstStyle/>
          <a:p>
            <a:endParaRPr lang="en-US"/>
          </a:p>
        </p:txBody>
      </p:sp>
      <p:sp>
        <p:nvSpPr>
          <p:cNvPr id="6150" name="Line 6"/>
          <p:cNvSpPr>
            <a:spLocks noChangeShapeType="1"/>
          </p:cNvSpPr>
          <p:nvPr/>
        </p:nvSpPr>
        <p:spPr bwMode="auto">
          <a:xfrm flipV="1">
            <a:off x="3302000" y="2524125"/>
            <a:ext cx="1905000" cy="17463"/>
          </a:xfrm>
          <a:prstGeom prst="line">
            <a:avLst/>
          </a:prstGeom>
          <a:noFill/>
          <a:ln w="28575">
            <a:solidFill>
              <a:schemeClr val="accent2"/>
            </a:solidFill>
            <a:round/>
            <a:headEnd/>
            <a:tailEnd type="triangle" w="med" len="med"/>
          </a:ln>
        </p:spPr>
        <p:txBody>
          <a:bodyPr/>
          <a:lstStyle/>
          <a:p>
            <a:endParaRPr lang="en-US"/>
          </a:p>
        </p:txBody>
      </p:sp>
      <p:sp>
        <p:nvSpPr>
          <p:cNvPr id="6151" name="Text Box 7"/>
          <p:cNvSpPr txBox="1">
            <a:spLocks noChangeArrowheads="1"/>
          </p:cNvSpPr>
          <p:nvPr/>
        </p:nvSpPr>
        <p:spPr bwMode="auto">
          <a:xfrm>
            <a:off x="2209800" y="2322513"/>
            <a:ext cx="1500188" cy="441325"/>
          </a:xfrm>
          <a:prstGeom prst="rect">
            <a:avLst/>
          </a:prstGeom>
          <a:solidFill>
            <a:srgbClr val="FFFF00"/>
          </a:solidFill>
          <a:ln w="9525">
            <a:noFill/>
            <a:miter lim="800000"/>
            <a:headEnd/>
            <a:tailEnd/>
          </a:ln>
          <a:effectLst>
            <a:outerShdw dist="35921" dir="2700000" algn="ctr" rotWithShape="0">
              <a:srgbClr val="808080"/>
            </a:outerShdw>
          </a:effectLst>
        </p:spPr>
        <p:txBody>
          <a:bodyPr/>
          <a:lstStyle/>
          <a:p>
            <a:pPr algn="ctr"/>
            <a:r>
              <a:rPr lang="en-US" dirty="0"/>
              <a:t>Multiplier</a:t>
            </a:r>
          </a:p>
        </p:txBody>
      </p:sp>
      <p:grpSp>
        <p:nvGrpSpPr>
          <p:cNvPr id="2" name="Group 61"/>
          <p:cNvGrpSpPr>
            <a:grpSpLocks/>
          </p:cNvGrpSpPr>
          <p:nvPr/>
        </p:nvGrpSpPr>
        <p:grpSpPr bwMode="auto">
          <a:xfrm>
            <a:off x="5257800" y="2057400"/>
            <a:ext cx="1827213" cy="939800"/>
            <a:chOff x="3312" y="1296"/>
            <a:chExt cx="1151" cy="592"/>
          </a:xfrm>
        </p:grpSpPr>
        <p:sp>
          <p:nvSpPr>
            <p:cNvPr id="6149" name="Text Box 5"/>
            <p:cNvSpPr txBox="1">
              <a:spLocks noChangeArrowheads="1"/>
            </p:cNvSpPr>
            <p:nvPr/>
          </p:nvSpPr>
          <p:spPr bwMode="auto">
            <a:xfrm>
              <a:off x="3312" y="1296"/>
              <a:ext cx="770" cy="592"/>
            </a:xfrm>
            <a:prstGeom prst="rect">
              <a:avLst/>
            </a:prstGeom>
            <a:solidFill>
              <a:srgbClr val="FFCCFF"/>
            </a:solidFill>
            <a:ln w="9525">
              <a:noFill/>
              <a:miter lim="800000"/>
              <a:headEnd/>
              <a:tailEnd/>
            </a:ln>
            <a:effectLst>
              <a:outerShdw dist="35921" dir="2700000" algn="ctr" rotWithShape="0">
                <a:srgbClr val="808080"/>
              </a:outerShdw>
            </a:effectLst>
          </p:spPr>
          <p:txBody>
            <a:bodyPr/>
            <a:lstStyle/>
            <a:p>
              <a:pPr algn="ctr">
                <a:lnSpc>
                  <a:spcPct val="90000"/>
                </a:lnSpc>
              </a:pPr>
              <a:r>
                <a:rPr lang="en-US" sz="2200">
                  <a:solidFill>
                    <a:srgbClr val="FF3300"/>
                  </a:solidFill>
                </a:rPr>
                <a:t>Low pass</a:t>
              </a:r>
            </a:p>
            <a:p>
              <a:pPr algn="ctr">
                <a:lnSpc>
                  <a:spcPct val="90000"/>
                </a:lnSpc>
              </a:pPr>
              <a:r>
                <a:rPr lang="en-US" sz="2200">
                  <a:solidFill>
                    <a:srgbClr val="FF3300"/>
                  </a:solidFill>
                </a:rPr>
                <a:t>filter</a:t>
              </a:r>
              <a:endParaRPr lang="en-US" sz="2200"/>
            </a:p>
          </p:txBody>
        </p:sp>
        <p:sp>
          <p:nvSpPr>
            <p:cNvPr id="6157" name="Line 13"/>
            <p:cNvSpPr>
              <a:spLocks noChangeShapeType="1"/>
            </p:cNvSpPr>
            <p:nvPr/>
          </p:nvSpPr>
          <p:spPr bwMode="auto">
            <a:xfrm>
              <a:off x="4080" y="1616"/>
              <a:ext cx="383" cy="0"/>
            </a:xfrm>
            <a:prstGeom prst="line">
              <a:avLst/>
            </a:prstGeom>
            <a:noFill/>
            <a:ln w="28575">
              <a:solidFill>
                <a:schemeClr val="accent2"/>
              </a:solidFill>
              <a:round/>
              <a:headEnd/>
              <a:tailEnd type="triangle" w="med" len="med"/>
            </a:ln>
          </p:spPr>
          <p:txBody>
            <a:bodyPr/>
            <a:lstStyle/>
            <a:p>
              <a:endParaRPr lang="en-US"/>
            </a:p>
          </p:txBody>
        </p:sp>
      </p:grpSp>
      <p:sp>
        <p:nvSpPr>
          <p:cNvPr id="6159" name="Text Box 15"/>
          <p:cNvSpPr txBox="1">
            <a:spLocks noChangeArrowheads="1"/>
          </p:cNvSpPr>
          <p:nvPr/>
        </p:nvSpPr>
        <p:spPr bwMode="auto">
          <a:xfrm>
            <a:off x="6934200" y="2590800"/>
            <a:ext cx="1981200" cy="381000"/>
          </a:xfrm>
          <a:prstGeom prst="rect">
            <a:avLst/>
          </a:prstGeom>
          <a:noFill/>
          <a:ln w="9525">
            <a:noFill/>
            <a:miter lim="800000"/>
            <a:headEnd/>
            <a:tailEnd/>
          </a:ln>
        </p:spPr>
        <p:txBody>
          <a:bodyPr/>
          <a:lstStyle/>
          <a:p>
            <a:pPr>
              <a:lnSpc>
                <a:spcPct val="80000"/>
              </a:lnSpc>
            </a:pPr>
            <a:r>
              <a:rPr lang="en-US" sz="2200">
                <a:solidFill>
                  <a:schemeClr val="accent2"/>
                </a:solidFill>
              </a:rPr>
              <a:t>Message signal</a:t>
            </a:r>
            <a:endParaRPr lang="en-US">
              <a:solidFill>
                <a:srgbClr val="F80836"/>
              </a:solidFill>
            </a:endParaRPr>
          </a:p>
        </p:txBody>
      </p:sp>
      <p:grpSp>
        <p:nvGrpSpPr>
          <p:cNvPr id="3" name="Group 20"/>
          <p:cNvGrpSpPr>
            <a:grpSpLocks/>
          </p:cNvGrpSpPr>
          <p:nvPr/>
        </p:nvGrpSpPr>
        <p:grpSpPr bwMode="auto">
          <a:xfrm>
            <a:off x="942975" y="2209800"/>
            <a:ext cx="1266825" cy="322263"/>
            <a:chOff x="288" y="1392"/>
            <a:chExt cx="798" cy="203"/>
          </a:xfrm>
        </p:grpSpPr>
        <p:sp>
          <p:nvSpPr>
            <p:cNvPr id="6152" name="Line 8"/>
            <p:cNvSpPr>
              <a:spLocks noChangeShapeType="1"/>
            </p:cNvSpPr>
            <p:nvPr/>
          </p:nvSpPr>
          <p:spPr bwMode="auto">
            <a:xfrm>
              <a:off x="685" y="1595"/>
              <a:ext cx="401" cy="0"/>
            </a:xfrm>
            <a:prstGeom prst="line">
              <a:avLst/>
            </a:prstGeom>
            <a:noFill/>
            <a:ln w="28575">
              <a:solidFill>
                <a:schemeClr val="accent2"/>
              </a:solidFill>
              <a:round/>
              <a:headEnd/>
              <a:tailEnd type="triangle" w="med" len="med"/>
            </a:ln>
          </p:spPr>
          <p:txBody>
            <a:bodyPr/>
            <a:lstStyle/>
            <a:p>
              <a:endParaRPr lang="en-US"/>
            </a:p>
          </p:txBody>
        </p:sp>
        <p:sp>
          <p:nvSpPr>
            <p:cNvPr id="6161" name="Text Box 17"/>
            <p:cNvSpPr txBox="1">
              <a:spLocks noChangeArrowheads="1"/>
            </p:cNvSpPr>
            <p:nvPr/>
          </p:nvSpPr>
          <p:spPr bwMode="auto">
            <a:xfrm>
              <a:off x="288" y="1392"/>
              <a:ext cx="768" cy="197"/>
            </a:xfrm>
            <a:prstGeom prst="rect">
              <a:avLst/>
            </a:prstGeom>
            <a:noFill/>
            <a:ln w="9525">
              <a:noFill/>
              <a:miter lim="800000"/>
              <a:headEnd/>
              <a:tailEnd/>
            </a:ln>
          </p:spPr>
          <p:txBody>
            <a:bodyPr/>
            <a:lstStyle/>
            <a:p>
              <a:r>
                <a:rPr lang="en-US" sz="2000" dirty="0">
                  <a:solidFill>
                    <a:schemeClr val="accent2"/>
                  </a:solidFill>
                </a:rPr>
                <a:t>DSB-SC</a:t>
              </a:r>
              <a:endParaRPr lang="en-US" dirty="0"/>
            </a:p>
          </p:txBody>
        </p:sp>
      </p:grpSp>
      <p:grpSp>
        <p:nvGrpSpPr>
          <p:cNvPr id="4" name="Group 60"/>
          <p:cNvGrpSpPr>
            <a:grpSpLocks/>
          </p:cNvGrpSpPr>
          <p:nvPr/>
        </p:nvGrpSpPr>
        <p:grpSpPr bwMode="auto">
          <a:xfrm>
            <a:off x="1384300" y="2768600"/>
            <a:ext cx="2324100" cy="1408113"/>
            <a:chOff x="872" y="1744"/>
            <a:chExt cx="1464" cy="887"/>
          </a:xfrm>
        </p:grpSpPr>
        <p:sp>
          <p:nvSpPr>
            <p:cNvPr id="6162" name="Text Box 18"/>
            <p:cNvSpPr txBox="1">
              <a:spLocks noChangeArrowheads="1"/>
            </p:cNvSpPr>
            <p:nvPr/>
          </p:nvSpPr>
          <p:spPr bwMode="auto">
            <a:xfrm>
              <a:off x="872" y="2088"/>
              <a:ext cx="1464" cy="543"/>
            </a:xfrm>
            <a:prstGeom prst="rect">
              <a:avLst/>
            </a:prstGeom>
            <a:solidFill>
              <a:srgbClr val="CCFF66"/>
            </a:solidFill>
            <a:ln w="9525">
              <a:noFill/>
              <a:miter lim="800000"/>
              <a:headEnd/>
              <a:tailEnd/>
            </a:ln>
            <a:effectLst>
              <a:outerShdw dist="35921" dir="2700000" algn="ctr" rotWithShape="0">
                <a:srgbClr val="808080"/>
              </a:outerShdw>
            </a:effectLst>
          </p:spPr>
          <p:txBody>
            <a:bodyPr/>
            <a:lstStyle/>
            <a:p>
              <a:pPr algn="ctr"/>
              <a:r>
                <a:rPr lang="en-US" sz="2200" dirty="0"/>
                <a:t>Local oscillator</a:t>
              </a:r>
              <a:endParaRPr lang="en-US" sz="2200" i="1" dirty="0"/>
            </a:p>
            <a:p>
              <a:pPr algn="ctr"/>
              <a:r>
                <a:rPr lang="en-US" sz="2200" i="1" dirty="0"/>
                <a:t>c</a:t>
              </a:r>
              <a:r>
                <a:rPr lang="en-US" sz="2200" dirty="0"/>
                <a:t>(</a:t>
              </a:r>
              <a:r>
                <a:rPr lang="en-US" sz="2200" i="1" dirty="0"/>
                <a:t>t</a:t>
              </a:r>
              <a:r>
                <a:rPr lang="en-US" sz="2200" dirty="0"/>
                <a:t>) = </a:t>
              </a:r>
              <a:r>
                <a:rPr lang="en-US" sz="2200" dirty="0" err="1"/>
                <a:t>cos</a:t>
              </a:r>
              <a:r>
                <a:rPr lang="en-US" sz="2200" dirty="0"/>
                <a:t> </a:t>
              </a:r>
              <a:r>
                <a:rPr lang="en-US" sz="2200" dirty="0">
                  <a:sym typeface="Symbol" pitchFamily="18" charset="2"/>
                </a:rPr>
                <a:t></a:t>
              </a:r>
              <a:r>
                <a:rPr lang="en-US" sz="2200" i="1" baseline="-25000" dirty="0"/>
                <a:t>c</a:t>
              </a:r>
              <a:r>
                <a:rPr lang="en-US" sz="2200" i="1" dirty="0"/>
                <a:t>t</a:t>
              </a:r>
              <a:endParaRPr lang="en-US" sz="2200" dirty="0"/>
            </a:p>
          </p:txBody>
        </p:sp>
        <p:sp>
          <p:nvSpPr>
            <p:cNvPr id="6163" name="Line 19"/>
            <p:cNvSpPr>
              <a:spLocks noChangeShapeType="1"/>
            </p:cNvSpPr>
            <p:nvPr/>
          </p:nvSpPr>
          <p:spPr bwMode="auto">
            <a:xfrm flipV="1">
              <a:off x="1604" y="1744"/>
              <a:ext cx="15" cy="347"/>
            </a:xfrm>
            <a:prstGeom prst="line">
              <a:avLst/>
            </a:prstGeom>
            <a:noFill/>
            <a:ln w="28575">
              <a:solidFill>
                <a:schemeClr val="accent2"/>
              </a:solidFill>
              <a:round/>
              <a:headEnd/>
              <a:tailEnd type="triangle" w="med" len="med"/>
            </a:ln>
          </p:spPr>
          <p:txBody>
            <a:bodyPr/>
            <a:lstStyle/>
            <a:p>
              <a:endParaRPr lang="en-US"/>
            </a:p>
          </p:txBody>
        </p:sp>
      </p:grpSp>
      <p:sp>
        <p:nvSpPr>
          <p:cNvPr id="6168" name="AutoShape 24"/>
          <p:cNvSpPr>
            <a:spLocks noChangeArrowheads="1"/>
          </p:cNvSpPr>
          <p:nvPr/>
        </p:nvSpPr>
        <p:spPr bwMode="auto">
          <a:xfrm>
            <a:off x="4038600" y="3429000"/>
            <a:ext cx="3810000" cy="1371600"/>
          </a:xfrm>
          <a:prstGeom prst="wedgeRectCallout">
            <a:avLst>
              <a:gd name="adj1" fmla="val -46875"/>
              <a:gd name="adj2" fmla="val -114931"/>
            </a:avLst>
          </a:prstGeom>
          <a:solidFill>
            <a:srgbClr val="CCFFFF"/>
          </a:solidFill>
          <a:ln w="9525">
            <a:noFill/>
            <a:miter lim="800000"/>
            <a:headEnd/>
            <a:tailEnd/>
          </a:ln>
          <a:effectLst/>
        </p:spPr>
        <p:txBody>
          <a:bodyPr wrap="none" anchor="ctr"/>
          <a:lstStyle/>
          <a:p>
            <a:pPr algn="ctr"/>
            <a:endParaRPr lang="en-GB"/>
          </a:p>
        </p:txBody>
      </p:sp>
      <p:graphicFrame>
        <p:nvGraphicFramePr>
          <p:cNvPr id="6165" name="Object 21"/>
          <p:cNvGraphicFramePr>
            <a:graphicFrameLocks noChangeAspect="1"/>
          </p:cNvGraphicFramePr>
          <p:nvPr/>
        </p:nvGraphicFramePr>
        <p:xfrm>
          <a:off x="4197350" y="3429000"/>
          <a:ext cx="3429000" cy="441325"/>
        </p:xfrm>
        <a:graphic>
          <a:graphicData uri="http://schemas.openxmlformats.org/presentationml/2006/ole">
            <mc:AlternateContent xmlns:mc="http://schemas.openxmlformats.org/markup-compatibility/2006">
              <mc:Choice xmlns:v="urn:schemas-microsoft-com:vml" Requires="v">
                <p:oleObj spid="_x0000_s2053" name="Equation" r:id="rId4" imgW="1777680" imgH="228600" progId="Equation.3">
                  <p:embed/>
                </p:oleObj>
              </mc:Choice>
              <mc:Fallback>
                <p:oleObj name="Equation" r:id="rId4" imgW="1777680" imgH="2286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7350" y="3429000"/>
                        <a:ext cx="3429000"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66" name="Object 22"/>
          <p:cNvGraphicFramePr>
            <a:graphicFrameLocks noChangeAspect="1"/>
          </p:cNvGraphicFramePr>
          <p:nvPr/>
        </p:nvGraphicFramePr>
        <p:xfrm>
          <a:off x="4191000" y="3810000"/>
          <a:ext cx="3587750" cy="990600"/>
        </p:xfrm>
        <a:graphic>
          <a:graphicData uri="http://schemas.openxmlformats.org/presentationml/2006/ole">
            <mc:AlternateContent xmlns:mc="http://schemas.openxmlformats.org/markup-compatibility/2006">
              <mc:Choice xmlns:v="urn:schemas-microsoft-com:vml" Requires="v">
                <p:oleObj spid="_x0000_s2054" name="Equation" r:id="rId6" imgW="1841400" imgH="507960" progId="Equation.3">
                  <p:embed/>
                </p:oleObj>
              </mc:Choice>
              <mc:Fallback>
                <p:oleObj name="Equation" r:id="rId6" imgW="1841400" imgH="50796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000" y="3810000"/>
                        <a:ext cx="358775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71" name="AutoShape 27"/>
          <p:cNvSpPr>
            <a:spLocks noChangeArrowheads="1"/>
          </p:cNvSpPr>
          <p:nvPr/>
        </p:nvSpPr>
        <p:spPr bwMode="auto">
          <a:xfrm>
            <a:off x="6781800" y="1447800"/>
            <a:ext cx="1905000" cy="609600"/>
          </a:xfrm>
          <a:prstGeom prst="wedgeRoundRectCallout">
            <a:avLst>
              <a:gd name="adj1" fmla="val -44417"/>
              <a:gd name="adj2" fmla="val 126824"/>
              <a:gd name="adj3" fmla="val 16667"/>
            </a:avLst>
          </a:prstGeom>
          <a:solidFill>
            <a:srgbClr val="66FF99"/>
          </a:solidFill>
          <a:ln w="9525">
            <a:noFill/>
            <a:miter lim="800000"/>
            <a:headEnd/>
            <a:tailEnd/>
          </a:ln>
          <a:effectLst/>
        </p:spPr>
        <p:txBody>
          <a:bodyPr wrap="none" anchor="ctr"/>
          <a:lstStyle/>
          <a:p>
            <a:pPr algn="ctr"/>
            <a:endParaRPr lang="en-GB"/>
          </a:p>
        </p:txBody>
      </p:sp>
      <p:graphicFrame>
        <p:nvGraphicFramePr>
          <p:cNvPr id="6169" name="Object 25"/>
          <p:cNvGraphicFramePr>
            <a:graphicFrameLocks noChangeAspect="1"/>
          </p:cNvGraphicFramePr>
          <p:nvPr/>
        </p:nvGraphicFramePr>
        <p:xfrm>
          <a:off x="6781800" y="1447800"/>
          <a:ext cx="1841500" cy="590550"/>
        </p:xfrm>
        <a:graphic>
          <a:graphicData uri="http://schemas.openxmlformats.org/presentationml/2006/ole">
            <mc:AlternateContent xmlns:mc="http://schemas.openxmlformats.org/markup-compatibility/2006">
              <mc:Choice xmlns:v="urn:schemas-microsoft-com:vml" Requires="v">
                <p:oleObj spid="_x0000_s2055" name="Equation" r:id="rId8" imgW="787320" imgH="253800" progId="Equation.3">
                  <p:embed/>
                </p:oleObj>
              </mc:Choice>
              <mc:Fallback>
                <p:oleObj name="Equation" r:id="rId8" imgW="787320" imgH="2538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1800" y="1447800"/>
                        <a:ext cx="1841500"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78" name="Text Box 34"/>
          <p:cNvSpPr txBox="1">
            <a:spLocks noChangeArrowheads="1"/>
          </p:cNvSpPr>
          <p:nvPr/>
        </p:nvSpPr>
        <p:spPr bwMode="auto">
          <a:xfrm>
            <a:off x="1012825" y="4495800"/>
            <a:ext cx="3101975" cy="1631216"/>
          </a:xfrm>
          <a:prstGeom prst="rect">
            <a:avLst/>
          </a:prstGeom>
          <a:noFill/>
          <a:ln w="9525">
            <a:noFill/>
            <a:miter lim="800000"/>
            <a:headEnd/>
            <a:tailEnd/>
          </a:ln>
          <a:effectLst/>
        </p:spPr>
        <p:txBody>
          <a:bodyPr wrap="square">
            <a:spAutoFit/>
          </a:bodyPr>
          <a:lstStyle/>
          <a:p>
            <a:r>
              <a:rPr lang="en-US" sz="2000" b="1" dirty="0">
                <a:solidFill>
                  <a:schemeClr val="accent2"/>
                </a:solidFill>
              </a:rPr>
              <a:t>Condition:</a:t>
            </a:r>
            <a:endParaRPr lang="en-US" sz="2000" dirty="0">
              <a:solidFill>
                <a:schemeClr val="accent2"/>
              </a:solidFill>
            </a:endParaRPr>
          </a:p>
          <a:p>
            <a:pPr algn="just">
              <a:buFontTx/>
              <a:buChar char="•"/>
            </a:pPr>
            <a:r>
              <a:rPr lang="en-US" sz="2000" dirty="0"/>
              <a:t>Local oscillator has the same </a:t>
            </a:r>
            <a:r>
              <a:rPr lang="en-US" sz="2000" b="1" dirty="0"/>
              <a:t>frequency</a:t>
            </a:r>
            <a:r>
              <a:rPr lang="en-US" sz="2000" dirty="0"/>
              <a:t> and </a:t>
            </a:r>
            <a:r>
              <a:rPr lang="en-US" sz="2000" b="1" dirty="0"/>
              <a:t>phase</a:t>
            </a:r>
            <a:r>
              <a:rPr lang="en-US" sz="2000" dirty="0"/>
              <a:t> as that of the carrier signal at the transmitter</a:t>
            </a:r>
            <a:r>
              <a:rPr lang="en-US" sz="2000" dirty="0">
                <a:solidFill>
                  <a:srgbClr val="FF3300"/>
                </a:solidFill>
              </a:rPr>
              <a:t>.</a:t>
            </a:r>
            <a:endParaRPr lang="en-US" dirty="0"/>
          </a:p>
        </p:txBody>
      </p:sp>
      <p:sp>
        <p:nvSpPr>
          <p:cNvPr id="6181" name="Line 37"/>
          <p:cNvSpPr>
            <a:spLocks noChangeShapeType="1"/>
          </p:cNvSpPr>
          <p:nvPr/>
        </p:nvSpPr>
        <p:spPr bwMode="auto">
          <a:xfrm flipV="1">
            <a:off x="4191000" y="6454775"/>
            <a:ext cx="4356100" cy="6350"/>
          </a:xfrm>
          <a:prstGeom prst="line">
            <a:avLst/>
          </a:prstGeom>
          <a:noFill/>
          <a:ln w="28575">
            <a:solidFill>
              <a:schemeClr val="accent2"/>
            </a:solidFill>
            <a:round/>
            <a:headEnd/>
            <a:tailEnd type="triangle" w="med" len="med"/>
          </a:ln>
          <a:effectLst/>
        </p:spPr>
        <p:txBody>
          <a:bodyPr wrap="none" anchor="ctr"/>
          <a:lstStyle/>
          <a:p>
            <a:endParaRPr lang="en-US"/>
          </a:p>
        </p:txBody>
      </p:sp>
      <p:sp>
        <p:nvSpPr>
          <p:cNvPr id="6182" name="Line 38"/>
          <p:cNvSpPr>
            <a:spLocks noChangeShapeType="1"/>
          </p:cNvSpPr>
          <p:nvPr/>
        </p:nvSpPr>
        <p:spPr bwMode="auto">
          <a:xfrm flipV="1">
            <a:off x="4191000" y="5013325"/>
            <a:ext cx="0" cy="1447800"/>
          </a:xfrm>
          <a:prstGeom prst="line">
            <a:avLst/>
          </a:prstGeom>
          <a:noFill/>
          <a:ln w="28575">
            <a:solidFill>
              <a:schemeClr val="accent2"/>
            </a:solidFill>
            <a:round/>
            <a:headEnd/>
            <a:tailEnd type="triangle" w="med" len="med"/>
          </a:ln>
          <a:effectLst/>
        </p:spPr>
        <p:txBody>
          <a:bodyPr wrap="none" anchor="ctr"/>
          <a:lstStyle/>
          <a:p>
            <a:endParaRPr lang="en-US"/>
          </a:p>
        </p:txBody>
      </p:sp>
      <p:grpSp>
        <p:nvGrpSpPr>
          <p:cNvPr id="5" name="Group 50"/>
          <p:cNvGrpSpPr>
            <a:grpSpLocks/>
          </p:cNvGrpSpPr>
          <p:nvPr/>
        </p:nvGrpSpPr>
        <p:grpSpPr bwMode="auto">
          <a:xfrm>
            <a:off x="4216400" y="5451475"/>
            <a:ext cx="477838" cy="1330325"/>
            <a:chOff x="2656" y="3300"/>
            <a:chExt cx="301" cy="838"/>
          </a:xfrm>
        </p:grpSpPr>
        <p:sp>
          <p:nvSpPr>
            <p:cNvPr id="6183" name="Line 39"/>
            <p:cNvSpPr>
              <a:spLocks noChangeShapeType="1"/>
            </p:cNvSpPr>
            <p:nvPr/>
          </p:nvSpPr>
          <p:spPr bwMode="auto">
            <a:xfrm flipH="1" flipV="1">
              <a:off x="2781" y="3300"/>
              <a:ext cx="3" cy="636"/>
            </a:xfrm>
            <a:prstGeom prst="line">
              <a:avLst/>
            </a:prstGeom>
            <a:noFill/>
            <a:ln w="28575">
              <a:solidFill>
                <a:srgbClr val="FF3300"/>
              </a:solidFill>
              <a:round/>
              <a:headEnd/>
              <a:tailEnd type="triangle" w="med" len="med"/>
            </a:ln>
            <a:effectLst/>
          </p:spPr>
          <p:txBody>
            <a:bodyPr wrap="none" anchor="ctr"/>
            <a:lstStyle/>
            <a:p>
              <a:endParaRPr lang="en-US"/>
            </a:p>
          </p:txBody>
        </p:sp>
        <p:sp>
          <p:nvSpPr>
            <p:cNvPr id="6187" name="Text Box 43"/>
            <p:cNvSpPr txBox="1">
              <a:spLocks noChangeArrowheads="1"/>
            </p:cNvSpPr>
            <p:nvPr/>
          </p:nvSpPr>
          <p:spPr bwMode="auto">
            <a:xfrm>
              <a:off x="2656" y="3888"/>
              <a:ext cx="301" cy="250"/>
            </a:xfrm>
            <a:prstGeom prst="rect">
              <a:avLst/>
            </a:prstGeom>
            <a:noFill/>
            <a:ln w="9525">
              <a:noFill/>
              <a:miter lim="800000"/>
              <a:headEnd/>
              <a:tailEnd/>
            </a:ln>
            <a:effectLst/>
          </p:spPr>
          <p:txBody>
            <a:bodyPr wrap="none">
              <a:spAutoFit/>
            </a:bodyPr>
            <a:lstStyle/>
            <a:p>
              <a:r>
                <a:rPr lang="en-US" sz="2000" dirty="0">
                  <a:solidFill>
                    <a:srgbClr val="FF3300"/>
                  </a:solidFill>
                  <a:sym typeface="Symbol" pitchFamily="18" charset="2"/>
                </a:rPr>
                <a:t></a:t>
              </a:r>
              <a:r>
                <a:rPr lang="en-US" sz="2000" i="1" baseline="-25000" dirty="0">
                  <a:solidFill>
                    <a:srgbClr val="FF3300"/>
                  </a:solidFill>
                  <a:sym typeface="Symbol" pitchFamily="18" charset="2"/>
                </a:rPr>
                <a:t>m</a:t>
              </a:r>
              <a:endParaRPr lang="en-US" dirty="0"/>
            </a:p>
          </p:txBody>
        </p:sp>
      </p:grpSp>
      <p:grpSp>
        <p:nvGrpSpPr>
          <p:cNvPr id="6" name="Group 52"/>
          <p:cNvGrpSpPr>
            <a:grpSpLocks/>
          </p:cNvGrpSpPr>
          <p:nvPr/>
        </p:nvGrpSpPr>
        <p:grpSpPr bwMode="auto">
          <a:xfrm>
            <a:off x="7361238" y="5775325"/>
            <a:ext cx="995362" cy="1006475"/>
            <a:chOff x="4637" y="3504"/>
            <a:chExt cx="627" cy="634"/>
          </a:xfrm>
        </p:grpSpPr>
        <p:sp>
          <p:nvSpPr>
            <p:cNvPr id="6185" name="Line 41"/>
            <p:cNvSpPr>
              <a:spLocks noChangeShapeType="1"/>
            </p:cNvSpPr>
            <p:nvPr/>
          </p:nvSpPr>
          <p:spPr bwMode="auto">
            <a:xfrm flipV="1">
              <a:off x="4752" y="3504"/>
              <a:ext cx="0" cy="432"/>
            </a:xfrm>
            <a:prstGeom prst="line">
              <a:avLst/>
            </a:prstGeom>
            <a:noFill/>
            <a:ln w="28575">
              <a:solidFill>
                <a:schemeClr val="bg2"/>
              </a:solidFill>
              <a:round/>
              <a:headEnd/>
              <a:tailEnd type="triangle" w="med" len="med"/>
            </a:ln>
            <a:effectLst/>
          </p:spPr>
          <p:txBody>
            <a:bodyPr wrap="none" anchor="ctr"/>
            <a:lstStyle/>
            <a:p>
              <a:endParaRPr lang="en-US"/>
            </a:p>
          </p:txBody>
        </p:sp>
        <p:sp>
          <p:nvSpPr>
            <p:cNvPr id="6188" name="Text Box 44"/>
            <p:cNvSpPr txBox="1">
              <a:spLocks noChangeArrowheads="1"/>
            </p:cNvSpPr>
            <p:nvPr/>
          </p:nvSpPr>
          <p:spPr bwMode="auto">
            <a:xfrm>
              <a:off x="4637" y="3888"/>
              <a:ext cx="627" cy="250"/>
            </a:xfrm>
            <a:prstGeom prst="rect">
              <a:avLst/>
            </a:prstGeom>
            <a:noFill/>
            <a:ln w="9525">
              <a:noFill/>
              <a:miter lim="800000"/>
              <a:headEnd/>
              <a:tailEnd/>
            </a:ln>
            <a:effectLst/>
          </p:spPr>
          <p:txBody>
            <a:bodyPr wrap="none">
              <a:spAutoFit/>
            </a:bodyPr>
            <a:lstStyle/>
            <a:p>
              <a:r>
                <a:rPr lang="en-US" sz="2000" dirty="0">
                  <a:solidFill>
                    <a:schemeClr val="bg2"/>
                  </a:solidFill>
                  <a:sym typeface="Symbol" pitchFamily="18" charset="2"/>
                </a:rPr>
                <a:t>2</a:t>
              </a:r>
              <a:r>
                <a:rPr lang="en-US" sz="2000" i="1" baseline="-25000" dirty="0">
                  <a:solidFill>
                    <a:schemeClr val="bg2"/>
                  </a:solidFill>
                  <a:sym typeface="Symbol" pitchFamily="18" charset="2"/>
                </a:rPr>
                <a:t>c</a:t>
              </a:r>
              <a:r>
                <a:rPr lang="en-US" sz="2000" dirty="0">
                  <a:solidFill>
                    <a:schemeClr val="bg2"/>
                  </a:solidFill>
                  <a:sym typeface="Symbol" pitchFamily="18" charset="2"/>
                </a:rPr>
                <a:t>+</a:t>
              </a:r>
              <a:r>
                <a:rPr lang="en-US" sz="2000" i="1" baseline="-25000" dirty="0">
                  <a:solidFill>
                    <a:schemeClr val="bg2"/>
                  </a:solidFill>
                  <a:sym typeface="Symbol" pitchFamily="18" charset="2"/>
                </a:rPr>
                <a:t>m</a:t>
              </a:r>
              <a:endParaRPr lang="en-US" sz="2000" i="1" baseline="-25000" dirty="0">
                <a:solidFill>
                  <a:srgbClr val="FF3300"/>
                </a:solidFill>
                <a:sym typeface="Symbol" pitchFamily="18" charset="2"/>
              </a:endParaRPr>
            </a:p>
          </p:txBody>
        </p:sp>
      </p:grpSp>
      <p:grpSp>
        <p:nvGrpSpPr>
          <p:cNvPr id="7" name="Group 51"/>
          <p:cNvGrpSpPr>
            <a:grpSpLocks/>
          </p:cNvGrpSpPr>
          <p:nvPr/>
        </p:nvGrpSpPr>
        <p:grpSpPr bwMode="auto">
          <a:xfrm>
            <a:off x="6523038" y="5775325"/>
            <a:ext cx="936625" cy="1006475"/>
            <a:chOff x="4109" y="3504"/>
            <a:chExt cx="590" cy="634"/>
          </a:xfrm>
        </p:grpSpPr>
        <p:sp>
          <p:nvSpPr>
            <p:cNvPr id="6184" name="Line 40"/>
            <p:cNvSpPr>
              <a:spLocks noChangeShapeType="1"/>
            </p:cNvSpPr>
            <p:nvPr/>
          </p:nvSpPr>
          <p:spPr bwMode="auto">
            <a:xfrm flipV="1">
              <a:off x="4464" y="3504"/>
              <a:ext cx="0" cy="432"/>
            </a:xfrm>
            <a:prstGeom prst="line">
              <a:avLst/>
            </a:prstGeom>
            <a:noFill/>
            <a:ln w="28575">
              <a:solidFill>
                <a:schemeClr val="accent2"/>
              </a:solidFill>
              <a:round/>
              <a:headEnd/>
              <a:tailEnd type="triangle" w="med" len="med"/>
            </a:ln>
            <a:effectLst/>
          </p:spPr>
          <p:txBody>
            <a:bodyPr wrap="none" anchor="ctr"/>
            <a:lstStyle/>
            <a:p>
              <a:endParaRPr lang="en-US"/>
            </a:p>
          </p:txBody>
        </p:sp>
        <p:sp>
          <p:nvSpPr>
            <p:cNvPr id="6186" name="Line 42"/>
            <p:cNvSpPr>
              <a:spLocks noChangeShapeType="1"/>
            </p:cNvSpPr>
            <p:nvPr/>
          </p:nvSpPr>
          <p:spPr bwMode="auto">
            <a:xfrm>
              <a:off x="4608" y="3792"/>
              <a:ext cx="0" cy="192"/>
            </a:xfrm>
            <a:prstGeom prst="line">
              <a:avLst/>
            </a:prstGeom>
            <a:noFill/>
            <a:ln w="19050">
              <a:solidFill>
                <a:schemeClr val="tx1"/>
              </a:solidFill>
              <a:prstDash val="dash"/>
              <a:round/>
              <a:headEnd/>
              <a:tailEnd/>
            </a:ln>
            <a:effectLst/>
          </p:spPr>
          <p:txBody>
            <a:bodyPr wrap="none" anchor="ctr"/>
            <a:lstStyle/>
            <a:p>
              <a:endParaRPr lang="en-US"/>
            </a:p>
          </p:txBody>
        </p:sp>
        <p:sp>
          <p:nvSpPr>
            <p:cNvPr id="6189" name="Text Box 45"/>
            <p:cNvSpPr txBox="1">
              <a:spLocks noChangeArrowheads="1"/>
            </p:cNvSpPr>
            <p:nvPr/>
          </p:nvSpPr>
          <p:spPr bwMode="auto">
            <a:xfrm>
              <a:off x="4109" y="3888"/>
              <a:ext cx="590" cy="250"/>
            </a:xfrm>
            <a:prstGeom prst="rect">
              <a:avLst/>
            </a:prstGeom>
            <a:noFill/>
            <a:ln w="9525">
              <a:noFill/>
              <a:miter lim="800000"/>
              <a:headEnd/>
              <a:tailEnd/>
            </a:ln>
            <a:effectLst/>
          </p:spPr>
          <p:txBody>
            <a:bodyPr wrap="none">
              <a:spAutoFit/>
            </a:bodyPr>
            <a:lstStyle/>
            <a:p>
              <a:r>
                <a:rPr lang="en-US" sz="2000" dirty="0">
                  <a:solidFill>
                    <a:srgbClr val="FF3300"/>
                  </a:solidFill>
                  <a:sym typeface="Symbol" pitchFamily="18" charset="2"/>
                </a:rPr>
                <a:t>2</a:t>
              </a:r>
              <a:r>
                <a:rPr lang="en-US" sz="2000" i="1" baseline="-25000" dirty="0">
                  <a:solidFill>
                    <a:srgbClr val="FF3300"/>
                  </a:solidFill>
                  <a:sym typeface="Symbol" pitchFamily="18" charset="2"/>
                </a:rPr>
                <a:t>c</a:t>
              </a:r>
              <a:r>
                <a:rPr lang="en-US" sz="2000" dirty="0">
                  <a:solidFill>
                    <a:srgbClr val="FF3300"/>
                  </a:solidFill>
                  <a:sym typeface="Symbol" pitchFamily="18" charset="2"/>
                </a:rPr>
                <a:t>-</a:t>
              </a:r>
              <a:r>
                <a:rPr lang="en-US" sz="2000" i="1" baseline="-25000" dirty="0">
                  <a:solidFill>
                    <a:srgbClr val="FF3300"/>
                  </a:solidFill>
                  <a:sym typeface="Symbol" pitchFamily="18" charset="2"/>
                </a:rPr>
                <a:t>m</a:t>
              </a:r>
            </a:p>
          </p:txBody>
        </p:sp>
      </p:grpSp>
      <p:grpSp>
        <p:nvGrpSpPr>
          <p:cNvPr id="8" name="Group 59"/>
          <p:cNvGrpSpPr>
            <a:grpSpLocks/>
          </p:cNvGrpSpPr>
          <p:nvPr/>
        </p:nvGrpSpPr>
        <p:grpSpPr bwMode="auto">
          <a:xfrm>
            <a:off x="4724400" y="5851525"/>
            <a:ext cx="1752600" cy="457200"/>
            <a:chOff x="2976" y="3686"/>
            <a:chExt cx="1104" cy="288"/>
          </a:xfrm>
        </p:grpSpPr>
        <p:sp>
          <p:nvSpPr>
            <p:cNvPr id="6191" name="Text Box 47"/>
            <p:cNvSpPr txBox="1">
              <a:spLocks noChangeArrowheads="1"/>
            </p:cNvSpPr>
            <p:nvPr/>
          </p:nvSpPr>
          <p:spPr bwMode="auto">
            <a:xfrm>
              <a:off x="3100" y="3686"/>
              <a:ext cx="980" cy="231"/>
            </a:xfrm>
            <a:prstGeom prst="rect">
              <a:avLst/>
            </a:prstGeom>
            <a:noFill/>
            <a:ln w="9525">
              <a:noFill/>
              <a:miter lim="800000"/>
              <a:headEnd/>
              <a:tailEnd/>
            </a:ln>
            <a:effectLst/>
          </p:spPr>
          <p:txBody>
            <a:bodyPr wrap="none">
              <a:spAutoFit/>
            </a:bodyPr>
            <a:lstStyle/>
            <a:p>
              <a:r>
                <a:rPr lang="en-US" sz="1800" dirty="0"/>
                <a:t>Low pass filter</a:t>
              </a:r>
              <a:endParaRPr lang="en-US" dirty="0"/>
            </a:p>
          </p:txBody>
        </p:sp>
        <p:sp>
          <p:nvSpPr>
            <p:cNvPr id="6192" name="Line 48"/>
            <p:cNvSpPr>
              <a:spLocks noChangeShapeType="1"/>
            </p:cNvSpPr>
            <p:nvPr/>
          </p:nvSpPr>
          <p:spPr bwMode="auto">
            <a:xfrm flipH="1">
              <a:off x="2976" y="3878"/>
              <a:ext cx="144" cy="96"/>
            </a:xfrm>
            <a:prstGeom prst="line">
              <a:avLst/>
            </a:prstGeom>
            <a:noFill/>
            <a:ln w="19050">
              <a:solidFill>
                <a:schemeClr val="accent2"/>
              </a:solidFill>
              <a:round/>
              <a:headEnd/>
              <a:tailEnd type="triangle" w="med" len="med"/>
            </a:ln>
            <a:effectLst/>
          </p:spPr>
          <p:txBody>
            <a:bodyPr wrap="none" anchor="ctr"/>
            <a:lstStyle/>
            <a:p>
              <a:endParaRPr lang="en-US"/>
            </a:p>
          </p:txBody>
        </p:sp>
      </p:grpSp>
      <p:sp>
        <p:nvSpPr>
          <p:cNvPr id="6197" name="AutoShape 53"/>
          <p:cNvSpPr>
            <a:spLocks noChangeArrowheads="1"/>
          </p:cNvSpPr>
          <p:nvPr/>
        </p:nvSpPr>
        <p:spPr bwMode="auto">
          <a:xfrm>
            <a:off x="6477000" y="4876800"/>
            <a:ext cx="1752600" cy="762000"/>
          </a:xfrm>
          <a:prstGeom prst="upDownArrowCallout">
            <a:avLst>
              <a:gd name="adj1" fmla="val 57500"/>
              <a:gd name="adj2" fmla="val 57500"/>
              <a:gd name="adj3" fmla="val 12500"/>
              <a:gd name="adj4" fmla="val 50000"/>
            </a:avLst>
          </a:prstGeom>
          <a:solidFill>
            <a:srgbClr val="CCFF66"/>
          </a:solidFill>
          <a:ln w="9525">
            <a:noFill/>
            <a:miter lim="800000"/>
            <a:headEnd/>
            <a:tailEnd/>
          </a:ln>
          <a:effectLst/>
        </p:spPr>
        <p:txBody>
          <a:bodyPr wrap="none" anchor="ctr"/>
          <a:lstStyle/>
          <a:p>
            <a:pPr algn="ctr"/>
            <a:endParaRPr lang="en-US" sz="2000" dirty="0">
              <a:solidFill>
                <a:schemeClr val="accent2"/>
              </a:solidFill>
            </a:endParaRPr>
          </a:p>
          <a:p>
            <a:pPr algn="ctr"/>
            <a:r>
              <a:rPr lang="en-US" sz="2000" dirty="0"/>
              <a:t>high frequency</a:t>
            </a:r>
          </a:p>
          <a:p>
            <a:pPr algn="ctr"/>
            <a:endParaRPr lang="en-US" dirty="0"/>
          </a:p>
        </p:txBody>
      </p:sp>
      <p:grpSp>
        <p:nvGrpSpPr>
          <p:cNvPr id="9" name="Group 58"/>
          <p:cNvGrpSpPr>
            <a:grpSpLocks/>
          </p:cNvGrpSpPr>
          <p:nvPr/>
        </p:nvGrpSpPr>
        <p:grpSpPr bwMode="auto">
          <a:xfrm>
            <a:off x="4419600" y="4800600"/>
            <a:ext cx="1828800" cy="898525"/>
            <a:chOff x="2784" y="3024"/>
            <a:chExt cx="1152" cy="566"/>
          </a:xfrm>
        </p:grpSpPr>
        <p:sp>
          <p:nvSpPr>
            <p:cNvPr id="6199" name="Text Box 55"/>
            <p:cNvSpPr txBox="1">
              <a:spLocks noChangeArrowheads="1"/>
            </p:cNvSpPr>
            <p:nvPr/>
          </p:nvSpPr>
          <p:spPr bwMode="auto">
            <a:xfrm>
              <a:off x="3067" y="3168"/>
              <a:ext cx="869" cy="250"/>
            </a:xfrm>
            <a:prstGeom prst="rect">
              <a:avLst/>
            </a:prstGeom>
            <a:solidFill>
              <a:srgbClr val="FF3300"/>
            </a:solidFill>
            <a:ln w="9525">
              <a:noFill/>
              <a:miter lim="800000"/>
              <a:headEnd/>
              <a:tailEnd/>
            </a:ln>
            <a:effectLst/>
          </p:spPr>
          <p:txBody>
            <a:bodyPr wrap="none">
              <a:spAutoFit/>
            </a:bodyPr>
            <a:lstStyle/>
            <a:p>
              <a:r>
                <a:rPr lang="en-US" sz="2000">
                  <a:solidFill>
                    <a:schemeClr val="accent2"/>
                  </a:solidFill>
                </a:rPr>
                <a:t>information</a:t>
              </a:r>
              <a:endParaRPr lang="en-US">
                <a:solidFill>
                  <a:schemeClr val="accent2"/>
                </a:solidFill>
              </a:endParaRPr>
            </a:p>
          </p:txBody>
        </p:sp>
        <p:sp>
          <p:nvSpPr>
            <p:cNvPr id="6200" name="Line 56"/>
            <p:cNvSpPr>
              <a:spLocks noChangeShapeType="1"/>
            </p:cNvSpPr>
            <p:nvPr/>
          </p:nvSpPr>
          <p:spPr bwMode="auto">
            <a:xfrm flipH="1">
              <a:off x="2784" y="3398"/>
              <a:ext cx="336" cy="192"/>
            </a:xfrm>
            <a:prstGeom prst="line">
              <a:avLst/>
            </a:prstGeom>
            <a:noFill/>
            <a:ln w="19050">
              <a:solidFill>
                <a:srgbClr val="FF3300"/>
              </a:solidFill>
              <a:round/>
              <a:headEnd/>
              <a:tailEnd type="triangle" w="med" len="med"/>
            </a:ln>
            <a:effectLst/>
          </p:spPr>
          <p:txBody>
            <a:bodyPr wrap="none" anchor="ctr"/>
            <a:lstStyle/>
            <a:p>
              <a:endParaRPr lang="en-US"/>
            </a:p>
          </p:txBody>
        </p:sp>
        <p:sp>
          <p:nvSpPr>
            <p:cNvPr id="6201" name="Line 57"/>
            <p:cNvSpPr>
              <a:spLocks noChangeShapeType="1"/>
            </p:cNvSpPr>
            <p:nvPr/>
          </p:nvSpPr>
          <p:spPr bwMode="auto">
            <a:xfrm>
              <a:off x="3408" y="3024"/>
              <a:ext cx="0" cy="144"/>
            </a:xfrm>
            <a:prstGeom prst="line">
              <a:avLst/>
            </a:prstGeom>
            <a:noFill/>
            <a:ln w="19050">
              <a:solidFill>
                <a:srgbClr val="FF3300"/>
              </a:solidFill>
              <a:round/>
              <a:headEnd type="triangle" w="med" len="med"/>
              <a:tailEnd/>
            </a:ln>
            <a:effectLst/>
          </p:spPr>
          <p:txBody>
            <a:bodyPr wrap="none" anchor="ctr"/>
            <a:lstStyle/>
            <a:p>
              <a:endParaRPr lang="en-US"/>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ox(out)">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calcmode="lin" valueType="num">
                                      <p:cBhvr additive="base">
                                        <p:cTn id="12"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6151"/>
                                        </p:tgtEl>
                                        <p:attrNameLst>
                                          <p:attrName>style.visibility</p:attrName>
                                        </p:attrNameLst>
                                      </p:cBhvr>
                                      <p:to>
                                        <p:strVal val="visible"/>
                                      </p:to>
                                    </p:set>
                                    <p:animEffect transition="in" filter="box(in)">
                                      <p:cBhvr>
                                        <p:cTn id="18" dur="500"/>
                                        <p:tgtEl>
                                          <p:spTgt spid="615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0-#ppt_w/2"/>
                                          </p:val>
                                        </p:tav>
                                        <p:tav tm="100000">
                                          <p:val>
                                            <p:strVal val="#ppt_x"/>
                                          </p:val>
                                        </p:tav>
                                      </p:tavLst>
                                    </p:anim>
                                    <p:anim calcmode="lin" valueType="num">
                                      <p:cBhvr additive="base">
                                        <p:cTn id="2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32"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ox(out)">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150"/>
                                        </p:tgtEl>
                                        <p:attrNameLst>
                                          <p:attrName>style.visibility</p:attrName>
                                        </p:attrNameLst>
                                      </p:cBhvr>
                                      <p:to>
                                        <p:strVal val="visible"/>
                                      </p:to>
                                    </p:set>
                                    <p:anim calcmode="lin" valueType="num">
                                      <p:cBhvr additive="base">
                                        <p:cTn id="34" dur="500" fill="hold"/>
                                        <p:tgtEl>
                                          <p:spTgt spid="6150"/>
                                        </p:tgtEl>
                                        <p:attrNameLst>
                                          <p:attrName>ppt_x</p:attrName>
                                        </p:attrNameLst>
                                      </p:cBhvr>
                                      <p:tavLst>
                                        <p:tav tm="0">
                                          <p:val>
                                            <p:strVal val="0-#ppt_w/2"/>
                                          </p:val>
                                        </p:tav>
                                        <p:tav tm="100000">
                                          <p:val>
                                            <p:strVal val="#ppt_x"/>
                                          </p:val>
                                        </p:tav>
                                      </p:tavLst>
                                    </p:anim>
                                    <p:anim calcmode="lin" valueType="num">
                                      <p:cBhvr additive="base">
                                        <p:cTn id="35" dur="500" fill="hold"/>
                                        <p:tgtEl>
                                          <p:spTgt spid="6150"/>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6168"/>
                                        </p:tgtEl>
                                        <p:attrNameLst>
                                          <p:attrName>style.visibility</p:attrName>
                                        </p:attrNameLst>
                                      </p:cBhvr>
                                      <p:to>
                                        <p:strVal val="visible"/>
                                      </p:to>
                                    </p:set>
                                    <p:animEffect transition="in" filter="dissolve">
                                      <p:cBhvr>
                                        <p:cTn id="40" dur="500"/>
                                        <p:tgtEl>
                                          <p:spTgt spid="6168"/>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6165"/>
                                        </p:tgtEl>
                                        <p:attrNameLst>
                                          <p:attrName>style.visibility</p:attrName>
                                        </p:attrNameLst>
                                      </p:cBhvr>
                                      <p:to>
                                        <p:strVal val="visible"/>
                                      </p:to>
                                    </p:set>
                                    <p:animEffect transition="in" filter="box(in)">
                                      <p:cBhvr>
                                        <p:cTn id="45" dur="500"/>
                                        <p:tgtEl>
                                          <p:spTgt spid="6165"/>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6166"/>
                                        </p:tgtEl>
                                        <p:attrNameLst>
                                          <p:attrName>style.visibility</p:attrName>
                                        </p:attrNameLst>
                                      </p:cBhvr>
                                      <p:to>
                                        <p:strVal val="visible"/>
                                      </p:to>
                                    </p:set>
                                    <p:animEffect transition="in" filter="box(in)">
                                      <p:cBhvr>
                                        <p:cTn id="50" dur="500"/>
                                        <p:tgtEl>
                                          <p:spTgt spid="6166"/>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178"/>
                                        </p:tgtEl>
                                        <p:attrNameLst>
                                          <p:attrName>style.visibility</p:attrName>
                                        </p:attrNameLst>
                                      </p:cBhvr>
                                      <p:to>
                                        <p:strVal val="visible"/>
                                      </p:to>
                                    </p:set>
                                    <p:anim calcmode="lin" valueType="num">
                                      <p:cBhvr additive="base">
                                        <p:cTn id="55" dur="500" fill="hold"/>
                                        <p:tgtEl>
                                          <p:spTgt spid="6178"/>
                                        </p:tgtEl>
                                        <p:attrNameLst>
                                          <p:attrName>ppt_x</p:attrName>
                                        </p:attrNameLst>
                                      </p:cBhvr>
                                      <p:tavLst>
                                        <p:tav tm="0">
                                          <p:val>
                                            <p:strVal val="0-#ppt_w/2"/>
                                          </p:val>
                                        </p:tav>
                                        <p:tav tm="100000">
                                          <p:val>
                                            <p:strVal val="#ppt_x"/>
                                          </p:val>
                                        </p:tav>
                                      </p:tavLst>
                                    </p:anim>
                                    <p:anim calcmode="lin" valueType="num">
                                      <p:cBhvr additive="base">
                                        <p:cTn id="56" dur="500" fill="hold"/>
                                        <p:tgtEl>
                                          <p:spTgt spid="6178"/>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 presetClass="entr" presetSubtype="16" fill="hold" grpId="0" nodeType="clickEffect">
                                  <p:stCondLst>
                                    <p:cond delay="0"/>
                                  </p:stCondLst>
                                  <p:childTnLst>
                                    <p:set>
                                      <p:cBhvr>
                                        <p:cTn id="60" dur="1" fill="hold">
                                          <p:stCondLst>
                                            <p:cond delay="0"/>
                                          </p:stCondLst>
                                        </p:cTn>
                                        <p:tgtEl>
                                          <p:spTgt spid="6181"/>
                                        </p:tgtEl>
                                        <p:attrNameLst>
                                          <p:attrName>style.visibility</p:attrName>
                                        </p:attrNameLst>
                                      </p:cBhvr>
                                      <p:to>
                                        <p:strVal val="visible"/>
                                      </p:to>
                                    </p:set>
                                    <p:animEffect transition="in" filter="box(in)">
                                      <p:cBhvr>
                                        <p:cTn id="61" dur="500"/>
                                        <p:tgtEl>
                                          <p:spTgt spid="6181"/>
                                        </p:tgtEl>
                                      </p:cBhvr>
                                    </p:animEffect>
                                  </p:childTnLst>
                                </p:cTn>
                              </p:par>
                            </p:childTnLst>
                          </p:cTn>
                        </p:par>
                      </p:childTnLst>
                    </p:cTn>
                  </p:par>
                  <p:par>
                    <p:cTn id="62" fill="hold">
                      <p:stCondLst>
                        <p:cond delay="indefinite"/>
                      </p:stCondLst>
                      <p:childTnLst>
                        <p:par>
                          <p:cTn id="63" fill="hold">
                            <p:stCondLst>
                              <p:cond delay="0"/>
                            </p:stCondLst>
                            <p:childTnLst>
                              <p:par>
                                <p:cTn id="64" presetID="4" presetClass="entr" presetSubtype="16" fill="hold" grpId="0" nodeType="clickEffect">
                                  <p:stCondLst>
                                    <p:cond delay="0"/>
                                  </p:stCondLst>
                                  <p:childTnLst>
                                    <p:set>
                                      <p:cBhvr>
                                        <p:cTn id="65" dur="1" fill="hold">
                                          <p:stCondLst>
                                            <p:cond delay="0"/>
                                          </p:stCondLst>
                                        </p:cTn>
                                        <p:tgtEl>
                                          <p:spTgt spid="6182"/>
                                        </p:tgtEl>
                                        <p:attrNameLst>
                                          <p:attrName>style.visibility</p:attrName>
                                        </p:attrNameLst>
                                      </p:cBhvr>
                                      <p:to>
                                        <p:strVal val="visible"/>
                                      </p:to>
                                    </p:set>
                                    <p:animEffect transition="in" filter="box(in)">
                                      <p:cBhvr>
                                        <p:cTn id="66" dur="500"/>
                                        <p:tgtEl>
                                          <p:spTgt spid="6182"/>
                                        </p:tgtEl>
                                      </p:cBhvr>
                                    </p:animEffect>
                                  </p:childTnLst>
                                </p:cTn>
                              </p:par>
                            </p:childTnLst>
                          </p:cTn>
                        </p:par>
                      </p:childTnLst>
                    </p:cTn>
                  </p:par>
                  <p:par>
                    <p:cTn id="67" fill="hold">
                      <p:stCondLst>
                        <p:cond delay="indefinite"/>
                      </p:stCondLst>
                      <p:childTnLst>
                        <p:par>
                          <p:cTn id="68" fill="hold">
                            <p:stCondLst>
                              <p:cond delay="0"/>
                            </p:stCondLst>
                            <p:childTnLst>
                              <p:par>
                                <p:cTn id="69" presetID="7" presetClass="entr" presetSubtype="4" fill="hold" nodeType="clickEffect">
                                  <p:stCondLst>
                                    <p:cond delay="0"/>
                                  </p:stCondLst>
                                  <p:childTnLst>
                                    <p:set>
                                      <p:cBhvr>
                                        <p:cTn id="70" dur="1" fill="hold">
                                          <p:stCondLst>
                                            <p:cond delay="0"/>
                                          </p:stCondLst>
                                        </p:cTn>
                                        <p:tgtEl>
                                          <p:spTgt spid="5"/>
                                        </p:tgtEl>
                                        <p:attrNameLst>
                                          <p:attrName>style.visibility</p:attrName>
                                        </p:attrNameLst>
                                      </p:cBhvr>
                                      <p:to>
                                        <p:strVal val="visible"/>
                                      </p:to>
                                    </p:set>
                                    <p:anim calcmode="lin" valueType="num">
                                      <p:cBhvr additive="base">
                                        <p:cTn id="71" dur="5000" fill="hold"/>
                                        <p:tgtEl>
                                          <p:spTgt spid="5"/>
                                        </p:tgtEl>
                                        <p:attrNameLst>
                                          <p:attrName>ppt_x</p:attrName>
                                        </p:attrNameLst>
                                      </p:cBhvr>
                                      <p:tavLst>
                                        <p:tav tm="0">
                                          <p:val>
                                            <p:strVal val="#ppt_x"/>
                                          </p:val>
                                        </p:tav>
                                        <p:tav tm="100000">
                                          <p:val>
                                            <p:strVal val="#ppt_x"/>
                                          </p:val>
                                        </p:tav>
                                      </p:tavLst>
                                    </p:anim>
                                    <p:anim calcmode="lin" valueType="num">
                                      <p:cBhvr additive="base">
                                        <p:cTn id="72"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 presetClass="entr" presetSubtype="32" fill="hold"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box(out)">
                                      <p:cBhvr>
                                        <p:cTn id="77" dur="500"/>
                                        <p:tgtEl>
                                          <p:spTgt spid="9"/>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2" fill="hold" nodeType="clickEffect">
                                  <p:stCondLst>
                                    <p:cond delay="0"/>
                                  </p:stCondLst>
                                  <p:childTnLst>
                                    <p:set>
                                      <p:cBhvr>
                                        <p:cTn id="81" dur="1" fill="hold">
                                          <p:stCondLst>
                                            <p:cond delay="0"/>
                                          </p:stCondLst>
                                        </p:cTn>
                                        <p:tgtEl>
                                          <p:spTgt spid="7"/>
                                        </p:tgtEl>
                                        <p:attrNameLst>
                                          <p:attrName>style.visibility</p:attrName>
                                        </p:attrNameLst>
                                      </p:cBhvr>
                                      <p:to>
                                        <p:strVal val="visible"/>
                                      </p:to>
                                    </p:set>
                                    <p:anim calcmode="lin" valueType="num">
                                      <p:cBhvr additive="base">
                                        <p:cTn id="82" dur="500" fill="hold"/>
                                        <p:tgtEl>
                                          <p:spTgt spid="7"/>
                                        </p:tgtEl>
                                        <p:attrNameLst>
                                          <p:attrName>ppt_x</p:attrName>
                                        </p:attrNameLst>
                                      </p:cBhvr>
                                      <p:tavLst>
                                        <p:tav tm="0">
                                          <p:val>
                                            <p:strVal val="1+#ppt_w/2"/>
                                          </p:val>
                                        </p:tav>
                                        <p:tav tm="100000">
                                          <p:val>
                                            <p:strVal val="#ppt_x"/>
                                          </p:val>
                                        </p:tav>
                                      </p:tavLst>
                                    </p:anim>
                                    <p:anim calcmode="lin" valueType="num">
                                      <p:cBhvr additive="base">
                                        <p:cTn id="83"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2" fill="hold" nodeType="clickEffect">
                                  <p:stCondLst>
                                    <p:cond delay="0"/>
                                  </p:stCondLst>
                                  <p:childTnLst>
                                    <p:set>
                                      <p:cBhvr>
                                        <p:cTn id="87" dur="1" fill="hold">
                                          <p:stCondLst>
                                            <p:cond delay="0"/>
                                          </p:stCondLst>
                                        </p:cTn>
                                        <p:tgtEl>
                                          <p:spTgt spid="6"/>
                                        </p:tgtEl>
                                        <p:attrNameLst>
                                          <p:attrName>style.visibility</p:attrName>
                                        </p:attrNameLst>
                                      </p:cBhvr>
                                      <p:to>
                                        <p:strVal val="visible"/>
                                      </p:to>
                                    </p:set>
                                    <p:anim calcmode="lin" valueType="num">
                                      <p:cBhvr additive="base">
                                        <p:cTn id="88" dur="500" fill="hold"/>
                                        <p:tgtEl>
                                          <p:spTgt spid="6"/>
                                        </p:tgtEl>
                                        <p:attrNameLst>
                                          <p:attrName>ppt_x</p:attrName>
                                        </p:attrNameLst>
                                      </p:cBhvr>
                                      <p:tavLst>
                                        <p:tav tm="0">
                                          <p:val>
                                            <p:strVal val="1+#ppt_w/2"/>
                                          </p:val>
                                        </p:tav>
                                        <p:tav tm="100000">
                                          <p:val>
                                            <p:strVal val="#ppt_x"/>
                                          </p:val>
                                        </p:tav>
                                      </p:tavLst>
                                    </p:anim>
                                    <p:anim calcmode="lin" valueType="num">
                                      <p:cBhvr additive="base">
                                        <p:cTn id="8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 presetClass="entr" presetSubtype="32" fill="hold" grpId="0" nodeType="clickEffect">
                                  <p:stCondLst>
                                    <p:cond delay="0"/>
                                  </p:stCondLst>
                                  <p:childTnLst>
                                    <p:set>
                                      <p:cBhvr>
                                        <p:cTn id="93" dur="1" fill="hold">
                                          <p:stCondLst>
                                            <p:cond delay="0"/>
                                          </p:stCondLst>
                                        </p:cTn>
                                        <p:tgtEl>
                                          <p:spTgt spid="6197"/>
                                        </p:tgtEl>
                                        <p:attrNameLst>
                                          <p:attrName>style.visibility</p:attrName>
                                        </p:attrNameLst>
                                      </p:cBhvr>
                                      <p:to>
                                        <p:strVal val="visible"/>
                                      </p:to>
                                    </p:set>
                                    <p:animEffect transition="in" filter="box(out)">
                                      <p:cBhvr>
                                        <p:cTn id="94" dur="500"/>
                                        <p:tgtEl>
                                          <p:spTgt spid="6197"/>
                                        </p:tgtEl>
                                      </p:cBhvr>
                                    </p:animEffect>
                                  </p:childTnLst>
                                </p:cTn>
                              </p:par>
                            </p:childTnLst>
                          </p:cTn>
                        </p:par>
                      </p:childTnLst>
                    </p:cTn>
                  </p:par>
                  <p:par>
                    <p:cTn id="95" fill="hold">
                      <p:stCondLst>
                        <p:cond delay="indefinite"/>
                      </p:stCondLst>
                      <p:childTnLst>
                        <p:par>
                          <p:cTn id="96" fill="hold">
                            <p:stCondLst>
                              <p:cond delay="0"/>
                            </p:stCondLst>
                            <p:childTnLst>
                              <p:par>
                                <p:cTn id="97" presetID="4" presetClass="entr" presetSubtype="16" fill="hold" nodeType="clickEffect">
                                  <p:stCondLst>
                                    <p:cond delay="0"/>
                                  </p:stCondLst>
                                  <p:childTnLst>
                                    <p:set>
                                      <p:cBhvr>
                                        <p:cTn id="98" dur="1" fill="hold">
                                          <p:stCondLst>
                                            <p:cond delay="0"/>
                                          </p:stCondLst>
                                        </p:cTn>
                                        <p:tgtEl>
                                          <p:spTgt spid="2"/>
                                        </p:tgtEl>
                                        <p:attrNameLst>
                                          <p:attrName>style.visibility</p:attrName>
                                        </p:attrNameLst>
                                      </p:cBhvr>
                                      <p:to>
                                        <p:strVal val="visible"/>
                                      </p:to>
                                    </p:set>
                                    <p:animEffect transition="in" filter="box(in)">
                                      <p:cBhvr>
                                        <p:cTn id="99" dur="500"/>
                                        <p:tgtEl>
                                          <p:spTgt spid="2"/>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2" fill="hold" grpId="0" nodeType="clickEffect">
                                  <p:stCondLst>
                                    <p:cond delay="0"/>
                                  </p:stCondLst>
                                  <p:childTnLst>
                                    <p:set>
                                      <p:cBhvr>
                                        <p:cTn id="103" dur="1" fill="hold">
                                          <p:stCondLst>
                                            <p:cond delay="0"/>
                                          </p:stCondLst>
                                        </p:cTn>
                                        <p:tgtEl>
                                          <p:spTgt spid="6159"/>
                                        </p:tgtEl>
                                        <p:attrNameLst>
                                          <p:attrName>style.visibility</p:attrName>
                                        </p:attrNameLst>
                                      </p:cBhvr>
                                      <p:to>
                                        <p:strVal val="visible"/>
                                      </p:to>
                                    </p:set>
                                    <p:anim calcmode="lin" valueType="num">
                                      <p:cBhvr additive="base">
                                        <p:cTn id="104" dur="500" fill="hold"/>
                                        <p:tgtEl>
                                          <p:spTgt spid="6159"/>
                                        </p:tgtEl>
                                        <p:attrNameLst>
                                          <p:attrName>ppt_x</p:attrName>
                                        </p:attrNameLst>
                                      </p:cBhvr>
                                      <p:tavLst>
                                        <p:tav tm="0">
                                          <p:val>
                                            <p:strVal val="1+#ppt_w/2"/>
                                          </p:val>
                                        </p:tav>
                                        <p:tav tm="100000">
                                          <p:val>
                                            <p:strVal val="#ppt_x"/>
                                          </p:val>
                                        </p:tav>
                                      </p:tavLst>
                                    </p:anim>
                                    <p:anim calcmode="lin" valueType="num">
                                      <p:cBhvr additive="base">
                                        <p:cTn id="105" dur="500" fill="hold"/>
                                        <p:tgtEl>
                                          <p:spTgt spid="6159"/>
                                        </p:tgtEl>
                                        <p:attrNameLst>
                                          <p:attrName>ppt_y</p:attrName>
                                        </p:attrNameLst>
                                      </p:cBhvr>
                                      <p:tavLst>
                                        <p:tav tm="0">
                                          <p:val>
                                            <p:strVal val="#ppt_y"/>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9" presetClass="entr" presetSubtype="0" fill="hold" grpId="0" nodeType="clickEffect">
                                  <p:stCondLst>
                                    <p:cond delay="0"/>
                                  </p:stCondLst>
                                  <p:childTnLst>
                                    <p:set>
                                      <p:cBhvr>
                                        <p:cTn id="109" dur="1" fill="hold">
                                          <p:stCondLst>
                                            <p:cond delay="0"/>
                                          </p:stCondLst>
                                        </p:cTn>
                                        <p:tgtEl>
                                          <p:spTgt spid="6171"/>
                                        </p:tgtEl>
                                        <p:attrNameLst>
                                          <p:attrName>style.visibility</p:attrName>
                                        </p:attrNameLst>
                                      </p:cBhvr>
                                      <p:to>
                                        <p:strVal val="visible"/>
                                      </p:to>
                                    </p:set>
                                    <p:animEffect transition="in" filter="dissolve">
                                      <p:cBhvr>
                                        <p:cTn id="110" dur="500"/>
                                        <p:tgtEl>
                                          <p:spTgt spid="6171"/>
                                        </p:tgtEl>
                                      </p:cBhvr>
                                    </p:animEffect>
                                  </p:childTnLst>
                                </p:cTn>
                              </p:par>
                            </p:childTnLst>
                          </p:cTn>
                        </p:par>
                      </p:childTnLst>
                    </p:cTn>
                  </p:par>
                  <p:par>
                    <p:cTn id="111" fill="hold">
                      <p:stCondLst>
                        <p:cond delay="indefinite"/>
                      </p:stCondLst>
                      <p:childTnLst>
                        <p:par>
                          <p:cTn id="112" fill="hold">
                            <p:stCondLst>
                              <p:cond delay="0"/>
                            </p:stCondLst>
                            <p:childTnLst>
                              <p:par>
                                <p:cTn id="113" presetID="4" presetClass="entr" presetSubtype="16" fill="hold" nodeType="clickEffect">
                                  <p:stCondLst>
                                    <p:cond delay="0"/>
                                  </p:stCondLst>
                                  <p:childTnLst>
                                    <p:set>
                                      <p:cBhvr>
                                        <p:cTn id="114" dur="1" fill="hold">
                                          <p:stCondLst>
                                            <p:cond delay="0"/>
                                          </p:stCondLst>
                                        </p:cTn>
                                        <p:tgtEl>
                                          <p:spTgt spid="6169"/>
                                        </p:tgtEl>
                                        <p:attrNameLst>
                                          <p:attrName>style.visibility</p:attrName>
                                        </p:attrNameLst>
                                      </p:cBhvr>
                                      <p:to>
                                        <p:strVal val="visible"/>
                                      </p:to>
                                    </p:set>
                                    <p:animEffect transition="in" filter="box(in)">
                                      <p:cBhvr>
                                        <p:cTn id="115" dur="500"/>
                                        <p:tgtEl>
                                          <p:spTgt spid="6169"/>
                                        </p:tgtEl>
                                      </p:cBhvr>
                                    </p:animEffect>
                                  </p:childTnLst>
                                </p:cTn>
                              </p:par>
                            </p:childTnLst>
                          </p:cTn>
                        </p:par>
                      </p:childTnLst>
                    </p:cTn>
                  </p:par>
                  <p:par>
                    <p:cTn id="116" fill="hold">
                      <p:stCondLst>
                        <p:cond delay="indefinite"/>
                      </p:stCondLst>
                      <p:childTnLst>
                        <p:par>
                          <p:cTn id="117" fill="hold">
                            <p:stCondLst>
                              <p:cond delay="0"/>
                            </p:stCondLst>
                            <p:childTnLst>
                              <p:par>
                                <p:cTn id="118" presetID="4" presetClass="entr" presetSubtype="32" fill="hold" grpId="0" nodeType="clickEffect">
                                  <p:stCondLst>
                                    <p:cond delay="0"/>
                                  </p:stCondLst>
                                  <p:childTnLst>
                                    <p:set>
                                      <p:cBhvr>
                                        <p:cTn id="119" dur="1" fill="hold">
                                          <p:stCondLst>
                                            <p:cond delay="0"/>
                                          </p:stCondLst>
                                        </p:cTn>
                                        <p:tgtEl>
                                          <p:spTgt spid="6190"/>
                                        </p:tgtEl>
                                        <p:attrNameLst>
                                          <p:attrName>style.visibility</p:attrName>
                                        </p:attrNameLst>
                                      </p:cBhvr>
                                      <p:to>
                                        <p:strVal val="visible"/>
                                      </p:to>
                                    </p:set>
                                    <p:animEffect transition="in" filter="box(out)">
                                      <p:cBhvr>
                                        <p:cTn id="120" dur="500"/>
                                        <p:tgtEl>
                                          <p:spTgt spid="6190"/>
                                        </p:tgtEl>
                                      </p:cBhvr>
                                    </p:animEffect>
                                  </p:childTnLst>
                                </p:cTn>
                              </p:par>
                            </p:childTnLst>
                          </p:cTn>
                        </p:par>
                      </p:childTnLst>
                    </p:cTn>
                  </p:par>
                  <p:par>
                    <p:cTn id="121" fill="hold">
                      <p:stCondLst>
                        <p:cond delay="indefinite"/>
                      </p:stCondLst>
                      <p:childTnLst>
                        <p:par>
                          <p:cTn id="122" fill="hold">
                            <p:stCondLst>
                              <p:cond delay="0"/>
                            </p:stCondLst>
                            <p:childTnLst>
                              <p:par>
                                <p:cTn id="123" presetID="4" presetClass="entr" presetSubtype="16" fill="hold" nodeType="clickEffect">
                                  <p:stCondLst>
                                    <p:cond delay="0"/>
                                  </p:stCondLst>
                                  <p:childTnLst>
                                    <p:set>
                                      <p:cBhvr>
                                        <p:cTn id="124" dur="1" fill="hold">
                                          <p:stCondLst>
                                            <p:cond delay="0"/>
                                          </p:stCondLst>
                                        </p:cTn>
                                        <p:tgtEl>
                                          <p:spTgt spid="8"/>
                                        </p:tgtEl>
                                        <p:attrNameLst>
                                          <p:attrName>style.visibility</p:attrName>
                                        </p:attrNameLst>
                                      </p:cBhvr>
                                      <p:to>
                                        <p:strVal val="visible"/>
                                      </p:to>
                                    </p:set>
                                    <p:animEffect transition="in" filter="box(in)">
                                      <p:cBhvr>
                                        <p:cTn id="1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p:bldP spid="6190" grpId="0" animBg="1"/>
      <p:bldP spid="6150" grpId="0" animBg="1"/>
      <p:bldP spid="6151" grpId="0" animBg="1" autoUpdateAnimBg="0"/>
      <p:bldP spid="6159" grpId="0" autoUpdateAnimBg="0"/>
      <p:bldP spid="6168" grpId="0" animBg="1" autoUpdateAnimBg="0"/>
      <p:bldP spid="6171" grpId="0" animBg="1" autoUpdateAnimBg="0"/>
      <p:bldP spid="6178" grpId="0" autoUpdateAnimBg="0"/>
      <p:bldP spid="6181" grpId="0" animBg="1"/>
      <p:bldP spid="6182" grpId="0" animBg="1"/>
      <p:bldP spid="6197"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DSB-SC - Synchronous Detection</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12</a:t>
            </a:fld>
            <a:endParaRPr lang="en-US"/>
          </a:p>
        </p:txBody>
      </p:sp>
      <p:sp>
        <p:nvSpPr>
          <p:cNvPr id="25" name="TextBox 24"/>
          <p:cNvSpPr txBox="1"/>
          <p:nvPr/>
        </p:nvSpPr>
        <p:spPr>
          <a:xfrm>
            <a:off x="1219200" y="1295400"/>
            <a:ext cx="7239000" cy="769441"/>
          </a:xfrm>
          <a:prstGeom prst="rect">
            <a:avLst/>
          </a:prstGeom>
          <a:noFill/>
        </p:spPr>
        <p:txBody>
          <a:bodyPr wrap="square" rtlCol="0">
            <a:spAutoFit/>
          </a:bodyPr>
          <a:lstStyle/>
          <a:p>
            <a:r>
              <a:rPr lang="en-US" sz="2200" dirty="0"/>
              <a:t>Suppose that the auxiliary signal used for recovery differs in phase  from auxiliary signal. </a:t>
            </a:r>
          </a:p>
        </p:txBody>
      </p:sp>
      <p:pic>
        <p:nvPicPr>
          <p:cNvPr id="3075" name="Picture 3"/>
          <p:cNvPicPr>
            <a:picLocks noChangeAspect="1" noChangeArrowheads="1"/>
          </p:cNvPicPr>
          <p:nvPr/>
        </p:nvPicPr>
        <p:blipFill>
          <a:blip r:embed="rId2"/>
          <a:srcRect/>
          <a:stretch>
            <a:fillRect/>
          </a:stretch>
        </p:blipFill>
        <p:spPr bwMode="auto">
          <a:xfrm>
            <a:off x="1752600" y="2286000"/>
            <a:ext cx="5486399" cy="29718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p:cNvSpPr>
          <p:nvPr/>
        </p:nvSpPr>
        <p:spPr>
          <a:xfrm>
            <a:off x="6553200" y="5608320"/>
            <a:ext cx="1905000" cy="45720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2E7D2003-1E04-4F96-A1F4-441E27E809D9}" type="slidenum">
              <a:rPr kumimoji="0" lang="en-US"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chemeClr val="bg2">
                  <a:shade val="50000"/>
                  <a:satMod val="200000"/>
                </a:schemeClr>
              </a:solidFill>
              <a:effectLst/>
              <a:uLnTx/>
              <a:uFillTx/>
              <a:latin typeface="+mn-lt"/>
              <a:ea typeface="+mn-ea"/>
              <a:cs typeface="+mn-cs"/>
            </a:endParaRPr>
          </a:p>
        </p:txBody>
      </p:sp>
      <p:sp>
        <p:nvSpPr>
          <p:cNvPr id="5" name="Rectangle 4"/>
          <p:cNvSpPr txBox="1">
            <a:spLocks noChangeArrowheads="1"/>
          </p:cNvSpPr>
          <p:nvPr/>
        </p:nvSpPr>
        <p:spPr>
          <a:xfrm>
            <a:off x="1143000" y="381000"/>
            <a:ext cx="4267200" cy="481013"/>
          </a:xfrm>
          <a:prstGeom prst="rect">
            <a:avLst/>
          </a:prstGeom>
        </p:spPr>
        <p:txBody>
          <a:bodyPr>
            <a:noAutofit/>
          </a:bodyPr>
          <a:lstStyle/>
          <a:p>
            <a:pPr marL="365760" marR="0" lvl="0" indent="-283464" defTabSz="914400" fontAlgn="auto">
              <a:lnSpc>
                <a:spcPct val="100000"/>
              </a:lnSpc>
              <a:spcBef>
                <a:spcPct val="0"/>
              </a:spcBef>
              <a:spcAft>
                <a:spcPts val="0"/>
              </a:spcAft>
              <a:buClr>
                <a:schemeClr val="accent1"/>
              </a:buClr>
              <a:buSzPct val="80000"/>
              <a:tabLst/>
              <a:defRPr/>
            </a:pPr>
            <a:r>
              <a:rPr lang="en-US" sz="3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Case 1 - Phase error</a:t>
            </a:r>
          </a:p>
        </p:txBody>
      </p:sp>
      <p:grpSp>
        <p:nvGrpSpPr>
          <p:cNvPr id="7" name="Group 46"/>
          <p:cNvGrpSpPr>
            <a:grpSpLocks/>
          </p:cNvGrpSpPr>
          <p:nvPr/>
        </p:nvGrpSpPr>
        <p:grpSpPr bwMode="auto">
          <a:xfrm>
            <a:off x="838200" y="1417320"/>
            <a:ext cx="8077200" cy="2138363"/>
            <a:chOff x="528" y="1296"/>
            <a:chExt cx="5088" cy="1347"/>
          </a:xfrm>
        </p:grpSpPr>
        <p:sp>
          <p:nvSpPr>
            <p:cNvPr id="8" name="Line 5"/>
            <p:cNvSpPr>
              <a:spLocks noChangeShapeType="1"/>
            </p:cNvSpPr>
            <p:nvPr/>
          </p:nvSpPr>
          <p:spPr bwMode="auto">
            <a:xfrm flipV="1">
              <a:off x="1872" y="1590"/>
              <a:ext cx="1200" cy="11"/>
            </a:xfrm>
            <a:prstGeom prst="line">
              <a:avLst/>
            </a:prstGeom>
            <a:noFill/>
            <a:ln w="28575">
              <a:solidFill>
                <a:schemeClr val="accent2"/>
              </a:solidFill>
              <a:round/>
              <a:headEnd/>
              <a:tailEnd type="triangle" w="med" len="med"/>
            </a:ln>
          </p:spPr>
          <p:txBody>
            <a:bodyPr/>
            <a:lstStyle/>
            <a:p>
              <a:endParaRPr lang="en-US"/>
            </a:p>
          </p:txBody>
        </p:sp>
        <p:sp>
          <p:nvSpPr>
            <p:cNvPr id="9" name="Text Box 6"/>
            <p:cNvSpPr txBox="1">
              <a:spLocks noChangeArrowheads="1"/>
            </p:cNvSpPr>
            <p:nvPr/>
          </p:nvSpPr>
          <p:spPr bwMode="auto">
            <a:xfrm>
              <a:off x="1503" y="1463"/>
              <a:ext cx="945" cy="278"/>
            </a:xfrm>
            <a:prstGeom prst="rect">
              <a:avLst/>
            </a:prstGeom>
            <a:solidFill>
              <a:srgbClr val="FFFF00"/>
            </a:solidFill>
            <a:ln w="9525">
              <a:noFill/>
              <a:miter lim="800000"/>
              <a:headEnd/>
              <a:tailEnd/>
            </a:ln>
            <a:effectLst>
              <a:outerShdw dist="35921" dir="2700000" algn="ctr" rotWithShape="0">
                <a:srgbClr val="808080"/>
              </a:outerShdw>
            </a:effectLst>
          </p:spPr>
          <p:txBody>
            <a:bodyPr/>
            <a:lstStyle/>
            <a:p>
              <a:pPr algn="ctr"/>
              <a:r>
                <a:rPr lang="en-US" dirty="0"/>
                <a:t>Multiplier</a:t>
              </a:r>
            </a:p>
          </p:txBody>
        </p:sp>
        <p:grpSp>
          <p:nvGrpSpPr>
            <p:cNvPr id="10" name="Group 7"/>
            <p:cNvGrpSpPr>
              <a:grpSpLocks/>
            </p:cNvGrpSpPr>
            <p:nvPr/>
          </p:nvGrpSpPr>
          <p:grpSpPr bwMode="auto">
            <a:xfrm>
              <a:off x="3072" y="1296"/>
              <a:ext cx="1151" cy="592"/>
              <a:chOff x="3312" y="1296"/>
              <a:chExt cx="1151" cy="592"/>
            </a:xfrm>
          </p:grpSpPr>
          <p:sp>
            <p:nvSpPr>
              <p:cNvPr id="18" name="Text Box 8"/>
              <p:cNvSpPr txBox="1">
                <a:spLocks noChangeArrowheads="1"/>
              </p:cNvSpPr>
              <p:nvPr/>
            </p:nvSpPr>
            <p:spPr bwMode="auto">
              <a:xfrm>
                <a:off x="3312" y="1296"/>
                <a:ext cx="770" cy="592"/>
              </a:xfrm>
              <a:prstGeom prst="rect">
                <a:avLst/>
              </a:prstGeom>
              <a:solidFill>
                <a:srgbClr val="FFCCFF"/>
              </a:solidFill>
              <a:ln w="9525">
                <a:noFill/>
                <a:miter lim="800000"/>
                <a:headEnd/>
                <a:tailEnd/>
              </a:ln>
              <a:effectLst>
                <a:outerShdw dist="35921" dir="2700000" algn="ctr" rotWithShape="0">
                  <a:srgbClr val="808080"/>
                </a:outerShdw>
              </a:effectLst>
            </p:spPr>
            <p:txBody>
              <a:bodyPr/>
              <a:lstStyle/>
              <a:p>
                <a:pPr algn="ctr">
                  <a:lnSpc>
                    <a:spcPct val="90000"/>
                  </a:lnSpc>
                </a:pPr>
                <a:r>
                  <a:rPr lang="en-US" sz="2200" dirty="0">
                    <a:solidFill>
                      <a:srgbClr val="FF3300"/>
                    </a:solidFill>
                  </a:rPr>
                  <a:t>Low pass</a:t>
                </a:r>
              </a:p>
              <a:p>
                <a:pPr algn="ctr">
                  <a:lnSpc>
                    <a:spcPct val="90000"/>
                  </a:lnSpc>
                </a:pPr>
                <a:r>
                  <a:rPr lang="en-US" sz="2200" dirty="0">
                    <a:solidFill>
                      <a:srgbClr val="FF3300"/>
                    </a:solidFill>
                  </a:rPr>
                  <a:t>filter</a:t>
                </a:r>
                <a:endParaRPr lang="en-US" sz="2200" dirty="0"/>
              </a:p>
            </p:txBody>
          </p:sp>
          <p:sp>
            <p:nvSpPr>
              <p:cNvPr id="19" name="Line 9"/>
              <p:cNvSpPr>
                <a:spLocks noChangeShapeType="1"/>
              </p:cNvSpPr>
              <p:nvPr/>
            </p:nvSpPr>
            <p:spPr bwMode="auto">
              <a:xfrm>
                <a:off x="4080" y="1616"/>
                <a:ext cx="383" cy="0"/>
              </a:xfrm>
              <a:prstGeom prst="line">
                <a:avLst/>
              </a:prstGeom>
              <a:noFill/>
              <a:ln w="28575">
                <a:solidFill>
                  <a:schemeClr val="accent2"/>
                </a:solidFill>
                <a:round/>
                <a:headEnd/>
                <a:tailEnd type="triangle" w="med" len="med"/>
              </a:ln>
            </p:spPr>
            <p:txBody>
              <a:bodyPr/>
              <a:lstStyle/>
              <a:p>
                <a:endParaRPr lang="en-US"/>
              </a:p>
            </p:txBody>
          </p:sp>
        </p:grpSp>
        <p:sp>
          <p:nvSpPr>
            <p:cNvPr id="11" name="Text Box 10"/>
            <p:cNvSpPr txBox="1">
              <a:spLocks noChangeArrowheads="1"/>
            </p:cNvSpPr>
            <p:nvPr/>
          </p:nvSpPr>
          <p:spPr bwMode="auto">
            <a:xfrm>
              <a:off x="4368" y="1488"/>
              <a:ext cx="1248" cy="240"/>
            </a:xfrm>
            <a:prstGeom prst="rect">
              <a:avLst/>
            </a:prstGeom>
            <a:noFill/>
            <a:ln w="9525">
              <a:noFill/>
              <a:miter lim="800000"/>
              <a:headEnd/>
              <a:tailEnd/>
            </a:ln>
          </p:spPr>
          <p:txBody>
            <a:bodyPr/>
            <a:lstStyle/>
            <a:p>
              <a:pPr>
                <a:lnSpc>
                  <a:spcPct val="80000"/>
                </a:lnSpc>
              </a:pPr>
              <a:r>
                <a:rPr lang="en-US" sz="2200">
                  <a:solidFill>
                    <a:schemeClr val="accent2"/>
                  </a:solidFill>
                </a:rPr>
                <a:t>Message signal</a:t>
              </a:r>
              <a:endParaRPr lang="en-US">
                <a:solidFill>
                  <a:srgbClr val="F80836"/>
                </a:solidFill>
              </a:endParaRPr>
            </a:p>
          </p:txBody>
        </p:sp>
        <p:grpSp>
          <p:nvGrpSpPr>
            <p:cNvPr id="12" name="Group 11"/>
            <p:cNvGrpSpPr>
              <a:grpSpLocks/>
            </p:cNvGrpSpPr>
            <p:nvPr/>
          </p:nvGrpSpPr>
          <p:grpSpPr bwMode="auto">
            <a:xfrm>
              <a:off x="528" y="1459"/>
              <a:ext cx="1008" cy="197"/>
              <a:chOff x="720" y="1459"/>
              <a:chExt cx="1008" cy="197"/>
            </a:xfrm>
          </p:grpSpPr>
          <p:sp>
            <p:nvSpPr>
              <p:cNvPr id="16" name="Line 12"/>
              <p:cNvSpPr>
                <a:spLocks noChangeShapeType="1"/>
              </p:cNvSpPr>
              <p:nvPr/>
            </p:nvSpPr>
            <p:spPr bwMode="auto">
              <a:xfrm>
                <a:off x="1327" y="1595"/>
                <a:ext cx="401" cy="0"/>
              </a:xfrm>
              <a:prstGeom prst="line">
                <a:avLst/>
              </a:prstGeom>
              <a:noFill/>
              <a:ln w="28575">
                <a:solidFill>
                  <a:schemeClr val="accent2"/>
                </a:solidFill>
                <a:round/>
                <a:headEnd/>
                <a:tailEnd type="triangle" w="med" len="med"/>
              </a:ln>
            </p:spPr>
            <p:txBody>
              <a:bodyPr/>
              <a:lstStyle/>
              <a:p>
                <a:endParaRPr lang="en-US"/>
              </a:p>
            </p:txBody>
          </p:sp>
          <p:sp>
            <p:nvSpPr>
              <p:cNvPr id="17" name="Text Box 13"/>
              <p:cNvSpPr txBox="1">
                <a:spLocks noChangeArrowheads="1"/>
              </p:cNvSpPr>
              <p:nvPr/>
            </p:nvSpPr>
            <p:spPr bwMode="auto">
              <a:xfrm>
                <a:off x="720" y="1459"/>
                <a:ext cx="768" cy="197"/>
              </a:xfrm>
              <a:prstGeom prst="rect">
                <a:avLst/>
              </a:prstGeom>
              <a:noFill/>
              <a:ln w="9525">
                <a:noFill/>
                <a:miter lim="800000"/>
                <a:headEnd/>
                <a:tailEnd/>
              </a:ln>
            </p:spPr>
            <p:txBody>
              <a:bodyPr/>
              <a:lstStyle/>
              <a:p>
                <a:r>
                  <a:rPr lang="en-US" sz="2000" dirty="0"/>
                  <a:t>DSB-SC</a:t>
                </a:r>
                <a:endParaRPr lang="en-US" dirty="0"/>
              </a:p>
            </p:txBody>
          </p:sp>
        </p:grpSp>
        <p:grpSp>
          <p:nvGrpSpPr>
            <p:cNvPr id="13" name="Group 14"/>
            <p:cNvGrpSpPr>
              <a:grpSpLocks/>
            </p:cNvGrpSpPr>
            <p:nvPr/>
          </p:nvGrpSpPr>
          <p:grpSpPr bwMode="auto">
            <a:xfrm>
              <a:off x="1008" y="1746"/>
              <a:ext cx="1488" cy="897"/>
              <a:chOff x="1201" y="1744"/>
              <a:chExt cx="1464" cy="887"/>
            </a:xfrm>
          </p:grpSpPr>
          <p:sp>
            <p:nvSpPr>
              <p:cNvPr id="14" name="Text Box 15"/>
              <p:cNvSpPr txBox="1">
                <a:spLocks noChangeArrowheads="1"/>
              </p:cNvSpPr>
              <p:nvPr/>
            </p:nvSpPr>
            <p:spPr bwMode="auto">
              <a:xfrm>
                <a:off x="1201" y="2088"/>
                <a:ext cx="1464" cy="543"/>
              </a:xfrm>
              <a:prstGeom prst="rect">
                <a:avLst/>
              </a:prstGeom>
              <a:solidFill>
                <a:srgbClr val="CCFF66"/>
              </a:solidFill>
              <a:ln w="9525">
                <a:noFill/>
                <a:miter lim="800000"/>
                <a:headEnd/>
                <a:tailEnd/>
              </a:ln>
              <a:effectLst>
                <a:outerShdw dist="35921" dir="2700000" algn="ctr" rotWithShape="0">
                  <a:srgbClr val="808080"/>
                </a:outerShdw>
              </a:effectLst>
            </p:spPr>
            <p:txBody>
              <a:bodyPr/>
              <a:lstStyle/>
              <a:p>
                <a:pPr algn="ctr"/>
                <a:r>
                  <a:rPr lang="en-US" sz="2200" dirty="0"/>
                  <a:t>Local oscillator</a:t>
                </a:r>
                <a:endParaRPr lang="en-US" sz="2200" i="1" dirty="0"/>
              </a:p>
              <a:p>
                <a:r>
                  <a:rPr lang="en-US" sz="2200" i="1" dirty="0"/>
                  <a:t>c</a:t>
                </a:r>
                <a:r>
                  <a:rPr lang="en-US" sz="2200" dirty="0"/>
                  <a:t>(</a:t>
                </a:r>
                <a:r>
                  <a:rPr lang="en-US" sz="2200" i="1" dirty="0"/>
                  <a:t>t</a:t>
                </a:r>
                <a:r>
                  <a:rPr lang="en-US" sz="2200" dirty="0"/>
                  <a:t>) = </a:t>
                </a:r>
                <a:r>
                  <a:rPr lang="en-US" sz="2200" dirty="0" err="1"/>
                  <a:t>cos</a:t>
                </a:r>
                <a:r>
                  <a:rPr lang="en-US" sz="2200" dirty="0"/>
                  <a:t>(</a:t>
                </a:r>
                <a:r>
                  <a:rPr lang="en-US" sz="2200" dirty="0">
                    <a:sym typeface="Symbol" pitchFamily="18" charset="2"/>
                  </a:rPr>
                  <a:t></a:t>
                </a:r>
                <a:r>
                  <a:rPr lang="en-US" sz="2200" i="1" baseline="-25000" dirty="0"/>
                  <a:t>c</a:t>
                </a:r>
                <a:r>
                  <a:rPr lang="en-US" sz="2200" i="1" dirty="0"/>
                  <a:t>t+</a:t>
                </a:r>
                <a:r>
                  <a:rPr lang="en-US" sz="2200" b="1" dirty="0">
                    <a:sym typeface="Symbol" pitchFamily="18" charset="2"/>
                  </a:rPr>
                  <a:t></a:t>
                </a:r>
                <a:r>
                  <a:rPr lang="en-US" sz="2200" dirty="0">
                    <a:sym typeface="Symbol" pitchFamily="18" charset="2"/>
                  </a:rPr>
                  <a:t>)</a:t>
                </a:r>
                <a:endParaRPr lang="en-US" sz="2200" dirty="0"/>
              </a:p>
            </p:txBody>
          </p:sp>
          <p:sp>
            <p:nvSpPr>
              <p:cNvPr id="15" name="Line 16"/>
              <p:cNvSpPr>
                <a:spLocks noChangeShapeType="1"/>
              </p:cNvSpPr>
              <p:nvPr/>
            </p:nvSpPr>
            <p:spPr bwMode="auto">
              <a:xfrm flipV="1">
                <a:off x="2083" y="1744"/>
                <a:ext cx="15" cy="347"/>
              </a:xfrm>
              <a:prstGeom prst="line">
                <a:avLst/>
              </a:prstGeom>
              <a:noFill/>
              <a:ln w="28575">
                <a:solidFill>
                  <a:schemeClr val="accent2"/>
                </a:solidFill>
                <a:round/>
                <a:headEnd/>
                <a:tailEnd type="triangle" w="med" len="med"/>
              </a:ln>
            </p:spPr>
            <p:txBody>
              <a:bodyPr/>
              <a:lstStyle/>
              <a:p>
                <a:endParaRPr lang="en-US"/>
              </a:p>
            </p:txBody>
          </p:sp>
        </p:grpSp>
      </p:grpSp>
      <p:sp>
        <p:nvSpPr>
          <p:cNvPr id="20" name="AutoShape 17"/>
          <p:cNvSpPr>
            <a:spLocks noChangeArrowheads="1"/>
          </p:cNvSpPr>
          <p:nvPr/>
        </p:nvSpPr>
        <p:spPr bwMode="auto">
          <a:xfrm>
            <a:off x="4038600" y="2788920"/>
            <a:ext cx="4953000" cy="1371600"/>
          </a:xfrm>
          <a:prstGeom prst="wedgeRectCallout">
            <a:avLst>
              <a:gd name="adj1" fmla="val -61088"/>
              <a:gd name="adj2" fmla="val -115856"/>
            </a:avLst>
          </a:prstGeom>
          <a:solidFill>
            <a:srgbClr val="CCFFFF"/>
          </a:solidFill>
          <a:ln w="9525">
            <a:noFill/>
            <a:miter lim="800000"/>
            <a:headEnd/>
            <a:tailEnd/>
          </a:ln>
          <a:effectLst/>
        </p:spPr>
        <p:txBody>
          <a:bodyPr wrap="none" anchor="ctr"/>
          <a:lstStyle/>
          <a:p>
            <a:pPr algn="ctr"/>
            <a:endParaRPr lang="en-GB"/>
          </a:p>
        </p:txBody>
      </p:sp>
      <p:sp>
        <p:nvSpPr>
          <p:cNvPr id="21" name="AutoShape 20"/>
          <p:cNvSpPr>
            <a:spLocks noChangeArrowheads="1"/>
          </p:cNvSpPr>
          <p:nvPr/>
        </p:nvSpPr>
        <p:spPr bwMode="auto">
          <a:xfrm>
            <a:off x="6400800" y="807720"/>
            <a:ext cx="1905000" cy="609600"/>
          </a:xfrm>
          <a:prstGeom prst="wedgeRoundRectCallout">
            <a:avLst>
              <a:gd name="adj1" fmla="val -44417"/>
              <a:gd name="adj2" fmla="val 126824"/>
              <a:gd name="adj3" fmla="val 16667"/>
            </a:avLst>
          </a:prstGeom>
          <a:solidFill>
            <a:srgbClr val="66FF99"/>
          </a:solidFill>
          <a:ln w="9525">
            <a:noFill/>
            <a:miter lim="800000"/>
            <a:headEnd/>
            <a:tailEnd/>
          </a:ln>
          <a:effectLst/>
        </p:spPr>
        <p:txBody>
          <a:bodyPr wrap="none" anchor="ctr"/>
          <a:lstStyle/>
          <a:p>
            <a:pPr algn="ctr"/>
            <a:endParaRPr lang="en-GB"/>
          </a:p>
        </p:txBody>
      </p:sp>
      <p:grpSp>
        <p:nvGrpSpPr>
          <p:cNvPr id="23" name="Group 47"/>
          <p:cNvGrpSpPr>
            <a:grpSpLocks/>
          </p:cNvGrpSpPr>
          <p:nvPr/>
        </p:nvGrpSpPr>
        <p:grpSpPr bwMode="auto">
          <a:xfrm>
            <a:off x="4191000" y="4373245"/>
            <a:ext cx="4356100" cy="1768475"/>
            <a:chOff x="2640" y="3158"/>
            <a:chExt cx="2744" cy="1114"/>
          </a:xfrm>
        </p:grpSpPr>
        <p:sp>
          <p:nvSpPr>
            <p:cNvPr id="24" name="Rectangle 2"/>
            <p:cNvSpPr>
              <a:spLocks noChangeArrowheads="1"/>
            </p:cNvSpPr>
            <p:nvPr/>
          </p:nvSpPr>
          <p:spPr bwMode="auto">
            <a:xfrm>
              <a:off x="2640" y="3350"/>
              <a:ext cx="336" cy="720"/>
            </a:xfrm>
            <a:prstGeom prst="rect">
              <a:avLst/>
            </a:prstGeom>
            <a:solidFill>
              <a:srgbClr val="FFFF00"/>
            </a:solidFill>
            <a:ln w="9525">
              <a:noFill/>
              <a:miter lim="800000"/>
              <a:headEnd/>
              <a:tailEnd/>
            </a:ln>
            <a:effectLst/>
          </p:spPr>
          <p:txBody>
            <a:bodyPr wrap="none" anchor="ctr"/>
            <a:lstStyle/>
            <a:p>
              <a:endParaRPr lang="en-US"/>
            </a:p>
          </p:txBody>
        </p:sp>
        <p:sp>
          <p:nvSpPr>
            <p:cNvPr id="25" name="Line 23"/>
            <p:cNvSpPr>
              <a:spLocks noChangeShapeType="1"/>
            </p:cNvSpPr>
            <p:nvPr/>
          </p:nvSpPr>
          <p:spPr bwMode="auto">
            <a:xfrm flipV="1">
              <a:off x="2640" y="4066"/>
              <a:ext cx="2744" cy="4"/>
            </a:xfrm>
            <a:prstGeom prst="line">
              <a:avLst/>
            </a:prstGeom>
            <a:noFill/>
            <a:ln w="28575">
              <a:solidFill>
                <a:schemeClr val="accent2"/>
              </a:solidFill>
              <a:round/>
              <a:headEnd/>
              <a:tailEnd type="triangle" w="med" len="med"/>
            </a:ln>
            <a:effectLst/>
          </p:spPr>
          <p:txBody>
            <a:bodyPr wrap="none" anchor="ctr"/>
            <a:lstStyle/>
            <a:p>
              <a:endParaRPr lang="en-US"/>
            </a:p>
          </p:txBody>
        </p:sp>
        <p:sp>
          <p:nvSpPr>
            <p:cNvPr id="26" name="Line 24"/>
            <p:cNvSpPr>
              <a:spLocks noChangeShapeType="1"/>
            </p:cNvSpPr>
            <p:nvPr/>
          </p:nvSpPr>
          <p:spPr bwMode="auto">
            <a:xfrm flipV="1">
              <a:off x="2640" y="3158"/>
              <a:ext cx="0" cy="912"/>
            </a:xfrm>
            <a:prstGeom prst="line">
              <a:avLst/>
            </a:prstGeom>
            <a:noFill/>
            <a:ln w="28575">
              <a:solidFill>
                <a:schemeClr val="accent2"/>
              </a:solidFill>
              <a:round/>
              <a:headEnd/>
              <a:tailEnd type="triangle" w="med" len="med"/>
            </a:ln>
            <a:effectLst/>
          </p:spPr>
          <p:txBody>
            <a:bodyPr wrap="none" anchor="ctr"/>
            <a:lstStyle/>
            <a:p>
              <a:endParaRPr lang="en-US"/>
            </a:p>
          </p:txBody>
        </p:sp>
        <p:grpSp>
          <p:nvGrpSpPr>
            <p:cNvPr id="27" name="Group 25"/>
            <p:cNvGrpSpPr>
              <a:grpSpLocks/>
            </p:cNvGrpSpPr>
            <p:nvPr/>
          </p:nvGrpSpPr>
          <p:grpSpPr bwMode="auto">
            <a:xfrm>
              <a:off x="2656" y="3434"/>
              <a:ext cx="301" cy="838"/>
              <a:chOff x="2656" y="3300"/>
              <a:chExt cx="301" cy="838"/>
            </a:xfrm>
          </p:grpSpPr>
          <p:sp>
            <p:nvSpPr>
              <p:cNvPr id="38" name="Line 26"/>
              <p:cNvSpPr>
                <a:spLocks noChangeShapeType="1"/>
              </p:cNvSpPr>
              <p:nvPr/>
            </p:nvSpPr>
            <p:spPr bwMode="auto">
              <a:xfrm flipH="1" flipV="1">
                <a:off x="2781" y="3300"/>
                <a:ext cx="3" cy="636"/>
              </a:xfrm>
              <a:prstGeom prst="line">
                <a:avLst/>
              </a:prstGeom>
              <a:noFill/>
              <a:ln w="28575">
                <a:solidFill>
                  <a:srgbClr val="FF3300"/>
                </a:solidFill>
                <a:round/>
                <a:headEnd/>
                <a:tailEnd type="triangle" w="med" len="med"/>
              </a:ln>
              <a:effectLst/>
            </p:spPr>
            <p:txBody>
              <a:bodyPr wrap="none" anchor="ctr"/>
              <a:lstStyle/>
              <a:p>
                <a:endParaRPr lang="en-US"/>
              </a:p>
            </p:txBody>
          </p:sp>
          <p:sp>
            <p:nvSpPr>
              <p:cNvPr id="39" name="Text Box 27"/>
              <p:cNvSpPr txBox="1">
                <a:spLocks noChangeArrowheads="1"/>
              </p:cNvSpPr>
              <p:nvPr/>
            </p:nvSpPr>
            <p:spPr bwMode="auto">
              <a:xfrm>
                <a:off x="2656" y="3888"/>
                <a:ext cx="301" cy="250"/>
              </a:xfrm>
              <a:prstGeom prst="rect">
                <a:avLst/>
              </a:prstGeom>
              <a:noFill/>
              <a:ln w="9525">
                <a:noFill/>
                <a:miter lim="800000"/>
                <a:headEnd/>
                <a:tailEnd/>
              </a:ln>
              <a:effectLst/>
            </p:spPr>
            <p:txBody>
              <a:bodyPr wrap="none">
                <a:spAutoFit/>
              </a:bodyPr>
              <a:lstStyle/>
              <a:p>
                <a:r>
                  <a:rPr lang="en-US" sz="2000">
                    <a:solidFill>
                      <a:srgbClr val="FF3300"/>
                    </a:solidFill>
                    <a:sym typeface="Symbol" pitchFamily="18" charset="2"/>
                  </a:rPr>
                  <a:t></a:t>
                </a:r>
                <a:r>
                  <a:rPr lang="en-US" sz="2000" i="1" baseline="-25000">
                    <a:solidFill>
                      <a:srgbClr val="FF3300"/>
                    </a:solidFill>
                    <a:sym typeface="Symbol" pitchFamily="18" charset="2"/>
                  </a:rPr>
                  <a:t>m</a:t>
                </a:r>
                <a:endParaRPr lang="en-US"/>
              </a:p>
            </p:txBody>
          </p:sp>
        </p:grpSp>
        <p:grpSp>
          <p:nvGrpSpPr>
            <p:cNvPr id="28" name="Group 28"/>
            <p:cNvGrpSpPr>
              <a:grpSpLocks/>
            </p:cNvGrpSpPr>
            <p:nvPr/>
          </p:nvGrpSpPr>
          <p:grpSpPr bwMode="auto">
            <a:xfrm>
              <a:off x="4637" y="3638"/>
              <a:ext cx="627" cy="634"/>
              <a:chOff x="4637" y="3504"/>
              <a:chExt cx="627" cy="634"/>
            </a:xfrm>
          </p:grpSpPr>
          <p:sp>
            <p:nvSpPr>
              <p:cNvPr id="36" name="Line 29"/>
              <p:cNvSpPr>
                <a:spLocks noChangeShapeType="1"/>
              </p:cNvSpPr>
              <p:nvPr/>
            </p:nvSpPr>
            <p:spPr bwMode="auto">
              <a:xfrm flipV="1">
                <a:off x="4752" y="3504"/>
                <a:ext cx="0" cy="432"/>
              </a:xfrm>
              <a:prstGeom prst="line">
                <a:avLst/>
              </a:prstGeom>
              <a:noFill/>
              <a:ln w="28575">
                <a:solidFill>
                  <a:schemeClr val="bg2"/>
                </a:solidFill>
                <a:round/>
                <a:headEnd/>
                <a:tailEnd type="triangle" w="med" len="med"/>
              </a:ln>
              <a:effectLst/>
            </p:spPr>
            <p:txBody>
              <a:bodyPr wrap="none" anchor="ctr"/>
              <a:lstStyle/>
              <a:p>
                <a:endParaRPr lang="en-US"/>
              </a:p>
            </p:txBody>
          </p:sp>
          <p:sp>
            <p:nvSpPr>
              <p:cNvPr id="37" name="Text Box 30"/>
              <p:cNvSpPr txBox="1">
                <a:spLocks noChangeArrowheads="1"/>
              </p:cNvSpPr>
              <p:nvPr/>
            </p:nvSpPr>
            <p:spPr bwMode="auto">
              <a:xfrm>
                <a:off x="4637" y="3888"/>
                <a:ext cx="627" cy="250"/>
              </a:xfrm>
              <a:prstGeom prst="rect">
                <a:avLst/>
              </a:prstGeom>
              <a:noFill/>
              <a:ln w="9525">
                <a:noFill/>
                <a:miter lim="800000"/>
                <a:headEnd/>
                <a:tailEnd/>
              </a:ln>
              <a:effectLst/>
            </p:spPr>
            <p:txBody>
              <a:bodyPr wrap="none">
                <a:spAutoFit/>
              </a:bodyPr>
              <a:lstStyle/>
              <a:p>
                <a:r>
                  <a:rPr lang="en-US" sz="2000">
                    <a:solidFill>
                      <a:schemeClr val="bg2"/>
                    </a:solidFill>
                    <a:sym typeface="Symbol" pitchFamily="18" charset="2"/>
                  </a:rPr>
                  <a:t>2</a:t>
                </a:r>
                <a:r>
                  <a:rPr lang="en-US" sz="2000" i="1" baseline="-25000">
                    <a:solidFill>
                      <a:schemeClr val="bg2"/>
                    </a:solidFill>
                    <a:sym typeface="Symbol" pitchFamily="18" charset="2"/>
                  </a:rPr>
                  <a:t>c</a:t>
                </a:r>
                <a:r>
                  <a:rPr lang="en-US" sz="2000">
                    <a:solidFill>
                      <a:schemeClr val="bg2"/>
                    </a:solidFill>
                    <a:sym typeface="Symbol" pitchFamily="18" charset="2"/>
                  </a:rPr>
                  <a:t>+</a:t>
                </a:r>
                <a:r>
                  <a:rPr lang="en-US" sz="2000" i="1" baseline="-25000">
                    <a:solidFill>
                      <a:schemeClr val="bg2"/>
                    </a:solidFill>
                    <a:sym typeface="Symbol" pitchFamily="18" charset="2"/>
                  </a:rPr>
                  <a:t>m</a:t>
                </a:r>
                <a:endParaRPr lang="en-US" sz="2000" i="1" baseline="-25000">
                  <a:solidFill>
                    <a:srgbClr val="FF3300"/>
                  </a:solidFill>
                  <a:sym typeface="Symbol" pitchFamily="18" charset="2"/>
                </a:endParaRPr>
              </a:p>
            </p:txBody>
          </p:sp>
        </p:grpSp>
        <p:grpSp>
          <p:nvGrpSpPr>
            <p:cNvPr id="29" name="Group 31"/>
            <p:cNvGrpSpPr>
              <a:grpSpLocks/>
            </p:cNvGrpSpPr>
            <p:nvPr/>
          </p:nvGrpSpPr>
          <p:grpSpPr bwMode="auto">
            <a:xfrm>
              <a:off x="4109" y="3638"/>
              <a:ext cx="590" cy="634"/>
              <a:chOff x="4109" y="3504"/>
              <a:chExt cx="590" cy="634"/>
            </a:xfrm>
          </p:grpSpPr>
          <p:sp>
            <p:nvSpPr>
              <p:cNvPr id="33" name="Line 32"/>
              <p:cNvSpPr>
                <a:spLocks noChangeShapeType="1"/>
              </p:cNvSpPr>
              <p:nvPr/>
            </p:nvSpPr>
            <p:spPr bwMode="auto">
              <a:xfrm flipV="1">
                <a:off x="4464" y="3504"/>
                <a:ext cx="0" cy="432"/>
              </a:xfrm>
              <a:prstGeom prst="line">
                <a:avLst/>
              </a:prstGeom>
              <a:noFill/>
              <a:ln w="28575">
                <a:solidFill>
                  <a:schemeClr val="accent2"/>
                </a:solidFill>
                <a:round/>
                <a:headEnd/>
                <a:tailEnd type="triangle" w="med" len="med"/>
              </a:ln>
              <a:effectLst/>
            </p:spPr>
            <p:txBody>
              <a:bodyPr wrap="none" anchor="ctr"/>
              <a:lstStyle/>
              <a:p>
                <a:endParaRPr lang="en-US"/>
              </a:p>
            </p:txBody>
          </p:sp>
          <p:sp>
            <p:nvSpPr>
              <p:cNvPr id="34" name="Line 33"/>
              <p:cNvSpPr>
                <a:spLocks noChangeShapeType="1"/>
              </p:cNvSpPr>
              <p:nvPr/>
            </p:nvSpPr>
            <p:spPr bwMode="auto">
              <a:xfrm>
                <a:off x="4608" y="3792"/>
                <a:ext cx="0" cy="192"/>
              </a:xfrm>
              <a:prstGeom prst="line">
                <a:avLst/>
              </a:prstGeom>
              <a:noFill/>
              <a:ln w="19050">
                <a:solidFill>
                  <a:schemeClr val="tx1"/>
                </a:solidFill>
                <a:prstDash val="dash"/>
                <a:round/>
                <a:headEnd/>
                <a:tailEnd/>
              </a:ln>
              <a:effectLst/>
            </p:spPr>
            <p:txBody>
              <a:bodyPr wrap="none" anchor="ctr"/>
              <a:lstStyle/>
              <a:p>
                <a:endParaRPr lang="en-US"/>
              </a:p>
            </p:txBody>
          </p:sp>
          <p:sp>
            <p:nvSpPr>
              <p:cNvPr id="35" name="Text Box 34"/>
              <p:cNvSpPr txBox="1">
                <a:spLocks noChangeArrowheads="1"/>
              </p:cNvSpPr>
              <p:nvPr/>
            </p:nvSpPr>
            <p:spPr bwMode="auto">
              <a:xfrm>
                <a:off x="4109" y="3888"/>
                <a:ext cx="590" cy="250"/>
              </a:xfrm>
              <a:prstGeom prst="rect">
                <a:avLst/>
              </a:prstGeom>
              <a:noFill/>
              <a:ln w="9525">
                <a:noFill/>
                <a:miter lim="800000"/>
                <a:headEnd/>
                <a:tailEnd/>
              </a:ln>
              <a:effectLst/>
            </p:spPr>
            <p:txBody>
              <a:bodyPr wrap="none">
                <a:spAutoFit/>
              </a:bodyPr>
              <a:lstStyle/>
              <a:p>
                <a:r>
                  <a:rPr lang="en-US" sz="2000">
                    <a:solidFill>
                      <a:srgbClr val="FF3300"/>
                    </a:solidFill>
                    <a:sym typeface="Symbol" pitchFamily="18" charset="2"/>
                  </a:rPr>
                  <a:t>2</a:t>
                </a:r>
                <a:r>
                  <a:rPr lang="en-US" sz="2000" i="1" baseline="-25000">
                    <a:solidFill>
                      <a:srgbClr val="FF3300"/>
                    </a:solidFill>
                    <a:sym typeface="Symbol" pitchFamily="18" charset="2"/>
                  </a:rPr>
                  <a:t>c</a:t>
                </a:r>
                <a:r>
                  <a:rPr lang="en-US" sz="2000">
                    <a:solidFill>
                      <a:srgbClr val="FF3300"/>
                    </a:solidFill>
                    <a:sym typeface="Symbol" pitchFamily="18" charset="2"/>
                  </a:rPr>
                  <a:t>-</a:t>
                </a:r>
                <a:r>
                  <a:rPr lang="en-US" sz="2000" i="1" baseline="-25000">
                    <a:solidFill>
                      <a:srgbClr val="FF3300"/>
                    </a:solidFill>
                    <a:sym typeface="Symbol" pitchFamily="18" charset="2"/>
                  </a:rPr>
                  <a:t>m</a:t>
                </a:r>
              </a:p>
            </p:txBody>
          </p:sp>
        </p:grpSp>
        <p:grpSp>
          <p:nvGrpSpPr>
            <p:cNvPr id="30" name="Group 35"/>
            <p:cNvGrpSpPr>
              <a:grpSpLocks/>
            </p:cNvGrpSpPr>
            <p:nvPr/>
          </p:nvGrpSpPr>
          <p:grpSpPr bwMode="auto">
            <a:xfrm>
              <a:off x="2976" y="3686"/>
              <a:ext cx="1104" cy="288"/>
              <a:chOff x="2976" y="3686"/>
              <a:chExt cx="1104" cy="288"/>
            </a:xfrm>
          </p:grpSpPr>
          <p:sp>
            <p:nvSpPr>
              <p:cNvPr id="31" name="Text Box 36"/>
              <p:cNvSpPr txBox="1">
                <a:spLocks noChangeArrowheads="1"/>
              </p:cNvSpPr>
              <p:nvPr/>
            </p:nvSpPr>
            <p:spPr bwMode="auto">
              <a:xfrm>
                <a:off x="3100" y="3686"/>
                <a:ext cx="980" cy="231"/>
              </a:xfrm>
              <a:prstGeom prst="rect">
                <a:avLst/>
              </a:prstGeom>
              <a:noFill/>
              <a:ln w="9525">
                <a:noFill/>
                <a:miter lim="800000"/>
                <a:headEnd/>
                <a:tailEnd/>
              </a:ln>
              <a:effectLst/>
            </p:spPr>
            <p:txBody>
              <a:bodyPr wrap="none">
                <a:spAutoFit/>
              </a:bodyPr>
              <a:lstStyle/>
              <a:p>
                <a:r>
                  <a:rPr lang="en-US" sz="1800" dirty="0"/>
                  <a:t>Low pass filter</a:t>
                </a:r>
                <a:endParaRPr lang="en-US" dirty="0"/>
              </a:p>
            </p:txBody>
          </p:sp>
          <p:sp>
            <p:nvSpPr>
              <p:cNvPr id="32" name="Line 37"/>
              <p:cNvSpPr>
                <a:spLocks noChangeShapeType="1"/>
              </p:cNvSpPr>
              <p:nvPr/>
            </p:nvSpPr>
            <p:spPr bwMode="auto">
              <a:xfrm flipH="1">
                <a:off x="2976" y="3878"/>
                <a:ext cx="144" cy="96"/>
              </a:xfrm>
              <a:prstGeom prst="line">
                <a:avLst/>
              </a:prstGeom>
              <a:noFill/>
              <a:ln w="19050">
                <a:solidFill>
                  <a:schemeClr val="accent2"/>
                </a:solidFill>
                <a:round/>
                <a:headEnd/>
                <a:tailEnd type="triangle" w="med" len="med"/>
              </a:ln>
              <a:effectLst/>
            </p:spPr>
            <p:txBody>
              <a:bodyPr wrap="none" anchor="ctr"/>
              <a:lstStyle/>
              <a:p>
                <a:endParaRPr lang="en-US"/>
              </a:p>
            </p:txBody>
          </p:sp>
        </p:grpSp>
      </p:grpSp>
      <p:sp>
        <p:nvSpPr>
          <p:cNvPr id="40" name="AutoShape 38"/>
          <p:cNvSpPr>
            <a:spLocks noChangeArrowheads="1"/>
          </p:cNvSpPr>
          <p:nvPr/>
        </p:nvSpPr>
        <p:spPr bwMode="auto">
          <a:xfrm>
            <a:off x="6477000" y="4236720"/>
            <a:ext cx="1752600" cy="762000"/>
          </a:xfrm>
          <a:prstGeom prst="upDownArrowCallout">
            <a:avLst>
              <a:gd name="adj1" fmla="val 57500"/>
              <a:gd name="adj2" fmla="val 57500"/>
              <a:gd name="adj3" fmla="val 12500"/>
              <a:gd name="adj4" fmla="val 50000"/>
            </a:avLst>
          </a:prstGeom>
          <a:solidFill>
            <a:srgbClr val="CCFF66"/>
          </a:solidFill>
          <a:ln w="9525">
            <a:noFill/>
            <a:miter lim="800000"/>
            <a:headEnd/>
            <a:tailEnd/>
          </a:ln>
          <a:effectLst/>
        </p:spPr>
        <p:txBody>
          <a:bodyPr wrap="none" anchor="ctr"/>
          <a:lstStyle/>
          <a:p>
            <a:pPr algn="ctr"/>
            <a:endParaRPr lang="en-US" sz="2000" dirty="0">
              <a:solidFill>
                <a:schemeClr val="accent2"/>
              </a:solidFill>
            </a:endParaRPr>
          </a:p>
          <a:p>
            <a:pPr algn="ctr"/>
            <a:r>
              <a:rPr lang="en-US" sz="2000" dirty="0"/>
              <a:t>high frequency</a:t>
            </a:r>
          </a:p>
          <a:p>
            <a:pPr algn="ctr"/>
            <a:endParaRPr lang="en-US" dirty="0"/>
          </a:p>
        </p:txBody>
      </p:sp>
      <p:grpSp>
        <p:nvGrpSpPr>
          <p:cNvPr id="41" name="Group 39"/>
          <p:cNvGrpSpPr>
            <a:grpSpLocks/>
          </p:cNvGrpSpPr>
          <p:nvPr/>
        </p:nvGrpSpPr>
        <p:grpSpPr bwMode="auto">
          <a:xfrm>
            <a:off x="4419600" y="4160520"/>
            <a:ext cx="1828800" cy="898525"/>
            <a:chOff x="2784" y="3024"/>
            <a:chExt cx="1152" cy="566"/>
          </a:xfrm>
        </p:grpSpPr>
        <p:sp>
          <p:nvSpPr>
            <p:cNvPr id="42" name="Text Box 40"/>
            <p:cNvSpPr txBox="1">
              <a:spLocks noChangeArrowheads="1"/>
            </p:cNvSpPr>
            <p:nvPr/>
          </p:nvSpPr>
          <p:spPr bwMode="auto">
            <a:xfrm>
              <a:off x="3067" y="3168"/>
              <a:ext cx="869" cy="250"/>
            </a:xfrm>
            <a:prstGeom prst="rect">
              <a:avLst/>
            </a:prstGeom>
            <a:solidFill>
              <a:srgbClr val="FF3300"/>
            </a:solidFill>
            <a:ln w="9525">
              <a:noFill/>
              <a:miter lim="800000"/>
              <a:headEnd/>
              <a:tailEnd/>
            </a:ln>
            <a:effectLst/>
          </p:spPr>
          <p:txBody>
            <a:bodyPr wrap="none">
              <a:spAutoFit/>
            </a:bodyPr>
            <a:lstStyle/>
            <a:p>
              <a:r>
                <a:rPr lang="en-US" sz="2000">
                  <a:solidFill>
                    <a:schemeClr val="accent2"/>
                  </a:solidFill>
                </a:rPr>
                <a:t>information</a:t>
              </a:r>
              <a:endParaRPr lang="en-US">
                <a:solidFill>
                  <a:schemeClr val="accent2"/>
                </a:solidFill>
              </a:endParaRPr>
            </a:p>
          </p:txBody>
        </p:sp>
        <p:sp>
          <p:nvSpPr>
            <p:cNvPr id="43" name="Line 41"/>
            <p:cNvSpPr>
              <a:spLocks noChangeShapeType="1"/>
            </p:cNvSpPr>
            <p:nvPr/>
          </p:nvSpPr>
          <p:spPr bwMode="auto">
            <a:xfrm flipH="1">
              <a:off x="2784" y="3398"/>
              <a:ext cx="336" cy="192"/>
            </a:xfrm>
            <a:prstGeom prst="line">
              <a:avLst/>
            </a:prstGeom>
            <a:noFill/>
            <a:ln w="19050">
              <a:solidFill>
                <a:srgbClr val="FF3300"/>
              </a:solidFill>
              <a:round/>
              <a:headEnd/>
              <a:tailEnd type="triangle" w="med" len="med"/>
            </a:ln>
            <a:effectLst/>
          </p:spPr>
          <p:txBody>
            <a:bodyPr wrap="none" anchor="ctr"/>
            <a:lstStyle/>
            <a:p>
              <a:endParaRPr lang="en-US"/>
            </a:p>
          </p:txBody>
        </p:sp>
        <p:sp>
          <p:nvSpPr>
            <p:cNvPr id="44" name="Line 42"/>
            <p:cNvSpPr>
              <a:spLocks noChangeShapeType="1"/>
            </p:cNvSpPr>
            <p:nvPr/>
          </p:nvSpPr>
          <p:spPr bwMode="auto">
            <a:xfrm>
              <a:off x="3408" y="3024"/>
              <a:ext cx="0" cy="144"/>
            </a:xfrm>
            <a:prstGeom prst="line">
              <a:avLst/>
            </a:prstGeom>
            <a:noFill/>
            <a:ln w="19050">
              <a:solidFill>
                <a:srgbClr val="FF3300"/>
              </a:solidFill>
              <a:round/>
              <a:headEnd type="triangle" w="med" len="med"/>
              <a:tailEnd/>
            </a:ln>
            <a:effectLst/>
          </p:spPr>
          <p:txBody>
            <a:bodyPr wrap="none" anchor="ctr"/>
            <a:lstStyle/>
            <a:p>
              <a:endParaRPr lang="en-US"/>
            </a:p>
          </p:txBody>
        </p:sp>
      </p:grpSp>
      <p:graphicFrame>
        <p:nvGraphicFramePr>
          <p:cNvPr id="45" name="Object 43"/>
          <p:cNvGraphicFramePr>
            <a:graphicFrameLocks noChangeAspect="1"/>
          </p:cNvGraphicFramePr>
          <p:nvPr/>
        </p:nvGraphicFramePr>
        <p:xfrm>
          <a:off x="4097338" y="2788920"/>
          <a:ext cx="4056062" cy="442913"/>
        </p:xfrm>
        <a:graphic>
          <a:graphicData uri="http://schemas.openxmlformats.org/presentationml/2006/ole">
            <mc:AlternateContent xmlns:mc="http://schemas.openxmlformats.org/markup-compatibility/2006">
              <mc:Choice xmlns:v="urn:schemas-microsoft-com:vml" Requires="v">
                <p:oleObj spid="_x0000_s4101" name="Equation" r:id="rId3" imgW="2095200" imgH="228600" progId="Equation.3">
                  <p:embed/>
                </p:oleObj>
              </mc:Choice>
              <mc:Fallback>
                <p:oleObj name="Equation" r:id="rId3" imgW="209520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7338" y="2788920"/>
                        <a:ext cx="4056062"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6" name="Object 44"/>
          <p:cNvGraphicFramePr>
            <a:graphicFrameLocks noChangeAspect="1"/>
          </p:cNvGraphicFramePr>
          <p:nvPr/>
        </p:nvGraphicFramePr>
        <p:xfrm>
          <a:off x="4114800" y="3246120"/>
          <a:ext cx="4876800" cy="919163"/>
        </p:xfrm>
        <a:graphic>
          <a:graphicData uri="http://schemas.openxmlformats.org/presentationml/2006/ole">
            <mc:AlternateContent xmlns:mc="http://schemas.openxmlformats.org/markup-compatibility/2006">
              <mc:Choice xmlns:v="urn:schemas-microsoft-com:vml" Requires="v">
                <p:oleObj spid="_x0000_s4102" name="Equation" r:id="rId5" imgW="2692080" imgH="507960" progId="Equation.3">
                  <p:embed/>
                </p:oleObj>
              </mc:Choice>
              <mc:Fallback>
                <p:oleObj name="Equation" r:id="rId5" imgW="2692080" imgH="5079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3246120"/>
                        <a:ext cx="4876800" cy="919163"/>
                      </a:xfrm>
                      <a:prstGeom prst="rect">
                        <a:avLst/>
                      </a:prstGeom>
                      <a:noFill/>
                      <a:extLst>
                        <a:ext uri="{909E8E84-426E-40DD-AFC4-6F175D3DCCD1}">
                          <a14:hiddenFill xmlns:a14="http://schemas.microsoft.com/office/drawing/2010/main">
                            <a:solidFill>
                              <a:srgbClr val="00CC99"/>
                            </a:solidFill>
                          </a14:hiddenFill>
                        </a:ext>
                      </a:extLst>
                    </p:spPr>
                  </p:pic>
                </p:oleObj>
              </mc:Fallback>
            </mc:AlternateContent>
          </a:graphicData>
        </a:graphic>
      </p:graphicFrame>
      <p:graphicFrame>
        <p:nvGraphicFramePr>
          <p:cNvPr id="47" name="Object 45"/>
          <p:cNvGraphicFramePr>
            <a:graphicFrameLocks noChangeAspect="1"/>
          </p:cNvGraphicFramePr>
          <p:nvPr/>
        </p:nvGraphicFramePr>
        <p:xfrm>
          <a:off x="6400800" y="903288"/>
          <a:ext cx="1905000" cy="392112"/>
        </p:xfrm>
        <a:graphic>
          <a:graphicData uri="http://schemas.openxmlformats.org/presentationml/2006/ole">
            <mc:AlternateContent xmlns:mc="http://schemas.openxmlformats.org/markup-compatibility/2006">
              <mc:Choice xmlns:v="urn:schemas-microsoft-com:vml" Requires="v">
                <p:oleObj spid="_x0000_s4103" name="Equation" r:id="rId7" imgW="1104840" imgH="228600" progId="Equation.3">
                  <p:embed/>
                </p:oleObj>
              </mc:Choice>
              <mc:Fallback>
                <p:oleObj name="Equation" r:id="rId7" imgW="110484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00800" y="903288"/>
                        <a:ext cx="1905000" cy="39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8" name="Text Box 22"/>
          <p:cNvSpPr txBox="1">
            <a:spLocks noChangeArrowheads="1"/>
          </p:cNvSpPr>
          <p:nvPr/>
        </p:nvSpPr>
        <p:spPr bwMode="auto">
          <a:xfrm>
            <a:off x="1066800" y="4155759"/>
            <a:ext cx="2895600" cy="1938992"/>
          </a:xfrm>
          <a:prstGeom prst="rect">
            <a:avLst/>
          </a:prstGeom>
          <a:noFill/>
          <a:ln w="9525">
            <a:noFill/>
            <a:miter lim="800000"/>
            <a:headEnd/>
            <a:tailEnd/>
          </a:ln>
          <a:effectLst/>
        </p:spPr>
        <p:txBody>
          <a:bodyPr wrap="square">
            <a:spAutoFit/>
          </a:bodyPr>
          <a:lstStyle/>
          <a:p>
            <a:pPr algn="just"/>
            <a:r>
              <a:rPr lang="en-US" sz="2000" b="1" dirty="0"/>
              <a:t>Condition:</a:t>
            </a:r>
            <a:endParaRPr lang="en-US" sz="2000" dirty="0"/>
          </a:p>
          <a:p>
            <a:pPr algn="just">
              <a:buFontTx/>
              <a:buChar char="•"/>
            </a:pPr>
            <a:r>
              <a:rPr lang="en-US" sz="2000" dirty="0"/>
              <a:t>Local oscillator has the same </a:t>
            </a:r>
            <a:r>
              <a:rPr lang="en-US" sz="2000" b="1" dirty="0"/>
              <a:t>frequency</a:t>
            </a:r>
            <a:r>
              <a:rPr lang="en-US" sz="2000" dirty="0"/>
              <a:t> but </a:t>
            </a:r>
            <a:r>
              <a:rPr lang="en-US" sz="2000" i="1" dirty="0"/>
              <a:t>different</a:t>
            </a:r>
            <a:r>
              <a:rPr lang="en-US" sz="2000" dirty="0"/>
              <a:t> </a:t>
            </a:r>
            <a:r>
              <a:rPr lang="en-US" sz="2000" b="1" dirty="0"/>
              <a:t>phase</a:t>
            </a:r>
            <a:r>
              <a:rPr lang="en-US" sz="2000" dirty="0"/>
              <a:t> compared to carrier signal at the </a:t>
            </a:r>
          </a:p>
          <a:p>
            <a:pPr algn="just"/>
            <a:r>
              <a:rPr lang="en-US" sz="2000" dirty="0"/>
              <a:t>transmitter.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dissolve">
                                      <p:cBhvr>
                                        <p:cTn id="18" dur="500"/>
                                        <p:tgtEl>
                                          <p:spTgt spid="20"/>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box(in)">
                                      <p:cBhvr>
                                        <p:cTn id="23" dur="500"/>
                                        <p:tgtEl>
                                          <p:spTgt spid="45"/>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32" fill="hold" nodeType="clickEffect">
                                  <p:stCondLst>
                                    <p:cond delay="0"/>
                                  </p:stCondLst>
                                  <p:childTnLst>
                                    <p:set>
                                      <p:cBhvr>
                                        <p:cTn id="27" dur="1" fill="hold">
                                          <p:stCondLst>
                                            <p:cond delay="0"/>
                                          </p:stCondLst>
                                        </p:cTn>
                                        <p:tgtEl>
                                          <p:spTgt spid="46"/>
                                        </p:tgtEl>
                                        <p:attrNameLst>
                                          <p:attrName>style.visibility</p:attrName>
                                        </p:attrNameLst>
                                      </p:cBhvr>
                                      <p:to>
                                        <p:strVal val="visible"/>
                                      </p:to>
                                    </p:set>
                                    <p:animEffect transition="in" filter="box(out)">
                                      <p:cBhvr>
                                        <p:cTn id="28" dur="500"/>
                                        <p:tgtEl>
                                          <p:spTgt spid="4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nodeType="click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1+#ppt_w/2"/>
                                          </p:val>
                                        </p:tav>
                                        <p:tav tm="100000">
                                          <p:val>
                                            <p:strVal val="#ppt_x"/>
                                          </p:val>
                                        </p:tav>
                                      </p:tavLst>
                                    </p:anim>
                                    <p:anim calcmode="lin" valueType="num">
                                      <p:cBhvr additive="base">
                                        <p:cTn id="34"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 presetClass="entr" presetSubtype="32" fill="hold" nodeType="click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box(out)">
                                      <p:cBhvr>
                                        <p:cTn id="39" dur="500"/>
                                        <p:tgtEl>
                                          <p:spTgt spid="41"/>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32" fill="hold" grpId="0" nodeType="click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box(out)">
                                      <p:cBhvr>
                                        <p:cTn id="44" dur="500"/>
                                        <p:tgtEl>
                                          <p:spTgt spid="40"/>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dissolve">
                                      <p:cBhvr>
                                        <p:cTn id="49" dur="500"/>
                                        <p:tgtEl>
                                          <p:spTgt spid="21"/>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nodeType="click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box(in)">
                                      <p:cBhvr>
                                        <p:cTn id="54" dur="500"/>
                                        <p:tgtEl>
                                          <p:spTgt spid="47"/>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48"/>
                                        </p:tgtEl>
                                        <p:attrNameLst>
                                          <p:attrName>style.visibility</p:attrName>
                                        </p:attrNameLst>
                                      </p:cBhvr>
                                      <p:to>
                                        <p:strVal val="visible"/>
                                      </p:to>
                                    </p:set>
                                    <p:anim calcmode="lin" valueType="num">
                                      <p:cBhvr additive="base">
                                        <p:cTn id="59" dur="500" fill="hold"/>
                                        <p:tgtEl>
                                          <p:spTgt spid="48"/>
                                        </p:tgtEl>
                                        <p:attrNameLst>
                                          <p:attrName>ppt_x</p:attrName>
                                        </p:attrNameLst>
                                      </p:cBhvr>
                                      <p:tavLst>
                                        <p:tav tm="0">
                                          <p:val>
                                            <p:strVal val="0-#ppt_w/2"/>
                                          </p:val>
                                        </p:tav>
                                        <p:tav tm="100000">
                                          <p:val>
                                            <p:strVal val="#ppt_x"/>
                                          </p:val>
                                        </p:tav>
                                      </p:tavLst>
                                    </p:anim>
                                    <p:anim calcmode="lin" valueType="num">
                                      <p:cBhvr additive="base">
                                        <p:cTn id="60" dur="50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20" grpId="0" animBg="1" autoUpdateAnimBg="0"/>
      <p:bldP spid="21" grpId="0" animBg="1" autoUpdateAnimBg="0"/>
      <p:bldP spid="40" grpId="0" animBg="1" autoUpdateAnimBg="0"/>
      <p:bldP spid="4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r>
              <a:rPr lang="en-US" sz="3200" dirty="0"/>
              <a:t>Amplitude Modulation</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14</a:t>
            </a:fld>
            <a:endParaRPr lang="en-US"/>
          </a:p>
        </p:txBody>
      </p:sp>
      <p:sp>
        <p:nvSpPr>
          <p:cNvPr id="4" name="TextBox 3"/>
          <p:cNvSpPr txBox="1"/>
          <p:nvPr/>
        </p:nvSpPr>
        <p:spPr>
          <a:xfrm>
            <a:off x="1143000" y="1143000"/>
            <a:ext cx="7543800" cy="430887"/>
          </a:xfrm>
          <a:prstGeom prst="rect">
            <a:avLst/>
          </a:prstGeom>
          <a:noFill/>
        </p:spPr>
        <p:txBody>
          <a:bodyPr wrap="square" rtlCol="0">
            <a:spAutoFit/>
          </a:bodyPr>
          <a:lstStyle/>
          <a:p>
            <a:pPr algn="just"/>
            <a:r>
              <a:rPr lang="en-US" sz="2200" dirty="0"/>
              <a:t>The amplitude modulated signal is given by</a:t>
            </a:r>
          </a:p>
        </p:txBody>
      </p:sp>
      <p:pic>
        <p:nvPicPr>
          <p:cNvPr id="28674" name="Picture 2"/>
          <p:cNvPicPr>
            <a:picLocks noChangeAspect="1" noChangeArrowheads="1"/>
          </p:cNvPicPr>
          <p:nvPr/>
        </p:nvPicPr>
        <p:blipFill>
          <a:blip r:embed="rId2"/>
          <a:srcRect/>
          <a:stretch>
            <a:fillRect/>
          </a:stretch>
        </p:blipFill>
        <p:spPr bwMode="auto">
          <a:xfrm>
            <a:off x="1295400" y="1600200"/>
            <a:ext cx="2895600" cy="838200"/>
          </a:xfrm>
          <a:prstGeom prst="rect">
            <a:avLst/>
          </a:prstGeom>
          <a:noFill/>
          <a:ln w="9525">
            <a:noFill/>
            <a:miter lim="800000"/>
            <a:headEnd/>
            <a:tailEnd/>
          </a:ln>
          <a:effectLst/>
        </p:spPr>
      </p:pic>
      <p:sp>
        <p:nvSpPr>
          <p:cNvPr id="7" name="TextBox 6"/>
          <p:cNvSpPr txBox="1"/>
          <p:nvPr/>
        </p:nvSpPr>
        <p:spPr>
          <a:xfrm>
            <a:off x="1219200" y="2761833"/>
            <a:ext cx="7239000" cy="2800767"/>
          </a:xfrm>
          <a:prstGeom prst="rect">
            <a:avLst/>
          </a:prstGeom>
          <a:noFill/>
        </p:spPr>
        <p:txBody>
          <a:bodyPr wrap="square" rtlCol="0">
            <a:spAutoFit/>
          </a:bodyPr>
          <a:lstStyle/>
          <a:p>
            <a:pPr algn="just"/>
            <a:r>
              <a:rPr lang="en-US" sz="2200" dirty="0"/>
              <a:t>Here m(t) represents the modulation waveform which may be A </a:t>
            </a:r>
            <a:r>
              <a:rPr lang="en-US" sz="2200" dirty="0" err="1"/>
              <a:t>cos</a:t>
            </a:r>
            <a:r>
              <a:rPr lang="en-US" sz="2200" dirty="0"/>
              <a:t> </a:t>
            </a:r>
            <a:r>
              <a:rPr lang="en-US" sz="2200" dirty="0">
                <a:sym typeface="Symbol" pitchFamily="18" charset="2"/>
              </a:rPr>
              <a:t></a:t>
            </a:r>
            <a:r>
              <a:rPr lang="en-US" sz="2200" baseline="-25000" dirty="0" err="1">
                <a:sym typeface="Symbol" pitchFamily="18" charset="2"/>
              </a:rPr>
              <a:t>m</a:t>
            </a:r>
            <a:r>
              <a:rPr lang="en-US" sz="2200" dirty="0" err="1"/>
              <a:t>t</a:t>
            </a:r>
            <a:r>
              <a:rPr lang="en-US" sz="2200" dirty="0"/>
              <a:t> where A is the amplitude of the modulation. We shall insists that </a:t>
            </a:r>
            <a:r>
              <a:rPr lang="en-US" sz="2200" i="1" dirty="0"/>
              <a:t>m(t)</a:t>
            </a:r>
            <a:r>
              <a:rPr lang="en-US" sz="2200" dirty="0"/>
              <a:t>&lt;1 so that (1+m(t)) is always positive. So the carrier is modulated in amplitude. The process of generating such a waveform is called amplitude modulation and a communication system which employs such a method of frequency translation is called an amplitude modulation system or AM system.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15</a:t>
            </a:fld>
            <a:endParaRPr lang="en-US"/>
          </a:p>
        </p:txBody>
      </p:sp>
      <p:pic>
        <p:nvPicPr>
          <p:cNvPr id="29698" name="Picture 2"/>
          <p:cNvPicPr>
            <a:picLocks noChangeAspect="1" noChangeArrowheads="1"/>
          </p:cNvPicPr>
          <p:nvPr/>
        </p:nvPicPr>
        <p:blipFill>
          <a:blip r:embed="rId2"/>
          <a:srcRect/>
          <a:stretch>
            <a:fillRect/>
          </a:stretch>
        </p:blipFill>
        <p:spPr bwMode="auto">
          <a:xfrm>
            <a:off x="1524000" y="533400"/>
            <a:ext cx="6553200" cy="59436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16</a:t>
            </a:fld>
            <a:endParaRPr lang="en-US"/>
          </a:p>
        </p:txBody>
      </p:sp>
      <p:sp>
        <p:nvSpPr>
          <p:cNvPr id="7" name="Title 1"/>
          <p:cNvSpPr>
            <a:spLocks noGrp="1"/>
          </p:cNvSpPr>
          <p:nvPr>
            <p:ph type="title"/>
          </p:nvPr>
        </p:nvSpPr>
        <p:spPr>
          <a:xfrm>
            <a:off x="1435608" y="274638"/>
            <a:ext cx="7498080" cy="792162"/>
          </a:xfrm>
        </p:spPr>
        <p:txBody>
          <a:bodyPr>
            <a:normAutofit/>
          </a:bodyPr>
          <a:lstStyle/>
          <a:p>
            <a:pPr algn="ctr"/>
            <a:r>
              <a:rPr lang="en-US" sz="3200" dirty="0"/>
              <a:t>Demodulation</a:t>
            </a:r>
          </a:p>
        </p:txBody>
      </p:sp>
      <p:sp>
        <p:nvSpPr>
          <p:cNvPr id="8" name="TextBox 7"/>
          <p:cNvSpPr txBox="1"/>
          <p:nvPr/>
        </p:nvSpPr>
        <p:spPr>
          <a:xfrm>
            <a:off x="1219200" y="1143000"/>
            <a:ext cx="7620000" cy="3816429"/>
          </a:xfrm>
          <a:prstGeom prst="rect">
            <a:avLst/>
          </a:prstGeom>
          <a:noFill/>
        </p:spPr>
        <p:txBody>
          <a:bodyPr wrap="square" rtlCol="0">
            <a:spAutoFit/>
          </a:bodyPr>
          <a:lstStyle/>
          <a:p>
            <a:pPr algn="just"/>
            <a:r>
              <a:rPr lang="en-US" sz="2200" dirty="0"/>
              <a:t>The very great merit of the amplitude modulated carrier signal is the ease with which the baseband signal can be recovered. The recovery of the baseband signal, a process which is referred to as demodulation or detection, is accomplished with the simple circuit consists of a diode D and the resistor capacitor RC combination. </a:t>
            </a:r>
          </a:p>
          <a:p>
            <a:pPr algn="just"/>
            <a:r>
              <a:rPr lang="en-US" sz="2200" dirty="0"/>
              <a:t>For simplicity we assume that, the amplitude modulated carrier wave is applied at the input terminals with zero impedance and the diode is ideal.</a:t>
            </a:r>
          </a:p>
          <a:p>
            <a:pPr algn="just"/>
            <a:r>
              <a:rPr lang="en-US" sz="2200" dirty="0"/>
              <a:t>If the input is of fixed amplitude and that the resistor R is not present.</a:t>
            </a:r>
          </a:p>
        </p:txBody>
      </p:sp>
      <p:pic>
        <p:nvPicPr>
          <p:cNvPr id="30722" name="Picture 2"/>
          <p:cNvPicPr>
            <a:picLocks noChangeAspect="1" noChangeArrowheads="1"/>
          </p:cNvPicPr>
          <p:nvPr/>
        </p:nvPicPr>
        <p:blipFill>
          <a:blip r:embed="rId2"/>
          <a:srcRect/>
          <a:stretch>
            <a:fillRect/>
          </a:stretch>
        </p:blipFill>
        <p:spPr bwMode="auto">
          <a:xfrm>
            <a:off x="2438400" y="5029200"/>
            <a:ext cx="3162300" cy="14478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17</a:t>
            </a:fld>
            <a:endParaRPr lang="en-US"/>
          </a:p>
        </p:txBody>
      </p:sp>
      <p:sp>
        <p:nvSpPr>
          <p:cNvPr id="7" name="TextBox 6"/>
          <p:cNvSpPr txBox="1"/>
          <p:nvPr/>
        </p:nvSpPr>
        <p:spPr>
          <a:xfrm>
            <a:off x="1219200" y="457200"/>
            <a:ext cx="7696200" cy="2123658"/>
          </a:xfrm>
          <a:prstGeom prst="rect">
            <a:avLst/>
          </a:prstGeom>
          <a:noFill/>
        </p:spPr>
        <p:txBody>
          <a:bodyPr wrap="square" rtlCol="0">
            <a:spAutoFit/>
          </a:bodyPr>
          <a:lstStyle/>
          <a:p>
            <a:pPr algn="just"/>
            <a:r>
              <a:rPr lang="en-US" sz="2200" dirty="0"/>
              <a:t>In this case the capacitor charges to the peak positive voltage of the carrier, holds this peak charge and would not again conduct. Suppose now the input carrier amplitude is increased. Then the diode again conducts and the capacitor charges to new higher carrier peak. But when the amplitude decreases, it is necessary to include the resistor R, so that the capacitor may discharge. </a:t>
            </a:r>
          </a:p>
        </p:txBody>
      </p:sp>
      <p:pic>
        <p:nvPicPr>
          <p:cNvPr id="31746" name="Picture 2"/>
          <p:cNvPicPr>
            <a:picLocks noChangeAspect="1" noChangeArrowheads="1"/>
          </p:cNvPicPr>
          <p:nvPr/>
        </p:nvPicPr>
        <p:blipFill>
          <a:blip r:embed="rId2"/>
          <a:srcRect/>
          <a:stretch>
            <a:fillRect/>
          </a:stretch>
        </p:blipFill>
        <p:spPr bwMode="auto">
          <a:xfrm>
            <a:off x="1600200" y="2771775"/>
            <a:ext cx="5791200" cy="3095625"/>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3200" dirty="0"/>
              <a:t>Maximum Allowable Modulation</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18</a:t>
            </a:fld>
            <a:endParaRPr lang="en-US"/>
          </a:p>
        </p:txBody>
      </p:sp>
      <p:sp>
        <p:nvSpPr>
          <p:cNvPr id="8" name="TextBox 7"/>
          <p:cNvSpPr txBox="1"/>
          <p:nvPr/>
        </p:nvSpPr>
        <p:spPr>
          <a:xfrm>
            <a:off x="1143000" y="1143000"/>
            <a:ext cx="7620000" cy="769441"/>
          </a:xfrm>
          <a:prstGeom prst="rect">
            <a:avLst/>
          </a:prstGeom>
          <a:noFill/>
        </p:spPr>
        <p:txBody>
          <a:bodyPr wrap="square" rtlCol="0">
            <a:spAutoFit/>
          </a:bodyPr>
          <a:lstStyle/>
          <a:p>
            <a:r>
              <a:rPr lang="en-US" sz="2200" dirty="0"/>
              <a:t>m(t) = m </a:t>
            </a:r>
            <a:r>
              <a:rPr lang="en-US" sz="2200" dirty="0" err="1"/>
              <a:t>cos</a:t>
            </a:r>
            <a:r>
              <a:rPr lang="en-US" sz="2200" dirty="0">
                <a:sym typeface="Symbol" pitchFamily="18" charset="2"/>
              </a:rPr>
              <a:t> </a:t>
            </a:r>
            <a:r>
              <a:rPr lang="en-US" sz="2200" baseline="-25000" dirty="0" err="1">
                <a:sym typeface="Symbol" pitchFamily="18" charset="2"/>
              </a:rPr>
              <a:t>m</a:t>
            </a:r>
            <a:r>
              <a:rPr lang="en-US" sz="2200" dirty="0" err="1"/>
              <a:t>t</a:t>
            </a:r>
            <a:endParaRPr lang="en-US" sz="2200" dirty="0"/>
          </a:p>
          <a:p>
            <a:r>
              <a:rPr lang="en-US" sz="2200" dirty="0"/>
              <a:t>And v(t)= A</a:t>
            </a:r>
            <a:r>
              <a:rPr lang="en-US" sz="2200" baseline="-25000" dirty="0"/>
              <a:t>c</a:t>
            </a:r>
            <a:r>
              <a:rPr lang="en-US" sz="2200" dirty="0"/>
              <a:t> (1+m </a:t>
            </a:r>
            <a:r>
              <a:rPr lang="en-US" sz="2200" dirty="0" err="1"/>
              <a:t>cos</a:t>
            </a:r>
            <a:r>
              <a:rPr lang="en-US" sz="2200" dirty="0"/>
              <a:t> </a:t>
            </a:r>
            <a:r>
              <a:rPr lang="en-US" sz="2200" dirty="0" err="1"/>
              <a:t>ω</a:t>
            </a:r>
            <a:r>
              <a:rPr lang="en-US" sz="2200" baseline="-25000" dirty="0" err="1"/>
              <a:t>m</a:t>
            </a:r>
            <a:r>
              <a:rPr lang="en-US" sz="2200" dirty="0" err="1"/>
              <a:t>t</a:t>
            </a:r>
            <a:r>
              <a:rPr lang="en-US" sz="2200" dirty="0"/>
              <a:t>)</a:t>
            </a:r>
            <a:r>
              <a:rPr lang="en-US" sz="2200" dirty="0" err="1"/>
              <a:t>cos</a:t>
            </a:r>
            <a:r>
              <a:rPr lang="en-US" sz="2200" dirty="0"/>
              <a:t> </a:t>
            </a:r>
            <a:r>
              <a:rPr lang="en-US" sz="2200" dirty="0" err="1"/>
              <a:t>ω</a:t>
            </a:r>
            <a:r>
              <a:rPr lang="en-US" sz="2200" baseline="-25000" dirty="0" err="1"/>
              <a:t>c</a:t>
            </a:r>
            <a:r>
              <a:rPr lang="en-US" sz="2200" dirty="0" err="1"/>
              <a:t>t</a:t>
            </a:r>
            <a:r>
              <a:rPr lang="en-US" sz="2200" dirty="0"/>
              <a:t>  </a:t>
            </a:r>
          </a:p>
        </p:txBody>
      </p:sp>
      <p:pic>
        <p:nvPicPr>
          <p:cNvPr id="28674" name="Picture 2"/>
          <p:cNvPicPr>
            <a:picLocks noChangeAspect="1" noChangeArrowheads="1"/>
          </p:cNvPicPr>
          <p:nvPr/>
        </p:nvPicPr>
        <p:blipFill>
          <a:blip r:embed="rId2"/>
          <a:srcRect/>
          <a:stretch>
            <a:fillRect/>
          </a:stretch>
        </p:blipFill>
        <p:spPr bwMode="auto">
          <a:xfrm>
            <a:off x="1676400" y="1905000"/>
            <a:ext cx="6781800" cy="49530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7563029-1720-4727-8CE2-67E312DF89CD}"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19</a:t>
            </a:fld>
            <a:endParaRPr lang="en-US"/>
          </a:p>
        </p:txBody>
      </p:sp>
      <p:sp>
        <p:nvSpPr>
          <p:cNvPr id="7" name="TextBox 6"/>
          <p:cNvSpPr txBox="1"/>
          <p:nvPr/>
        </p:nvSpPr>
        <p:spPr>
          <a:xfrm>
            <a:off x="1143000" y="609600"/>
            <a:ext cx="7772400" cy="430887"/>
          </a:xfrm>
          <a:prstGeom prst="rect">
            <a:avLst/>
          </a:prstGeom>
          <a:noFill/>
        </p:spPr>
        <p:txBody>
          <a:bodyPr wrap="square" rtlCol="0">
            <a:spAutoFit/>
          </a:bodyPr>
          <a:lstStyle/>
          <a:p>
            <a:r>
              <a:rPr lang="en-US" sz="2200" dirty="0"/>
              <a:t>The percentage modulation is defined as</a:t>
            </a:r>
          </a:p>
        </p:txBody>
      </p:sp>
      <p:pic>
        <p:nvPicPr>
          <p:cNvPr id="29698" name="Picture 2"/>
          <p:cNvPicPr>
            <a:picLocks noChangeAspect="1" noChangeArrowheads="1"/>
          </p:cNvPicPr>
          <p:nvPr/>
        </p:nvPicPr>
        <p:blipFill>
          <a:blip r:embed="rId2"/>
          <a:srcRect/>
          <a:stretch>
            <a:fillRect/>
          </a:stretch>
        </p:blipFill>
        <p:spPr bwMode="auto">
          <a:xfrm>
            <a:off x="1295400" y="1219200"/>
            <a:ext cx="3962400" cy="762000"/>
          </a:xfrm>
          <a:prstGeom prst="rect">
            <a:avLst/>
          </a:prstGeom>
          <a:noFill/>
          <a:ln w="9525">
            <a:noFill/>
            <a:miter lim="800000"/>
            <a:headEnd/>
            <a:tailEnd/>
          </a:ln>
          <a:effectLst/>
        </p:spPr>
      </p:pic>
      <p:sp>
        <p:nvSpPr>
          <p:cNvPr id="9" name="TextBox 8"/>
          <p:cNvSpPr txBox="1"/>
          <p:nvPr/>
        </p:nvSpPr>
        <p:spPr>
          <a:xfrm>
            <a:off x="1219200" y="2057400"/>
            <a:ext cx="6934200" cy="769441"/>
          </a:xfrm>
          <a:prstGeom prst="rect">
            <a:avLst/>
          </a:prstGeom>
          <a:noFill/>
        </p:spPr>
        <p:txBody>
          <a:bodyPr wrap="square" rtlCol="0">
            <a:spAutoFit/>
          </a:bodyPr>
          <a:lstStyle/>
          <a:p>
            <a:pPr algn="just"/>
            <a:r>
              <a:rPr lang="en-US" sz="2200" dirty="0"/>
              <a:t>In case of a sinusoidal modulation,</a:t>
            </a:r>
          </a:p>
          <a:p>
            <a:pPr algn="just"/>
            <a:r>
              <a:rPr lang="en-US" sz="2200" dirty="0"/>
              <a:t>P=m </a:t>
            </a:r>
            <a:r>
              <a:rPr lang="en-US" dirty="0"/>
              <a:t>X 100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447800"/>
            <a:ext cx="7714488" cy="4800600"/>
          </a:xfrm>
        </p:spPr>
        <p:txBody>
          <a:bodyPr>
            <a:normAutofit/>
          </a:bodyPr>
          <a:lstStyle/>
          <a:p>
            <a:pPr>
              <a:buNone/>
            </a:pPr>
            <a:r>
              <a:rPr lang="en-US" sz="2400" b="1" dirty="0"/>
              <a:t>Modulation:</a:t>
            </a:r>
          </a:p>
          <a:p>
            <a:pPr algn="just">
              <a:buNone/>
            </a:pPr>
            <a:r>
              <a:rPr lang="en-US" sz="2400" dirty="0"/>
              <a:t>In electronics and telecommunications, modulation is the process of varying one or more properties of a periodic waveform, called the carrier signal (high frequency signal), with a modulating signal that typically contains information to be transmitted.</a:t>
            </a:r>
          </a:p>
          <a:p>
            <a:pPr algn="just">
              <a:buNone/>
            </a:pPr>
            <a:r>
              <a:rPr lang="en-US" sz="2400" dirty="0"/>
              <a:t>In telecommunications, modulation is the process of conveying a message signal, for example a digital bit stream or an analog audio signal, inside another signal that can be physically transmitted. Modulation of a sine waveform transforms a baseband message signal into a pass band signal.</a:t>
            </a:r>
          </a:p>
          <a:p>
            <a:pPr>
              <a:buNone/>
            </a:pPr>
            <a:endParaRPr lang="en-US" sz="2400" dirty="0"/>
          </a:p>
          <a:p>
            <a:pPr>
              <a:buNone/>
            </a:pPr>
            <a:endParaRPr lang="en-US" sz="2400" dirty="0"/>
          </a:p>
        </p:txBody>
      </p:sp>
      <p:sp>
        <p:nvSpPr>
          <p:cNvPr id="6" name="Slide Number Placeholder 5"/>
          <p:cNvSpPr>
            <a:spLocks noGrp="1"/>
          </p:cNvSpPr>
          <p:nvPr>
            <p:ph type="sldNum" sz="quarter" idx="12"/>
          </p:nvPr>
        </p:nvSpPr>
        <p:spPr/>
        <p:txBody>
          <a:bodyPr/>
          <a:lstStyle/>
          <a:p>
            <a:fld id="{721FABE8-8ABD-45D8-883B-376B880D9A33}" type="slidenum">
              <a:rPr lang="en-US" smtClean="0"/>
              <a:pPr/>
              <a:t>2</a:t>
            </a:fld>
            <a:endParaRPr lang="en-US"/>
          </a:p>
        </p:txBody>
      </p:sp>
      <p:sp>
        <p:nvSpPr>
          <p:cNvPr id="7" name="Title 1"/>
          <p:cNvSpPr>
            <a:spLocks noGrp="1"/>
          </p:cNvSpPr>
          <p:nvPr>
            <p:ph type="title"/>
          </p:nvPr>
        </p:nvSpPr>
        <p:spPr>
          <a:xfrm>
            <a:off x="1219200" y="274638"/>
            <a:ext cx="7714488" cy="1143000"/>
          </a:xfrm>
        </p:spPr>
        <p:txBody>
          <a:bodyPr>
            <a:normAutofit/>
          </a:bodyPr>
          <a:lstStyle/>
          <a:p>
            <a:pPr algn="ctr"/>
            <a:r>
              <a:rPr lang="en-US" sz="3200" dirty="0"/>
              <a:t>Amplitude-Modulation System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r>
              <a:rPr lang="en-US" sz="3200" dirty="0"/>
              <a:t>The Square Law Demodulator</a:t>
            </a:r>
          </a:p>
        </p:txBody>
      </p:sp>
      <p:sp>
        <p:nvSpPr>
          <p:cNvPr id="6" name="Slide Number Placeholder 5"/>
          <p:cNvSpPr>
            <a:spLocks noGrp="1"/>
          </p:cNvSpPr>
          <p:nvPr>
            <p:ph type="sldNum" sz="quarter" idx="12"/>
          </p:nvPr>
        </p:nvSpPr>
        <p:spPr/>
        <p:txBody>
          <a:bodyPr/>
          <a:lstStyle/>
          <a:p>
            <a:fld id="{721FABE8-8ABD-45D8-883B-376B880D9A33}" type="slidenum">
              <a:rPr lang="en-US" smtClean="0"/>
              <a:pPr/>
              <a:t>20</a:t>
            </a:fld>
            <a:endParaRPr lang="en-US"/>
          </a:p>
        </p:txBody>
      </p:sp>
      <p:sp>
        <p:nvSpPr>
          <p:cNvPr id="7" name="TextBox 6"/>
          <p:cNvSpPr txBox="1"/>
          <p:nvPr/>
        </p:nvSpPr>
        <p:spPr>
          <a:xfrm>
            <a:off x="1219200" y="1219200"/>
            <a:ext cx="7543800" cy="3477875"/>
          </a:xfrm>
          <a:prstGeom prst="rect">
            <a:avLst/>
          </a:prstGeom>
          <a:noFill/>
        </p:spPr>
        <p:txBody>
          <a:bodyPr wrap="square" rtlCol="0">
            <a:spAutoFit/>
          </a:bodyPr>
          <a:lstStyle/>
          <a:p>
            <a:r>
              <a:rPr lang="en-US" sz="2200" dirty="0"/>
              <a:t>An alternative method of recovering the baseband signal which has been superimposed as an amplitude modulation on a carrier is to pass the AM signal through a nonlinear device. We assume here for simplicity that the device has a square-law relationship between input signal x (current or voltage) and the output signal y. Thus y=kx</a:t>
            </a:r>
            <a:r>
              <a:rPr lang="en-US" sz="2200" baseline="30000" dirty="0"/>
              <a:t>2</a:t>
            </a:r>
            <a:r>
              <a:rPr lang="en-US" sz="2200" dirty="0"/>
              <a:t> , with k a constant. Because of the nonlinearity of the transfer characteristics of the device, the output response is different for positive and for negative excursions of the carrier away from the quiescent operating point O of the device. </a:t>
            </a:r>
          </a:p>
          <a:p>
            <a:r>
              <a:rPr lang="en-US" sz="2200" dirty="0"/>
              <a:t> </a:t>
            </a:r>
          </a:p>
        </p:txBody>
      </p:sp>
      <p:pic>
        <p:nvPicPr>
          <p:cNvPr id="30722" name="Picture 2"/>
          <p:cNvPicPr>
            <a:picLocks noChangeAspect="1" noChangeArrowheads="1"/>
          </p:cNvPicPr>
          <p:nvPr/>
        </p:nvPicPr>
        <p:blipFill>
          <a:blip r:embed="rId2"/>
          <a:srcRect/>
          <a:stretch>
            <a:fillRect/>
          </a:stretch>
        </p:blipFill>
        <p:spPr bwMode="auto">
          <a:xfrm>
            <a:off x="1447800" y="4495800"/>
            <a:ext cx="2590800" cy="685800"/>
          </a:xfrm>
          <a:prstGeom prst="rect">
            <a:avLst/>
          </a:prstGeom>
          <a:noFill/>
          <a:ln w="9525">
            <a:noFill/>
            <a:miter lim="800000"/>
            <a:headEnd/>
            <a:tailEnd/>
          </a:ln>
          <a:effectLst/>
        </p:spPr>
      </p:pic>
      <p:sp>
        <p:nvSpPr>
          <p:cNvPr id="9" name="TextBox 8"/>
          <p:cNvSpPr txBox="1"/>
          <p:nvPr/>
        </p:nvSpPr>
        <p:spPr>
          <a:xfrm>
            <a:off x="1295400" y="5257800"/>
            <a:ext cx="6248400" cy="430887"/>
          </a:xfrm>
          <a:prstGeom prst="rect">
            <a:avLst/>
          </a:prstGeom>
          <a:noFill/>
        </p:spPr>
        <p:txBody>
          <a:bodyPr wrap="square" rtlCol="0">
            <a:spAutoFit/>
          </a:bodyPr>
          <a:lstStyle/>
          <a:p>
            <a:r>
              <a:rPr lang="en-US" sz="2200" dirty="0"/>
              <a:t>The output of the squaring circuit is</a:t>
            </a:r>
          </a:p>
        </p:txBody>
      </p:sp>
      <p:pic>
        <p:nvPicPr>
          <p:cNvPr id="30723" name="Picture 3"/>
          <p:cNvPicPr>
            <a:picLocks noChangeAspect="1" noChangeArrowheads="1"/>
          </p:cNvPicPr>
          <p:nvPr/>
        </p:nvPicPr>
        <p:blipFill>
          <a:blip r:embed="rId3"/>
          <a:srcRect/>
          <a:stretch>
            <a:fillRect/>
          </a:stretch>
        </p:blipFill>
        <p:spPr bwMode="auto">
          <a:xfrm>
            <a:off x="1447800" y="5972175"/>
            <a:ext cx="3276600" cy="581025"/>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21</a:t>
            </a:fld>
            <a:endParaRPr lang="en-US"/>
          </a:p>
        </p:txBody>
      </p:sp>
      <p:sp>
        <p:nvSpPr>
          <p:cNvPr id="7" name="TextBox 6"/>
          <p:cNvSpPr txBox="1"/>
          <p:nvPr/>
        </p:nvSpPr>
        <p:spPr>
          <a:xfrm>
            <a:off x="1066800" y="533400"/>
            <a:ext cx="7467600" cy="2462213"/>
          </a:xfrm>
          <a:prstGeom prst="rect">
            <a:avLst/>
          </a:prstGeom>
          <a:noFill/>
        </p:spPr>
        <p:txBody>
          <a:bodyPr wrap="square" rtlCol="0">
            <a:spAutoFit/>
          </a:bodyPr>
          <a:lstStyle/>
          <a:p>
            <a:pPr algn="just"/>
            <a:r>
              <a:rPr lang="en-US" sz="2200" dirty="0"/>
              <a:t>Squaring and dropping dc terms as well as terms whose spectral components are located near </a:t>
            </a:r>
            <a:r>
              <a:rPr lang="en-US" sz="2200" dirty="0" err="1"/>
              <a:t>ω</a:t>
            </a:r>
            <a:r>
              <a:rPr lang="en-US" sz="2200" baseline="-25000" dirty="0" err="1"/>
              <a:t>c</a:t>
            </a:r>
            <a:r>
              <a:rPr lang="en-US" sz="2200" baseline="-25000" dirty="0"/>
              <a:t> </a:t>
            </a:r>
            <a:r>
              <a:rPr lang="en-US" sz="2200" dirty="0"/>
              <a:t>and 2ω</a:t>
            </a:r>
            <a:r>
              <a:rPr lang="en-US" sz="2200" baseline="-25000" dirty="0"/>
              <a:t>c .</a:t>
            </a:r>
            <a:r>
              <a:rPr lang="en-US" sz="2200" dirty="0"/>
              <a:t> So the low pass filter output is</a:t>
            </a:r>
          </a:p>
          <a:p>
            <a:pPr algn="just"/>
            <a:endParaRPr lang="en-US" sz="2200" dirty="0"/>
          </a:p>
          <a:p>
            <a:pPr algn="just"/>
            <a:endParaRPr lang="en-US" sz="2200" dirty="0"/>
          </a:p>
          <a:p>
            <a:pPr algn="just"/>
            <a:endParaRPr lang="en-US" sz="2200" dirty="0"/>
          </a:p>
          <a:p>
            <a:pPr algn="just"/>
            <a:r>
              <a:rPr lang="en-US" sz="2200" dirty="0"/>
              <a:t> </a:t>
            </a:r>
          </a:p>
        </p:txBody>
      </p:sp>
      <p:pic>
        <p:nvPicPr>
          <p:cNvPr id="31746" name="Picture 2"/>
          <p:cNvPicPr>
            <a:picLocks noChangeAspect="1" noChangeArrowheads="1"/>
          </p:cNvPicPr>
          <p:nvPr/>
        </p:nvPicPr>
        <p:blipFill>
          <a:blip r:embed="rId2"/>
          <a:srcRect/>
          <a:stretch>
            <a:fillRect/>
          </a:stretch>
        </p:blipFill>
        <p:spPr bwMode="auto">
          <a:xfrm>
            <a:off x="1219200" y="1752600"/>
            <a:ext cx="2286000" cy="533400"/>
          </a:xfrm>
          <a:prstGeom prst="rect">
            <a:avLst/>
          </a:prstGeom>
          <a:noFill/>
          <a:ln w="9525">
            <a:noFill/>
            <a:miter lim="800000"/>
            <a:headEnd/>
            <a:tailEnd/>
          </a:ln>
          <a:effectLst/>
        </p:spPr>
      </p:pic>
      <p:sp>
        <p:nvSpPr>
          <p:cNvPr id="9" name="TextBox 8"/>
          <p:cNvSpPr txBox="1"/>
          <p:nvPr/>
        </p:nvSpPr>
        <p:spPr>
          <a:xfrm>
            <a:off x="1219200" y="2590800"/>
            <a:ext cx="7391400" cy="2123658"/>
          </a:xfrm>
          <a:prstGeom prst="rect">
            <a:avLst/>
          </a:prstGeom>
          <a:noFill/>
        </p:spPr>
        <p:txBody>
          <a:bodyPr wrap="square" rtlCol="0">
            <a:spAutoFit/>
          </a:bodyPr>
          <a:lstStyle/>
          <a:p>
            <a:pPr algn="just"/>
            <a:r>
              <a:rPr lang="en-US" sz="2200" dirty="0"/>
              <a:t>Observe that the modulation m(t) is indeed recovered but that m</a:t>
            </a:r>
            <a:r>
              <a:rPr lang="en-US" sz="2200" baseline="30000" dirty="0"/>
              <a:t>2</a:t>
            </a:r>
            <a:r>
              <a:rPr lang="en-US" sz="2200" dirty="0"/>
              <a:t>(t) appears as well. So the total recovered signal is distorted version of the original modulation. The distortion is small, however, if 0.5 m</a:t>
            </a:r>
            <a:r>
              <a:rPr lang="en-US" sz="2200" baseline="30000" dirty="0"/>
              <a:t>2</a:t>
            </a:r>
            <a:r>
              <a:rPr lang="en-US" sz="2200" dirty="0"/>
              <a:t>&lt;&lt;</a:t>
            </a:r>
            <a:r>
              <a:rPr lang="en-US" sz="2200" dirty="0" err="1"/>
              <a:t>Im</a:t>
            </a:r>
            <a:r>
              <a:rPr lang="en-US" sz="2200" dirty="0"/>
              <a:t>(t)I or </a:t>
            </a:r>
            <a:r>
              <a:rPr lang="en-US" sz="2200" dirty="0" err="1"/>
              <a:t>Im</a:t>
            </a:r>
            <a:r>
              <a:rPr lang="en-US" sz="2200" dirty="0"/>
              <a:t>(t)I&lt;&lt;2</a:t>
            </a:r>
          </a:p>
          <a:p>
            <a:pPr algn="just"/>
            <a:endParaRPr lang="en-US" sz="2200" dirty="0"/>
          </a:p>
          <a:p>
            <a:pPr algn="just"/>
            <a:endParaRPr lang="en-US"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22</a:t>
            </a:fld>
            <a:endParaRPr lang="en-US"/>
          </a:p>
        </p:txBody>
      </p:sp>
      <p:pic>
        <p:nvPicPr>
          <p:cNvPr id="32771" name="Picture 3"/>
          <p:cNvPicPr>
            <a:picLocks noChangeAspect="1" noChangeArrowheads="1"/>
          </p:cNvPicPr>
          <p:nvPr/>
        </p:nvPicPr>
        <p:blipFill>
          <a:blip r:embed="rId2"/>
          <a:srcRect/>
          <a:stretch>
            <a:fillRect/>
          </a:stretch>
        </p:blipFill>
        <p:spPr bwMode="auto">
          <a:xfrm>
            <a:off x="1219200" y="914401"/>
            <a:ext cx="6934200" cy="525780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7563029-1720-4727-8CE2-67E312DF89CD}" type="datetime1">
              <a:rPr lang="en-US" smtClean="0"/>
              <a:pPr/>
              <a:t>30-Aug-22</a:t>
            </a:fld>
            <a:endParaRPr lang="en-US"/>
          </a:p>
        </p:txBody>
      </p:sp>
      <p:sp>
        <p:nvSpPr>
          <p:cNvPr id="6" name="Slide Number Placeholder 5"/>
          <p:cNvSpPr>
            <a:spLocks noGrp="1"/>
          </p:cNvSpPr>
          <p:nvPr>
            <p:ph type="sldNum" sz="quarter" idx="12"/>
          </p:nvPr>
        </p:nvSpPr>
        <p:spPr/>
        <p:txBody>
          <a:bodyPr/>
          <a:lstStyle/>
          <a:p>
            <a:fld id="{721FABE8-8ABD-45D8-883B-376B880D9A33}" type="slidenum">
              <a:rPr lang="en-US" smtClean="0"/>
              <a:pPr/>
              <a:t>23</a:t>
            </a:fld>
            <a:endParaRPr lang="en-US"/>
          </a:p>
        </p:txBody>
      </p:sp>
      <p:sp>
        <p:nvSpPr>
          <p:cNvPr id="7" name="Title 1"/>
          <p:cNvSpPr>
            <a:spLocks noGrp="1"/>
          </p:cNvSpPr>
          <p:nvPr>
            <p:ph type="title"/>
          </p:nvPr>
        </p:nvSpPr>
        <p:spPr>
          <a:xfrm>
            <a:off x="1435608" y="274638"/>
            <a:ext cx="7498080" cy="944562"/>
          </a:xfrm>
        </p:spPr>
        <p:txBody>
          <a:bodyPr>
            <a:normAutofit/>
          </a:bodyPr>
          <a:lstStyle/>
          <a:p>
            <a:r>
              <a:rPr lang="en-US" sz="3200" dirty="0"/>
              <a:t>Spectrum of an AM signal</a:t>
            </a:r>
          </a:p>
        </p:txBody>
      </p:sp>
      <p:pic>
        <p:nvPicPr>
          <p:cNvPr id="28674" name="Picture 2"/>
          <p:cNvPicPr>
            <a:picLocks noChangeAspect="1" noChangeArrowheads="1"/>
          </p:cNvPicPr>
          <p:nvPr/>
        </p:nvPicPr>
        <p:blipFill>
          <a:blip r:embed="rId2"/>
          <a:srcRect/>
          <a:stretch>
            <a:fillRect/>
          </a:stretch>
        </p:blipFill>
        <p:spPr bwMode="auto">
          <a:xfrm>
            <a:off x="1066800" y="1219200"/>
            <a:ext cx="7467600" cy="49530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a:bodyPr>
          <a:lstStyle/>
          <a:p>
            <a:r>
              <a:rPr lang="en-US" sz="3200" dirty="0"/>
              <a:t>Balanced Modulator</a:t>
            </a:r>
          </a:p>
        </p:txBody>
      </p:sp>
      <p:sp>
        <p:nvSpPr>
          <p:cNvPr id="4" name="Date Placeholder 3"/>
          <p:cNvSpPr>
            <a:spLocks noGrp="1"/>
          </p:cNvSpPr>
          <p:nvPr>
            <p:ph type="dt" sz="half" idx="10"/>
          </p:nvPr>
        </p:nvSpPr>
        <p:spPr/>
        <p:txBody>
          <a:bodyPr/>
          <a:lstStyle/>
          <a:p>
            <a:fld id="{37563029-1720-4727-8CE2-67E312DF89CD}" type="datetime1">
              <a:rPr lang="en-US" smtClean="0"/>
              <a:pPr/>
              <a:t>30-Aug-22</a:t>
            </a:fld>
            <a:endParaRPr lang="en-US"/>
          </a:p>
        </p:txBody>
      </p:sp>
      <p:sp>
        <p:nvSpPr>
          <p:cNvPr id="6" name="Slide Number Placeholder 5"/>
          <p:cNvSpPr>
            <a:spLocks noGrp="1"/>
          </p:cNvSpPr>
          <p:nvPr>
            <p:ph type="sldNum" sz="quarter" idx="12"/>
          </p:nvPr>
        </p:nvSpPr>
        <p:spPr/>
        <p:txBody>
          <a:bodyPr/>
          <a:lstStyle/>
          <a:p>
            <a:fld id="{721FABE8-8ABD-45D8-883B-376B880D9A33}" type="slidenum">
              <a:rPr lang="en-US" smtClean="0"/>
              <a:pPr/>
              <a:t>24</a:t>
            </a:fld>
            <a:endParaRPr lang="en-US"/>
          </a:p>
        </p:txBody>
      </p:sp>
      <p:pic>
        <p:nvPicPr>
          <p:cNvPr id="29698" name="Picture 2"/>
          <p:cNvPicPr>
            <a:picLocks noChangeAspect="1" noChangeArrowheads="1"/>
          </p:cNvPicPr>
          <p:nvPr/>
        </p:nvPicPr>
        <p:blipFill>
          <a:blip r:embed="rId2"/>
          <a:srcRect/>
          <a:stretch>
            <a:fillRect/>
          </a:stretch>
        </p:blipFill>
        <p:spPr bwMode="auto">
          <a:xfrm>
            <a:off x="1219200" y="1371600"/>
            <a:ext cx="7620000" cy="2971800"/>
          </a:xfrm>
          <a:prstGeom prst="rect">
            <a:avLst/>
          </a:prstGeom>
          <a:noFill/>
          <a:ln w="9525">
            <a:noFill/>
            <a:miter lim="800000"/>
            <a:headEnd/>
            <a:tailEnd/>
          </a:ln>
          <a:effectLst/>
        </p:spPr>
      </p:pic>
      <p:sp>
        <p:nvSpPr>
          <p:cNvPr id="8" name="TextBox 7"/>
          <p:cNvSpPr txBox="1"/>
          <p:nvPr/>
        </p:nvSpPr>
        <p:spPr>
          <a:xfrm>
            <a:off x="1295400" y="4362271"/>
            <a:ext cx="7467600" cy="1785104"/>
          </a:xfrm>
          <a:prstGeom prst="rect">
            <a:avLst/>
          </a:prstGeom>
          <a:noFill/>
        </p:spPr>
        <p:txBody>
          <a:bodyPr wrap="square" rtlCol="0">
            <a:spAutoFit/>
          </a:bodyPr>
          <a:lstStyle/>
          <a:p>
            <a:r>
              <a:rPr lang="en-US" sz="2200" dirty="0"/>
              <a:t>Here two physical multipliers are used as amplitude modulators.  The carrier inputs to the two modulators are of reverse polarity. The modulator outputs are added with consequent suppression of the carrier.  The baseband signal is easily eliminated by a filter.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20762"/>
          </a:xfrm>
        </p:spPr>
        <p:txBody>
          <a:bodyPr>
            <a:normAutofit/>
          </a:bodyPr>
          <a:lstStyle/>
          <a:p>
            <a:r>
              <a:rPr lang="en-US" sz="3200" dirty="0"/>
              <a:t>Methods of generating an SSB signal</a:t>
            </a:r>
          </a:p>
        </p:txBody>
      </p:sp>
      <p:sp>
        <p:nvSpPr>
          <p:cNvPr id="4" name="Date Placeholder 3"/>
          <p:cNvSpPr>
            <a:spLocks noGrp="1"/>
          </p:cNvSpPr>
          <p:nvPr>
            <p:ph type="dt" sz="half" idx="10"/>
          </p:nvPr>
        </p:nvSpPr>
        <p:spPr/>
        <p:txBody>
          <a:bodyPr/>
          <a:lstStyle/>
          <a:p>
            <a:fld id="{37563029-1720-4727-8CE2-67E312DF89CD}" type="datetime1">
              <a:rPr lang="en-US" smtClean="0"/>
              <a:pPr/>
              <a:t>30-Aug-22</a:t>
            </a:fld>
            <a:endParaRPr lang="en-US"/>
          </a:p>
        </p:txBody>
      </p:sp>
      <p:sp>
        <p:nvSpPr>
          <p:cNvPr id="6" name="Slide Number Placeholder 5"/>
          <p:cNvSpPr>
            <a:spLocks noGrp="1"/>
          </p:cNvSpPr>
          <p:nvPr>
            <p:ph type="sldNum" sz="quarter" idx="12"/>
          </p:nvPr>
        </p:nvSpPr>
        <p:spPr/>
        <p:txBody>
          <a:bodyPr/>
          <a:lstStyle/>
          <a:p>
            <a:fld id="{721FABE8-8ABD-45D8-883B-376B880D9A33}" type="slidenum">
              <a:rPr lang="en-US" smtClean="0"/>
              <a:pPr/>
              <a:t>25</a:t>
            </a:fld>
            <a:endParaRPr lang="en-US"/>
          </a:p>
        </p:txBody>
      </p:sp>
      <p:pic>
        <p:nvPicPr>
          <p:cNvPr id="30724" name="Picture 4"/>
          <p:cNvPicPr>
            <a:picLocks noChangeAspect="1" noChangeArrowheads="1"/>
          </p:cNvPicPr>
          <p:nvPr/>
        </p:nvPicPr>
        <p:blipFill>
          <a:blip r:embed="rId2"/>
          <a:srcRect/>
          <a:stretch>
            <a:fillRect/>
          </a:stretch>
        </p:blipFill>
        <p:spPr bwMode="auto">
          <a:xfrm>
            <a:off x="990601" y="1295400"/>
            <a:ext cx="7315200" cy="3090863"/>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371600" y="2133600"/>
            <a:ext cx="7406640" cy="1472184"/>
          </a:xfrm>
        </p:spPr>
        <p:txBody>
          <a:bodyPr/>
          <a:lstStyle/>
          <a:p>
            <a:pPr algn="ctr"/>
            <a:r>
              <a:rPr lang="en-US" dirty="0"/>
              <a:t>Thank you All</a:t>
            </a:r>
          </a:p>
        </p:txBody>
      </p:sp>
      <p:sp>
        <p:nvSpPr>
          <p:cNvPr id="6" name="Slide Number Placeholder 5"/>
          <p:cNvSpPr>
            <a:spLocks noGrp="1"/>
          </p:cNvSpPr>
          <p:nvPr>
            <p:ph type="sldNum" sz="quarter" idx="12"/>
          </p:nvPr>
        </p:nvSpPr>
        <p:spPr/>
        <p:txBody>
          <a:bodyPr/>
          <a:lstStyle/>
          <a:p>
            <a:fld id="{721FABE8-8ABD-45D8-883B-376B880D9A33}" type="slidenum">
              <a:rPr lang="en-US" smtClean="0"/>
              <a:pPr/>
              <a:t>26</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3</a:t>
            </a:fld>
            <a:endParaRPr lang="en-US"/>
          </a:p>
        </p:txBody>
      </p:sp>
      <p:sp>
        <p:nvSpPr>
          <p:cNvPr id="4" name="Title 1"/>
          <p:cNvSpPr>
            <a:spLocks noGrp="1"/>
          </p:cNvSpPr>
          <p:nvPr>
            <p:ph type="title"/>
          </p:nvPr>
        </p:nvSpPr>
        <p:spPr>
          <a:xfrm>
            <a:off x="1219200" y="274638"/>
            <a:ext cx="7714488" cy="1143000"/>
          </a:xfrm>
        </p:spPr>
        <p:txBody>
          <a:bodyPr>
            <a:normAutofit/>
          </a:bodyPr>
          <a:lstStyle/>
          <a:p>
            <a:pPr algn="ctr"/>
            <a:r>
              <a:rPr lang="en-US" sz="3200" dirty="0"/>
              <a:t>Frequency Translation</a:t>
            </a:r>
          </a:p>
        </p:txBody>
      </p:sp>
      <p:sp>
        <p:nvSpPr>
          <p:cNvPr id="5" name="TextBox 4"/>
          <p:cNvSpPr txBox="1"/>
          <p:nvPr/>
        </p:nvSpPr>
        <p:spPr>
          <a:xfrm>
            <a:off x="1143000" y="1524000"/>
            <a:ext cx="7696200" cy="984885"/>
          </a:xfrm>
          <a:prstGeom prst="rect">
            <a:avLst/>
          </a:prstGeom>
          <a:noFill/>
        </p:spPr>
        <p:txBody>
          <a:bodyPr wrap="square" rtlCol="0">
            <a:spAutoFit/>
          </a:bodyPr>
          <a:lstStyle/>
          <a:p>
            <a:pPr marL="342900" indent="-342900"/>
            <a:endParaRPr lang="en-US" sz="2200" b="1" dirty="0"/>
          </a:p>
          <a:p>
            <a:pPr marL="342900" indent="-342900"/>
            <a:endParaRPr lang="en-US" dirty="0"/>
          </a:p>
          <a:p>
            <a:pPr marL="342900" indent="-342900"/>
            <a:endParaRPr lang="en-US" dirty="0"/>
          </a:p>
        </p:txBody>
      </p:sp>
      <p:sp>
        <p:nvSpPr>
          <p:cNvPr id="7" name="TextBox 6"/>
          <p:cNvSpPr txBox="1"/>
          <p:nvPr/>
        </p:nvSpPr>
        <p:spPr>
          <a:xfrm>
            <a:off x="1219200" y="1447800"/>
            <a:ext cx="7696200" cy="5755422"/>
          </a:xfrm>
          <a:prstGeom prst="rect">
            <a:avLst/>
          </a:prstGeom>
          <a:noFill/>
        </p:spPr>
        <p:txBody>
          <a:bodyPr wrap="square" rtlCol="0">
            <a:spAutoFit/>
          </a:bodyPr>
          <a:lstStyle/>
          <a:p>
            <a:r>
              <a:rPr lang="en-US" sz="2200" dirty="0"/>
              <a:t>Some advantages of frequency translation are given below</a:t>
            </a:r>
          </a:p>
          <a:p>
            <a:endParaRPr lang="en-US" sz="2200" dirty="0"/>
          </a:p>
          <a:p>
            <a:pPr>
              <a:buFont typeface="Arial" pitchFamily="34" charset="0"/>
              <a:buChar char="•"/>
            </a:pPr>
            <a:r>
              <a:rPr lang="en-US" sz="2200" b="1" dirty="0"/>
              <a:t> Frequency Multiplexing:</a:t>
            </a:r>
          </a:p>
          <a:p>
            <a:pPr algn="just"/>
            <a:r>
              <a:rPr lang="en-US" sz="2200" dirty="0"/>
              <a:t>Suppose that we have several different signals, all of which encompass the same spectral range. Let it be required that all these signals be transmitted along a single communication channel in such a manner that, at the receiving end, the signals be separately recoverable and distinguishable from each other. For that one signal is translated to the frequency range  f</a:t>
            </a:r>
            <a:r>
              <a:rPr lang="en-US" sz="2200" baseline="-25000" dirty="0"/>
              <a:t>1</a:t>
            </a:r>
            <a:r>
              <a:rPr lang="en-US" sz="2200" dirty="0"/>
              <a:t>’ to f</a:t>
            </a:r>
            <a:r>
              <a:rPr lang="en-US" sz="2200" baseline="-25000" dirty="0"/>
              <a:t>2</a:t>
            </a:r>
            <a:r>
              <a:rPr lang="en-US" sz="2200" dirty="0"/>
              <a:t>’, the second to the range f</a:t>
            </a:r>
            <a:r>
              <a:rPr lang="en-US" sz="2200" baseline="-25000" dirty="0"/>
              <a:t>1</a:t>
            </a:r>
            <a:r>
              <a:rPr lang="en-US" sz="2200" dirty="0"/>
              <a:t>” to f</a:t>
            </a:r>
            <a:r>
              <a:rPr lang="en-US" sz="2200" baseline="-25000" dirty="0"/>
              <a:t>2</a:t>
            </a:r>
            <a:r>
              <a:rPr lang="en-US" sz="2200" dirty="0"/>
              <a:t>” and so on . if these new frequency ranges do not overlap, then the signal may be separated at the receiving end by appropriate </a:t>
            </a:r>
            <a:r>
              <a:rPr lang="en-US" sz="2200" dirty="0" err="1"/>
              <a:t>bandpass</a:t>
            </a:r>
            <a:r>
              <a:rPr lang="en-US" sz="2200" dirty="0"/>
              <a:t> filters.</a:t>
            </a:r>
          </a:p>
          <a:p>
            <a:pPr algn="just"/>
            <a:endParaRPr lang="en-US" sz="2400" dirty="0"/>
          </a:p>
          <a:p>
            <a:pPr algn="just"/>
            <a:endParaRPr lang="en-US" sz="2200" dirty="0"/>
          </a:p>
          <a:p>
            <a:endParaRPr lang="en-US" sz="2200" dirty="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9200" y="457200"/>
            <a:ext cx="7620000" cy="6555641"/>
          </a:xfrm>
          <a:prstGeom prst="rect">
            <a:avLst/>
          </a:prstGeom>
          <a:noFill/>
        </p:spPr>
        <p:txBody>
          <a:bodyPr wrap="square" rtlCol="0">
            <a:spAutoFit/>
          </a:bodyPr>
          <a:lstStyle/>
          <a:p>
            <a:pPr>
              <a:buFont typeface="Arial" pitchFamily="34" charset="0"/>
              <a:buChar char="•"/>
            </a:pPr>
            <a:r>
              <a:rPr lang="en-US" sz="2200" dirty="0"/>
              <a:t> </a:t>
            </a:r>
            <a:r>
              <a:rPr lang="en-US" sz="2200" b="1" dirty="0"/>
              <a:t>Practicability of Antennas</a:t>
            </a:r>
          </a:p>
          <a:p>
            <a:endParaRPr lang="en-US" sz="2200" b="1" dirty="0"/>
          </a:p>
          <a:p>
            <a:r>
              <a:rPr lang="en-US" sz="2200" dirty="0"/>
              <a:t>When free space is the communication channel, antennas radiate and receive the signal. It turns out that antennas operate effectively only when their dimensions are of the order of magnitude of the wavelength of the signal being transmitted. A signal frequency of frequency 1 kHz corresponds to a wavelength of 300,000 m, an entirely impractical length. The required length may be reduced to the point of practicability by translating the audio tone to a higher frequency.</a:t>
            </a:r>
          </a:p>
          <a:p>
            <a:endParaRPr lang="en-US" sz="2200" dirty="0"/>
          </a:p>
          <a:p>
            <a:pPr>
              <a:buFont typeface="Arial" pitchFamily="34" charset="0"/>
              <a:buChar char="•"/>
            </a:pPr>
            <a:r>
              <a:rPr lang="en-US" sz="2200" dirty="0"/>
              <a:t> </a:t>
            </a:r>
            <a:r>
              <a:rPr lang="en-US" sz="2200" b="1" dirty="0" err="1"/>
              <a:t>Narrowbanding</a:t>
            </a:r>
            <a:endParaRPr lang="en-US" sz="2200" b="1" dirty="0"/>
          </a:p>
          <a:p>
            <a:endParaRPr lang="en-US" sz="2200" b="1" dirty="0"/>
          </a:p>
          <a:p>
            <a:r>
              <a:rPr lang="en-US" sz="2200" dirty="0"/>
              <a:t>Let us assume that the audio range extends from, say, 50 to </a:t>
            </a:r>
            <a:r>
              <a:rPr lang="en-US" sz="2400" dirty="0"/>
              <a:t>10</a:t>
            </a:r>
            <a:r>
              <a:rPr lang="en-US" sz="2400" baseline="30000" dirty="0"/>
              <a:t>24</a:t>
            </a:r>
            <a:endParaRPr lang="en-US" sz="2400" dirty="0"/>
          </a:p>
          <a:p>
            <a:r>
              <a:rPr lang="en-US" sz="2200" dirty="0"/>
              <a:t>Hz. The ratio of the highest audio frequency to the lowest is 200. Therefore, an antenna suitable for use at one end of the range would be entirely too short or too long for the other end. </a:t>
            </a:r>
          </a:p>
          <a:p>
            <a:endParaRPr lang="en-US" sz="2200" b="1" dirty="0"/>
          </a:p>
          <a:p>
            <a:pPr>
              <a:buFont typeface="Arial" pitchFamily="34" charset="0"/>
              <a:buChar char="•"/>
            </a:pPr>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5</a:t>
            </a:fld>
            <a:endParaRPr lang="en-US"/>
          </a:p>
        </p:txBody>
      </p:sp>
      <p:sp>
        <p:nvSpPr>
          <p:cNvPr id="7" name="TextBox 6"/>
          <p:cNvSpPr txBox="1"/>
          <p:nvPr/>
        </p:nvSpPr>
        <p:spPr>
          <a:xfrm>
            <a:off x="1219200" y="1066800"/>
            <a:ext cx="7924800" cy="923330"/>
          </a:xfrm>
          <a:prstGeom prst="rect">
            <a:avLst/>
          </a:prstGeom>
          <a:noFill/>
        </p:spPr>
        <p:txBody>
          <a:bodyPr wrap="square" rtlCol="0">
            <a:spAutoFit/>
          </a:bodyPr>
          <a:lstStyle/>
          <a:p>
            <a:endParaRPr lang="en-US" dirty="0"/>
          </a:p>
          <a:p>
            <a:endParaRPr lang="en-US" dirty="0"/>
          </a:p>
          <a:p>
            <a:endParaRPr lang="en-US" dirty="0"/>
          </a:p>
        </p:txBody>
      </p:sp>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1295400" y="762000"/>
            <a:ext cx="7315200" cy="5170646"/>
          </a:xfrm>
          <a:prstGeom prst="rect">
            <a:avLst/>
          </a:prstGeom>
          <a:noFill/>
        </p:spPr>
        <p:txBody>
          <a:bodyPr wrap="square" rtlCol="0">
            <a:spAutoFit/>
          </a:bodyPr>
          <a:lstStyle/>
          <a:p>
            <a:pPr algn="just"/>
            <a:r>
              <a:rPr lang="en-US" sz="2200" dirty="0"/>
              <a:t>Suppose, however, that the audio spectrum were translated so that it occupied the range, say, from (10</a:t>
            </a:r>
            <a:r>
              <a:rPr lang="en-US" sz="2200" baseline="30000" dirty="0"/>
              <a:t>6</a:t>
            </a:r>
            <a:r>
              <a:rPr lang="en-US" sz="2200" dirty="0"/>
              <a:t> + 50) to (10</a:t>
            </a:r>
            <a:r>
              <a:rPr lang="en-US" sz="2200" baseline="30000" dirty="0"/>
              <a:t>6</a:t>
            </a:r>
            <a:r>
              <a:rPr lang="en-US" sz="2200" dirty="0"/>
              <a:t> + 10</a:t>
            </a:r>
            <a:r>
              <a:rPr lang="en-US" sz="2200" baseline="30000" dirty="0"/>
              <a:t>4</a:t>
            </a:r>
            <a:r>
              <a:rPr lang="en-US" sz="2200" dirty="0"/>
              <a:t> ) Hz. Then the ratio of highest to lowest frequency would be only 1.01. Thus the process of frequency translation may be used to change a wideband signal into a narrowband signal which may well be more conveniently processed.</a:t>
            </a:r>
          </a:p>
          <a:p>
            <a:pPr algn="just"/>
            <a:endParaRPr lang="en-US" sz="2200" dirty="0"/>
          </a:p>
          <a:p>
            <a:pPr algn="just">
              <a:buFont typeface="Arial" pitchFamily="34" charset="0"/>
              <a:buChar char="•"/>
            </a:pPr>
            <a:r>
              <a:rPr lang="en-US" sz="2200" dirty="0"/>
              <a:t> </a:t>
            </a:r>
            <a:r>
              <a:rPr lang="en-US" sz="2200" b="1" dirty="0"/>
              <a:t>Common Processing</a:t>
            </a:r>
          </a:p>
          <a:p>
            <a:pPr algn="just"/>
            <a:endParaRPr lang="en-US" sz="2200" b="1" dirty="0"/>
          </a:p>
          <a:p>
            <a:pPr algn="just"/>
            <a:r>
              <a:rPr lang="en-US" sz="2200" dirty="0"/>
              <a:t>It may happen that we may have to process, in turn, a number of signals similar in general character but occupying different spectral ranges. It will then be necessary, as we go from signal to signal, to adjust the frequency range of the signal to be processed.</a:t>
            </a:r>
          </a:p>
          <a:p>
            <a:pPr algn="just"/>
            <a:endParaRPr lang="en-US" sz="2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Frequency Translation</a:t>
            </a:r>
          </a:p>
        </p:txBody>
      </p:sp>
      <p:sp>
        <p:nvSpPr>
          <p:cNvPr id="6" name="Slide Number Placeholder 5"/>
          <p:cNvSpPr>
            <a:spLocks noGrp="1"/>
          </p:cNvSpPr>
          <p:nvPr>
            <p:ph type="sldNum" sz="quarter" idx="12"/>
          </p:nvPr>
        </p:nvSpPr>
        <p:spPr/>
        <p:txBody>
          <a:bodyPr/>
          <a:lstStyle/>
          <a:p>
            <a:fld id="{721FABE8-8ABD-45D8-883B-376B880D9A33}" type="slidenum">
              <a:rPr lang="en-US" smtClean="0"/>
              <a:pPr/>
              <a:t>6</a:t>
            </a:fld>
            <a:endParaRPr lang="en-US"/>
          </a:p>
        </p:txBody>
      </p:sp>
      <p:sp>
        <p:nvSpPr>
          <p:cNvPr id="7" name="TextBox 6"/>
          <p:cNvSpPr txBox="1"/>
          <p:nvPr/>
        </p:nvSpPr>
        <p:spPr>
          <a:xfrm>
            <a:off x="1143000" y="1371600"/>
            <a:ext cx="7620000" cy="1107996"/>
          </a:xfrm>
          <a:prstGeom prst="rect">
            <a:avLst/>
          </a:prstGeom>
          <a:noFill/>
        </p:spPr>
        <p:txBody>
          <a:bodyPr wrap="square" rtlCol="0">
            <a:spAutoFit/>
          </a:bodyPr>
          <a:lstStyle/>
          <a:p>
            <a:pPr algn="just"/>
            <a:r>
              <a:rPr lang="en-US" sz="2200" dirty="0"/>
              <a:t>A signal may be translated to a new spectral range by multiplying the signal with an auxiliary sinusoidal signal. </a:t>
            </a:r>
          </a:p>
          <a:p>
            <a:pPr algn="just"/>
            <a:endParaRPr lang="en-US" sz="2200" dirty="0"/>
          </a:p>
        </p:txBody>
      </p:sp>
      <p:pic>
        <p:nvPicPr>
          <p:cNvPr id="1026" name="Picture 2"/>
          <p:cNvPicPr>
            <a:picLocks noChangeAspect="1" noChangeArrowheads="1"/>
          </p:cNvPicPr>
          <p:nvPr/>
        </p:nvPicPr>
        <p:blipFill>
          <a:blip r:embed="rId2"/>
          <a:srcRect/>
          <a:stretch>
            <a:fillRect/>
          </a:stretch>
        </p:blipFill>
        <p:spPr bwMode="auto">
          <a:xfrm>
            <a:off x="2466974" y="2209801"/>
            <a:ext cx="4848225" cy="1219200"/>
          </a:xfrm>
          <a:prstGeom prst="rect">
            <a:avLst/>
          </a:prstGeom>
          <a:noFill/>
          <a:ln w="9525">
            <a:noFill/>
            <a:miter lim="800000"/>
            <a:headEnd/>
            <a:tailEnd/>
          </a:ln>
          <a:effectLst/>
        </p:spPr>
      </p:pic>
      <p:sp>
        <p:nvSpPr>
          <p:cNvPr id="9" name="TextBox 8"/>
          <p:cNvSpPr txBox="1"/>
          <p:nvPr/>
        </p:nvSpPr>
        <p:spPr>
          <a:xfrm>
            <a:off x="1143000" y="3810001"/>
            <a:ext cx="7696200" cy="2164695"/>
          </a:xfrm>
          <a:prstGeom prst="rect">
            <a:avLst/>
          </a:prstGeom>
          <a:noFill/>
        </p:spPr>
        <p:txBody>
          <a:bodyPr wrap="square" rtlCol="0">
            <a:spAutoFit/>
          </a:bodyPr>
          <a:lstStyle/>
          <a:p>
            <a:pPr algn="just"/>
            <a:r>
              <a:rPr lang="en-US" sz="2200" dirty="0"/>
              <a:t>The pattern consists of two lines, each of amplitude  A</a:t>
            </a:r>
            <a:r>
              <a:rPr lang="en-US" sz="2200" baseline="-25000" dirty="0"/>
              <a:t>m</a:t>
            </a:r>
            <a:r>
              <a:rPr lang="en-US" sz="2200" dirty="0"/>
              <a:t>/2 located at f = f</a:t>
            </a:r>
            <a:r>
              <a:rPr lang="en-US" sz="2200" baseline="-25000" dirty="0"/>
              <a:t>m</a:t>
            </a:r>
            <a:r>
              <a:rPr lang="en-US" sz="2200" dirty="0"/>
              <a:t> and f =-f</a:t>
            </a:r>
            <a:r>
              <a:rPr lang="en-US" sz="2200" baseline="-25000" dirty="0"/>
              <a:t>m</a:t>
            </a:r>
            <a:r>
              <a:rPr lang="en-US" sz="2200" dirty="0"/>
              <a:t>  .Consider next the result of the multiplication of </a:t>
            </a:r>
            <a:r>
              <a:rPr lang="en-US" sz="2200" dirty="0" err="1"/>
              <a:t>v</a:t>
            </a:r>
            <a:r>
              <a:rPr lang="en-US" sz="2200" baseline="-25000" dirty="0" err="1"/>
              <a:t>m</a:t>
            </a:r>
            <a:r>
              <a:rPr lang="en-US" sz="2200" dirty="0"/>
              <a:t>(t) with an auxiliary sinusoidal signal</a:t>
            </a:r>
          </a:p>
          <a:p>
            <a:pPr algn="just"/>
            <a:endParaRPr lang="en-US" sz="2200" baseline="-25000" dirty="0"/>
          </a:p>
          <a:p>
            <a:pPr algn="just"/>
            <a:r>
              <a:rPr lang="en-US" dirty="0"/>
              <a:t>   </a:t>
            </a:r>
          </a:p>
          <a:p>
            <a:pPr algn="just"/>
            <a:endParaRPr lang="en-US" dirty="0"/>
          </a:p>
          <a:p>
            <a:pPr algn="just"/>
            <a:endParaRPr lang="en-US" dirty="0"/>
          </a:p>
        </p:txBody>
      </p:sp>
      <p:pic>
        <p:nvPicPr>
          <p:cNvPr id="1027" name="Picture 3"/>
          <p:cNvPicPr>
            <a:picLocks noChangeAspect="1" noChangeArrowheads="1"/>
          </p:cNvPicPr>
          <p:nvPr/>
        </p:nvPicPr>
        <p:blipFill>
          <a:blip r:embed="rId3"/>
          <a:srcRect/>
          <a:stretch>
            <a:fillRect/>
          </a:stretch>
        </p:blipFill>
        <p:spPr bwMode="auto">
          <a:xfrm>
            <a:off x="2438400" y="5029200"/>
            <a:ext cx="5105400" cy="13716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7</a:t>
            </a:fld>
            <a:endParaRPr lang="en-US"/>
          </a:p>
        </p:txBody>
      </p:sp>
      <p:sp>
        <p:nvSpPr>
          <p:cNvPr id="7" name="TextBox 6"/>
          <p:cNvSpPr txBox="1"/>
          <p:nvPr/>
        </p:nvSpPr>
        <p:spPr>
          <a:xfrm>
            <a:off x="1143000" y="609600"/>
            <a:ext cx="7467600" cy="430887"/>
          </a:xfrm>
          <a:prstGeom prst="rect">
            <a:avLst/>
          </a:prstGeom>
          <a:noFill/>
        </p:spPr>
        <p:txBody>
          <a:bodyPr wrap="square" rtlCol="0">
            <a:spAutoFit/>
          </a:bodyPr>
          <a:lstStyle/>
          <a:p>
            <a:r>
              <a:rPr lang="en-US" sz="2200" dirty="0"/>
              <a:t>Using the trigonometric identity as </a:t>
            </a:r>
          </a:p>
        </p:txBody>
      </p:sp>
      <p:pic>
        <p:nvPicPr>
          <p:cNvPr id="2050" name="Picture 2"/>
          <p:cNvPicPr>
            <a:picLocks noChangeAspect="1" noChangeArrowheads="1"/>
          </p:cNvPicPr>
          <p:nvPr/>
        </p:nvPicPr>
        <p:blipFill>
          <a:blip r:embed="rId2"/>
          <a:srcRect/>
          <a:stretch>
            <a:fillRect/>
          </a:stretch>
        </p:blipFill>
        <p:spPr bwMode="auto">
          <a:xfrm>
            <a:off x="5410200" y="685800"/>
            <a:ext cx="3200400" cy="533400"/>
          </a:xfrm>
          <a:prstGeom prst="rect">
            <a:avLst/>
          </a:prstGeom>
          <a:noFill/>
          <a:ln w="9525">
            <a:noFill/>
            <a:miter lim="800000"/>
            <a:headEnd/>
            <a:tailEnd/>
          </a:ln>
          <a:effectLst/>
        </p:spPr>
      </p:pic>
      <p:sp>
        <p:nvSpPr>
          <p:cNvPr id="9" name="TextBox 8"/>
          <p:cNvSpPr txBox="1"/>
          <p:nvPr/>
        </p:nvSpPr>
        <p:spPr>
          <a:xfrm>
            <a:off x="1143000" y="1143000"/>
            <a:ext cx="7467600" cy="769441"/>
          </a:xfrm>
          <a:prstGeom prst="rect">
            <a:avLst/>
          </a:prstGeom>
          <a:noFill/>
        </p:spPr>
        <p:txBody>
          <a:bodyPr wrap="square" rtlCol="0">
            <a:spAutoFit/>
          </a:bodyPr>
          <a:lstStyle/>
          <a:p>
            <a:pPr algn="just"/>
            <a:r>
              <a:rPr lang="en-US" sz="2200" dirty="0"/>
              <a:t>We have for the product</a:t>
            </a:r>
          </a:p>
          <a:p>
            <a:pPr algn="just"/>
            <a:endParaRPr lang="en-US" sz="2200" dirty="0"/>
          </a:p>
        </p:txBody>
      </p:sp>
      <p:pic>
        <p:nvPicPr>
          <p:cNvPr id="2051" name="Picture 3"/>
          <p:cNvPicPr>
            <a:picLocks noChangeAspect="1" noChangeArrowheads="1"/>
          </p:cNvPicPr>
          <p:nvPr/>
        </p:nvPicPr>
        <p:blipFill>
          <a:blip r:embed="rId3"/>
          <a:srcRect/>
          <a:stretch>
            <a:fillRect/>
          </a:stretch>
        </p:blipFill>
        <p:spPr bwMode="auto">
          <a:xfrm>
            <a:off x="1295401" y="1600200"/>
            <a:ext cx="6934200" cy="1676400"/>
          </a:xfrm>
          <a:prstGeom prst="rect">
            <a:avLst/>
          </a:prstGeom>
          <a:noFill/>
          <a:ln w="9525">
            <a:noFill/>
            <a:miter lim="800000"/>
            <a:headEnd/>
            <a:tailEnd/>
          </a:ln>
          <a:effectLst/>
        </p:spPr>
      </p:pic>
      <p:sp>
        <p:nvSpPr>
          <p:cNvPr id="12" name="TextBox 11"/>
          <p:cNvSpPr txBox="1"/>
          <p:nvPr/>
        </p:nvSpPr>
        <p:spPr>
          <a:xfrm>
            <a:off x="1143000" y="3200400"/>
            <a:ext cx="7543800" cy="2123658"/>
          </a:xfrm>
          <a:prstGeom prst="rect">
            <a:avLst/>
          </a:prstGeom>
          <a:noFill/>
        </p:spPr>
        <p:txBody>
          <a:bodyPr wrap="square" rtlCol="0">
            <a:spAutoFit/>
          </a:bodyPr>
          <a:lstStyle/>
          <a:p>
            <a:pPr algn="just"/>
            <a:r>
              <a:rPr lang="en-US" sz="2200" dirty="0"/>
              <a:t>Now the two original spectral lines have been translated, both in positive frequency direction by amount </a:t>
            </a:r>
            <a:r>
              <a:rPr lang="en-US" sz="2200" dirty="0" err="1"/>
              <a:t>f</a:t>
            </a:r>
            <a:r>
              <a:rPr lang="en-US" sz="2200" baseline="-25000" dirty="0" err="1"/>
              <a:t>c</a:t>
            </a:r>
            <a:r>
              <a:rPr lang="en-US" sz="2200" dirty="0"/>
              <a:t> and also in negative direction by the same amount. So there are four spectral components resulting in two sinusoidal waveforms, one of frequency </a:t>
            </a:r>
            <a:r>
              <a:rPr lang="en-US" sz="2200" dirty="0" err="1"/>
              <a:t>f</a:t>
            </a:r>
            <a:r>
              <a:rPr lang="en-US" sz="2200" baseline="-25000" dirty="0" err="1"/>
              <a:t>c</a:t>
            </a:r>
            <a:r>
              <a:rPr lang="en-US" sz="2200" dirty="0"/>
              <a:t> + f</a:t>
            </a:r>
            <a:r>
              <a:rPr lang="en-US" sz="2200" baseline="-25000" dirty="0"/>
              <a:t>m</a:t>
            </a:r>
            <a:r>
              <a:rPr lang="en-US" sz="2200" dirty="0"/>
              <a:t> and the other of frequency </a:t>
            </a:r>
            <a:r>
              <a:rPr lang="en-US" sz="2200" dirty="0" err="1"/>
              <a:t>f</a:t>
            </a:r>
            <a:r>
              <a:rPr lang="en-US" sz="2200" baseline="-25000" dirty="0" err="1"/>
              <a:t>c</a:t>
            </a:r>
            <a:r>
              <a:rPr lang="en-US" sz="2200" dirty="0"/>
              <a:t> – f</a:t>
            </a:r>
            <a:r>
              <a:rPr lang="en-US" sz="2200" baseline="-25000" dirty="0"/>
              <a:t>m</a:t>
            </a:r>
            <a:r>
              <a:rPr lang="en-US" sz="2200" dirty="0"/>
              <a:t> .</a:t>
            </a:r>
          </a:p>
          <a:p>
            <a:pPr algn="just"/>
            <a:r>
              <a:rPr lang="en-US" sz="2200" dirty="0"/>
              <a:t>Each of amplitude  </a:t>
            </a:r>
          </a:p>
        </p:txBody>
      </p:sp>
      <p:pic>
        <p:nvPicPr>
          <p:cNvPr id="2052" name="Picture 4"/>
          <p:cNvPicPr>
            <a:picLocks noChangeAspect="1" noChangeArrowheads="1"/>
          </p:cNvPicPr>
          <p:nvPr/>
        </p:nvPicPr>
        <p:blipFill>
          <a:blip r:embed="rId4"/>
          <a:srcRect/>
          <a:stretch>
            <a:fillRect/>
          </a:stretch>
        </p:blipFill>
        <p:spPr bwMode="auto">
          <a:xfrm>
            <a:off x="3352800" y="4876800"/>
            <a:ext cx="466725" cy="485775"/>
          </a:xfrm>
          <a:prstGeom prst="rect">
            <a:avLst/>
          </a:prstGeom>
          <a:noFill/>
          <a:ln w="9525">
            <a:noFill/>
            <a:miter lim="800000"/>
            <a:headEnd/>
            <a:tailEnd/>
          </a:ln>
          <a:effectLst/>
        </p:spPr>
      </p:pic>
      <p:sp>
        <p:nvSpPr>
          <p:cNvPr id="14" name="TextBox 13"/>
          <p:cNvSpPr txBox="1"/>
          <p:nvPr/>
        </p:nvSpPr>
        <p:spPr>
          <a:xfrm>
            <a:off x="1143000" y="5257800"/>
            <a:ext cx="7543800" cy="1107996"/>
          </a:xfrm>
          <a:prstGeom prst="rect">
            <a:avLst/>
          </a:prstGeom>
          <a:noFill/>
        </p:spPr>
        <p:txBody>
          <a:bodyPr wrap="square" rtlCol="0">
            <a:spAutoFit/>
          </a:bodyPr>
          <a:lstStyle/>
          <a:p>
            <a:pPr algn="just"/>
            <a:r>
              <a:rPr lang="en-US" sz="2200" dirty="0"/>
              <a:t>The auxiliary signal of frequency is variously referred to as the local oscillator signal, the mixing signal, the heterodyning signal or carrier signal.</a:t>
            </a:r>
            <a:r>
              <a:rPr lang="en-US" sz="2200" baseline="-25000" dirty="0"/>
              <a:t>    </a:t>
            </a:r>
            <a:r>
              <a:rPr lang="en-US" sz="22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8</a:t>
            </a:fld>
            <a:endParaRPr lang="en-US"/>
          </a:p>
        </p:txBody>
      </p:sp>
      <p:pic>
        <p:nvPicPr>
          <p:cNvPr id="3074" name="Picture 2"/>
          <p:cNvPicPr>
            <a:picLocks noChangeAspect="1" noChangeArrowheads="1"/>
          </p:cNvPicPr>
          <p:nvPr/>
        </p:nvPicPr>
        <p:blipFill>
          <a:blip r:embed="rId2"/>
          <a:srcRect/>
          <a:stretch>
            <a:fillRect/>
          </a:stretch>
        </p:blipFill>
        <p:spPr bwMode="auto">
          <a:xfrm>
            <a:off x="1219200" y="381000"/>
            <a:ext cx="6781799" cy="33528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1295400" y="3914775"/>
            <a:ext cx="7467599" cy="240982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9</a:t>
            </a:fld>
            <a:endParaRPr lang="en-US"/>
          </a:p>
        </p:txBody>
      </p:sp>
      <p:pic>
        <p:nvPicPr>
          <p:cNvPr id="7" name="Picture 6"/>
          <p:cNvPicPr>
            <a:picLocks noChangeAspect="1" noChangeArrowheads="1"/>
          </p:cNvPicPr>
          <p:nvPr/>
        </p:nvPicPr>
        <p:blipFill>
          <a:blip r:embed="rId2" cstate="print"/>
          <a:srcRect/>
          <a:stretch>
            <a:fillRect/>
          </a:stretch>
        </p:blipFill>
        <p:spPr bwMode="auto">
          <a:xfrm>
            <a:off x="2971800" y="590550"/>
            <a:ext cx="6172199" cy="5886450"/>
          </a:xfrm>
          <a:prstGeom prst="rect">
            <a:avLst/>
          </a:prstGeom>
          <a:noFill/>
        </p:spPr>
      </p:pic>
      <p:sp>
        <p:nvSpPr>
          <p:cNvPr id="9" name="Text Box 28"/>
          <p:cNvSpPr txBox="1">
            <a:spLocks noChangeArrowheads="1"/>
          </p:cNvSpPr>
          <p:nvPr/>
        </p:nvSpPr>
        <p:spPr bwMode="auto">
          <a:xfrm>
            <a:off x="1143000" y="4857750"/>
            <a:ext cx="2133600" cy="707886"/>
          </a:xfrm>
          <a:prstGeom prst="rect">
            <a:avLst/>
          </a:prstGeom>
          <a:noFill/>
          <a:ln w="9525">
            <a:noFill/>
            <a:miter lim="800000"/>
            <a:headEnd/>
            <a:tailEnd/>
          </a:ln>
          <a:effectLst/>
        </p:spPr>
        <p:txBody>
          <a:bodyPr wrap="square">
            <a:spAutoFit/>
          </a:bodyPr>
          <a:lstStyle/>
          <a:p>
            <a:r>
              <a:rPr lang="en-US" sz="2000" dirty="0"/>
              <a:t>Notice: No carrier frequency</a:t>
            </a: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
  <TotalTime>1188</TotalTime>
  <Words>1491</Words>
  <Application>Microsoft Office PowerPoint</Application>
  <PresentationFormat>On-screen Show (4:3)</PresentationFormat>
  <Paragraphs>141</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Gill Sans MT</vt:lpstr>
      <vt:lpstr>Verdana</vt:lpstr>
      <vt:lpstr>Wingdings 2</vt:lpstr>
      <vt:lpstr>Solstice</vt:lpstr>
      <vt:lpstr>Equation</vt:lpstr>
      <vt:lpstr>Modulation</vt:lpstr>
      <vt:lpstr>Amplitude-Modulation System</vt:lpstr>
      <vt:lpstr>Frequency Translation</vt:lpstr>
      <vt:lpstr>PowerPoint Presentation</vt:lpstr>
      <vt:lpstr>PowerPoint Presentation</vt:lpstr>
      <vt:lpstr>Frequency Translation</vt:lpstr>
      <vt:lpstr>PowerPoint Presentation</vt:lpstr>
      <vt:lpstr>PowerPoint Presentation</vt:lpstr>
      <vt:lpstr>PowerPoint Presentation</vt:lpstr>
      <vt:lpstr>Recovery of the Baseband Signal</vt:lpstr>
      <vt:lpstr>DSB-SC Detection</vt:lpstr>
      <vt:lpstr>DSB-SC - Synchronous Detection</vt:lpstr>
      <vt:lpstr>PowerPoint Presentation</vt:lpstr>
      <vt:lpstr>Amplitude Modulation</vt:lpstr>
      <vt:lpstr>PowerPoint Presentation</vt:lpstr>
      <vt:lpstr>Demodulation</vt:lpstr>
      <vt:lpstr>PowerPoint Presentation</vt:lpstr>
      <vt:lpstr>Maximum Allowable Modulation</vt:lpstr>
      <vt:lpstr>PowerPoint Presentation</vt:lpstr>
      <vt:lpstr>The Square Law Demodulator</vt:lpstr>
      <vt:lpstr>PowerPoint Presentation</vt:lpstr>
      <vt:lpstr>PowerPoint Presentation</vt:lpstr>
      <vt:lpstr>Spectrum of an AM signal</vt:lpstr>
      <vt:lpstr>Balanced Modulator</vt:lpstr>
      <vt:lpstr>Methods of generating an SSB signal</vt:lpstr>
      <vt:lpstr>Thank you 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Probability and Stochastic Process</dc:title>
  <dc:creator>DIU</dc:creator>
  <cp:lastModifiedBy>User</cp:lastModifiedBy>
  <cp:revision>311</cp:revision>
  <dcterms:created xsi:type="dcterms:W3CDTF">2013-07-28T07:50:47Z</dcterms:created>
  <dcterms:modified xsi:type="dcterms:W3CDTF">2022-08-30T02:32:06Z</dcterms:modified>
</cp:coreProperties>
</file>