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Dosis"/>
      <p:regular r:id="rId20"/>
      <p:bold r:id="rId21"/>
    </p:embeddedFont>
    <p:embeddedFont>
      <p:font typeface="Raleway"/>
      <p:regular r:id="rId22"/>
      <p:bold r:id="rId23"/>
      <p:italic r:id="rId24"/>
      <p:boldItalic r:id="rId25"/>
    </p:embeddedFont>
    <p:embeddedFont>
      <p:font typeface="La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0" roundtripDataSignature="AMtx7mifG64Aj1GMWAt7A/JQ9WLGPkyp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17C907E-71CD-4184-8499-666550C3CA1F}">
  <a:tblStyle styleId="{617C907E-71CD-4184-8499-666550C3CA1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Dosis-regular.fntdata"/><Relationship Id="rId22" Type="http://schemas.openxmlformats.org/officeDocument/2006/relationships/font" Target="fonts/Raleway-regular.fntdata"/><Relationship Id="rId21" Type="http://schemas.openxmlformats.org/officeDocument/2006/relationships/font" Target="fonts/Dosis-bold.fntdata"/><Relationship Id="rId24" Type="http://schemas.openxmlformats.org/officeDocument/2006/relationships/font" Target="fonts/Raleway-italic.fntdata"/><Relationship Id="rId23" Type="http://schemas.openxmlformats.org/officeDocument/2006/relationships/font" Target="fonts/Raleway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regular.fntdata"/><Relationship Id="rId25" Type="http://schemas.openxmlformats.org/officeDocument/2006/relationships/font" Target="fonts/Raleway-boldItalic.fntdata"/><Relationship Id="rId28" Type="http://schemas.openxmlformats.org/officeDocument/2006/relationships/font" Target="fonts/Lato-italic.fntdata"/><Relationship Id="rId27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p5:notes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1" name="Google Shape;151;p8:notes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50cb6b801a_0_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g150cb6b801a_0_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g150cb6b801a_0_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g150cb6b801a_0_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g150cb6b801a_0_4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g150cb6b801a_0_4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g150cb6b801a_0_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g150cb6b801a_0_6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g150cb6b801a_0_6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g150cb6b801a_0_6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g150cb6b801a_0_68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g150cb6b801a_0_68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g150cb6b801a_0_6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0cb6b801a_0_7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TITLE_1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50cb6b801a_0_77"/>
          <p:cNvSpPr/>
          <p:nvPr/>
        </p:nvSpPr>
        <p:spPr>
          <a:xfrm rot="10800000">
            <a:off x="-150" y="4156674"/>
            <a:ext cx="9144000" cy="276600"/>
          </a:xfrm>
          <a:prstGeom prst="rect">
            <a:avLst/>
          </a:prstGeom>
          <a:solidFill>
            <a:srgbClr val="000000">
              <a:alpha val="23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150cb6b801a_0_77"/>
          <p:cNvSpPr/>
          <p:nvPr/>
        </p:nvSpPr>
        <p:spPr>
          <a:xfrm flipH="1">
            <a:off x="-150" y="0"/>
            <a:ext cx="9144000" cy="41568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150cb6b801a_0_77"/>
          <p:cNvSpPr txBox="1"/>
          <p:nvPr>
            <p:ph type="ctrTitle"/>
          </p:nvPr>
        </p:nvSpPr>
        <p:spPr>
          <a:xfrm>
            <a:off x="685800" y="2525225"/>
            <a:ext cx="53097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60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Subtitl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50cb6b801a_0_81"/>
          <p:cNvSpPr/>
          <p:nvPr/>
        </p:nvSpPr>
        <p:spPr>
          <a:xfrm rot="10800000">
            <a:off x="-150" y="3082199"/>
            <a:ext cx="9144000" cy="687600"/>
          </a:xfrm>
          <a:prstGeom prst="rect">
            <a:avLst/>
          </a:prstGeom>
          <a:solidFill>
            <a:srgbClr val="000000">
              <a:alpha val="23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150cb6b801a_0_81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150cb6b801a_0_81"/>
          <p:cNvSpPr txBox="1"/>
          <p:nvPr>
            <p:ph type="ctrTitle"/>
          </p:nvPr>
        </p:nvSpPr>
        <p:spPr>
          <a:xfrm>
            <a:off x="685800" y="1907658"/>
            <a:ext cx="5008200" cy="104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90" name="Google Shape;90;g150cb6b801a_0_81"/>
          <p:cNvSpPr txBox="1"/>
          <p:nvPr>
            <p:ph idx="1" type="subTitle"/>
          </p:nvPr>
        </p:nvSpPr>
        <p:spPr>
          <a:xfrm>
            <a:off x="685800" y="3082250"/>
            <a:ext cx="5008200" cy="6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9pPr>
          </a:lstStyle>
          <a:p/>
        </p:txBody>
      </p:sp>
      <p:sp>
        <p:nvSpPr>
          <p:cNvPr id="91" name="Google Shape;91;g150cb6b801a_0_81"/>
          <p:cNvSpPr txBox="1"/>
          <p:nvPr>
            <p:ph idx="12" type="sldNum"/>
          </p:nvPr>
        </p:nvSpPr>
        <p:spPr>
          <a:xfrm>
            <a:off x="-75" y="3420000"/>
            <a:ext cx="669600" cy="17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g150cb6b801a_0_1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g150cb6b801a_0_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g150cb6b801a_0_1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g150cb6b801a_0_12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g150cb6b801a_0_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150cb6b801a_0_1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g150cb6b801a_0_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g150cb6b801a_0_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g150cb6b801a_0_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g150cb6b801a_0_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g150cb6b801a_0_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g150cb6b801a_0_1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150cb6b801a_0_2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g150cb6b801a_0_2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g150cb6b801a_0_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g150cb6b801a_0_2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g150cb6b801a_0_2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g150cb6b801a_0_26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g150cb6b801a_0_26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g150cb6b801a_0_2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150cb6b801a_0_3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g150cb6b801a_0_3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g150cb6b801a_0_3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g150cb6b801a_0_3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g150cb6b801a_0_3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g150cb6b801a_0_3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50cb6b801a_0_4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g150cb6b801a_0_4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g150cb6b801a_0_4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g150cb6b801a_0_4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g150cb6b801a_0_42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g150cb6b801a_0_42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g150cb6b801a_0_4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g150cb6b801a_0_50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g150cb6b801a_0_5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g150cb6b801a_0_5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g150cb6b801a_0_50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g150cb6b801a_0_5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50cb6b801a_0_56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g150cb6b801a_0_5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g150cb6b801a_0_5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g150cb6b801a_0_5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g150cb6b801a_0_56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g150cb6b801a_0_56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g150cb6b801a_0_56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g150cb6b801a_0_5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50cb6b801a_0_65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g150cb6b801a_0_6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50cb6b801a_0_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g150cb6b801a_0_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g150cb6b801a_0_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</a:pPr>
            <a:r>
              <a:rPr lang="en-US" sz="5400"/>
              <a:t>Sequence </a:t>
            </a:r>
            <a:br>
              <a:rPr lang="en-US" sz="5400"/>
            </a:br>
            <a:r>
              <a:rPr lang="en-US" sz="5400"/>
              <a:t>Alignment</a:t>
            </a:r>
            <a:endParaRPr sz="5400"/>
          </a:p>
        </p:txBody>
      </p:sp>
      <p:sp>
        <p:nvSpPr>
          <p:cNvPr id="97" name="Google Shape;97;p1"/>
          <p:cNvSpPr txBox="1"/>
          <p:nvPr/>
        </p:nvSpPr>
        <p:spPr>
          <a:xfrm>
            <a:off x="645061" y="2816772"/>
            <a:ext cx="490833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Dosi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Lecture – 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45061" y="3728709"/>
            <a:ext cx="480715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Dosis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Department of CSE, DIU</a:t>
            </a:r>
            <a:endParaRPr b="0" i="0" sz="1600" u="none" cap="none" strike="noStrike">
              <a:solidFill>
                <a:schemeClr val="lt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pic>
        <p:nvPicPr>
          <p:cNvPr descr="https://cdn-images-1.medium.com/max/2400/1*MvF9NUzn54va1_TO8RMLoA.png"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7888" y="0"/>
            <a:ext cx="4726111" cy="415076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3. Pairwise Sequence Alignment</a:t>
            </a:r>
            <a:endParaRPr/>
          </a:p>
        </p:txBody>
      </p:sp>
      <p:sp>
        <p:nvSpPr>
          <p:cNvPr id="168" name="Google Shape;168;p10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Global and Local methods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"/>
          <p:cNvSpPr txBox="1"/>
          <p:nvPr>
            <p:ph type="title"/>
          </p:nvPr>
        </p:nvSpPr>
        <p:spPr>
          <a:xfrm>
            <a:off x="805532" y="512298"/>
            <a:ext cx="4817501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Global Alignment (Needleman-Wunsch)</a:t>
            </a:r>
            <a:endParaRPr/>
          </a:p>
        </p:txBody>
      </p:sp>
      <p:sp>
        <p:nvSpPr>
          <p:cNvPr id="174" name="Google Shape;174;p11"/>
          <p:cNvSpPr txBox="1"/>
          <p:nvPr>
            <p:ph idx="1" type="body"/>
          </p:nvPr>
        </p:nvSpPr>
        <p:spPr>
          <a:xfrm>
            <a:off x="1038757" y="1055486"/>
            <a:ext cx="2905200" cy="11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3 Major Steps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	-Create 2D Matrix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	-Trace back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	-Final Alignment</a:t>
            </a: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75" name="Google Shape;175;p11"/>
          <p:cNvSpPr txBox="1"/>
          <p:nvPr/>
        </p:nvSpPr>
        <p:spPr>
          <a:xfrm>
            <a:off x="805533" y="2237952"/>
            <a:ext cx="3630531" cy="256983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Create 2D Matrix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Row x Col 2D matrix draw (Row , Col 	   size of seq1 and seq2 respectively)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Place 2 seqs as Row and Column 	   Header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Cell (0,0) = 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Cell (0,1) to Cell (0,Column) and Cell 	   (1,0) to Cell (Row,0) value = delete 	   gap value from previous cell value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For other cell values, follow 	   equation in (1)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t/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76" name="Google Shape;176;p11"/>
          <p:cNvSpPr txBox="1"/>
          <p:nvPr/>
        </p:nvSpPr>
        <p:spPr>
          <a:xfrm>
            <a:off x="4738283" y="1039639"/>
            <a:ext cx="2905318" cy="90654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Trace back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Start from Cell (Row, Col)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Go back up to Cell (0,0)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 </a:t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177" name="Google Shape;177;p11"/>
          <p:cNvGrpSpPr/>
          <p:nvPr/>
        </p:nvGrpSpPr>
        <p:grpSpPr>
          <a:xfrm>
            <a:off x="4738283" y="2563185"/>
            <a:ext cx="2905318" cy="1714526"/>
            <a:chOff x="4738283" y="2416040"/>
            <a:chExt cx="2905318" cy="1714526"/>
          </a:xfrm>
        </p:grpSpPr>
        <p:sp>
          <p:nvSpPr>
            <p:cNvPr id="178" name="Google Shape;178;p11"/>
            <p:cNvSpPr txBox="1"/>
            <p:nvPr/>
          </p:nvSpPr>
          <p:spPr>
            <a:xfrm>
              <a:off x="4738283" y="2416040"/>
              <a:ext cx="2905318" cy="17145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400"/>
                <a:buFont typeface="Source Sans Pro"/>
                <a:buNone/>
              </a:pPr>
              <a:r>
                <a:rPr b="0" i="0" lang="en-US" sz="14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Final Alignment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400"/>
                <a:buFont typeface="Source Sans Pro"/>
                <a:buNone/>
              </a:pPr>
              <a:r>
                <a:rPr b="0" i="0" lang="en-US" sz="14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	- Start from Cell (Row, Col)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400"/>
                <a:buFont typeface="Source Sans Pro"/>
                <a:buNone/>
              </a:pPr>
              <a:r>
                <a:rPr b="0" i="0" lang="en-US" sz="14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	- If           then, place 	   character in both seq</a:t>
              </a:r>
              <a:endParaRPr b="0" i="0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400"/>
                <a:buFont typeface="Source Sans Pro"/>
                <a:buNone/>
              </a:pPr>
              <a:r>
                <a:rPr b="0" i="0" lang="en-US" sz="14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	- If              or        then 	   character in start seq &amp; 	   gap in end seq</a:t>
              </a:r>
              <a:endParaRPr b="0" i="0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400"/>
                <a:buFont typeface="Source Sans Pro"/>
                <a:buNone/>
              </a:pPr>
              <a:r>
                <a:rPr b="0" i="0" lang="en-US" sz="14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	 </a:t>
              </a:r>
              <a:endParaRPr b="0" i="0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179" name="Google Shape;179;p11"/>
            <p:cNvCxnSpPr/>
            <p:nvPr/>
          </p:nvCxnSpPr>
          <p:spPr>
            <a:xfrm rot="10800000">
              <a:off x="6035518" y="2963920"/>
              <a:ext cx="155424" cy="147143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80" name="Google Shape;180;p11"/>
            <p:cNvCxnSpPr/>
            <p:nvPr/>
          </p:nvCxnSpPr>
          <p:spPr>
            <a:xfrm rot="10800000">
              <a:off x="6025008" y="3474326"/>
              <a:ext cx="252247" cy="4598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81" name="Google Shape;181;p11"/>
            <p:cNvCxnSpPr/>
            <p:nvPr/>
          </p:nvCxnSpPr>
          <p:spPr>
            <a:xfrm rot="10800000">
              <a:off x="6679720" y="3355755"/>
              <a:ext cx="0" cy="23714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"/>
          <p:cNvSpPr txBox="1"/>
          <p:nvPr>
            <p:ph type="title"/>
          </p:nvPr>
        </p:nvSpPr>
        <p:spPr>
          <a:xfrm>
            <a:off x="805532" y="512298"/>
            <a:ext cx="6068234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Global Alignment (Needleman-Wunsch) - Example</a:t>
            </a:r>
            <a:endParaRPr/>
          </a:p>
        </p:txBody>
      </p:sp>
      <p:sp>
        <p:nvSpPr>
          <p:cNvPr id="187" name="Google Shape;187;p12"/>
          <p:cNvSpPr txBox="1"/>
          <p:nvPr>
            <p:ph idx="1" type="body"/>
          </p:nvPr>
        </p:nvSpPr>
        <p:spPr>
          <a:xfrm>
            <a:off x="805532" y="1076836"/>
            <a:ext cx="1686119" cy="97113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Input</a:t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    - seq1 =  TTGT</a:t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    - seq2 = ATTTGCT</a:t>
            </a:r>
            <a:endParaRPr/>
          </a:p>
        </p:txBody>
      </p:sp>
      <p:sp>
        <p:nvSpPr>
          <p:cNvPr id="188" name="Google Shape;188;p12"/>
          <p:cNvSpPr txBox="1"/>
          <p:nvPr/>
        </p:nvSpPr>
        <p:spPr>
          <a:xfrm>
            <a:off x="805532" y="2132289"/>
            <a:ext cx="2652370" cy="1354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Scoring Scheme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δ(x, x) = 1 (Match)</a:t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δ(x,-) = -2 (Gap)</a:t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δ(x, y) = -1 (Mis match)</a:t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t/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pic>
        <p:nvPicPr>
          <p:cNvPr id="189" name="Google Shape;18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0447" y="3592896"/>
            <a:ext cx="3070207" cy="777639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12"/>
          <p:cNvSpPr txBox="1"/>
          <p:nvPr/>
        </p:nvSpPr>
        <p:spPr>
          <a:xfrm>
            <a:off x="1912640" y="4448791"/>
            <a:ext cx="1271995" cy="33633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Eq. 1: Cell Value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1" name="Google Shape;191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40073" y="1179342"/>
            <a:ext cx="4182888" cy="35280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3"/>
          <p:cNvSpPr txBox="1"/>
          <p:nvPr>
            <p:ph type="title"/>
          </p:nvPr>
        </p:nvSpPr>
        <p:spPr>
          <a:xfrm>
            <a:off x="805533" y="512298"/>
            <a:ext cx="443913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Local Alignment (Smith-Waterman)</a:t>
            </a:r>
            <a:endParaRPr/>
          </a:p>
        </p:txBody>
      </p:sp>
      <p:sp>
        <p:nvSpPr>
          <p:cNvPr id="197" name="Google Shape;197;p13"/>
          <p:cNvSpPr txBox="1"/>
          <p:nvPr>
            <p:ph idx="1" type="body"/>
          </p:nvPr>
        </p:nvSpPr>
        <p:spPr>
          <a:xfrm>
            <a:off x="805533" y="1044092"/>
            <a:ext cx="2905318" cy="117270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3 Major Steps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	-Create 2D Matrix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	-Trace back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	-Final Alignment</a:t>
            </a: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98" name="Google Shape;198;p13"/>
          <p:cNvSpPr txBox="1"/>
          <p:nvPr/>
        </p:nvSpPr>
        <p:spPr>
          <a:xfrm>
            <a:off x="805533" y="2237952"/>
            <a:ext cx="3630531" cy="256983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Create 2D Matrix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Row x Col 2D matrix draw (Row , Col 	   size of seq1 and seq2 respectively)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Place 2 seqs as Row and Column 	   Header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First Row, First Column all value = 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For other cell values, follow 	   equation in (2)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t/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99" name="Google Shape;199;p13"/>
          <p:cNvSpPr txBox="1"/>
          <p:nvPr/>
        </p:nvSpPr>
        <p:spPr>
          <a:xfrm>
            <a:off x="4738283" y="1039639"/>
            <a:ext cx="4258572" cy="12726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Trace back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Start from each Cell which has the maximum 	   value in the entire matrix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- Go back up to the Cell where first time 0 	   occurs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 </a:t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200" name="Google Shape;200;p13"/>
          <p:cNvGrpSpPr/>
          <p:nvPr/>
        </p:nvGrpSpPr>
        <p:grpSpPr>
          <a:xfrm>
            <a:off x="4738282" y="2563185"/>
            <a:ext cx="3974793" cy="1746056"/>
            <a:chOff x="4738282" y="2416040"/>
            <a:chExt cx="3974793" cy="1714526"/>
          </a:xfrm>
        </p:grpSpPr>
        <p:sp>
          <p:nvSpPr>
            <p:cNvPr id="201" name="Google Shape;201;p13"/>
            <p:cNvSpPr txBox="1"/>
            <p:nvPr/>
          </p:nvSpPr>
          <p:spPr>
            <a:xfrm>
              <a:off x="4738282" y="2416040"/>
              <a:ext cx="3974793" cy="17145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400"/>
                <a:buFont typeface="Source Sans Pro"/>
                <a:buNone/>
              </a:pPr>
              <a:r>
                <a:rPr b="0" i="0" lang="en-US" sz="14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Final Alignment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400"/>
                <a:buFont typeface="Source Sans Pro"/>
                <a:buNone/>
              </a:pPr>
              <a:r>
                <a:rPr b="0" i="0" lang="en-US" sz="14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	- Start from each Cell with max value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400"/>
                <a:buFont typeface="Source Sans Pro"/>
                <a:buNone/>
              </a:pPr>
              <a:r>
                <a:rPr b="0" i="0" lang="en-US" sz="14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	- If           then, place character in both seq</a:t>
              </a:r>
              <a:endParaRPr b="0" i="0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400"/>
                <a:buFont typeface="Source Sans Pro"/>
                <a:buNone/>
              </a:pPr>
              <a:r>
                <a:rPr b="0" i="0" lang="en-US" sz="14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	- If              or        then  character in start 	  	   seq &amp; gap in end seq</a:t>
              </a:r>
              <a:endParaRPr b="0" i="0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DB7C4"/>
                </a:buClr>
                <a:buSzPts val="1400"/>
                <a:buFont typeface="Source Sans Pro"/>
                <a:buNone/>
              </a:pPr>
              <a:r>
                <a:rPr b="0" i="0" lang="en-US" sz="1400" u="none" cap="none" strike="noStrike">
                  <a:solidFill>
                    <a:srgbClr val="415665"/>
                  </a:solidFill>
                  <a:latin typeface="Dosis"/>
                  <a:ea typeface="Dosis"/>
                  <a:cs typeface="Dosis"/>
                  <a:sym typeface="Dosis"/>
                </a:rPr>
                <a:t>	 </a:t>
              </a:r>
              <a:endParaRPr b="0" i="0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202" name="Google Shape;202;p13"/>
            <p:cNvCxnSpPr/>
            <p:nvPr/>
          </p:nvCxnSpPr>
          <p:spPr>
            <a:xfrm rot="10800000">
              <a:off x="6035518" y="2963920"/>
              <a:ext cx="155424" cy="147143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03" name="Google Shape;203;p13"/>
            <p:cNvCxnSpPr/>
            <p:nvPr/>
          </p:nvCxnSpPr>
          <p:spPr>
            <a:xfrm rot="10800000">
              <a:off x="6035518" y="3264107"/>
              <a:ext cx="252247" cy="4598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04" name="Google Shape;204;p13"/>
            <p:cNvCxnSpPr/>
            <p:nvPr/>
          </p:nvCxnSpPr>
          <p:spPr>
            <a:xfrm rot="10800000">
              <a:off x="6725678" y="3154732"/>
              <a:ext cx="0" cy="23714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4"/>
          <p:cNvSpPr txBox="1"/>
          <p:nvPr>
            <p:ph type="title"/>
          </p:nvPr>
        </p:nvSpPr>
        <p:spPr>
          <a:xfrm>
            <a:off x="805532" y="512298"/>
            <a:ext cx="6068234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Local Alignment (Smith-Waterman) - Example</a:t>
            </a:r>
            <a:endParaRPr/>
          </a:p>
        </p:txBody>
      </p:sp>
      <p:sp>
        <p:nvSpPr>
          <p:cNvPr id="210" name="Google Shape;210;p14"/>
          <p:cNvSpPr txBox="1"/>
          <p:nvPr>
            <p:ph idx="1" type="body"/>
          </p:nvPr>
        </p:nvSpPr>
        <p:spPr>
          <a:xfrm>
            <a:off x="805532" y="1055487"/>
            <a:ext cx="1809894" cy="117270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Input</a:t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    - seq1 =  TCGT</a:t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    - seq2 = GATTCGT</a:t>
            </a: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11" name="Google Shape;211;p14"/>
          <p:cNvSpPr txBox="1"/>
          <p:nvPr/>
        </p:nvSpPr>
        <p:spPr>
          <a:xfrm>
            <a:off x="805532" y="2132289"/>
            <a:ext cx="2652370" cy="13549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Scoring Scheme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δ(x, x) = 2 (Match)</a:t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δ(x,-) = -3 (Gap)</a:t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	δ(x, y) = -2 (Mis match)</a:t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t/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12" name="Google Shape;212;p14"/>
          <p:cNvSpPr txBox="1"/>
          <p:nvPr/>
        </p:nvSpPr>
        <p:spPr>
          <a:xfrm>
            <a:off x="1912640" y="4448791"/>
            <a:ext cx="1271995" cy="33633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Eq. 2: Cell Value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3" name="Google Shape;213;p14"/>
          <p:cNvPicPr preferRelativeResize="0"/>
          <p:nvPr/>
        </p:nvPicPr>
        <p:blipFill rotWithShape="1">
          <a:blip r:embed="rId3">
            <a:alphaModFix/>
          </a:blip>
          <a:srcRect b="0" l="0" r="14243" t="0"/>
          <a:stretch/>
        </p:blipFill>
        <p:spPr>
          <a:xfrm>
            <a:off x="803041" y="3154119"/>
            <a:ext cx="3454948" cy="12439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34189" y="988691"/>
            <a:ext cx="4319635" cy="415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CONTENTS</a:t>
            </a:r>
            <a:endParaRPr/>
          </a:p>
        </p:txBody>
      </p:sp>
      <p:sp>
        <p:nvSpPr>
          <p:cNvPr id="106" name="Google Shape;106;p2"/>
          <p:cNvSpPr txBox="1"/>
          <p:nvPr/>
        </p:nvSpPr>
        <p:spPr>
          <a:xfrm>
            <a:off x="2792011" y="1597659"/>
            <a:ext cx="4011251" cy="28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 Sequence Alignment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- Why align sequences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2.        Sequence Alignment Methods 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- Pairwise Alignment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- Multiple Sequence Alignment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3.        Pairwise Sequence Alignment Methods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-Global Alignment (Needleman-Wunsch)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- Local Alignment (Smith-Waterman)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1. Sequence Alignment</a:t>
            </a:r>
            <a:endParaRPr/>
          </a:p>
        </p:txBody>
      </p:sp>
      <p:sp>
        <p:nvSpPr>
          <p:cNvPr id="112" name="Google Shape;112;p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</a:pPr>
            <a:r>
              <a:rPr lang="en-US"/>
              <a:t>Why and how align sequences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/>
          <p:nvPr>
            <p:ph idx="4294967295" type="ctrTitle"/>
          </p:nvPr>
        </p:nvSpPr>
        <p:spPr>
          <a:xfrm>
            <a:off x="949309" y="882869"/>
            <a:ext cx="3696043" cy="167250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5400"/>
              <a:buFont typeface="Dosis"/>
              <a:buNone/>
            </a:pPr>
            <a:r>
              <a:rPr b="0" i="0" lang="en-US" sz="5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Sequence Alignment</a:t>
            </a:r>
            <a:endParaRPr b="0" i="0" sz="5400" u="none" cap="none" strike="noStrike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18" name="Google Shape;118;p4"/>
          <p:cNvSpPr txBox="1"/>
          <p:nvPr>
            <p:ph idx="4294967295" type="subTitle"/>
          </p:nvPr>
        </p:nvSpPr>
        <p:spPr>
          <a:xfrm>
            <a:off x="844426" y="2555377"/>
            <a:ext cx="4515851" cy="23634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2065" marR="508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800"/>
              <a:buFont typeface="Source Sans Pro"/>
              <a:buNone/>
            </a:pPr>
            <a:r>
              <a:rPr b="0" i="0" lang="en-US" sz="1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A way of arranging the sequences of DNA, RNA, or protein to identify regions of similarity that may be a consequence of functional, structural, or evolutionary relationships between the sequences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9" name="Google Shape;119;p4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120" name="Google Shape;120;p4"/>
            <p:cNvSpPr/>
            <p:nvPr/>
          </p:nvSpPr>
          <p:spPr>
            <a:xfrm>
              <a:off x="1951075" y="2333250"/>
              <a:ext cx="381200" cy="381175"/>
            </a:xfrm>
            <a:custGeom>
              <a:rect b="b" l="l" r="r" t="t"/>
              <a:pathLst>
                <a:path extrusionOk="0" fill="none" h="15247" w="15248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21976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20418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2041800" y="2584100"/>
              <a:ext cx="199750" cy="41425"/>
            </a:xfrm>
            <a:custGeom>
              <a:rect b="b" l="l" r="r" t="t"/>
              <a:pathLst>
                <a:path extrusionOk="0" fill="none" h="1657" w="799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4" name="Google Shape;124;p4"/>
          <p:cNvGrpSpPr/>
          <p:nvPr/>
        </p:nvGrpSpPr>
        <p:grpSpPr>
          <a:xfrm>
            <a:off x="6134869" y="1247078"/>
            <a:ext cx="320377" cy="320377"/>
            <a:chOff x="1278900" y="2333250"/>
            <a:chExt cx="381175" cy="381175"/>
          </a:xfrm>
        </p:grpSpPr>
        <p:sp>
          <p:nvSpPr>
            <p:cNvPr id="125" name="Google Shape;125;p4"/>
            <p:cNvSpPr/>
            <p:nvPr/>
          </p:nvSpPr>
          <p:spPr>
            <a:xfrm>
              <a:off x="1278900" y="2333250"/>
              <a:ext cx="381175" cy="381175"/>
            </a:xfrm>
            <a:custGeom>
              <a:rect b="b" l="l" r="r" t="t"/>
              <a:pathLst>
                <a:path extrusionOk="0" fill="none" h="15247" w="15247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15254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13696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1369600" y="2604200"/>
              <a:ext cx="199750" cy="40825"/>
            </a:xfrm>
            <a:custGeom>
              <a:rect b="b" l="l" r="r" t="t"/>
              <a:pathLst>
                <a:path extrusionOk="0" fill="none" h="1633" w="799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9" name="Google Shape;129;p4"/>
          <p:cNvSpPr txBox="1"/>
          <p:nvPr/>
        </p:nvSpPr>
        <p:spPr>
          <a:xfrm>
            <a:off x="5360277" y="2962238"/>
            <a:ext cx="3505010" cy="1079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393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A"/>
              </a:buClr>
              <a:buSzPts val="2800"/>
              <a:buFont typeface="Courier New"/>
              <a:buNone/>
            </a:pPr>
            <a:r>
              <a:rPr b="1" i="0" lang="en-US" sz="2800" u="none" cap="none" strike="noStrike">
                <a:solidFill>
                  <a:srgbClr val="33339A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b="1" i="0" lang="en-US" sz="2800" u="none" cap="none" strike="noStrike">
                <a:solidFill>
                  <a:srgbClr val="9A33FF"/>
                </a:solidFill>
                <a:latin typeface="Courier New"/>
                <a:ea typeface="Courier New"/>
                <a:cs typeface="Courier New"/>
                <a:sym typeface="Courier New"/>
              </a:rPr>
              <a:t>TG</a:t>
            </a:r>
            <a:r>
              <a:rPr b="1" i="0" lang="en-US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b="1" i="0" lang="en-US" sz="2800" u="none" cap="none" strike="noStrike">
                <a:solidFill>
                  <a:srgbClr val="33339A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b="1" i="0" lang="en-US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G</a:t>
            </a:r>
            <a:r>
              <a:rPr b="1" i="0" lang="en-US" sz="2800" u="none" cap="none" strike="noStrike">
                <a:solidFill>
                  <a:srgbClr val="33339A"/>
                </a:solidFill>
                <a:latin typeface="Courier New"/>
                <a:ea typeface="Courier New"/>
                <a:cs typeface="Courier New"/>
                <a:sym typeface="Courier New"/>
              </a:rPr>
              <a:t>-C</a:t>
            </a:r>
            <a:r>
              <a:rPr b="1" i="0" lang="en-US" sz="2800" u="none" cap="none" strike="noStrike">
                <a:solidFill>
                  <a:srgbClr val="9A33FF"/>
                </a:solidFill>
                <a:latin typeface="Courier New"/>
                <a:ea typeface="Courier New"/>
                <a:cs typeface="Courier New"/>
                <a:sym typeface="Courier New"/>
              </a:rPr>
              <a:t>TG</a:t>
            </a:r>
            <a:r>
              <a:rPr b="1" i="0" lang="en-US" sz="2800" u="none" cap="none" strike="noStrike">
                <a:solidFill>
                  <a:srgbClr val="33339A"/>
                </a:solidFill>
                <a:latin typeface="Courier New"/>
                <a:ea typeface="Courier New"/>
                <a:cs typeface="Courier New"/>
                <a:sym typeface="Courier New"/>
              </a:rPr>
              <a:t>CACG</a:t>
            </a:r>
            <a:endParaRPr b="0" i="0" sz="2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393700" marR="0" rtl="0" algn="l">
              <a:lnSpc>
                <a:spcPct val="100000"/>
              </a:lnSpc>
              <a:spcBef>
                <a:spcPts val="1689"/>
              </a:spcBef>
              <a:spcAft>
                <a:spcPts val="0"/>
              </a:spcAft>
              <a:buClr>
                <a:srgbClr val="33339A"/>
              </a:buClr>
              <a:buSzPts val="2800"/>
              <a:buFont typeface="Courier New"/>
              <a:buNone/>
            </a:pPr>
            <a:r>
              <a:rPr b="1" i="0" lang="en-US" sz="2800" u="none" cap="none" strike="noStrike">
                <a:solidFill>
                  <a:srgbClr val="33339A"/>
                </a:solidFill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b="1" i="0" lang="en-US" sz="2800" u="none" cap="none" strike="noStrike">
                <a:solidFill>
                  <a:srgbClr val="9A33FF"/>
                </a:solidFill>
                <a:latin typeface="Courier New"/>
                <a:ea typeface="Courier New"/>
                <a:cs typeface="Courier New"/>
                <a:sym typeface="Courier New"/>
              </a:rPr>
              <a:t>TG</a:t>
            </a:r>
            <a:r>
              <a:rPr b="1" i="0" lang="en-US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b="1" i="0" lang="en-US" sz="2800" u="none" cap="none" strike="noStrike">
                <a:solidFill>
                  <a:srgbClr val="33339A"/>
                </a:solidFill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b="1" i="0" lang="en-US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b="1" i="0" lang="en-US" sz="2800" u="none" cap="none" strike="noStrike">
                <a:solidFill>
                  <a:srgbClr val="33339A"/>
                </a:solidFill>
                <a:latin typeface="Courier New"/>
                <a:ea typeface="Courier New"/>
                <a:cs typeface="Courier New"/>
                <a:sym typeface="Courier New"/>
              </a:rPr>
              <a:t>G-</a:t>
            </a:r>
            <a:r>
              <a:rPr b="1" i="0" lang="en-US" sz="2800" u="none" cap="none" strike="noStrike">
                <a:solidFill>
                  <a:srgbClr val="9A33FF"/>
                </a:solidFill>
                <a:latin typeface="Courier New"/>
                <a:ea typeface="Courier New"/>
                <a:cs typeface="Courier New"/>
                <a:sym typeface="Courier New"/>
              </a:rPr>
              <a:t>TG</a:t>
            </a:r>
            <a:r>
              <a:rPr b="1" i="0" lang="en-US" sz="2800" u="none" cap="none" strike="noStrike">
                <a:solidFill>
                  <a:srgbClr val="33339A"/>
                </a:solidFill>
                <a:latin typeface="Courier New"/>
                <a:ea typeface="Courier New"/>
                <a:cs typeface="Courier New"/>
                <a:sym typeface="Courier New"/>
              </a:rPr>
              <a:t>----</a:t>
            </a:r>
            <a:endParaRPr b="0" i="0" sz="2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Why align sequences?</a:t>
            </a:r>
            <a:endParaRPr/>
          </a:p>
        </p:txBody>
      </p:sp>
      <p:sp>
        <p:nvSpPr>
          <p:cNvPr id="135" name="Google Shape;135;p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6510" lvl="0" marL="23491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"/>
              <a:buFont typeface="Arial"/>
              <a:buChar char="•"/>
            </a:pPr>
            <a:r>
              <a:rPr lang="en-US" sz="1720"/>
              <a:t>Useful for discovering</a:t>
            </a:r>
            <a:endParaRPr sz="1720"/>
          </a:p>
          <a:p>
            <a:pPr indent="-150867" lvl="1" marL="764422" rtl="0" algn="l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SzPts val="1324"/>
              <a:buFont typeface="Arial"/>
              <a:buChar char="•"/>
            </a:pPr>
            <a:r>
              <a:rPr lang="en-US" sz="1324"/>
              <a:t>Functional</a:t>
            </a:r>
            <a:endParaRPr sz="1324"/>
          </a:p>
          <a:p>
            <a:pPr indent="-150867" lvl="1" marL="764422" rtl="0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SzPts val="1324"/>
              <a:buFont typeface="Arial"/>
              <a:buChar char="•"/>
            </a:pPr>
            <a:r>
              <a:rPr lang="en-US" sz="1324"/>
              <a:t>Structural and</a:t>
            </a:r>
            <a:endParaRPr sz="1324"/>
          </a:p>
          <a:p>
            <a:pPr indent="-150867" lvl="1" marL="764422" rtl="0" algn="l">
              <a:lnSpc>
                <a:spcPct val="100000"/>
              </a:lnSpc>
              <a:spcBef>
                <a:spcPts val="311"/>
              </a:spcBef>
              <a:spcAft>
                <a:spcPts val="0"/>
              </a:spcAft>
              <a:buSzPts val="1324"/>
              <a:buFont typeface="Arial"/>
              <a:buChar char="•"/>
            </a:pPr>
            <a:r>
              <a:rPr lang="en-US" sz="1324"/>
              <a:t>Evolutionary relationship</a:t>
            </a:r>
            <a:endParaRPr sz="1324"/>
          </a:p>
          <a:p>
            <a:pPr indent="-188689" lvl="0" marL="499669" rtl="0" algn="l">
              <a:lnSpc>
                <a:spcPct val="100000"/>
              </a:lnSpc>
              <a:spcBef>
                <a:spcPts val="361"/>
              </a:spcBef>
              <a:spcAft>
                <a:spcPts val="0"/>
              </a:spcAft>
              <a:buSzPts val="1588"/>
              <a:buFont typeface="Arial"/>
              <a:buChar char="–"/>
            </a:pPr>
            <a:r>
              <a:rPr lang="en-US" sz="1588"/>
              <a:t>For example</a:t>
            </a:r>
            <a:endParaRPr/>
          </a:p>
          <a:p>
            <a:pPr indent="-151285" lvl="1" marL="764842" marR="75223" rtl="0" algn="l">
              <a:lnSpc>
                <a:spcPct val="100000"/>
              </a:lnSpc>
              <a:spcBef>
                <a:spcPts val="328"/>
              </a:spcBef>
              <a:spcAft>
                <a:spcPts val="0"/>
              </a:spcAft>
              <a:buSzPts val="1324"/>
              <a:buFont typeface="Arial"/>
              <a:buChar char="•"/>
            </a:pPr>
            <a:r>
              <a:rPr lang="en-US" sz="1324"/>
              <a:t>To find whether two (or more) genes or proteins are evolutionarily related to each other</a:t>
            </a:r>
            <a:endParaRPr sz="1324"/>
          </a:p>
          <a:p>
            <a:pPr indent="-151285" lvl="1" marL="764842" marR="3362" rtl="0" algn="l">
              <a:lnSpc>
                <a:spcPct val="100000"/>
              </a:lnSpc>
              <a:spcBef>
                <a:spcPts val="311"/>
              </a:spcBef>
              <a:spcAft>
                <a:spcPts val="0"/>
              </a:spcAft>
              <a:buSzPts val="1324"/>
              <a:buFont typeface="Arial"/>
              <a:buChar char="•"/>
            </a:pPr>
            <a:r>
              <a:rPr lang="en-US" sz="1324"/>
              <a:t>Two proteins with similar sequences will probably be structurally or functionally similar</a:t>
            </a:r>
            <a:endParaRPr sz="1324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2. Sequence Alignment Methods</a:t>
            </a:r>
            <a:endParaRPr/>
          </a:p>
        </p:txBody>
      </p:sp>
      <p:sp>
        <p:nvSpPr>
          <p:cNvPr id="141" name="Google Shape;141;p6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Pairwise and Multiple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 txBox="1"/>
          <p:nvPr>
            <p:ph type="title"/>
          </p:nvPr>
        </p:nvSpPr>
        <p:spPr>
          <a:xfrm>
            <a:off x="805533" y="512298"/>
            <a:ext cx="3619322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Pairwise Sequence Alignment</a:t>
            </a:r>
            <a:endParaRPr/>
          </a:p>
        </p:txBody>
      </p:sp>
      <p:sp>
        <p:nvSpPr>
          <p:cNvPr id="147" name="Google Shape;147;p7"/>
          <p:cNvSpPr txBox="1"/>
          <p:nvPr>
            <p:ph idx="1" type="body"/>
          </p:nvPr>
        </p:nvSpPr>
        <p:spPr>
          <a:xfrm>
            <a:off x="935162" y="1618561"/>
            <a:ext cx="3994189" cy="21756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A pair of sequences as input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Align them in such a way that, for that particular alignment the assumed region of similarity produces higher score than all the other alignments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889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▹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Methods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	- Global Alignment (Needleman-Wunsch)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r>
              <a:rPr lang="en-US" sz="1400">
                <a:latin typeface="Dosis"/>
                <a:ea typeface="Dosis"/>
                <a:cs typeface="Dosis"/>
                <a:sym typeface="Dosis"/>
              </a:rPr>
              <a:t>	- Local Alignment (Smith-Waterman)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48" name="Google Shape;148;p7"/>
          <p:cNvSpPr txBox="1"/>
          <p:nvPr/>
        </p:nvSpPr>
        <p:spPr>
          <a:xfrm>
            <a:off x="5290006" y="2264473"/>
            <a:ext cx="3217545" cy="808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CC00"/>
              </a:buClr>
              <a:buSzPts val="2800"/>
              <a:buFont typeface="Courier New"/>
              <a:buNone/>
            </a:pPr>
            <a:r>
              <a:rPr b="1" i="0" lang="en-US" sz="2800" u="none" cap="none" strike="noStrike">
                <a:solidFill>
                  <a:srgbClr val="9ACC00"/>
                </a:solidFill>
                <a:latin typeface="Courier New"/>
                <a:ea typeface="Courier New"/>
                <a:cs typeface="Courier New"/>
                <a:sym typeface="Courier New"/>
              </a:rPr>
              <a:t>CTGTCGC</a:t>
            </a:r>
            <a:r>
              <a:rPr b="1" i="0" lang="en-US" sz="2800" u="none" cap="none" strike="noStrike">
                <a:solidFill>
                  <a:srgbClr val="9A33FF"/>
                </a:solidFill>
                <a:latin typeface="Courier New"/>
                <a:ea typeface="Courier New"/>
                <a:cs typeface="Courier New"/>
                <a:sym typeface="Courier New"/>
              </a:rPr>
              <a:t>TGC</a:t>
            </a:r>
            <a:r>
              <a:rPr b="1" i="0" lang="en-US" sz="2800" u="none" cap="none" strike="noStrike">
                <a:solidFill>
                  <a:srgbClr val="33339A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1" i="0" lang="en-US" sz="2800" u="none" cap="none" strike="noStrike">
                <a:solidFill>
                  <a:srgbClr val="9A33FF"/>
                </a:solidFill>
                <a:latin typeface="Courier New"/>
                <a:ea typeface="Courier New"/>
                <a:cs typeface="Courier New"/>
                <a:sym typeface="Courier New"/>
              </a:rPr>
              <a:t>CG</a:t>
            </a:r>
            <a:r>
              <a:rPr b="1" i="0" lang="en-US" sz="2800" u="none" cap="none" strike="noStrike">
                <a:solidFill>
                  <a:srgbClr val="9ACC00"/>
                </a:solidFill>
                <a:latin typeface="Courier New"/>
                <a:ea typeface="Courier New"/>
                <a:cs typeface="Courier New"/>
                <a:sym typeface="Courier New"/>
              </a:rPr>
              <a:t>--</a:t>
            </a:r>
            <a:endParaRPr b="0" i="0" sz="2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CC00"/>
              </a:buClr>
              <a:buSzPts val="2800"/>
              <a:buFont typeface="Courier New"/>
              <a:buNone/>
            </a:pPr>
            <a:r>
              <a:rPr b="1" i="0" lang="en-US" sz="2800" u="none" cap="none" strike="noStrike">
                <a:solidFill>
                  <a:srgbClr val="9ACC00"/>
                </a:solidFill>
                <a:latin typeface="Courier New"/>
                <a:ea typeface="Courier New"/>
                <a:cs typeface="Courier New"/>
                <a:sym typeface="Courier New"/>
              </a:rPr>
              <a:t>-------</a:t>
            </a:r>
            <a:r>
              <a:rPr b="1" i="0" lang="en-US" sz="2800" u="none" cap="none" strike="noStrike">
                <a:solidFill>
                  <a:srgbClr val="9A33FF"/>
                </a:solidFill>
                <a:latin typeface="Courier New"/>
                <a:ea typeface="Courier New"/>
                <a:cs typeface="Courier New"/>
                <a:sym typeface="Courier New"/>
              </a:rPr>
              <a:t>TGC</a:t>
            </a:r>
            <a:r>
              <a:rPr b="1" i="0" lang="en-US" sz="2800" u="none" cap="none" strike="noStrike">
                <a:solidFill>
                  <a:srgbClr val="33339A"/>
                </a:solidFill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b="1" i="0" lang="en-US" sz="2800" u="none" cap="none" strike="noStrike">
                <a:solidFill>
                  <a:srgbClr val="9A33FF"/>
                </a:solidFill>
                <a:latin typeface="Courier New"/>
                <a:ea typeface="Courier New"/>
                <a:cs typeface="Courier New"/>
                <a:sym typeface="Courier New"/>
              </a:rPr>
              <a:t>CG</a:t>
            </a:r>
            <a:r>
              <a:rPr b="1" i="0" lang="en-US" sz="2800" u="none" cap="none" strike="noStrike">
                <a:solidFill>
                  <a:srgbClr val="9ACC00"/>
                </a:solidFill>
                <a:latin typeface="Courier New"/>
                <a:ea typeface="Courier New"/>
                <a:cs typeface="Courier New"/>
                <a:sym typeface="Courier New"/>
              </a:rPr>
              <a:t>TG</a:t>
            </a:r>
            <a:endParaRPr b="0" i="0" sz="2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"/>
          <p:cNvSpPr txBox="1"/>
          <p:nvPr>
            <p:ph type="title"/>
          </p:nvPr>
        </p:nvSpPr>
        <p:spPr>
          <a:xfrm>
            <a:off x="805533" y="512298"/>
            <a:ext cx="3619322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Pairwise Sequence Alignment</a:t>
            </a:r>
            <a:endParaRPr/>
          </a:p>
        </p:txBody>
      </p:sp>
      <p:sp>
        <p:nvSpPr>
          <p:cNvPr id="154" name="Google Shape;154;p8"/>
          <p:cNvSpPr txBox="1"/>
          <p:nvPr/>
        </p:nvSpPr>
        <p:spPr>
          <a:xfrm>
            <a:off x="1778292" y="1992336"/>
            <a:ext cx="4974992" cy="7104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26931" lvl="0" marL="23533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Idea: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4457" lvl="0" marL="499669" marR="3362" rtl="0" algn="just">
              <a:lnSpc>
                <a:spcPct val="100000"/>
              </a:lnSpc>
              <a:spcBef>
                <a:spcPts val="506"/>
              </a:spcBef>
              <a:spcAft>
                <a:spcPts val="0"/>
              </a:spcAft>
              <a:buClr>
                <a:srgbClr val="415665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Display one sequence above another with spaces inserted in both to reveal similarity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5" name="Google Shape;155;p8"/>
          <p:cNvGraphicFramePr/>
          <p:nvPr/>
        </p:nvGraphicFramePr>
        <p:xfrm>
          <a:off x="2693697" y="300098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{617C907E-71CD-4184-8499-666550C3CA1F}</a:tableStyleId>
              </a:tblPr>
              <a:tblGrid>
                <a:gridCol w="401275"/>
                <a:gridCol w="302550"/>
                <a:gridCol w="302500"/>
                <a:gridCol w="302525"/>
                <a:gridCol w="302525"/>
                <a:gridCol w="302500"/>
                <a:gridCol w="302500"/>
                <a:gridCol w="302525"/>
                <a:gridCol w="302500"/>
                <a:gridCol w="250050"/>
              </a:tblGrid>
              <a:tr h="349875">
                <a:tc>
                  <a:txBody>
                    <a:bodyPr/>
                    <a:lstStyle/>
                    <a:p>
                      <a:pPr indent="0" lvl="0" marL="3492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A9A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009A9A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A: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43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43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</a:tr>
              <a:tr h="363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43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|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|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|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|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|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</a:tr>
              <a:tr h="349875">
                <a:tc>
                  <a:txBody>
                    <a:bodyPr/>
                    <a:lstStyle/>
                    <a:p>
                      <a:pPr indent="0" lvl="0" marL="3492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9A9A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009A9A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B: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43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-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G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G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113664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ourier New"/>
                        <a:buNone/>
                      </a:pPr>
                      <a:r>
                        <a:rPr b="1" lang="en-US" sz="2000" u="none" cap="none" strike="noStrik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  <a:endParaRPr sz="2000" u="none" cap="none" strike="noStrik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0" marB="0" marR="0" marL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"/>
          <p:cNvSpPr txBox="1"/>
          <p:nvPr>
            <p:ph type="title"/>
          </p:nvPr>
        </p:nvSpPr>
        <p:spPr>
          <a:xfrm>
            <a:off x="805534" y="512298"/>
            <a:ext cx="3682384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Multiple Sequence Alignment</a:t>
            </a:r>
            <a:endParaRPr/>
          </a:p>
        </p:txBody>
      </p:sp>
      <p:sp>
        <p:nvSpPr>
          <p:cNvPr id="161" name="Google Shape;161;p9"/>
          <p:cNvSpPr txBox="1"/>
          <p:nvPr>
            <p:ph idx="1" type="body"/>
          </p:nvPr>
        </p:nvSpPr>
        <p:spPr>
          <a:xfrm>
            <a:off x="5349765" y="2272408"/>
            <a:ext cx="3436741" cy="186518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Three or more than three sequences as input</a:t>
            </a:r>
            <a:br>
              <a:rPr lang="en-US" sz="1400">
                <a:latin typeface="Dosis"/>
                <a:ea typeface="Dosis"/>
                <a:cs typeface="Dosis"/>
                <a:sym typeface="Dosis"/>
              </a:rPr>
            </a:b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>
                <a:latin typeface="Dosis"/>
                <a:ea typeface="Dosis"/>
                <a:cs typeface="Dosis"/>
                <a:sym typeface="Dosis"/>
              </a:rPr>
              <a:t>Align all the sequences altogether in such a manner that the alignment produces highest score</a:t>
            </a:r>
            <a:endParaRPr/>
          </a:p>
          <a:p>
            <a:pPr indent="-1968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  <a:p>
            <a:pPr indent="-1968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r>
              <a:t/>
            </a:r>
            <a:endParaRPr sz="1400">
              <a:latin typeface="Dosis"/>
              <a:ea typeface="Dosis"/>
              <a:cs typeface="Dosis"/>
              <a:sym typeface="Dosis"/>
            </a:endParaRPr>
          </a:p>
        </p:txBody>
      </p:sp>
      <p:pic>
        <p:nvPicPr>
          <p:cNvPr id="162" name="Google Shape;16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96715" y="1198179"/>
            <a:ext cx="3611800" cy="29394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Nafis Neehal</dc:creator>
</cp:coreProperties>
</file>