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FB5B3-276B-4BFC-941B-E69BDA432A38}"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FB5B3-276B-4BFC-941B-E69BDA432A38}"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FB5B3-276B-4BFC-941B-E69BDA432A38}"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FB5B3-276B-4BFC-941B-E69BDA432A38}"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FB5B3-276B-4BFC-941B-E69BDA432A38}"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FB5B3-276B-4BFC-941B-E69BDA432A38}"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FB5B3-276B-4BFC-941B-E69BDA432A38}" type="datetimeFigureOut">
              <a:rPr lang="en-US" smtClean="0"/>
              <a:pPr/>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6FB5B3-276B-4BFC-941B-E69BDA432A38}" type="datetimeFigureOut">
              <a:rPr lang="en-US" smtClean="0"/>
              <a:pPr/>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FB5B3-276B-4BFC-941B-E69BDA432A38}" type="datetimeFigureOut">
              <a:rPr lang="en-US" smtClean="0"/>
              <a:pPr/>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FB5B3-276B-4BFC-941B-E69BDA432A38}"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FB5B3-276B-4BFC-941B-E69BDA432A38}"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AFCE4-243E-48DB-96D9-95D561A1BB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FB5B3-276B-4BFC-941B-E69BDA432A38}" type="datetimeFigureOut">
              <a:rPr lang="en-US" smtClean="0"/>
              <a:pPr/>
              <a:t>9/26/2018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FCE4-243E-48DB-96D9-95D561A1BB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Chapter2</a:t>
            </a:r>
            <a:endParaRPr lang="en-US" dirty="0"/>
          </a:p>
        </p:txBody>
      </p:sp>
      <p:sp>
        <p:nvSpPr>
          <p:cNvPr id="3" name="Subtitle 2"/>
          <p:cNvSpPr>
            <a:spLocks noGrp="1"/>
          </p:cNvSpPr>
          <p:nvPr>
            <p:ph type="subTitle" idx="1"/>
          </p:nvPr>
        </p:nvSpPr>
        <p:spPr/>
        <p:txBody>
          <a:bodyPr/>
          <a:lstStyle/>
          <a:p>
            <a:r>
              <a:rPr lang="en-US" dirty="0" smtClean="0"/>
              <a:t>Trade Union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5. Sense of Belongingness</a:t>
            </a:r>
            <a:r>
              <a:rPr lang="en-US" dirty="0" smtClean="0"/>
              <a:t/>
            </a:r>
            <a:br>
              <a:rPr lang="en-US" dirty="0" smtClean="0"/>
            </a:br>
            <a:r>
              <a:rPr lang="en-US" dirty="0" smtClean="0"/>
              <a:t>Many employees join a union because their co-workers are the members of the union. At times, an employee joins a union under group pressure; if he does not, he often has a very difficult time at work. On the other hand, those who are members of a union feel that they gain respect in the eyes of their fellow workers. They can also discuss their problem with’ the trade union leaders.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leadership can be developed</a:t>
            </a:r>
            <a:endParaRPr lang="en-US" dirty="0"/>
          </a:p>
        </p:txBody>
      </p:sp>
      <p:sp>
        <p:nvSpPr>
          <p:cNvPr id="3" name="Content Placeholder 2"/>
          <p:cNvSpPr>
            <a:spLocks noGrp="1"/>
          </p:cNvSpPr>
          <p:nvPr>
            <p:ph idx="1"/>
          </p:nvPr>
        </p:nvSpPr>
        <p:spPr/>
        <p:txBody>
          <a:bodyPr>
            <a:normAutofit lnSpcReduction="10000"/>
          </a:bodyPr>
          <a:lstStyle/>
          <a:p>
            <a:r>
              <a:rPr lang="en-US" dirty="0" smtClean="0"/>
              <a:t>Honesty</a:t>
            </a:r>
          </a:p>
          <a:p>
            <a:r>
              <a:rPr lang="en-US" dirty="0" smtClean="0"/>
              <a:t>Commitment</a:t>
            </a:r>
          </a:p>
          <a:p>
            <a:r>
              <a:rPr lang="en-US" dirty="0" smtClean="0"/>
              <a:t>Technical knowledge</a:t>
            </a:r>
          </a:p>
          <a:p>
            <a:r>
              <a:rPr lang="en-US" dirty="0" smtClean="0"/>
              <a:t>Sympathy</a:t>
            </a:r>
          </a:p>
          <a:p>
            <a:r>
              <a:rPr lang="en-US" dirty="0" smtClean="0"/>
              <a:t>Informative</a:t>
            </a:r>
          </a:p>
          <a:p>
            <a:r>
              <a:rPr lang="en-US" dirty="0" smtClean="0"/>
              <a:t>National </a:t>
            </a:r>
            <a:r>
              <a:rPr lang="en-US" dirty="0" smtClean="0"/>
              <a:t>commitment</a:t>
            </a:r>
            <a:endParaRPr lang="en-US" dirty="0" smtClean="0"/>
          </a:p>
          <a:p>
            <a:r>
              <a:rPr lang="en-US" dirty="0" smtClean="0"/>
              <a:t>Org </a:t>
            </a:r>
            <a:r>
              <a:rPr lang="en-US" dirty="0" smtClean="0"/>
              <a:t>citizenship</a:t>
            </a:r>
            <a:endParaRPr lang="en-US" dirty="0" smtClean="0"/>
          </a:p>
          <a:p>
            <a:r>
              <a:rPr lang="en-US" smtClean="0"/>
              <a:t>Good </a:t>
            </a:r>
            <a:r>
              <a:rPr lang="en-US" smtClean="0"/>
              <a:t>relation</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union</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dirty="0" smtClean="0"/>
              <a:t>"Trade Union" means any combination, whether temporary or permanent, formed primarily for the purpose of regulating the relations between workmen and employers or between workmen and workmen, or between employers and employers, or for imposing restrictive conditions on the conduct of any trade or business </a:t>
            </a:r>
          </a:p>
          <a:p>
            <a:pPr>
              <a:lnSpc>
                <a:spcPct val="90000"/>
              </a:lnSpc>
            </a:pPr>
            <a:r>
              <a:rPr lang="en-US" dirty="0" smtClean="0"/>
              <a:t>Trade unions are formed to protect and promote the interests of their members. Their primary function is to protect the interests of workers against discrimination and unfair labor practices.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a:t>
            </a:r>
            <a:endParaRPr lang="en-US" dirty="0"/>
          </a:p>
        </p:txBody>
      </p:sp>
      <p:sp>
        <p:nvSpPr>
          <p:cNvPr id="3" name="Content Placeholder 2"/>
          <p:cNvSpPr>
            <a:spLocks noGrp="1"/>
          </p:cNvSpPr>
          <p:nvPr>
            <p:ph idx="1"/>
          </p:nvPr>
        </p:nvSpPr>
        <p:spPr/>
        <p:txBody>
          <a:bodyPr>
            <a:normAutofit lnSpcReduction="10000"/>
          </a:bodyPr>
          <a:lstStyle/>
          <a:p>
            <a:r>
              <a:rPr lang="en-US" dirty="0" smtClean="0"/>
              <a:t>Organizing</a:t>
            </a:r>
          </a:p>
          <a:p>
            <a:r>
              <a:rPr lang="en-US" dirty="0" smtClean="0"/>
              <a:t>Collective bargaining</a:t>
            </a:r>
          </a:p>
          <a:p>
            <a:r>
              <a:rPr lang="en-US" dirty="0" smtClean="0"/>
              <a:t>Industrial action</a:t>
            </a:r>
          </a:p>
          <a:p>
            <a:r>
              <a:rPr lang="en-US" dirty="0" smtClean="0"/>
              <a:t>Fostering education</a:t>
            </a:r>
          </a:p>
          <a:p>
            <a:r>
              <a:rPr lang="en-US" dirty="0" smtClean="0"/>
              <a:t>Communication</a:t>
            </a:r>
          </a:p>
          <a:p>
            <a:r>
              <a:rPr lang="en-US" dirty="0" smtClean="0"/>
              <a:t>Welfare activities</a:t>
            </a:r>
          </a:p>
          <a:p>
            <a:r>
              <a:rPr lang="en-US" dirty="0" smtClean="0"/>
              <a:t>Enhancement of human potential</a:t>
            </a:r>
          </a:p>
          <a:p>
            <a:r>
              <a:rPr lang="en-US" dirty="0" smtClean="0"/>
              <a:t>Political activity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trade union in Bangladesh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Lack of awareness</a:t>
            </a:r>
          </a:p>
          <a:p>
            <a:r>
              <a:rPr lang="en-US" dirty="0" smtClean="0"/>
              <a:t>Lack of information</a:t>
            </a:r>
          </a:p>
          <a:p>
            <a:r>
              <a:rPr lang="en-US" dirty="0" smtClean="0"/>
              <a:t>Leaders forget common interest</a:t>
            </a:r>
          </a:p>
          <a:p>
            <a:r>
              <a:rPr lang="en-US" dirty="0" smtClean="0"/>
              <a:t>Negative attitude</a:t>
            </a:r>
          </a:p>
          <a:p>
            <a:r>
              <a:rPr lang="en-US" dirty="0" smtClean="0"/>
              <a:t>Equal rights provision</a:t>
            </a:r>
          </a:p>
          <a:p>
            <a:r>
              <a:rPr lang="en-US" dirty="0" smtClean="0"/>
              <a:t>Political instigation</a:t>
            </a:r>
          </a:p>
          <a:p>
            <a:r>
              <a:rPr lang="en-US" dirty="0" smtClean="0"/>
              <a:t>Lack of education</a:t>
            </a:r>
          </a:p>
          <a:p>
            <a:r>
              <a:rPr lang="en-US" dirty="0" smtClean="0"/>
              <a:t>Lack of monitoring</a:t>
            </a:r>
          </a:p>
          <a:p>
            <a:r>
              <a:rPr lang="en-US" dirty="0"/>
              <a:t>B</a:t>
            </a:r>
            <a:r>
              <a:rPr lang="en-US" dirty="0" smtClean="0"/>
              <a:t>argaining</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mportance</a:t>
            </a: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pPr>
            <a:r>
              <a:rPr lang="en-US" dirty="0" smtClean="0"/>
              <a:t>Trade unions help in accelerated pace of economic development in many ways as follows: </a:t>
            </a:r>
          </a:p>
          <a:p>
            <a:pPr>
              <a:lnSpc>
                <a:spcPct val="90000"/>
              </a:lnSpc>
            </a:pPr>
            <a:r>
              <a:rPr lang="en-US" dirty="0" smtClean="0"/>
              <a:t>by helping in the recruitment and selection of workers.</a:t>
            </a:r>
          </a:p>
          <a:p>
            <a:pPr>
              <a:lnSpc>
                <a:spcPct val="90000"/>
              </a:lnSpc>
            </a:pPr>
            <a:r>
              <a:rPr lang="en-US" dirty="0" smtClean="0"/>
              <a:t>by inculcating discipline among the workforce</a:t>
            </a:r>
          </a:p>
          <a:p>
            <a:pPr>
              <a:lnSpc>
                <a:spcPct val="90000"/>
              </a:lnSpc>
            </a:pPr>
            <a:r>
              <a:rPr lang="en-US" dirty="0" smtClean="0"/>
              <a:t>by enabling settlement of industrial disputes in a rational manner</a:t>
            </a:r>
          </a:p>
          <a:p>
            <a:pPr>
              <a:lnSpc>
                <a:spcPct val="90000"/>
              </a:lnSpc>
            </a:pPr>
            <a:r>
              <a:rPr lang="en-US" dirty="0" smtClean="0"/>
              <a:t>by helping social adjustments. Workers have to adjust themselves to the new working conditions, the new rules and policies. Workers coming from different backgrounds may become disorganized, unsatisfied and frustrated. Unions help them in such adjustment.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Font typeface="Wingdings" pitchFamily="2" charset="2"/>
              <a:buNone/>
            </a:pPr>
            <a:r>
              <a:rPr lang="en-US" b="1" dirty="0" smtClean="0"/>
              <a:t>Social responsibilities of trade unions include: </a:t>
            </a:r>
          </a:p>
          <a:p>
            <a:r>
              <a:rPr lang="en-US" dirty="0" smtClean="0"/>
              <a:t>promoting and maintaining national integration by reducing the number of industrial disputes</a:t>
            </a:r>
          </a:p>
          <a:p>
            <a:r>
              <a:rPr lang="en-US" dirty="0" smtClean="0"/>
              <a:t>incorporating a sense of corporate social responsibility in workers</a:t>
            </a:r>
          </a:p>
          <a:p>
            <a:r>
              <a:rPr lang="en-US" dirty="0" smtClean="0"/>
              <a:t>achieving industrial peace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1. Greater Bargaining Power</a:t>
            </a:r>
            <a:r>
              <a:rPr lang="en-US" dirty="0" smtClean="0"/>
              <a:t/>
            </a:r>
            <a:br>
              <a:rPr lang="en-US" dirty="0" smtClean="0"/>
            </a:br>
            <a:r>
              <a:rPr lang="en-US" dirty="0" smtClean="0"/>
              <a:t>The individual employee possesses very little bargaining power as compared to that of his employer. If he is not satisfied with the wage and other conditions of employment, he can leave the job. It is not practicable to continually resign from one job after another when he is dissatisfied. This imposes a great financial and emotional burden upon the worker. The better course for him is to join a union that can take concerted action against the employer.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2. Minimize Discrimination</a:t>
            </a:r>
            <a:r>
              <a:rPr lang="en-US" dirty="0" smtClean="0"/>
              <a:t/>
            </a:r>
            <a:br>
              <a:rPr lang="en-US" dirty="0" smtClean="0"/>
            </a:br>
            <a:r>
              <a:rPr lang="en-US" dirty="0" smtClean="0"/>
              <a:t>The decisions regarding pay, work, transfer, promotion, etc. are highly subjective in nature. The personal relationships existing between the supervisor and each of his subordinates may influence the management. Thus, there are chances of favoritisms and discriminations.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 Sense of Security</a:t>
            </a:r>
            <a:r>
              <a:rPr lang="en-US" dirty="0" smtClean="0"/>
              <a:t/>
            </a:r>
            <a:br>
              <a:rPr lang="en-US" dirty="0" smtClean="0"/>
            </a:br>
            <a:r>
              <a:rPr lang="en-US" dirty="0" smtClean="0"/>
              <a:t>The employees may join the unions because of their belief that it is an effective way to secure adequate protection from various types of hazards and income insecurity such as accident, injury, illness, unemployment, etc. The trade union secure retirement benefits of the workers and compel the management to invest in welfare services for the benefit of the workers.</a:t>
            </a:r>
            <a:br>
              <a:rPr lang="en-US" dirty="0" smtClean="0"/>
            </a:br>
            <a:r>
              <a:rPr lang="en-US" dirty="0" smtClean="0"/>
              <a:t/>
            </a:r>
            <a:br>
              <a:rPr lang="en-US" dirty="0" smtClean="0"/>
            </a:br>
            <a:r>
              <a:rPr lang="en-US" b="1" dirty="0" smtClean="0"/>
              <a:t>4. Sense of Participation</a:t>
            </a:r>
            <a:r>
              <a:rPr lang="en-US" dirty="0" smtClean="0"/>
              <a:t/>
            </a:r>
            <a:br>
              <a:rPr lang="en-US" dirty="0" smtClean="0"/>
            </a:br>
            <a:r>
              <a:rPr lang="en-US" dirty="0" smtClean="0"/>
              <a:t>The employees can participate in management of matters affecting their interests only if they join trade unions. They can influence the decisions that are taken as a result of collective bargaining between the union and the management.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287</Words>
  <Application>Microsoft Office PowerPoint</Application>
  <PresentationFormat>On-screen Show (4:3)</PresentationFormat>
  <Paragraphs>49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Chapter2</vt:lpstr>
      <vt:lpstr>Trade union</vt:lpstr>
      <vt:lpstr>Functions </vt:lpstr>
      <vt:lpstr>Characteristics of trade union in Bangladesh</vt:lpstr>
      <vt:lpstr>Importance</vt:lpstr>
      <vt:lpstr>Contd.</vt:lpstr>
      <vt:lpstr>Functions</vt:lpstr>
      <vt:lpstr>PowerPoint Presentation</vt:lpstr>
      <vt:lpstr>PowerPoint Presentation</vt:lpstr>
      <vt:lpstr>PowerPoint Presentation</vt:lpstr>
      <vt:lpstr>How leadership can be developed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Chapter2</dc:title>
  <dc:creator>Administrator</dc:creator>
  <cp:lastModifiedBy>su</cp:lastModifiedBy>
  <cp:revision>7</cp:revision>
  <dcterms:created xsi:type="dcterms:W3CDTF">2015-05-17T09:20:23Z</dcterms:created>
  <dcterms:modified xsi:type="dcterms:W3CDTF">2018-09-26T09:12:40Z</dcterms:modified>
</cp:coreProperties>
</file>