
<file path=[Content_Types].xml><?xml version="1.0" encoding="utf-8"?>
<Types xmlns="http://schemas.openxmlformats.org/package/2006/content-types">
  <Default ContentType="image/jpeg" Extension="jpg"/>
  <Default ContentType="application/vnd.openxmlformats-officedocument.vmlDrawing" Extension="vml"/>
  <Default ContentType="application/vnd.openxmlformats-officedocument.oleObject" Extension="bin"/>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oleObject" PartName="/ppt/embeddings/oleObject2.bin"/>
  <Override ContentType="application/vnd.openxmlformats-officedocument.oleObject" PartName="/ppt/embeddings/oleObject1.bin"/>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45" roundtripDataSignature="AMtx7mjTf3TKeJyoF99NWfTb0MTgSx+y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42" Type="http://schemas.openxmlformats.org/officeDocument/2006/relationships/slide" Target="slides/slide38.xml"/><Relationship Id="rId41" Type="http://schemas.openxmlformats.org/officeDocument/2006/relationships/slide" Target="slides/slide37.xml"/><Relationship Id="rId22" Type="http://schemas.openxmlformats.org/officeDocument/2006/relationships/slide" Target="slides/slide18.xml"/><Relationship Id="rId44" Type="http://schemas.openxmlformats.org/officeDocument/2006/relationships/slide" Target="slides/slide40.xml"/><Relationship Id="rId21" Type="http://schemas.openxmlformats.org/officeDocument/2006/relationships/slide" Target="slides/slide17.xml"/><Relationship Id="rId43" Type="http://schemas.openxmlformats.org/officeDocument/2006/relationships/slide" Target="slides/slide39.xml"/><Relationship Id="rId24" Type="http://schemas.openxmlformats.org/officeDocument/2006/relationships/slide" Target="slides/slide20.xml"/><Relationship Id="rId23" Type="http://schemas.openxmlformats.org/officeDocument/2006/relationships/slide" Target="slides/slide19.xml"/><Relationship Id="rId45"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8" name="Google Shape;148;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49" name="Google Shape;149;p10: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   Even when the GNP went up, millions of people remained poor, and gaps between urban and rural people and men and women often widened.  Also, although GNP measures the sum of all goods and services produced by a country’s nationals, the statistics used often do not reflect productive activities that are especially important for women, who may work, for example, primarily in subsistence agriculture.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5" name="Google Shape;155;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56" name="Google Shape;156;p1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WID advocates argued that:</a:t>
            </a:r>
            <a:endParaRPr/>
          </a:p>
          <a:p>
            <a:pPr indent="-114300" lvl="0" marL="0" rtl="0" algn="l">
              <a:spcBef>
                <a:spcPts val="0"/>
              </a:spcBef>
              <a:spcAft>
                <a:spcPts val="0"/>
              </a:spcAft>
              <a:buClr>
                <a:schemeClr val="dk1"/>
              </a:buClr>
              <a:buSzPts val="1800"/>
              <a:buFont typeface="Arial"/>
              <a:buChar char="*"/>
            </a:pPr>
            <a:r>
              <a:rPr lang="en-US" sz="1800"/>
              <a:t>the benefits of development had not reached women;</a:t>
            </a:r>
            <a:endParaRPr/>
          </a:p>
          <a:p>
            <a:pPr indent="-114300" lvl="0" marL="0" rtl="0" algn="l">
              <a:spcBef>
                <a:spcPts val="0"/>
              </a:spcBef>
              <a:spcAft>
                <a:spcPts val="0"/>
              </a:spcAft>
              <a:buClr>
                <a:schemeClr val="dk1"/>
              </a:buClr>
              <a:buSzPts val="1800"/>
              <a:buFont typeface="Arial"/>
              <a:buChar char="*"/>
            </a:pPr>
            <a:r>
              <a:rPr lang="en-US" sz="1800"/>
              <a:t>in some economic sectors women’s position was undermined;</a:t>
            </a:r>
            <a:endParaRPr/>
          </a:p>
          <a:p>
            <a:pPr indent="-114300" lvl="0" marL="0" rtl="0" algn="l">
              <a:spcBef>
                <a:spcPts val="0"/>
              </a:spcBef>
              <a:spcAft>
                <a:spcPts val="0"/>
              </a:spcAft>
              <a:buClr>
                <a:schemeClr val="dk1"/>
              </a:buClr>
              <a:buSzPts val="1800"/>
              <a:buFont typeface="Arial"/>
              <a:buChar char="*"/>
            </a:pPr>
            <a:r>
              <a:rPr lang="en-US" sz="1800"/>
              <a:t>women should be integrated into the design and implementation of development programs through legal and administrative changes.</a:t>
            </a:r>
            <a:endParaRPr/>
          </a:p>
          <a:p>
            <a:pPr indent="0" lvl="0" marL="0" rtl="0" algn="l">
              <a:spcBef>
                <a:spcPts val="0"/>
              </a:spcBef>
              <a:spcAft>
                <a:spcPts val="0"/>
              </a:spcAft>
              <a:buNone/>
            </a:pPr>
            <a:r>
              <a:t/>
            </a:r>
            <a:endParaRPr sz="180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63" name="Google Shape;163;p12:notes"/>
          <p:cNvSpPr/>
          <p:nvPr>
            <p:ph idx="2" type="sldImg"/>
          </p:nvPr>
        </p:nvSpPr>
        <p:spPr>
          <a:xfrm>
            <a:off x="457200" y="304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64" name="Google Shape;164;p12:notes"/>
          <p:cNvSpPr txBox="1"/>
          <p:nvPr>
            <p:ph idx="1" type="body"/>
          </p:nvPr>
        </p:nvSpPr>
        <p:spPr>
          <a:xfrm>
            <a:off x="914400" y="3886200"/>
            <a:ext cx="5029200" cy="4572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The momentum to integrate women into development programs emerged from the priorities and interests of two different groups of women in the 1970s:</a:t>
            </a:r>
            <a:endParaRPr/>
          </a:p>
          <a:p>
            <a:pPr indent="-114300" lvl="0" marL="0" rtl="0" algn="l">
              <a:spcBef>
                <a:spcPts val="0"/>
              </a:spcBef>
              <a:spcAft>
                <a:spcPts val="0"/>
              </a:spcAft>
              <a:buClr>
                <a:schemeClr val="dk1"/>
              </a:buClr>
              <a:buSzPts val="1800"/>
              <a:buFont typeface="Arial"/>
              <a:buChar char="1"/>
            </a:pPr>
            <a:r>
              <a:rPr lang="en-US" sz="1800"/>
              <a:t>. The </a:t>
            </a:r>
            <a:r>
              <a:rPr lang="en-US" sz="1800" u="sng"/>
              <a:t>UN Commission of the Status of Women </a:t>
            </a:r>
            <a:r>
              <a:rPr lang="en-US"/>
              <a:t>http://www.un.org/womenwatch/daw/csw/</a:t>
            </a:r>
            <a:endParaRPr sz="1800"/>
          </a:p>
          <a:p>
            <a:pPr indent="-114300" lvl="0" marL="0" rtl="0" algn="l">
              <a:spcBef>
                <a:spcPts val="0"/>
              </a:spcBef>
              <a:spcAft>
                <a:spcPts val="0"/>
              </a:spcAft>
              <a:buClr>
                <a:schemeClr val="dk1"/>
              </a:buClr>
              <a:buSzPts val="1800"/>
              <a:buFont typeface="Arial"/>
              <a:buChar char="2"/>
            </a:pPr>
            <a:r>
              <a:rPr lang="en-US" sz="1800"/>
              <a:t>. And national women’s movements, particularly in the US.</a:t>
            </a:r>
            <a:endParaRPr/>
          </a:p>
          <a:p>
            <a:pPr indent="0" lvl="0" marL="0" rtl="0" algn="l">
              <a:spcBef>
                <a:spcPts val="0"/>
              </a:spcBef>
              <a:spcAft>
                <a:spcPts val="0"/>
              </a:spcAft>
              <a:buNone/>
            </a:pPr>
            <a:r>
              <a:rPr lang="en-US" sz="1800"/>
              <a:t>Some of the specific concerns addressed were</a:t>
            </a:r>
            <a:endParaRPr/>
          </a:p>
          <a:p>
            <a:pPr indent="-114300" lvl="0" marL="0" rtl="0" algn="l">
              <a:spcBef>
                <a:spcPts val="0"/>
              </a:spcBef>
              <a:spcAft>
                <a:spcPts val="0"/>
              </a:spcAft>
              <a:buClr>
                <a:schemeClr val="dk1"/>
              </a:buClr>
              <a:buSzPts val="1800"/>
              <a:buFont typeface="Arial"/>
              <a:buChar char="*"/>
            </a:pPr>
            <a:r>
              <a:rPr lang="en-US" sz="1800"/>
              <a:t>Nutrition</a:t>
            </a:r>
            <a:endParaRPr/>
          </a:p>
          <a:p>
            <a:pPr indent="-114300" lvl="0" marL="0" rtl="0" algn="l">
              <a:spcBef>
                <a:spcPts val="0"/>
              </a:spcBef>
              <a:spcAft>
                <a:spcPts val="0"/>
              </a:spcAft>
              <a:buClr>
                <a:schemeClr val="dk1"/>
              </a:buClr>
              <a:buSzPts val="1800"/>
              <a:buFont typeface="Arial"/>
              <a:buChar char="*"/>
            </a:pPr>
            <a:r>
              <a:rPr lang="en-US" sz="1800"/>
              <a:t>Health</a:t>
            </a:r>
            <a:endParaRPr/>
          </a:p>
          <a:p>
            <a:pPr indent="-114300" lvl="0" marL="0" rtl="0" algn="l">
              <a:spcBef>
                <a:spcPts val="0"/>
              </a:spcBef>
              <a:spcAft>
                <a:spcPts val="0"/>
              </a:spcAft>
              <a:buClr>
                <a:schemeClr val="dk1"/>
              </a:buClr>
              <a:buSzPts val="1800"/>
              <a:buFont typeface="Arial"/>
              <a:buChar char="*"/>
            </a:pPr>
            <a:r>
              <a:rPr lang="en-US" sz="1800"/>
              <a:t>Education</a:t>
            </a:r>
            <a:endParaRPr/>
          </a:p>
          <a:p>
            <a:pPr indent="-114300" lvl="0" marL="0" rtl="0" algn="l">
              <a:spcBef>
                <a:spcPts val="0"/>
              </a:spcBef>
              <a:spcAft>
                <a:spcPts val="0"/>
              </a:spcAft>
              <a:buClr>
                <a:schemeClr val="dk1"/>
              </a:buClr>
              <a:buSzPts val="1800"/>
              <a:buFont typeface="Arial"/>
              <a:buChar char="*"/>
            </a:pPr>
            <a:r>
              <a:rPr lang="en-US" sz="1800"/>
              <a:t>Access to resources, such as land and credit</a:t>
            </a:r>
            <a:endParaRPr/>
          </a:p>
          <a:p>
            <a:pPr indent="-114300" lvl="0" marL="0" rtl="0" algn="l">
              <a:spcBef>
                <a:spcPts val="0"/>
              </a:spcBef>
              <a:spcAft>
                <a:spcPts val="0"/>
              </a:spcAft>
              <a:buClr>
                <a:schemeClr val="dk1"/>
              </a:buClr>
              <a:buSzPts val="1800"/>
              <a:buFont typeface="Arial"/>
              <a:buChar char=" "/>
            </a:pPr>
            <a:r>
              <a:rPr lang="en-US" sz="1800"/>
              <a:t>These needs are now referred to as practical needs…the basics for survival.</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70" name="Google Shape;170;p13:notes"/>
          <p:cNvSpPr/>
          <p:nvPr>
            <p:ph idx="2" type="sldImg"/>
          </p:nvPr>
        </p:nvSpPr>
        <p:spPr>
          <a:xfrm>
            <a:off x="304800" y="3810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71" name="Google Shape;171;p13:notes"/>
          <p:cNvSpPr txBox="1"/>
          <p:nvPr>
            <p:ph idx="1" type="body"/>
          </p:nvPr>
        </p:nvSpPr>
        <p:spPr>
          <a:xfrm>
            <a:off x="304800" y="3886200"/>
            <a:ext cx="6248400" cy="4572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Limits of WID</a:t>
            </a:r>
            <a:endParaRPr/>
          </a:p>
          <a:p>
            <a:pPr indent="0" lvl="0" marL="0" rtl="0" algn="l">
              <a:spcBef>
                <a:spcPts val="0"/>
              </a:spcBef>
              <a:spcAft>
                <a:spcPts val="0"/>
              </a:spcAft>
              <a:buNone/>
            </a:pPr>
            <a:r>
              <a:rPr lang="en-US" sz="1800"/>
              <a:t>1.  Accepted traditional liberal economic theory about the nature of development;</a:t>
            </a:r>
            <a:endParaRPr/>
          </a:p>
          <a:p>
            <a:pPr indent="0" lvl="0" marL="0" rtl="0" algn="l">
              <a:spcBef>
                <a:spcPts val="0"/>
              </a:spcBef>
              <a:spcAft>
                <a:spcPts val="0"/>
              </a:spcAft>
              <a:buNone/>
            </a:pPr>
            <a:r>
              <a:rPr lang="en-US" sz="1800"/>
              <a:t>2.  Assumed women were not already integrated into economic production;</a:t>
            </a:r>
            <a:endParaRPr/>
          </a:p>
          <a:p>
            <a:pPr indent="0" lvl="0" marL="0" rtl="0" algn="l">
              <a:spcBef>
                <a:spcPts val="0"/>
              </a:spcBef>
              <a:spcAft>
                <a:spcPts val="0"/>
              </a:spcAft>
              <a:buNone/>
            </a:pPr>
            <a:r>
              <a:rPr lang="en-US" sz="1800"/>
              <a:t>3.  Influenced by </a:t>
            </a:r>
            <a:r>
              <a:rPr b="1" lang="en-US" sz="1800"/>
              <a:t>American feminism</a:t>
            </a:r>
            <a:r>
              <a:rPr lang="en-US" sz="1800"/>
              <a:t>:  accepted existing social and political structures;</a:t>
            </a:r>
            <a:endParaRPr/>
          </a:p>
          <a:p>
            <a:pPr indent="0" lvl="0" marL="0" rtl="0" algn="l">
              <a:spcBef>
                <a:spcPts val="0"/>
              </a:spcBef>
              <a:spcAft>
                <a:spcPts val="0"/>
              </a:spcAft>
              <a:buNone/>
            </a:pPr>
            <a:r>
              <a:rPr lang="en-US" sz="1800"/>
              <a:t>4.  Assumed women all had common </a:t>
            </a:r>
            <a:r>
              <a:rPr b="1" lang="en-US" sz="1800"/>
              <a:t>problems and interests</a:t>
            </a:r>
            <a:r>
              <a:rPr lang="en-US" sz="1800"/>
              <a:t>;</a:t>
            </a:r>
            <a:endParaRPr/>
          </a:p>
          <a:p>
            <a:pPr indent="0" lvl="0" marL="0" rtl="0" algn="l">
              <a:spcBef>
                <a:spcPts val="0"/>
              </a:spcBef>
              <a:spcAft>
                <a:spcPts val="0"/>
              </a:spcAft>
              <a:buNone/>
            </a:pPr>
            <a:r>
              <a:rPr lang="en-US" sz="1800"/>
              <a:t>5.  De-emphasized the family and community contexts affecting women’s activities;</a:t>
            </a:r>
            <a:br>
              <a:rPr lang="en-US" sz="1800"/>
            </a:br>
            <a:r>
              <a:rPr lang="en-US" sz="1800"/>
              <a:t>6.  Often resulted in separate projects for women apart from broad development programs;</a:t>
            </a:r>
            <a:br>
              <a:rPr lang="en-US" sz="1800"/>
            </a:br>
            <a:r>
              <a:rPr lang="en-US" sz="1800"/>
              <a:t>7.  Non-confrontational, thus failed to transform the fundamental status of women.</a:t>
            </a:r>
            <a:endParaRPr/>
          </a:p>
          <a:p>
            <a:pPr indent="0" lvl="0" marL="0" rtl="0" algn="l">
              <a:spcBef>
                <a:spcPts val="0"/>
              </a:spcBef>
              <a:spcAft>
                <a:spcPts val="0"/>
              </a:spcAft>
              <a:buNone/>
            </a:pPr>
            <a:r>
              <a:t/>
            </a:r>
            <a:endParaRPr sz="18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77" name="Google Shape;177;p14:notes"/>
          <p:cNvSpPr/>
          <p:nvPr>
            <p:ph idx="2" type="sldImg"/>
          </p:nvPr>
        </p:nvSpPr>
        <p:spPr>
          <a:xfrm>
            <a:off x="381000" y="304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78" name="Google Shape;178;p14:notes"/>
          <p:cNvSpPr txBox="1"/>
          <p:nvPr>
            <p:ph idx="1" type="body"/>
          </p:nvPr>
        </p:nvSpPr>
        <p:spPr>
          <a:xfrm>
            <a:off x="381000" y="3810000"/>
            <a:ext cx="6477000" cy="5334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GAD approaches argued that:</a:t>
            </a:r>
            <a:endParaRPr/>
          </a:p>
          <a:p>
            <a:pPr indent="0" lvl="0" marL="0" rtl="0" algn="l">
              <a:spcBef>
                <a:spcPts val="0"/>
              </a:spcBef>
              <a:spcAft>
                <a:spcPts val="0"/>
              </a:spcAft>
              <a:buNone/>
            </a:pPr>
            <a:r>
              <a:rPr lang="en-US" sz="1800"/>
              <a:t>1.  Development processes in poor countries or less-developed countries (LDCs) were deeply influenced by the inequitable structures of the international economic system.</a:t>
            </a:r>
            <a:endParaRPr/>
          </a:p>
          <a:p>
            <a:pPr indent="0" lvl="0" marL="0" rtl="0" algn="l">
              <a:spcBef>
                <a:spcPts val="0"/>
              </a:spcBef>
              <a:spcAft>
                <a:spcPts val="0"/>
              </a:spcAft>
              <a:buNone/>
            </a:pPr>
            <a:r>
              <a:rPr lang="en-US" sz="1800"/>
              <a:t>2.  Women have always been integrated into development processes, but those processes essentially flawed.</a:t>
            </a:r>
            <a:endParaRPr/>
          </a:p>
          <a:p>
            <a:pPr indent="0" lvl="0" marL="0" rtl="0" algn="l">
              <a:spcBef>
                <a:spcPts val="0"/>
              </a:spcBef>
              <a:spcAft>
                <a:spcPts val="0"/>
              </a:spcAft>
              <a:buNone/>
            </a:pPr>
            <a:r>
              <a:rPr lang="en-US" sz="1800"/>
              <a:t>3.  Men, as well as women, are hurt by development programs that do not alter repressive class, ethnic, and racial structures.</a:t>
            </a:r>
            <a:endParaRPr/>
          </a:p>
          <a:p>
            <a:pPr indent="0" lvl="0" marL="0" rtl="0" algn="l">
              <a:spcBef>
                <a:spcPts val="0"/>
              </a:spcBef>
              <a:spcAft>
                <a:spcPts val="0"/>
              </a:spcAft>
              <a:buNone/>
            </a:pPr>
            <a:r>
              <a:rPr lang="en-US" sz="1800"/>
              <a:t>4.  One cannot assume women’s solidarity across class and racial lines, but patriarchal values and institutions may oppress women in every social-economic category.</a:t>
            </a:r>
            <a:endParaRPr/>
          </a:p>
          <a:p>
            <a:pPr indent="0" lvl="0" marL="0" rtl="0" algn="l">
              <a:spcBef>
                <a:spcPts val="0"/>
              </a:spcBef>
              <a:spcAft>
                <a:spcPts val="0"/>
              </a:spcAft>
              <a:buNone/>
            </a:pPr>
            <a:r>
              <a:rPr lang="en-US" sz="1800"/>
              <a:t>5.  Development policies should not isolate women’s productive or reproductive roles:  they are intertwined in women’s lives.</a:t>
            </a:r>
            <a:endParaRPr/>
          </a:p>
          <a:p>
            <a:pPr indent="0" lvl="0" marL="0" rtl="0" algn="l">
              <a:spcBef>
                <a:spcPts val="0"/>
              </a:spcBef>
              <a:spcAft>
                <a:spcPts val="0"/>
              </a:spcAft>
              <a:buNone/>
            </a:pPr>
            <a:r>
              <a:rPr lang="en-US" sz="1800"/>
              <a:t>6.  Women are agents of change and must organize politically.</a:t>
            </a:r>
            <a:endParaRPr/>
          </a:p>
          <a:p>
            <a:pPr indent="0" lvl="0" marL="0" rtl="0" algn="l">
              <a:spcBef>
                <a:spcPts val="0"/>
              </a:spcBef>
              <a:spcAft>
                <a:spcPts val="0"/>
              </a:spcAft>
              <a:buNone/>
            </a:pPr>
            <a:r>
              <a:rPr lang="en-US" sz="1800"/>
              <a:t>7.  Successful development does not “target” women, it empowers them.</a:t>
            </a:r>
            <a:endParaRPr sz="80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84" name="Google Shape;184;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85" name="Google Shape;185;p15: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Empowerment may be defined as:</a:t>
            </a:r>
            <a:endParaRPr/>
          </a:p>
          <a:p>
            <a:pPr indent="0" lvl="0" marL="0" rtl="0" algn="l">
              <a:spcBef>
                <a:spcPts val="0"/>
              </a:spcBef>
              <a:spcAft>
                <a:spcPts val="0"/>
              </a:spcAft>
              <a:buNone/>
            </a:pPr>
            <a:r>
              <a:rPr lang="en-US" sz="1800"/>
              <a:t>A process through which women and men in disadvantaged positions increase their access to knowledge, resources, decision-making power, and raise their awareness of participation in their communities, in order to reach a level of control over their own environment.</a:t>
            </a:r>
            <a:endParaRPr/>
          </a:p>
          <a:p>
            <a:pPr indent="0" lvl="0" marL="0" rtl="0" algn="l">
              <a:spcBef>
                <a:spcPts val="0"/>
              </a:spcBef>
              <a:spcAft>
                <a:spcPts val="0"/>
              </a:spcAft>
              <a:buNone/>
            </a:pPr>
            <a:r>
              <a:rPr lang="en-US" sz="1800"/>
              <a:t>					Source:  World Food Programme,</a:t>
            </a:r>
            <a:endParaRPr/>
          </a:p>
          <a:p>
            <a:pPr indent="0" lvl="0" marL="0" rtl="0" algn="l">
              <a:spcBef>
                <a:spcPts val="0"/>
              </a:spcBef>
              <a:spcAft>
                <a:spcPts val="0"/>
              </a:spcAft>
              <a:buNone/>
            </a:pPr>
            <a:r>
              <a:rPr lang="en-US" sz="1800" u="sng"/>
              <a:t>					Gender Glossary</a:t>
            </a:r>
            <a:r>
              <a:rPr lang="en-US" sz="1800"/>
              <a:t>, n.d. (1998?)</a:t>
            </a:r>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1" name="Google Shape;191;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92" name="Google Shape;192;p16: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	This is an index developed by the </a:t>
            </a:r>
            <a:r>
              <a:rPr lang="en-US" sz="1800" u="sng"/>
              <a:t>U.N. Development Programme</a:t>
            </a:r>
            <a:r>
              <a:rPr lang="en-US" sz="1800"/>
              <a:t>.  It quantitatively measures the empowerment of women on a country-by-country basis, by using these three indicators:</a:t>
            </a:r>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8" name="Google Shape;198;p17:notes"/>
          <p:cNvSpPr/>
          <p:nvPr>
            <p:ph idx="2" type="sldImg"/>
          </p:nvPr>
        </p:nvSpPr>
        <p:spPr>
          <a:xfrm>
            <a:off x="381000" y="304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99" name="Google Shape;199;p17:notes"/>
          <p:cNvSpPr txBox="1"/>
          <p:nvPr>
            <p:ph idx="1" type="body"/>
          </p:nvPr>
        </p:nvSpPr>
        <p:spPr>
          <a:xfrm>
            <a:off x="914400" y="4114800"/>
            <a:ext cx="5105400" cy="4800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The Rio de Janeiro conference on the environment and development (1992) acknowledged </a:t>
            </a:r>
            <a:r>
              <a:rPr b="1" lang="en-US" sz="1800"/>
              <a:t>women’s roles in protecting the environment, and the special impact of environmental degradation on women.</a:t>
            </a:r>
            <a:endParaRPr b="1"/>
          </a:p>
          <a:p>
            <a:pPr indent="0" lvl="0" marL="0" rtl="0" algn="l">
              <a:spcBef>
                <a:spcPts val="0"/>
              </a:spcBef>
              <a:spcAft>
                <a:spcPts val="0"/>
              </a:spcAft>
              <a:buNone/>
            </a:pPr>
            <a:r>
              <a:rPr lang="en-US" sz="1800"/>
              <a:t>The Vienna conference on human rights (1993) included </a:t>
            </a:r>
            <a:r>
              <a:rPr b="1" lang="en-US" sz="1800"/>
              <a:t>“women’s rights as human rights</a:t>
            </a:r>
            <a:r>
              <a:rPr lang="en-US" sz="1800"/>
              <a:t>”.</a:t>
            </a:r>
            <a:endParaRPr/>
          </a:p>
          <a:p>
            <a:pPr indent="0" lvl="0" marL="0" rtl="0" algn="l">
              <a:spcBef>
                <a:spcPts val="900"/>
              </a:spcBef>
              <a:spcAft>
                <a:spcPts val="0"/>
              </a:spcAft>
              <a:buNone/>
            </a:pPr>
            <a:r>
              <a:rPr lang="en-US" sz="1800"/>
              <a:t>The Cairo conference on population and development (1994) addressed </a:t>
            </a:r>
            <a:r>
              <a:rPr b="1" lang="en-US" sz="1800"/>
              <a:t>women’s needs for access to health, maternal care, and family planning facilities</a:t>
            </a:r>
            <a:r>
              <a:rPr lang="en-US" sz="1800"/>
              <a:t>.</a:t>
            </a:r>
            <a:endParaRPr sz="1600"/>
          </a:p>
          <a:p>
            <a:pPr indent="0" lvl="0" marL="0" rtl="0" algn="l">
              <a:spcBef>
                <a:spcPts val="900"/>
              </a:spcBef>
              <a:spcAft>
                <a:spcPts val="0"/>
              </a:spcAft>
              <a:buNone/>
            </a:pPr>
            <a:r>
              <a:rPr lang="en-US" sz="1800"/>
              <a:t>The Fourth World Conference on Women in Beijing (1995) built on earlier international conferences, national government efforts, and lobbying by NGOs</a:t>
            </a:r>
            <a:r>
              <a:rPr b="1" lang="en-US" sz="1800"/>
              <a:t> to develop gender-sensitive strategies in its </a:t>
            </a:r>
            <a:r>
              <a:rPr b="1" lang="en-US" sz="1800" u="sng"/>
              <a:t>Platform for Action.</a:t>
            </a:r>
            <a:endParaRPr b="1" sz="1600"/>
          </a:p>
          <a:p>
            <a:pPr indent="0" lvl="0" marL="0" rtl="0" algn="ctr">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1" name="Google Shape;261;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9" name="Google Shape;279;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1" name="Google Shape;291;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3" name="Google Shape;303;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4" name="Google Shape;314;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1" name="Google Shape;341;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6" name="Google Shape;116;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17" name="Google Shape;117;p6: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WID/GAD - </a:t>
            </a:r>
            <a:r>
              <a:rPr b="1" lang="en-US" sz="1800"/>
              <a:t>Women In Development/Gender and Development</a:t>
            </a:r>
            <a:r>
              <a:rPr lang="en-US" sz="1800"/>
              <a:t> - forms an inseparable bond with </a:t>
            </a:r>
            <a:r>
              <a:rPr b="1" lang="en-US" sz="1800"/>
              <a:t>Health</a:t>
            </a:r>
            <a:r>
              <a:rPr lang="en-US" sz="1800"/>
              <a:t> and SHD - </a:t>
            </a:r>
            <a:r>
              <a:rPr b="1" lang="en-US" sz="1800"/>
              <a:t>Sustainable Human Development</a:t>
            </a:r>
            <a:r>
              <a:rPr lang="en-US" sz="1800"/>
              <a:t>.</a:t>
            </a:r>
            <a:endParaRPr/>
          </a:p>
          <a:p>
            <a:pPr indent="0" lvl="0" marL="0" rtl="0" algn="l">
              <a:spcBef>
                <a:spcPts val="0"/>
              </a:spcBef>
              <a:spcAft>
                <a:spcPts val="0"/>
              </a:spcAft>
              <a:buNone/>
            </a:pPr>
            <a:r>
              <a:t/>
            </a:r>
            <a:endParaRPr sz="1800"/>
          </a:p>
          <a:p>
            <a:pPr indent="0" lvl="0" marL="0" rtl="0" algn="l">
              <a:spcBef>
                <a:spcPts val="0"/>
              </a:spcBef>
              <a:spcAft>
                <a:spcPts val="0"/>
              </a:spcAft>
              <a:buNone/>
            </a:pPr>
            <a:r>
              <a:rPr lang="en-US" sz="1800"/>
              <a:t>The learning objectives for this course include:</a:t>
            </a:r>
            <a:endParaRPr/>
          </a:p>
          <a:p>
            <a:pPr indent="-114300" lvl="0" marL="0" rtl="0" algn="l">
              <a:spcBef>
                <a:spcPts val="0"/>
              </a:spcBef>
              <a:spcAft>
                <a:spcPts val="0"/>
              </a:spcAft>
              <a:buClr>
                <a:schemeClr val="dk1"/>
              </a:buClr>
              <a:buSzPts val="1800"/>
              <a:buFont typeface="Arial"/>
              <a:buChar char="*"/>
            </a:pPr>
            <a:r>
              <a:rPr lang="en-US" sz="1800"/>
              <a:t> a history of the development of WID/GAD and a discussion of the connection between gender and development.  </a:t>
            </a:r>
            <a:endParaRPr/>
          </a:p>
          <a:p>
            <a:pPr indent="-114300" lvl="0" marL="0" rtl="0" algn="l">
              <a:spcBef>
                <a:spcPts val="0"/>
              </a:spcBef>
              <a:spcAft>
                <a:spcPts val="0"/>
              </a:spcAft>
              <a:buClr>
                <a:schemeClr val="dk1"/>
              </a:buClr>
              <a:buSzPts val="1800"/>
              <a:buFont typeface="Arial"/>
              <a:buChar char="*"/>
            </a:pPr>
            <a:r>
              <a:rPr lang="en-US" sz="1800"/>
              <a:t>a discussion of health issues that are pertinent to the continuing evolution of WID/GAD</a:t>
            </a:r>
            <a:endParaRPr/>
          </a:p>
          <a:p>
            <a:pPr indent="-114300" lvl="0" marL="0" rtl="0" algn="l">
              <a:spcBef>
                <a:spcPts val="0"/>
              </a:spcBef>
              <a:spcAft>
                <a:spcPts val="0"/>
              </a:spcAft>
              <a:buClr>
                <a:schemeClr val="dk1"/>
              </a:buClr>
              <a:buSzPts val="1800"/>
              <a:buFont typeface="Arial"/>
              <a:buChar char="*"/>
            </a:pPr>
            <a:r>
              <a:rPr lang="en-US" sz="1800"/>
              <a:t>and a discussion of a strategy for obtaining sustainable human development.</a:t>
            </a:r>
            <a:endParaRPr/>
          </a:p>
          <a:p>
            <a:pPr indent="0" lvl="0" marL="0" rtl="0" algn="l">
              <a:spcBef>
                <a:spcPts val="0"/>
              </a:spcBef>
              <a:spcAft>
                <a:spcPts val="0"/>
              </a:spcAft>
              <a:buClr>
                <a:schemeClr val="dk1"/>
              </a:buClr>
              <a:buSzPts val="1800"/>
              <a:buFont typeface="Arial"/>
              <a:buNone/>
            </a:pPr>
            <a:r>
              <a:t/>
            </a:r>
            <a:endParaRPr sz="1800"/>
          </a:p>
          <a:p>
            <a:pPr indent="0" lvl="0" marL="0" rtl="0" algn="l">
              <a:spcBef>
                <a:spcPts val="0"/>
              </a:spcBef>
              <a:spcAft>
                <a:spcPts val="0"/>
              </a:spcAft>
              <a:buNone/>
            </a:pPr>
            <a:r>
              <a:rPr lang="en-US" sz="1800"/>
              <a:t>This lecture features</a:t>
            </a:r>
            <a:endParaRPr/>
          </a:p>
          <a:p>
            <a:pPr indent="0" lvl="0" marL="0" rtl="0" algn="l">
              <a:spcBef>
                <a:spcPts val="0"/>
              </a:spcBef>
              <a:spcAft>
                <a:spcPts val="0"/>
              </a:spcAft>
              <a:buNone/>
            </a:pPr>
            <a:r>
              <a:rPr b="1" lang="en-US"/>
              <a:t>Gender and Development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other two lectures on the topic are</a:t>
            </a:r>
            <a:r>
              <a:rPr b="1" lang="en-US"/>
              <a:t> </a:t>
            </a:r>
            <a:endParaRPr/>
          </a:p>
          <a:p>
            <a:pPr indent="0" lvl="0" marL="0" rtl="0" algn="l">
              <a:spcBef>
                <a:spcPts val="0"/>
              </a:spcBef>
              <a:spcAft>
                <a:spcPts val="0"/>
              </a:spcAft>
              <a:buNone/>
            </a:pPr>
            <a:r>
              <a:rPr b="1" lang="en-US"/>
              <a:t>Sustainable Human Development (SHD)</a:t>
            </a:r>
            <a:endParaRPr/>
          </a:p>
          <a:p>
            <a:pPr indent="0" lvl="0" marL="0" rtl="0" algn="l">
              <a:spcBef>
                <a:spcPts val="0"/>
              </a:spcBef>
              <a:spcAft>
                <a:spcPts val="0"/>
              </a:spcAft>
              <a:buNone/>
            </a:pPr>
            <a:r>
              <a:rPr b="1" lang="en-US"/>
              <a:t>Interactions between GAD, SHD and women’s health</a:t>
            </a:r>
            <a:endParaRPr/>
          </a:p>
          <a:p>
            <a:pPr indent="0" lvl="0" marL="0" rtl="0" algn="l">
              <a:spcBef>
                <a:spcPts val="0"/>
              </a:spcBef>
              <a:spcAft>
                <a:spcPts val="0"/>
              </a:spcAft>
              <a:buNone/>
            </a:pPr>
            <a:r>
              <a:t/>
            </a:r>
            <a:endParaRPr b="1"/>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27" name="Google Shape;12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28" name="Google Shape;128;p7: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What is the connection between gender and development?</a:t>
            </a:r>
            <a:endParaRPr sz="1800"/>
          </a:p>
          <a:p>
            <a:pPr indent="0" lvl="0" marL="0" rtl="0" algn="l">
              <a:spcBef>
                <a:spcPts val="0"/>
              </a:spcBef>
              <a:spcAft>
                <a:spcPts val="0"/>
              </a:spcAft>
              <a:buNone/>
            </a:pPr>
            <a:r>
              <a:rPr lang="en-US" sz="1800"/>
              <a:t>In the 1960s and 1970s, two international concerns emerged:</a:t>
            </a:r>
            <a:endParaRPr sz="1800"/>
          </a:p>
          <a:p>
            <a:pPr indent="0" lvl="0" marL="0" rtl="0" algn="l">
              <a:spcBef>
                <a:spcPts val="0"/>
              </a:spcBef>
              <a:spcAft>
                <a:spcPts val="0"/>
              </a:spcAft>
              <a:buNone/>
            </a:pPr>
            <a:r>
              <a:rPr lang="en-US" sz="1800"/>
              <a:t>1.  Women’s movements for equal rights</a:t>
            </a:r>
            <a:endParaRPr/>
          </a:p>
          <a:p>
            <a:pPr indent="0" lvl="0" marL="0" rtl="0" algn="l">
              <a:spcBef>
                <a:spcPts val="0"/>
              </a:spcBef>
              <a:spcAft>
                <a:spcPts val="0"/>
              </a:spcAft>
              <a:buNone/>
            </a:pPr>
            <a:r>
              <a:rPr lang="en-US" sz="1800"/>
              <a:t>2.  Criticisms of development processes.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0" name="Google Shape;140;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41" name="Google Shape;141;p9: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None/>
            </a:pPr>
            <a:r>
              <a:rPr lang="en-US" sz="1800"/>
              <a:t>Women’s organizations, especially in North America and western Europe, mobilized to demand:</a:t>
            </a:r>
            <a:endParaRPr/>
          </a:p>
          <a:p>
            <a:pPr indent="-114300" lvl="0" marL="0" rtl="0" algn="l">
              <a:spcBef>
                <a:spcPts val="0"/>
              </a:spcBef>
              <a:spcAft>
                <a:spcPts val="0"/>
              </a:spcAft>
              <a:buClr>
                <a:schemeClr val="dk1"/>
              </a:buClr>
              <a:buSzPts val="1800"/>
              <a:buFont typeface="Arial"/>
              <a:buChar char="*"/>
            </a:pPr>
            <a:r>
              <a:rPr lang="en-US" sz="1800"/>
              <a:t>equal legal rights</a:t>
            </a:r>
            <a:endParaRPr/>
          </a:p>
          <a:p>
            <a:pPr indent="-114300" lvl="0" marL="0" rtl="0" algn="l">
              <a:spcBef>
                <a:spcPts val="0"/>
              </a:spcBef>
              <a:spcAft>
                <a:spcPts val="0"/>
              </a:spcAft>
              <a:buClr>
                <a:schemeClr val="dk1"/>
              </a:buClr>
              <a:buSzPts val="1800"/>
              <a:buFont typeface="Arial"/>
              <a:buChar char="*"/>
            </a:pPr>
            <a:r>
              <a:rPr lang="en-US" sz="1800"/>
              <a:t>expanded access to jobs and other economic resources</a:t>
            </a:r>
            <a:endParaRPr/>
          </a:p>
          <a:p>
            <a:pPr indent="-114300" lvl="0" marL="0" rtl="0" algn="l">
              <a:spcBef>
                <a:spcPts val="0"/>
              </a:spcBef>
              <a:spcAft>
                <a:spcPts val="0"/>
              </a:spcAft>
              <a:buClr>
                <a:schemeClr val="dk1"/>
              </a:buClr>
              <a:buSzPts val="1800"/>
              <a:buFont typeface="Arial"/>
              <a:buChar char="*"/>
            </a:pPr>
            <a:r>
              <a:rPr lang="en-US" sz="1800"/>
              <a:t>a voice in government policies</a:t>
            </a:r>
            <a:endParaRPr/>
          </a:p>
          <a:p>
            <a:pPr indent="-114300" lvl="0" marL="0" rtl="0" algn="l">
              <a:spcBef>
                <a:spcPts val="0"/>
              </a:spcBef>
              <a:spcAft>
                <a:spcPts val="0"/>
              </a:spcAft>
              <a:buClr>
                <a:schemeClr val="dk1"/>
              </a:buClr>
              <a:buSzPts val="1800"/>
              <a:buFont typeface="Arial"/>
              <a:buChar char="*"/>
            </a:pPr>
            <a:r>
              <a:rPr lang="en-US" sz="1800"/>
              <a:t>shared responsibility by men for household work and child care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4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4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5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5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5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5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5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5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5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5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5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5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4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4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4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4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4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4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4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4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4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4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4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4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4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4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4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4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4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4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4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4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4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4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4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4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4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5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5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68" name="Google Shape;68;p5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5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5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5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4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Arial"/>
                <a:ea typeface="Arial"/>
                <a:cs typeface="Arial"/>
                <a:sym typeface="Arial"/>
              </a:defRPr>
            </a:lvl1pPr>
            <a:lvl2pPr indent="0" lvl="1" marL="0" marR="0" rtl="0" algn="r">
              <a:spcBef>
                <a:spcPts val="0"/>
              </a:spcBef>
              <a:buNone/>
              <a:defRPr b="0" i="0" sz="1200" u="none" cap="none" strike="noStrike">
                <a:solidFill>
                  <a:srgbClr val="888888"/>
                </a:solidFill>
                <a:latin typeface="Arial"/>
                <a:ea typeface="Arial"/>
                <a:cs typeface="Arial"/>
                <a:sym typeface="Arial"/>
              </a:defRPr>
            </a:lvl2pPr>
            <a:lvl3pPr indent="0" lvl="2" marL="0" marR="0" rtl="0" algn="r">
              <a:spcBef>
                <a:spcPts val="0"/>
              </a:spcBef>
              <a:buNone/>
              <a:defRPr b="0" i="0" sz="1200" u="none" cap="none" strike="noStrike">
                <a:solidFill>
                  <a:srgbClr val="888888"/>
                </a:solidFill>
                <a:latin typeface="Arial"/>
                <a:ea typeface="Arial"/>
                <a:cs typeface="Arial"/>
                <a:sym typeface="Arial"/>
              </a:defRPr>
            </a:lvl3pPr>
            <a:lvl4pPr indent="0" lvl="3" marL="0" marR="0" rtl="0" algn="r">
              <a:spcBef>
                <a:spcPts val="0"/>
              </a:spcBef>
              <a:buNone/>
              <a:defRPr b="0" i="0" sz="1200" u="none" cap="none" strike="noStrike">
                <a:solidFill>
                  <a:srgbClr val="888888"/>
                </a:solidFill>
                <a:latin typeface="Arial"/>
                <a:ea typeface="Arial"/>
                <a:cs typeface="Arial"/>
                <a:sym typeface="Arial"/>
              </a:defRPr>
            </a:lvl4pPr>
            <a:lvl5pPr indent="0" lvl="4" marL="0" marR="0" rtl="0" algn="r">
              <a:spcBef>
                <a:spcPts val="0"/>
              </a:spcBef>
              <a:buNone/>
              <a:defRPr b="0" i="0" sz="1200" u="none" cap="none" strike="noStrike">
                <a:solidFill>
                  <a:srgbClr val="888888"/>
                </a:solidFill>
                <a:latin typeface="Arial"/>
                <a:ea typeface="Arial"/>
                <a:cs typeface="Arial"/>
                <a:sym typeface="Arial"/>
              </a:defRPr>
            </a:lvl5pPr>
            <a:lvl6pPr indent="0" lvl="5" marL="0" marR="0" rtl="0" algn="r">
              <a:spcBef>
                <a:spcPts val="0"/>
              </a:spcBef>
              <a:buNone/>
              <a:defRPr b="0" i="0" sz="1200" u="none" cap="none" strike="noStrike">
                <a:solidFill>
                  <a:srgbClr val="888888"/>
                </a:solidFill>
                <a:latin typeface="Arial"/>
                <a:ea typeface="Arial"/>
                <a:cs typeface="Arial"/>
                <a:sym typeface="Arial"/>
              </a:defRPr>
            </a:lvl6pPr>
            <a:lvl7pPr indent="0" lvl="6" marL="0" marR="0" rtl="0" algn="r">
              <a:spcBef>
                <a:spcPts val="0"/>
              </a:spcBef>
              <a:buNone/>
              <a:defRPr b="0" i="0" sz="1200" u="none" cap="none" strike="noStrike">
                <a:solidFill>
                  <a:srgbClr val="888888"/>
                </a:solidFill>
                <a:latin typeface="Arial"/>
                <a:ea typeface="Arial"/>
                <a:cs typeface="Arial"/>
                <a:sym typeface="Arial"/>
              </a:defRPr>
            </a:lvl7pPr>
            <a:lvl8pPr indent="0" lvl="7" marL="0" marR="0" rtl="0" algn="r">
              <a:spcBef>
                <a:spcPts val="0"/>
              </a:spcBef>
              <a:buNone/>
              <a:defRPr b="0" i="0" sz="1200" u="none" cap="none" strike="noStrike">
                <a:solidFill>
                  <a:srgbClr val="888888"/>
                </a:solidFill>
                <a:latin typeface="Arial"/>
                <a:ea typeface="Arial"/>
                <a:cs typeface="Arial"/>
                <a:sym typeface="Arial"/>
              </a:defRPr>
            </a:lvl8pPr>
            <a:lvl9pPr indent="0" lvl="8" marL="0" marR="0" rtl="0" algn="r">
              <a:spcBef>
                <a:spcPts val="0"/>
              </a:spcBef>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4.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vmlDrawing" Target="../drawings/vmlDrawing1.vml"/><Relationship Id="rId4" Type="http://schemas.openxmlformats.org/officeDocument/2006/relationships/oleObject" Target="../embeddings/oleObject1.bin"/><Relationship Id="rId5" Type="http://schemas.openxmlformats.org/officeDocument/2006/relationships/oleObject" Target="../embeddings/oleObject1.bin"/><Relationship Id="rId6"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vmlDrawing" Target="../drawings/vmlDrawing2.vml"/><Relationship Id="rId4" Type="http://schemas.openxmlformats.org/officeDocument/2006/relationships/oleObject" Target="../embeddings/oleObject2.bin"/><Relationship Id="rId5" Type="http://schemas.openxmlformats.org/officeDocument/2006/relationships/oleObject" Target="../embeddings/oleObject2.bin"/><Relationship Id="rId6"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1524000" y="457200"/>
            <a:ext cx="8915400" cy="34290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Aharoni"/>
              <a:buNone/>
            </a:pPr>
            <a:br>
              <a:rPr b="1" lang="en-US" sz="4800">
                <a:latin typeface="Aharoni"/>
                <a:ea typeface="Aharoni"/>
                <a:cs typeface="Aharoni"/>
                <a:sym typeface="Aharoni"/>
              </a:rPr>
            </a:br>
            <a:r>
              <a:rPr b="1" lang="en-US" sz="4800">
                <a:latin typeface="Aharoni"/>
                <a:ea typeface="Aharoni"/>
                <a:cs typeface="Aharoni"/>
                <a:sym typeface="Aharoni"/>
              </a:rPr>
              <a:t> </a:t>
            </a:r>
            <a:endParaRPr/>
          </a:p>
        </p:txBody>
      </p:sp>
      <p:pic>
        <p:nvPicPr>
          <p:cNvPr id="89" name="Google Shape;89;p1"/>
          <p:cNvPicPr preferRelativeResize="0"/>
          <p:nvPr/>
        </p:nvPicPr>
        <p:blipFill rotWithShape="1">
          <a:blip r:embed="rId3">
            <a:alphaModFix/>
          </a:blip>
          <a:srcRect b="0" l="0" r="0" t="0"/>
          <a:stretch/>
        </p:blipFill>
        <p:spPr>
          <a:xfrm>
            <a:off x="1873250" y="1134276"/>
            <a:ext cx="8445500" cy="2667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Development Processes Criticized</a:t>
            </a:r>
            <a:endParaRPr/>
          </a:p>
        </p:txBody>
      </p:sp>
      <p:sp>
        <p:nvSpPr>
          <p:cNvPr id="152" name="Google Shape;152;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54000" lvl="0" marL="228600" rtl="0" algn="l">
              <a:lnSpc>
                <a:spcPct val="90000"/>
              </a:lnSpc>
              <a:spcBef>
                <a:spcPts val="0"/>
              </a:spcBef>
              <a:spcAft>
                <a:spcPts val="0"/>
              </a:spcAft>
              <a:buClr>
                <a:schemeClr val="dk1"/>
              </a:buClr>
              <a:buSzPts val="4000"/>
              <a:buChar char="•"/>
            </a:pPr>
            <a:r>
              <a:rPr lang="en-US" sz="4000"/>
              <a:t>Economists, governments and international organizations (IOs) defined </a:t>
            </a:r>
            <a:r>
              <a:rPr b="1" lang="en-US" sz="4000"/>
              <a:t>development</a:t>
            </a:r>
            <a:r>
              <a:rPr lang="en-US" sz="4000"/>
              <a:t> primarily in terms of traditional measures, such as increased </a:t>
            </a:r>
            <a:r>
              <a:rPr b="1" lang="en-US" sz="4000"/>
              <a:t>Gross National Product (GNP)</a:t>
            </a:r>
            <a:r>
              <a:rPr lang="en-US" sz="4000"/>
              <a:t> and the </a:t>
            </a:r>
            <a:r>
              <a:rPr b="1" lang="en-US" sz="4000"/>
              <a:t>degree of industrialization</a:t>
            </a:r>
            <a:r>
              <a:rPr lang="en-US" sz="4000"/>
              <a:t>.</a:t>
            </a:r>
            <a:r>
              <a:rPr lang="en-US" sz="4400"/>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lang="en-US"/>
              <a:t>“Women in Development”</a:t>
            </a:r>
            <a:endParaRPr sz="7200">
              <a:solidFill>
                <a:schemeClr val="folHlink"/>
              </a:solidFill>
            </a:endParaRPr>
          </a:p>
        </p:txBody>
      </p:sp>
      <p:sp>
        <p:nvSpPr>
          <p:cNvPr id="159" name="Google Shape;159;p11"/>
          <p:cNvSpPr/>
          <p:nvPr/>
        </p:nvSpPr>
        <p:spPr>
          <a:xfrm>
            <a:off x="2514600" y="1828801"/>
            <a:ext cx="76962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2400">
              <a:solidFill>
                <a:schemeClr val="folHlink"/>
              </a:solidFill>
              <a:latin typeface="Arial"/>
              <a:ea typeface="Arial"/>
              <a:cs typeface="Arial"/>
              <a:sym typeface="Arial"/>
            </a:endParaRPr>
          </a:p>
          <a:p>
            <a:pPr indent="0" lvl="0" marL="0" marR="0" rtl="0" algn="l">
              <a:spcBef>
                <a:spcPts val="0"/>
              </a:spcBef>
              <a:spcAft>
                <a:spcPts val="0"/>
              </a:spcAft>
              <a:buNone/>
            </a:pPr>
            <a:r>
              <a:t/>
            </a:r>
            <a:endParaRPr sz="2400">
              <a:solidFill>
                <a:schemeClr val="folHlink"/>
              </a:solidFill>
              <a:latin typeface="Arial"/>
              <a:ea typeface="Arial"/>
              <a:cs typeface="Arial"/>
              <a:sym typeface="Arial"/>
            </a:endParaRPr>
          </a:p>
        </p:txBody>
      </p:sp>
      <p:sp>
        <p:nvSpPr>
          <p:cNvPr id="160" name="Google Shape;160;p11"/>
          <p:cNvSpPr txBox="1"/>
          <p:nvPr>
            <p:ph idx="1" type="body"/>
          </p:nvPr>
        </p:nvSpPr>
        <p:spPr>
          <a:xfrm>
            <a:off x="0" y="1825625"/>
            <a:ext cx="12105300" cy="4936800"/>
          </a:xfrm>
          <a:prstGeom prst="rect">
            <a:avLst/>
          </a:prstGeom>
          <a:noFill/>
          <a:ln>
            <a:noFill/>
          </a:ln>
        </p:spPr>
        <p:txBody>
          <a:bodyPr anchorCtr="0" anchor="t" bIns="45700" lIns="91425" spcFirstLastPara="1" rIns="91425" wrap="square" tIns="45700">
            <a:normAutofit lnSpcReduction="10000"/>
          </a:bodyPr>
          <a:lstStyle/>
          <a:p>
            <a:pPr indent="-279400" lvl="0" marL="228600" rtl="0" algn="l">
              <a:lnSpc>
                <a:spcPct val="90000"/>
              </a:lnSpc>
              <a:spcBef>
                <a:spcPts val="0"/>
              </a:spcBef>
              <a:spcAft>
                <a:spcPts val="0"/>
              </a:spcAft>
              <a:buClr>
                <a:schemeClr val="dk1"/>
              </a:buClr>
              <a:buSzPts val="4400"/>
              <a:buFont typeface="Arial"/>
              <a:buChar char="●"/>
            </a:pPr>
            <a:r>
              <a:rPr lang="en-US" sz="4400"/>
              <a:t>The convergence of Women’s issues and Development problems led to the growth of the</a:t>
            </a:r>
            <a:br>
              <a:rPr lang="en-US" sz="4400"/>
            </a:br>
            <a:r>
              <a:rPr lang="en-US" sz="4400"/>
              <a:t>“</a:t>
            </a:r>
            <a:r>
              <a:rPr b="1" lang="en-US" sz="4400"/>
              <a:t>Women in Development</a:t>
            </a:r>
            <a:r>
              <a:rPr lang="en-US" sz="4400"/>
              <a:t>” (WID) field of study and policy advocacy.</a:t>
            </a:r>
            <a:endParaRPr sz="4400"/>
          </a:p>
          <a:p>
            <a:pPr indent="0" lvl="0" marL="457200" rtl="0" algn="l">
              <a:lnSpc>
                <a:spcPct val="100000"/>
              </a:lnSpc>
              <a:spcBef>
                <a:spcPts val="0"/>
              </a:spcBef>
              <a:spcAft>
                <a:spcPts val="0"/>
              </a:spcAft>
              <a:buNone/>
            </a:pPr>
            <a:r>
              <a:rPr lang="en-US" sz="3000"/>
              <a:t>WID advocates argued that:</a:t>
            </a:r>
            <a:endParaRPr sz="2400"/>
          </a:p>
          <a:p>
            <a:pPr indent="-190500" lvl="0" marL="457200" rtl="0" algn="l">
              <a:lnSpc>
                <a:spcPct val="100000"/>
              </a:lnSpc>
              <a:spcBef>
                <a:spcPts val="0"/>
              </a:spcBef>
              <a:spcAft>
                <a:spcPts val="0"/>
              </a:spcAft>
              <a:buSzPts val="3000"/>
              <a:buChar char="*"/>
            </a:pPr>
            <a:r>
              <a:rPr lang="en-US" sz="3000"/>
              <a:t>the benefits of development had not reached women;</a:t>
            </a:r>
            <a:endParaRPr sz="2400"/>
          </a:p>
          <a:p>
            <a:pPr indent="-190500" lvl="0" marL="457200" rtl="0" algn="l">
              <a:lnSpc>
                <a:spcPct val="100000"/>
              </a:lnSpc>
              <a:spcBef>
                <a:spcPts val="0"/>
              </a:spcBef>
              <a:spcAft>
                <a:spcPts val="0"/>
              </a:spcAft>
              <a:buSzPts val="3000"/>
              <a:buChar char="*"/>
            </a:pPr>
            <a:r>
              <a:rPr lang="en-US" sz="3000"/>
              <a:t>in some economic sectors women’s position was undermined;</a:t>
            </a:r>
            <a:endParaRPr sz="2400"/>
          </a:p>
          <a:p>
            <a:pPr indent="-190500" lvl="0" marL="457200" rtl="0" algn="l">
              <a:lnSpc>
                <a:spcPct val="100000"/>
              </a:lnSpc>
              <a:spcBef>
                <a:spcPts val="0"/>
              </a:spcBef>
              <a:spcAft>
                <a:spcPts val="0"/>
              </a:spcAft>
              <a:buSzPts val="3000"/>
              <a:buChar char="*"/>
            </a:pPr>
            <a:r>
              <a:rPr lang="en-US" sz="3000"/>
              <a:t>women should be integrated into the design and implementation of development programs through legal and administrative changes.</a:t>
            </a:r>
            <a:endParaRPr sz="5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WID advocates sought change:</a:t>
            </a:r>
            <a:endParaRPr/>
          </a:p>
        </p:txBody>
      </p:sp>
      <p:sp>
        <p:nvSpPr>
          <p:cNvPr id="167" name="Google Shape;167;p12"/>
          <p:cNvSpPr txBox="1"/>
          <p:nvPr>
            <p:ph idx="1" type="body"/>
          </p:nvPr>
        </p:nvSpPr>
        <p:spPr>
          <a:xfrm>
            <a:off x="659875" y="1752600"/>
            <a:ext cx="10444899" cy="44958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Arial"/>
              <a:buChar char="●"/>
            </a:pPr>
            <a:r>
              <a:rPr lang="en-US"/>
              <a:t>WID advocates sought to </a:t>
            </a:r>
            <a:r>
              <a:rPr b="1" lang="en-US"/>
              <a:t>change development practices</a:t>
            </a:r>
            <a:r>
              <a:rPr lang="en-US"/>
              <a:t> by pu</a:t>
            </a:r>
            <a:r>
              <a:rPr b="1" lang="en-US"/>
              <a:t>shing governments and international organizations</a:t>
            </a:r>
            <a:r>
              <a:rPr lang="en-US"/>
              <a:t> to:</a:t>
            </a:r>
            <a:endParaRPr/>
          </a:p>
          <a:p>
            <a:pPr indent="-228600" lvl="0" marL="228600" rtl="0" algn="l">
              <a:lnSpc>
                <a:spcPct val="90000"/>
              </a:lnSpc>
              <a:spcBef>
                <a:spcPts val="1000"/>
              </a:spcBef>
              <a:spcAft>
                <a:spcPts val="0"/>
              </a:spcAft>
              <a:buClr>
                <a:schemeClr val="dk1"/>
              </a:buClr>
              <a:buSzPts val="2800"/>
              <a:buChar char="•"/>
            </a:pPr>
            <a:r>
              <a:rPr lang="en-US"/>
              <a:t>i</a:t>
            </a:r>
            <a:r>
              <a:rPr lang="en-US" u="sng"/>
              <a:t>nclude women in development projects</a:t>
            </a:r>
            <a:endParaRPr u="sng"/>
          </a:p>
          <a:p>
            <a:pPr indent="-228600" lvl="0" marL="228600" rtl="0" algn="l">
              <a:lnSpc>
                <a:spcPct val="90000"/>
              </a:lnSpc>
              <a:spcBef>
                <a:spcPts val="1000"/>
              </a:spcBef>
              <a:spcAft>
                <a:spcPts val="0"/>
              </a:spcAft>
              <a:buClr>
                <a:schemeClr val="dk1"/>
              </a:buClr>
              <a:buSzPts val="2800"/>
              <a:buChar char="•"/>
            </a:pPr>
            <a:r>
              <a:rPr lang="en-US"/>
              <a:t>re</a:t>
            </a:r>
            <a:r>
              <a:rPr lang="en-US" u="sng"/>
              <a:t>spond to specific concerns and problems of women, </a:t>
            </a:r>
            <a:endParaRPr u="sng"/>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3"/>
          <p:cNvSpPr txBox="1"/>
          <p:nvPr>
            <p:ph type="title"/>
          </p:nvPr>
        </p:nvSpPr>
        <p:spPr>
          <a:xfrm>
            <a:off x="575035" y="381000"/>
            <a:ext cx="10778765" cy="1143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lang="en-US"/>
              <a:t>Critique and Limits of WID</a:t>
            </a:r>
            <a:endParaRPr/>
          </a:p>
        </p:txBody>
      </p:sp>
      <p:sp>
        <p:nvSpPr>
          <p:cNvPr id="174" name="Google Shape;174;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54000" lvl="0" marL="228600" rtl="0" algn="l">
              <a:lnSpc>
                <a:spcPct val="90000"/>
              </a:lnSpc>
              <a:spcBef>
                <a:spcPts val="0"/>
              </a:spcBef>
              <a:spcAft>
                <a:spcPts val="0"/>
              </a:spcAft>
              <a:buClr>
                <a:schemeClr val="dk1"/>
              </a:buClr>
              <a:buSzPts val="4000"/>
              <a:buChar char="•"/>
            </a:pPr>
            <a:r>
              <a:rPr lang="en-US" sz="4000"/>
              <a:t>The mobilization of women as scholars, policy-makers, activists and practitioners of development led to criticisms of the WID policies of the 1970s. </a:t>
            </a:r>
            <a:endParaRPr/>
          </a:p>
          <a:p>
            <a:pPr indent="-254000" lvl="0" marL="228600" rtl="0" algn="l">
              <a:lnSpc>
                <a:spcPct val="90000"/>
              </a:lnSpc>
              <a:spcBef>
                <a:spcPts val="1000"/>
              </a:spcBef>
              <a:spcAft>
                <a:spcPts val="0"/>
              </a:spcAft>
              <a:buClr>
                <a:schemeClr val="dk1"/>
              </a:buClr>
              <a:buSzPts val="4000"/>
              <a:buChar char="•"/>
            </a:pPr>
            <a:r>
              <a:rPr lang="en-US" sz="4000"/>
              <a:t> The limits of the WID approach</a:t>
            </a:r>
            <a:r>
              <a:rPr lang="en-US" sz="4400"/>
              <a:t> </a:t>
            </a:r>
            <a:r>
              <a:rPr lang="en-US" sz="4000"/>
              <a:t>were emphasized.</a:t>
            </a:r>
            <a:endParaRPr sz="4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Emergence of GAD Approaches</a:t>
            </a:r>
            <a:endParaRPr/>
          </a:p>
        </p:txBody>
      </p:sp>
      <p:sp>
        <p:nvSpPr>
          <p:cNvPr id="181" name="Google Shape;181;p14"/>
          <p:cNvSpPr txBox="1"/>
          <p:nvPr>
            <p:ph idx="1" type="body"/>
          </p:nvPr>
        </p:nvSpPr>
        <p:spPr>
          <a:xfrm>
            <a:off x="735289" y="2136743"/>
            <a:ext cx="10869105" cy="41148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Arial"/>
              <a:buNone/>
            </a:pPr>
            <a:r>
              <a:rPr lang="en-US"/>
              <a:t>	</a:t>
            </a:r>
            <a:r>
              <a:rPr lang="en-US" sz="4400"/>
              <a:t>Criticism of the limits of WID led to new ways of thinking about development in the 1980s and 1990s.  The theories and policies that emerged from this rethinking became known as “Gender and Development” (GAD).</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5"/>
          <p:cNvSpPr txBox="1"/>
          <p:nvPr>
            <p:ph type="title"/>
          </p:nvPr>
        </p:nvSpPr>
        <p:spPr>
          <a:xfrm>
            <a:off x="952107" y="304800"/>
            <a:ext cx="9794449" cy="1143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lang="en-US"/>
              <a:t>Empowerment</a:t>
            </a:r>
            <a:endParaRPr/>
          </a:p>
        </p:txBody>
      </p:sp>
      <p:sp>
        <p:nvSpPr>
          <p:cNvPr id="188" name="Google Shape;188;p15"/>
          <p:cNvSpPr txBox="1"/>
          <p:nvPr>
            <p:ph idx="1" type="body"/>
          </p:nvPr>
        </p:nvSpPr>
        <p:spPr>
          <a:xfrm>
            <a:off x="952107" y="1752600"/>
            <a:ext cx="10294070" cy="45720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4400"/>
              <a:buFont typeface="Arial"/>
              <a:buNone/>
            </a:pPr>
            <a:r>
              <a:rPr i="1" lang="en-US" sz="4400"/>
              <a:t>“</a:t>
            </a:r>
            <a:r>
              <a:rPr b="1" i="1" lang="en-US" sz="4400"/>
              <a:t>Empowerment</a:t>
            </a:r>
            <a:r>
              <a:rPr i="1" lang="en-US" sz="4400"/>
              <a:t>”</a:t>
            </a:r>
            <a:r>
              <a:rPr lang="en-US" sz="4400"/>
              <a:t> is a relatively new term for the long-standing recognition that </a:t>
            </a:r>
            <a:r>
              <a:rPr b="1" lang="en-US" sz="4400" u="sng"/>
              <a:t>women and disadvantaged men must be organized to make a difference in the structures of power that confine them to secondary status.</a:t>
            </a:r>
            <a:endParaRPr b="1" i="1" sz="4400" u="sng"/>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lang="en-US"/>
              <a:t>Gender Empowerment Measure</a:t>
            </a:r>
            <a:endParaRPr/>
          </a:p>
        </p:txBody>
      </p:sp>
      <p:sp>
        <p:nvSpPr>
          <p:cNvPr id="195" name="Google Shape;195;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79400" lvl="0" marL="228600" rtl="0" algn="l">
              <a:lnSpc>
                <a:spcPct val="90000"/>
              </a:lnSpc>
              <a:spcBef>
                <a:spcPts val="0"/>
              </a:spcBef>
              <a:spcAft>
                <a:spcPts val="0"/>
              </a:spcAft>
              <a:buClr>
                <a:schemeClr val="dk1"/>
              </a:buClr>
              <a:buSzPts val="4400"/>
              <a:buChar char="•"/>
            </a:pPr>
            <a:r>
              <a:rPr lang="en-US" sz="4400"/>
              <a:t>Power over </a:t>
            </a:r>
            <a:r>
              <a:rPr b="1" lang="en-US" sz="4400"/>
              <a:t>economic resources</a:t>
            </a:r>
            <a:endParaRPr b="1"/>
          </a:p>
          <a:p>
            <a:pPr indent="-279400" lvl="0" marL="228600" rtl="0" algn="l">
              <a:lnSpc>
                <a:spcPct val="90000"/>
              </a:lnSpc>
              <a:spcBef>
                <a:spcPts val="1000"/>
              </a:spcBef>
              <a:spcAft>
                <a:spcPts val="0"/>
              </a:spcAft>
              <a:buClr>
                <a:schemeClr val="dk1"/>
              </a:buClr>
              <a:buSzPts val="4400"/>
              <a:buChar char="•"/>
            </a:pPr>
            <a:r>
              <a:rPr lang="en-US" sz="4400"/>
              <a:t>Participation in </a:t>
            </a:r>
            <a:r>
              <a:rPr b="1" lang="en-US" sz="4400"/>
              <a:t>economic decision making	</a:t>
            </a:r>
            <a:endParaRPr b="1"/>
          </a:p>
          <a:p>
            <a:pPr indent="-279400" lvl="0" marL="228600" rtl="0" algn="l">
              <a:lnSpc>
                <a:spcPct val="90000"/>
              </a:lnSpc>
              <a:spcBef>
                <a:spcPts val="1000"/>
              </a:spcBef>
              <a:spcAft>
                <a:spcPts val="0"/>
              </a:spcAft>
              <a:buClr>
                <a:schemeClr val="dk1"/>
              </a:buClr>
              <a:buSzPts val="4400"/>
              <a:buChar char="•"/>
            </a:pPr>
            <a:r>
              <a:rPr lang="en-US" sz="4400"/>
              <a:t>Access to </a:t>
            </a:r>
            <a:r>
              <a:rPr b="1" lang="en-US" sz="4400"/>
              <a:t>political opportunities</a:t>
            </a:r>
            <a:r>
              <a:rPr lang="en-US"/>
              <a:t>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Major International Conferences </a:t>
            </a:r>
            <a:endParaRPr/>
          </a:p>
        </p:txBody>
      </p:sp>
      <p:sp>
        <p:nvSpPr>
          <p:cNvPr id="202" name="Google Shape;202;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79400" lvl="0" marL="228600" rtl="0" algn="l">
              <a:lnSpc>
                <a:spcPct val="90000"/>
              </a:lnSpc>
              <a:spcBef>
                <a:spcPts val="0"/>
              </a:spcBef>
              <a:spcAft>
                <a:spcPts val="0"/>
              </a:spcAft>
              <a:buClr>
                <a:schemeClr val="dk1"/>
              </a:buClr>
              <a:buSzPts val="4400"/>
              <a:buChar char="•"/>
            </a:pPr>
            <a:r>
              <a:rPr lang="en-US" sz="4400"/>
              <a:t>Rio Conference 1992</a:t>
            </a:r>
            <a:endParaRPr/>
          </a:p>
          <a:p>
            <a:pPr indent="-279400" lvl="0" marL="228600" rtl="0" algn="l">
              <a:lnSpc>
                <a:spcPct val="90000"/>
              </a:lnSpc>
              <a:spcBef>
                <a:spcPts val="1000"/>
              </a:spcBef>
              <a:spcAft>
                <a:spcPts val="0"/>
              </a:spcAft>
              <a:buClr>
                <a:schemeClr val="dk1"/>
              </a:buClr>
              <a:buSzPts val="4400"/>
              <a:buChar char="•"/>
            </a:pPr>
            <a:r>
              <a:rPr lang="en-US" sz="4400"/>
              <a:t>Vienna Conference 1993</a:t>
            </a:r>
            <a:endParaRPr/>
          </a:p>
          <a:p>
            <a:pPr indent="-279400" lvl="0" marL="228600" rtl="0" algn="l">
              <a:lnSpc>
                <a:spcPct val="90000"/>
              </a:lnSpc>
              <a:spcBef>
                <a:spcPts val="1000"/>
              </a:spcBef>
              <a:spcAft>
                <a:spcPts val="0"/>
              </a:spcAft>
              <a:buClr>
                <a:schemeClr val="dk1"/>
              </a:buClr>
              <a:buSzPts val="4400"/>
              <a:buChar char="•"/>
            </a:pPr>
            <a:r>
              <a:rPr lang="en-US" sz="4400"/>
              <a:t>Cairo Conference 1994</a:t>
            </a:r>
            <a:endParaRPr/>
          </a:p>
          <a:p>
            <a:pPr indent="-279400" lvl="0" marL="228600" rtl="0" algn="l">
              <a:lnSpc>
                <a:spcPct val="90000"/>
              </a:lnSpc>
              <a:spcBef>
                <a:spcPts val="1000"/>
              </a:spcBef>
              <a:spcAft>
                <a:spcPts val="0"/>
              </a:spcAft>
              <a:buClr>
                <a:schemeClr val="dk1"/>
              </a:buClr>
              <a:buSzPts val="4400"/>
              <a:buChar char="•"/>
            </a:pPr>
            <a:r>
              <a:rPr lang="en-US" sz="4400"/>
              <a:t>Beijing Conference 1995</a:t>
            </a:r>
            <a:r>
              <a:rPr lang="en-US"/>
              <a:t>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8"/>
          <p:cNvSpPr txBox="1"/>
          <p:nvPr>
            <p:ph type="title"/>
          </p:nvPr>
        </p:nvSpPr>
        <p:spPr>
          <a:xfrm>
            <a:off x="2133600" y="533400"/>
            <a:ext cx="7848600" cy="1143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Arial"/>
              <a:buNone/>
            </a:pPr>
            <a:r>
              <a:rPr lang="en-US"/>
              <a:t>When is Gender Identity acquired by children?</a:t>
            </a:r>
            <a:endParaRPr/>
          </a:p>
        </p:txBody>
      </p:sp>
      <p:sp>
        <p:nvSpPr>
          <p:cNvPr id="208" name="Google Shape;208;p18"/>
          <p:cNvSpPr txBox="1"/>
          <p:nvPr>
            <p:ph idx="1" type="body"/>
          </p:nvPr>
        </p:nvSpPr>
        <p:spPr>
          <a:xfrm>
            <a:off x="1905000" y="2362200"/>
            <a:ext cx="7772400" cy="1219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By the age of 3, children know if they are male or female</a:t>
            </a:r>
            <a:endParaRPr/>
          </a:p>
        </p:txBody>
      </p:sp>
      <p:sp>
        <p:nvSpPr>
          <p:cNvPr id="209" name="Google Shape;209;p18"/>
          <p:cNvSpPr txBox="1"/>
          <p:nvPr/>
        </p:nvSpPr>
        <p:spPr>
          <a:xfrm>
            <a:off x="1676400" y="4191000"/>
            <a:ext cx="8839200" cy="762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1" lang="en-US" sz="4400">
                <a:solidFill>
                  <a:schemeClr val="dk2"/>
                </a:solidFill>
                <a:latin typeface="Times New Roman"/>
                <a:ea typeface="Times New Roman"/>
                <a:cs typeface="Times New Roman"/>
                <a:sym typeface="Times New Roman"/>
              </a:rPr>
              <a:t>Gender Role Development begins . . . </a:t>
            </a:r>
            <a:endParaRPr/>
          </a:p>
        </p:txBody>
      </p:sp>
      <p:sp>
        <p:nvSpPr>
          <p:cNvPr id="210" name="Google Shape;210;p18"/>
          <p:cNvSpPr txBox="1"/>
          <p:nvPr/>
        </p:nvSpPr>
        <p:spPr>
          <a:xfrm>
            <a:off x="1676400" y="5105400"/>
            <a:ext cx="8839200" cy="762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4400">
                <a:solidFill>
                  <a:schemeClr val="dk1"/>
                </a:solidFill>
                <a:latin typeface="Times New Roman"/>
                <a:ea typeface="Times New Roman"/>
                <a:cs typeface="Times New Roman"/>
                <a:sym typeface="Times New Roman"/>
              </a:rPr>
              <a:t>at birth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9"/>
          <p:cNvSpPr txBox="1"/>
          <p:nvPr>
            <p:ph type="title"/>
          </p:nvPr>
        </p:nvSpPr>
        <p:spPr>
          <a:xfrm>
            <a:off x="2209800" y="152400"/>
            <a:ext cx="7772400" cy="1143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Four Major Theories</a:t>
            </a:r>
            <a:endParaRPr/>
          </a:p>
        </p:txBody>
      </p:sp>
      <p:sp>
        <p:nvSpPr>
          <p:cNvPr id="216" name="Google Shape;216;p19"/>
          <p:cNvSpPr txBox="1"/>
          <p:nvPr>
            <p:ph idx="1" type="body"/>
          </p:nvPr>
        </p:nvSpPr>
        <p:spPr>
          <a:xfrm>
            <a:off x="1981200" y="1752600"/>
            <a:ext cx="8229600" cy="44958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highlight>
                  <a:srgbClr val="FFFF00"/>
                </a:highlight>
              </a:rPr>
              <a:t>Psychoanalytic Theories</a:t>
            </a:r>
            <a:endParaRPr>
              <a:highlight>
                <a:srgbClr val="FFFF00"/>
              </a:highlight>
            </a:endParaRPr>
          </a:p>
          <a:p>
            <a:pPr indent="-228600" lvl="1" marL="685800" rtl="0" algn="l">
              <a:lnSpc>
                <a:spcPct val="90000"/>
              </a:lnSpc>
              <a:spcBef>
                <a:spcPts val="500"/>
              </a:spcBef>
              <a:spcAft>
                <a:spcPts val="0"/>
              </a:spcAft>
              <a:buClr>
                <a:schemeClr val="dk1"/>
              </a:buClr>
              <a:buSzPts val="2400"/>
              <a:buChar char="•"/>
            </a:pPr>
            <a:r>
              <a:rPr lang="en-US">
                <a:highlight>
                  <a:srgbClr val="FFFF00"/>
                </a:highlight>
              </a:rPr>
              <a:t>Freud </a:t>
            </a:r>
            <a:endParaRPr>
              <a:highlight>
                <a:srgbClr val="FFFF00"/>
              </a:highlight>
            </a:endParaRPr>
          </a:p>
          <a:p>
            <a:pPr indent="-228600" lvl="1" marL="685800" rtl="0" algn="l">
              <a:lnSpc>
                <a:spcPct val="90000"/>
              </a:lnSpc>
              <a:spcBef>
                <a:spcPts val="500"/>
              </a:spcBef>
              <a:spcAft>
                <a:spcPts val="0"/>
              </a:spcAft>
              <a:buClr>
                <a:schemeClr val="dk1"/>
              </a:buClr>
              <a:buSzPts val="2400"/>
              <a:buChar char="•"/>
            </a:pPr>
            <a:r>
              <a:rPr lang="en-US">
                <a:highlight>
                  <a:srgbClr val="FFFF00"/>
                </a:highlight>
              </a:rPr>
              <a:t>Erikson</a:t>
            </a:r>
            <a:endParaRPr>
              <a:highlight>
                <a:srgbClr val="FFFF00"/>
              </a:highlight>
            </a:endParaRPr>
          </a:p>
          <a:p>
            <a:pPr indent="-228600" lvl="0" marL="228600" rtl="0" algn="l">
              <a:lnSpc>
                <a:spcPct val="90000"/>
              </a:lnSpc>
              <a:spcBef>
                <a:spcPts val="1000"/>
              </a:spcBef>
              <a:spcAft>
                <a:spcPts val="0"/>
              </a:spcAft>
              <a:buClr>
                <a:schemeClr val="dk1"/>
              </a:buClr>
              <a:buSzPts val="2800"/>
              <a:buChar char="•"/>
            </a:pPr>
            <a:r>
              <a:rPr lang="en-US">
                <a:highlight>
                  <a:srgbClr val="FFFF00"/>
                </a:highlight>
              </a:rPr>
              <a:t>Social-Learning Theory</a:t>
            </a:r>
            <a:endParaRPr>
              <a:highlight>
                <a:srgbClr val="FFFF00"/>
              </a:highlight>
            </a:endParaRPr>
          </a:p>
          <a:p>
            <a:pPr indent="-228600" lvl="0" marL="228600" rtl="0" algn="l">
              <a:lnSpc>
                <a:spcPct val="90000"/>
              </a:lnSpc>
              <a:spcBef>
                <a:spcPts val="1000"/>
              </a:spcBef>
              <a:spcAft>
                <a:spcPts val="0"/>
              </a:spcAft>
              <a:buClr>
                <a:schemeClr val="dk1"/>
              </a:buClr>
              <a:buSzPts val="2800"/>
              <a:buChar char="•"/>
            </a:pPr>
            <a:r>
              <a:rPr lang="en-US">
                <a:highlight>
                  <a:srgbClr val="FFFF00"/>
                </a:highlight>
              </a:rPr>
              <a:t>Cognitive - Developmental Theory</a:t>
            </a:r>
            <a:endParaRPr>
              <a:highlight>
                <a:srgbClr val="FFFF00"/>
              </a:highlight>
            </a:endParaRPr>
          </a:p>
          <a:p>
            <a:pPr indent="-228600" lvl="0" marL="228600" rtl="0" algn="l">
              <a:lnSpc>
                <a:spcPct val="90000"/>
              </a:lnSpc>
              <a:spcBef>
                <a:spcPts val="1000"/>
              </a:spcBef>
              <a:spcAft>
                <a:spcPts val="0"/>
              </a:spcAft>
              <a:buClr>
                <a:schemeClr val="dk1"/>
              </a:buClr>
              <a:buSzPts val="2800"/>
              <a:buChar char="•"/>
            </a:pPr>
            <a:r>
              <a:rPr lang="en-US">
                <a:highlight>
                  <a:srgbClr val="FFFF00"/>
                </a:highlight>
              </a:rPr>
              <a:t>Gender-Schema Theory</a:t>
            </a:r>
            <a:endParaRPr>
              <a:highlight>
                <a:srgbClr val="FFFF00"/>
              </a:highlight>
            </a:endParaRPr>
          </a:p>
          <a:p>
            <a:pPr indent="-76200" lvl="1" marL="685800" rtl="0" algn="l">
              <a:lnSpc>
                <a:spcPct val="90000"/>
              </a:lnSpc>
              <a:spcBef>
                <a:spcPts val="500"/>
              </a:spcBef>
              <a:spcAft>
                <a:spcPts val="0"/>
              </a:spcAft>
              <a:buClr>
                <a:schemeClr val="dk1"/>
              </a:buClr>
              <a:buSzPts val="24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7030A0"/>
              </a:buClr>
              <a:buSzPts val="4400"/>
              <a:buFont typeface="Arial"/>
              <a:buNone/>
            </a:pPr>
            <a:r>
              <a:rPr b="1" lang="en-US">
                <a:solidFill>
                  <a:srgbClr val="7030A0"/>
                </a:solidFill>
              </a:rPr>
              <a:t>Lecture Outcome</a:t>
            </a:r>
            <a:endParaRPr/>
          </a:p>
        </p:txBody>
      </p:sp>
      <p:sp>
        <p:nvSpPr>
          <p:cNvPr id="95" name="Google Shape;95;p2"/>
          <p:cNvSpPr txBox="1"/>
          <p:nvPr>
            <p:ph idx="1" type="body"/>
          </p:nvPr>
        </p:nvSpPr>
        <p:spPr>
          <a:xfrm>
            <a:off x="706225" y="1602557"/>
            <a:ext cx="10515600" cy="4643134"/>
          </a:xfrm>
          <a:prstGeom prst="rect">
            <a:avLst/>
          </a:prstGeom>
          <a:noFill/>
          <a:ln>
            <a:noFill/>
          </a:ln>
        </p:spPr>
        <p:txBody>
          <a:bodyPr anchorCtr="0" anchor="t" bIns="45700" lIns="91425" spcFirstLastPara="1" rIns="91425" wrap="square" tIns="45700">
            <a:normAutofit/>
          </a:bodyPr>
          <a:lstStyle/>
          <a:p>
            <a:pPr indent="-228600" lvl="0" marL="1143000" rtl="0" algn="l">
              <a:lnSpc>
                <a:spcPct val="90000"/>
              </a:lnSpc>
              <a:spcBef>
                <a:spcPts val="0"/>
              </a:spcBef>
              <a:spcAft>
                <a:spcPts val="0"/>
              </a:spcAft>
              <a:buClr>
                <a:schemeClr val="dk1"/>
              </a:buClr>
              <a:buSzPts val="3200"/>
              <a:buChar char="•"/>
            </a:pPr>
            <a:r>
              <a:rPr lang="en-US" sz="3200">
                <a:highlight>
                  <a:srgbClr val="FFFF00"/>
                </a:highlight>
              </a:rPr>
              <a:t>Basic conception regarding GAD</a:t>
            </a:r>
            <a:r>
              <a:rPr lang="en-US" sz="3200"/>
              <a:t> </a:t>
            </a:r>
            <a:endParaRPr/>
          </a:p>
          <a:p>
            <a:pPr indent="-228600" lvl="0" marL="1143000" rtl="0" algn="l">
              <a:lnSpc>
                <a:spcPct val="90000"/>
              </a:lnSpc>
              <a:spcBef>
                <a:spcPts val="1000"/>
              </a:spcBef>
              <a:spcAft>
                <a:spcPts val="0"/>
              </a:spcAft>
              <a:buClr>
                <a:schemeClr val="dk1"/>
              </a:buClr>
              <a:buSzPts val="3200"/>
              <a:buChar char="•"/>
            </a:pPr>
            <a:r>
              <a:rPr lang="en-US" sz="3200"/>
              <a:t>Gender Empowerment Measurement</a:t>
            </a:r>
            <a:endParaRPr/>
          </a:p>
          <a:p>
            <a:pPr indent="-228600" lvl="0" marL="1143000" rtl="0" algn="l">
              <a:lnSpc>
                <a:spcPct val="90000"/>
              </a:lnSpc>
              <a:spcBef>
                <a:spcPts val="1000"/>
              </a:spcBef>
              <a:spcAft>
                <a:spcPts val="0"/>
              </a:spcAft>
              <a:buClr>
                <a:schemeClr val="dk1"/>
              </a:buClr>
              <a:buSzPts val="3200"/>
              <a:buChar char="•"/>
            </a:pPr>
            <a:r>
              <a:rPr lang="en-US" sz="3200"/>
              <a:t>International Conferences </a:t>
            </a:r>
            <a:endParaRPr/>
          </a:p>
          <a:p>
            <a:pPr indent="-228600" lvl="0" marL="1143000" rtl="0" algn="l">
              <a:lnSpc>
                <a:spcPct val="90000"/>
              </a:lnSpc>
              <a:spcBef>
                <a:spcPts val="1000"/>
              </a:spcBef>
              <a:spcAft>
                <a:spcPts val="0"/>
              </a:spcAft>
              <a:buClr>
                <a:schemeClr val="dk1"/>
              </a:buClr>
              <a:buSzPts val="3200"/>
              <a:buChar char="•"/>
            </a:pPr>
            <a:r>
              <a:rPr lang="en-US" sz="3200">
                <a:highlight>
                  <a:srgbClr val="FFFF00"/>
                </a:highlight>
              </a:rPr>
              <a:t>Four Major Theories</a:t>
            </a:r>
            <a:endParaRPr>
              <a:highlight>
                <a:srgbClr val="FFFF00"/>
              </a:highlight>
            </a:endParaRPr>
          </a:p>
          <a:p>
            <a:pPr indent="-228600" lvl="0" marL="1143000" rtl="0" algn="l">
              <a:lnSpc>
                <a:spcPct val="90000"/>
              </a:lnSpc>
              <a:spcBef>
                <a:spcPts val="1000"/>
              </a:spcBef>
              <a:spcAft>
                <a:spcPts val="0"/>
              </a:spcAft>
              <a:buClr>
                <a:schemeClr val="dk1"/>
              </a:buClr>
              <a:buSzPts val="3200"/>
              <a:buChar char="•"/>
            </a:pPr>
            <a:r>
              <a:rPr lang="en-US" sz="3200">
                <a:highlight>
                  <a:srgbClr val="FFFF00"/>
                </a:highlight>
              </a:rPr>
              <a:t>Research on Gender Issues</a:t>
            </a:r>
            <a:endParaRPr>
              <a:highlight>
                <a:srgbClr val="FFFF00"/>
              </a:highlight>
            </a:endParaRPr>
          </a:p>
          <a:p>
            <a:pPr indent="-228600" lvl="0" marL="1143000" rtl="0" algn="l">
              <a:lnSpc>
                <a:spcPct val="90000"/>
              </a:lnSpc>
              <a:spcBef>
                <a:spcPts val="1000"/>
              </a:spcBef>
              <a:spcAft>
                <a:spcPts val="0"/>
              </a:spcAft>
              <a:buClr>
                <a:schemeClr val="dk1"/>
              </a:buClr>
              <a:buSzPts val="3200"/>
              <a:buChar char="•"/>
            </a:pPr>
            <a:r>
              <a:rPr lang="en-US" sz="3200"/>
              <a:t>SDG, Health and Gender </a:t>
            </a:r>
            <a:endParaRPr/>
          </a:p>
          <a:p>
            <a:pPr indent="-228600" lvl="0" marL="1143000" rtl="0" algn="l">
              <a:lnSpc>
                <a:spcPct val="90000"/>
              </a:lnSpc>
              <a:spcBef>
                <a:spcPts val="1000"/>
              </a:spcBef>
              <a:spcAft>
                <a:spcPts val="0"/>
              </a:spcAft>
              <a:buClr>
                <a:schemeClr val="dk1"/>
              </a:buClr>
              <a:buSzPts val="3200"/>
              <a:buChar char="•"/>
            </a:pPr>
            <a:r>
              <a:rPr lang="en-US" sz="3200">
                <a:highlight>
                  <a:srgbClr val="FFFF00"/>
                </a:highlight>
              </a:rPr>
              <a:t>Key Principles and Challenges</a:t>
            </a:r>
            <a:endParaRPr>
              <a:highlight>
                <a:srgbClr val="FFFF00"/>
              </a:highlight>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0"/>
          <p:cNvSpPr txBox="1"/>
          <p:nvPr>
            <p:ph type="title"/>
          </p:nvPr>
        </p:nvSpPr>
        <p:spPr>
          <a:xfrm>
            <a:off x="2209800" y="152400"/>
            <a:ext cx="7772400" cy="762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Psychoanalytic Theories</a:t>
            </a:r>
            <a:endParaRPr/>
          </a:p>
        </p:txBody>
      </p:sp>
      <p:sp>
        <p:nvSpPr>
          <p:cNvPr id="222" name="Google Shape;222;p20"/>
          <p:cNvSpPr txBox="1"/>
          <p:nvPr>
            <p:ph idx="1" type="body"/>
          </p:nvPr>
        </p:nvSpPr>
        <p:spPr>
          <a:xfrm>
            <a:off x="1676400" y="1600200"/>
            <a:ext cx="8915400" cy="5029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B050"/>
              </a:buClr>
              <a:buSzPts val="2800"/>
              <a:buChar char="•"/>
            </a:pPr>
            <a:r>
              <a:rPr b="1" lang="en-US">
                <a:solidFill>
                  <a:srgbClr val="00B050"/>
                </a:solidFill>
              </a:rPr>
              <a:t>Freud</a:t>
            </a:r>
            <a:endParaRPr/>
          </a:p>
          <a:p>
            <a:pPr indent="-228600" lvl="1" marL="685800" rtl="0" algn="l">
              <a:lnSpc>
                <a:spcPct val="90000"/>
              </a:lnSpc>
              <a:spcBef>
                <a:spcPts val="500"/>
              </a:spcBef>
              <a:spcAft>
                <a:spcPts val="0"/>
              </a:spcAft>
              <a:buClr>
                <a:schemeClr val="dk1"/>
              </a:buClr>
              <a:buSzPts val="3200"/>
              <a:buChar char="•"/>
            </a:pPr>
            <a:r>
              <a:rPr lang="en-US" sz="3200"/>
              <a:t>Ages 3 to 5, children feel sexually attracted to their other-sex parent</a:t>
            </a:r>
            <a:endParaRPr/>
          </a:p>
          <a:p>
            <a:pPr indent="-228600" lvl="1" marL="685800" rtl="0" algn="l">
              <a:lnSpc>
                <a:spcPct val="90000"/>
              </a:lnSpc>
              <a:spcBef>
                <a:spcPts val="500"/>
              </a:spcBef>
              <a:spcAft>
                <a:spcPts val="0"/>
              </a:spcAft>
              <a:buClr>
                <a:schemeClr val="dk1"/>
              </a:buClr>
              <a:buSzPts val="3200"/>
              <a:buChar char="•"/>
            </a:pPr>
            <a:r>
              <a:rPr lang="en-US" sz="3200"/>
              <a:t>Ages 5 to 6, children feel guilt and anxiety over their attraction</a:t>
            </a:r>
            <a:endParaRPr/>
          </a:p>
          <a:p>
            <a:pPr indent="-228600" lvl="1" marL="685800" rtl="0" algn="l">
              <a:lnSpc>
                <a:spcPct val="90000"/>
              </a:lnSpc>
              <a:spcBef>
                <a:spcPts val="500"/>
              </a:spcBef>
              <a:spcAft>
                <a:spcPts val="0"/>
              </a:spcAft>
              <a:buClr>
                <a:schemeClr val="dk1"/>
              </a:buClr>
              <a:buSzPts val="3200"/>
              <a:buChar char="•"/>
            </a:pPr>
            <a:r>
              <a:rPr lang="en-US" sz="3200"/>
              <a:t>Connection with same sex parent is crucial to long-term mental health and sex drive.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1"/>
          <p:cNvSpPr txBox="1"/>
          <p:nvPr>
            <p:ph type="title"/>
          </p:nvPr>
        </p:nvSpPr>
        <p:spPr>
          <a:xfrm>
            <a:off x="2209800" y="152400"/>
            <a:ext cx="7772400" cy="762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Psychoanalytic Theories</a:t>
            </a:r>
            <a:endParaRPr/>
          </a:p>
        </p:txBody>
      </p:sp>
      <p:sp>
        <p:nvSpPr>
          <p:cNvPr id="228" name="Google Shape;228;p21"/>
          <p:cNvSpPr txBox="1"/>
          <p:nvPr>
            <p:ph idx="1" type="body"/>
          </p:nvPr>
        </p:nvSpPr>
        <p:spPr>
          <a:xfrm>
            <a:off x="895546" y="1600200"/>
            <a:ext cx="10454326" cy="5029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B050"/>
              </a:buClr>
              <a:buSzPts val="2800"/>
              <a:buChar char="•"/>
            </a:pPr>
            <a:r>
              <a:rPr b="1" lang="en-US">
                <a:solidFill>
                  <a:srgbClr val="00B050"/>
                </a:solidFill>
              </a:rPr>
              <a:t>Erikson</a:t>
            </a:r>
            <a:endParaRPr/>
          </a:p>
          <a:p>
            <a:pPr indent="-228600" lvl="1" marL="685800" rtl="0" algn="l">
              <a:lnSpc>
                <a:spcPct val="90000"/>
              </a:lnSpc>
              <a:spcBef>
                <a:spcPts val="500"/>
              </a:spcBef>
              <a:spcAft>
                <a:spcPts val="0"/>
              </a:spcAft>
              <a:buClr>
                <a:schemeClr val="dk1"/>
              </a:buClr>
              <a:buSzPts val="3200"/>
              <a:buChar char="•"/>
            </a:pPr>
            <a:r>
              <a:rPr lang="en-US" sz="3200"/>
              <a:t>An extension of Freud’s Theory</a:t>
            </a:r>
            <a:endParaRPr/>
          </a:p>
          <a:p>
            <a:pPr indent="-228600" lvl="1" marL="685800" rtl="0" algn="l">
              <a:lnSpc>
                <a:spcPct val="90000"/>
              </a:lnSpc>
              <a:spcBef>
                <a:spcPts val="500"/>
              </a:spcBef>
              <a:spcAft>
                <a:spcPts val="0"/>
              </a:spcAft>
              <a:buClr>
                <a:schemeClr val="dk1"/>
              </a:buClr>
              <a:buSzPts val="3200"/>
              <a:buChar char="•"/>
            </a:pPr>
            <a:r>
              <a:rPr lang="en-US" sz="3200"/>
              <a:t>Based on sexual differences between men and women to explain psychological differences</a:t>
            </a:r>
            <a:endParaRPr/>
          </a:p>
          <a:p>
            <a:pPr indent="-228600" lvl="1" marL="685800" rtl="0" algn="l">
              <a:lnSpc>
                <a:spcPct val="90000"/>
              </a:lnSpc>
              <a:spcBef>
                <a:spcPts val="500"/>
              </a:spcBef>
              <a:spcAft>
                <a:spcPts val="0"/>
              </a:spcAft>
              <a:buClr>
                <a:schemeClr val="dk1"/>
              </a:buClr>
              <a:buSzPts val="3200"/>
              <a:buChar char="•"/>
            </a:pPr>
            <a:r>
              <a:rPr lang="en-US" sz="3200"/>
              <a:t>Due to differing genital structures, males more intrusive and aggressive, and females more inclusive and passive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2"/>
          <p:cNvSpPr txBox="1"/>
          <p:nvPr>
            <p:ph type="title"/>
          </p:nvPr>
        </p:nvSpPr>
        <p:spPr>
          <a:xfrm>
            <a:off x="2209800" y="304800"/>
            <a:ext cx="7772400" cy="762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Social-Learning Theory</a:t>
            </a:r>
            <a:endParaRPr/>
          </a:p>
        </p:txBody>
      </p:sp>
      <p:sp>
        <p:nvSpPr>
          <p:cNvPr id="234" name="Google Shape;234;p22"/>
          <p:cNvSpPr txBox="1"/>
          <p:nvPr>
            <p:ph idx="1" type="body"/>
          </p:nvPr>
        </p:nvSpPr>
        <p:spPr>
          <a:xfrm>
            <a:off x="1600200" y="1219200"/>
            <a:ext cx="8991600" cy="5410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Font typeface="Arial"/>
              <a:buChar char="•"/>
            </a:pPr>
            <a:r>
              <a:rPr lang="en-US" sz="2400"/>
              <a:t>Emphasis on the power of the immediate situation and observable behaviors</a:t>
            </a:r>
            <a:endParaRPr/>
          </a:p>
          <a:p>
            <a:pPr indent="-76200" lvl="0" marL="228600" rtl="0" algn="l">
              <a:lnSpc>
                <a:spcPct val="90000"/>
              </a:lnSpc>
              <a:spcBef>
                <a:spcPts val="1000"/>
              </a:spcBef>
              <a:spcAft>
                <a:spcPts val="0"/>
              </a:spcAft>
              <a:buClr>
                <a:schemeClr val="dk1"/>
              </a:buClr>
              <a:buSzPts val="2400"/>
              <a:buFont typeface="Arial"/>
              <a:buNone/>
            </a:pPr>
            <a:r>
              <a:t/>
            </a:r>
            <a:endParaRPr sz="2400"/>
          </a:p>
          <a:p>
            <a:pPr indent="-228600" lvl="0" marL="228600" rtl="0" algn="l">
              <a:lnSpc>
                <a:spcPct val="90000"/>
              </a:lnSpc>
              <a:spcBef>
                <a:spcPts val="1000"/>
              </a:spcBef>
              <a:spcAft>
                <a:spcPts val="0"/>
              </a:spcAft>
              <a:buClr>
                <a:schemeClr val="dk1"/>
              </a:buClr>
              <a:buSzPts val="2400"/>
              <a:buFont typeface="Arial"/>
              <a:buChar char="•"/>
            </a:pPr>
            <a:r>
              <a:rPr lang="en-US" sz="2400"/>
              <a:t>Two ways children learn their gender roles:</a:t>
            </a:r>
            <a:endParaRPr/>
          </a:p>
          <a:p>
            <a:pPr indent="-228600" lvl="1" marL="685800" rtl="0" algn="l">
              <a:lnSpc>
                <a:spcPct val="90000"/>
              </a:lnSpc>
              <a:spcBef>
                <a:spcPts val="500"/>
              </a:spcBef>
              <a:spcAft>
                <a:spcPts val="0"/>
              </a:spcAft>
              <a:buClr>
                <a:srgbClr val="00B050"/>
              </a:buClr>
              <a:buSzPts val="2400"/>
              <a:buFont typeface="Arial"/>
              <a:buChar char="–"/>
            </a:pPr>
            <a:r>
              <a:rPr b="1" lang="en-US">
                <a:solidFill>
                  <a:srgbClr val="00B050"/>
                </a:solidFill>
              </a:rPr>
              <a:t>They receive rewards or punishments for specific gender role behaviors</a:t>
            </a:r>
            <a:endParaRPr/>
          </a:p>
          <a:p>
            <a:pPr indent="-228600" lvl="1" marL="685800" rtl="0" algn="l">
              <a:lnSpc>
                <a:spcPct val="90000"/>
              </a:lnSpc>
              <a:spcBef>
                <a:spcPts val="500"/>
              </a:spcBef>
              <a:spcAft>
                <a:spcPts val="0"/>
              </a:spcAft>
              <a:buClr>
                <a:srgbClr val="00B050"/>
              </a:buClr>
              <a:buSzPts val="2400"/>
              <a:buFont typeface="Arial"/>
              <a:buChar char="–"/>
            </a:pPr>
            <a:r>
              <a:rPr b="1" lang="en-US">
                <a:solidFill>
                  <a:srgbClr val="00B050"/>
                </a:solidFill>
              </a:rPr>
              <a:t>They watch and imitate the behavior of others</a:t>
            </a:r>
            <a:endParaRPr/>
          </a:p>
          <a:p>
            <a:pPr indent="0" lvl="1" marL="457200" rtl="0" algn="l">
              <a:lnSpc>
                <a:spcPct val="90000"/>
              </a:lnSpc>
              <a:spcBef>
                <a:spcPts val="500"/>
              </a:spcBef>
              <a:spcAft>
                <a:spcPts val="0"/>
              </a:spcAft>
              <a:buClr>
                <a:schemeClr val="dk1"/>
              </a:buClr>
              <a:buSzPts val="2400"/>
              <a:buNone/>
            </a:pPr>
            <a:r>
              <a:t/>
            </a:r>
            <a:endParaRPr/>
          </a:p>
          <a:p>
            <a:pPr indent="-228600" lvl="0" marL="228600" rtl="0" algn="l">
              <a:lnSpc>
                <a:spcPct val="90000"/>
              </a:lnSpc>
              <a:spcBef>
                <a:spcPts val="1000"/>
              </a:spcBef>
              <a:spcAft>
                <a:spcPts val="0"/>
              </a:spcAft>
              <a:buClr>
                <a:schemeClr val="dk1"/>
              </a:buClr>
              <a:buSzPts val="2400"/>
              <a:buFont typeface="Arial"/>
              <a:buChar char="•"/>
            </a:pPr>
            <a:r>
              <a:rPr lang="en-US" sz="2400"/>
              <a:t>Belief that children imitate the same-sex parent</a:t>
            </a:r>
            <a:endParaRPr/>
          </a:p>
          <a:p>
            <a:pPr indent="-228600" lvl="0" marL="228600" rtl="0" algn="l">
              <a:lnSpc>
                <a:spcPct val="90000"/>
              </a:lnSpc>
              <a:spcBef>
                <a:spcPts val="1000"/>
              </a:spcBef>
              <a:spcAft>
                <a:spcPts val="0"/>
              </a:spcAft>
              <a:buClr>
                <a:schemeClr val="dk1"/>
              </a:buClr>
              <a:buSzPts val="2400"/>
              <a:buFont typeface="Arial"/>
              <a:buChar char="•"/>
            </a:pPr>
            <a:r>
              <a:rPr lang="en-US" sz="2400"/>
              <a:t>Socialization of children is one of the major causes of gender differences between boys and girls.</a:t>
            </a:r>
            <a:r>
              <a:rPr lang="en-US" sz="2000"/>
              <a:t>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Social-Learning Theory continued</a:t>
            </a:r>
            <a:endParaRPr/>
          </a:p>
        </p:txBody>
      </p:sp>
      <p:sp>
        <p:nvSpPr>
          <p:cNvPr id="240" name="Google Shape;240;p23"/>
          <p:cNvSpPr txBox="1"/>
          <p:nvPr>
            <p:ph idx="1" type="body"/>
          </p:nvPr>
        </p:nvSpPr>
        <p:spPr>
          <a:xfrm>
            <a:off x="2209800" y="1371600"/>
            <a:ext cx="7772400" cy="52578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lang="en-US" sz="2400"/>
              <a:t>Children are encouraged to do the appropriate sex-typed activities by the following:</a:t>
            </a:r>
            <a:endParaRPr/>
          </a:p>
          <a:p>
            <a:pPr indent="-228600" lvl="1" marL="685800" rtl="0" algn="l">
              <a:lnSpc>
                <a:spcPct val="90000"/>
              </a:lnSpc>
              <a:spcBef>
                <a:spcPts val="500"/>
              </a:spcBef>
              <a:spcAft>
                <a:spcPts val="0"/>
              </a:spcAft>
              <a:buClr>
                <a:schemeClr val="dk1"/>
              </a:buClr>
              <a:buSzPts val="2400"/>
              <a:buChar char="•"/>
            </a:pPr>
            <a:r>
              <a:rPr lang="en-US"/>
              <a:t>Parents</a:t>
            </a:r>
            <a:endParaRPr/>
          </a:p>
          <a:p>
            <a:pPr indent="-228600" lvl="2" marL="1143000" rtl="0" algn="l">
              <a:lnSpc>
                <a:spcPct val="90000"/>
              </a:lnSpc>
              <a:spcBef>
                <a:spcPts val="500"/>
              </a:spcBef>
              <a:spcAft>
                <a:spcPts val="0"/>
              </a:spcAft>
              <a:buClr>
                <a:srgbClr val="FF0000"/>
              </a:buClr>
              <a:buSzPts val="2000"/>
              <a:buChar char="•"/>
            </a:pPr>
            <a:r>
              <a:rPr lang="en-US">
                <a:solidFill>
                  <a:srgbClr val="FF0000"/>
                </a:solidFill>
              </a:rPr>
              <a:t>traditional roles feed to children in traditional families</a:t>
            </a:r>
            <a:endParaRPr/>
          </a:p>
          <a:p>
            <a:pPr indent="-228600" lvl="1" marL="685800" rtl="0" algn="l">
              <a:lnSpc>
                <a:spcPct val="90000"/>
              </a:lnSpc>
              <a:spcBef>
                <a:spcPts val="500"/>
              </a:spcBef>
              <a:spcAft>
                <a:spcPts val="0"/>
              </a:spcAft>
              <a:buClr>
                <a:schemeClr val="dk1"/>
              </a:buClr>
              <a:buSzPts val="2400"/>
              <a:buChar char="•"/>
            </a:pPr>
            <a:r>
              <a:rPr lang="en-US"/>
              <a:t>Media</a:t>
            </a:r>
            <a:endParaRPr/>
          </a:p>
          <a:p>
            <a:pPr indent="-228600" lvl="2" marL="1143000" rtl="0" algn="l">
              <a:lnSpc>
                <a:spcPct val="90000"/>
              </a:lnSpc>
              <a:spcBef>
                <a:spcPts val="500"/>
              </a:spcBef>
              <a:spcAft>
                <a:spcPts val="0"/>
              </a:spcAft>
              <a:buClr>
                <a:schemeClr val="dk1"/>
              </a:buClr>
              <a:buSzPts val="2000"/>
              <a:buChar char="•"/>
            </a:pPr>
            <a:r>
              <a:rPr lang="en-US"/>
              <a:t>shows traditional roles for females and males; female is still placed in the traditional domestic role</a:t>
            </a:r>
            <a:endParaRPr/>
          </a:p>
          <a:p>
            <a:pPr indent="-228600" lvl="1" marL="685800" rtl="0" algn="l">
              <a:lnSpc>
                <a:spcPct val="90000"/>
              </a:lnSpc>
              <a:spcBef>
                <a:spcPts val="500"/>
              </a:spcBef>
              <a:spcAft>
                <a:spcPts val="0"/>
              </a:spcAft>
              <a:buClr>
                <a:schemeClr val="dk1"/>
              </a:buClr>
              <a:buSzPts val="2400"/>
              <a:buChar char="•"/>
            </a:pPr>
            <a:r>
              <a:rPr lang="en-US"/>
              <a:t>Schools</a:t>
            </a:r>
            <a:endParaRPr/>
          </a:p>
          <a:p>
            <a:pPr indent="-228600" lvl="2" marL="1143000" rtl="0" algn="l">
              <a:lnSpc>
                <a:spcPct val="90000"/>
              </a:lnSpc>
              <a:spcBef>
                <a:spcPts val="500"/>
              </a:spcBef>
              <a:spcAft>
                <a:spcPts val="0"/>
              </a:spcAft>
              <a:buClr>
                <a:schemeClr val="dk1"/>
              </a:buClr>
              <a:buSzPts val="2000"/>
              <a:buChar char="•"/>
            </a:pPr>
            <a:r>
              <a:rPr lang="en-US"/>
              <a:t>transmit the information of gender role stereotypes to children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4"/>
          <p:cNvSpPr txBox="1"/>
          <p:nvPr>
            <p:ph type="title"/>
          </p:nvPr>
        </p:nvSpPr>
        <p:spPr>
          <a:xfrm>
            <a:off x="2209800" y="228600"/>
            <a:ext cx="7772400" cy="762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Cognitive-Developmental Theory</a:t>
            </a:r>
            <a:endParaRPr/>
          </a:p>
        </p:txBody>
      </p:sp>
      <p:sp>
        <p:nvSpPr>
          <p:cNvPr id="246" name="Google Shape;246;p24"/>
          <p:cNvSpPr txBox="1"/>
          <p:nvPr>
            <p:ph idx="1" type="body"/>
          </p:nvPr>
        </p:nvSpPr>
        <p:spPr>
          <a:xfrm>
            <a:off x="1752600" y="1066800"/>
            <a:ext cx="8610600" cy="579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lang="en-US" sz="2400"/>
              <a:t>Children’s own cognitions are primarily responsible for gender role development</a:t>
            </a:r>
            <a:endParaRPr/>
          </a:p>
          <a:p>
            <a:pPr indent="-228600" lvl="0" marL="228600" rtl="0" algn="l">
              <a:lnSpc>
                <a:spcPct val="90000"/>
              </a:lnSpc>
              <a:spcBef>
                <a:spcPts val="1000"/>
              </a:spcBef>
              <a:spcAft>
                <a:spcPts val="0"/>
              </a:spcAft>
              <a:buClr>
                <a:schemeClr val="dk1"/>
              </a:buClr>
              <a:buSzPts val="2800"/>
              <a:buChar char="•"/>
            </a:pPr>
            <a:r>
              <a:rPr lang="en-US"/>
              <a:t>Kohlberg</a:t>
            </a:r>
            <a:endParaRPr sz="2400"/>
          </a:p>
          <a:p>
            <a:pPr indent="-228600" lvl="1" marL="685800" rtl="0" algn="l">
              <a:lnSpc>
                <a:spcPct val="90000"/>
              </a:lnSpc>
              <a:spcBef>
                <a:spcPts val="500"/>
              </a:spcBef>
              <a:spcAft>
                <a:spcPts val="0"/>
              </a:spcAft>
              <a:buClr>
                <a:schemeClr val="dk1"/>
              </a:buClr>
              <a:buSzPts val="2400"/>
              <a:buChar char="•"/>
            </a:pPr>
            <a:r>
              <a:rPr lang="en-US"/>
              <a:t>children identify with and imitate same-sex parents, and others of their same gender</a:t>
            </a:r>
            <a:endParaRPr/>
          </a:p>
          <a:p>
            <a:pPr indent="-228600" lvl="1" marL="685800" rtl="0" algn="l">
              <a:lnSpc>
                <a:spcPct val="90000"/>
              </a:lnSpc>
              <a:spcBef>
                <a:spcPts val="500"/>
              </a:spcBef>
              <a:spcAft>
                <a:spcPts val="0"/>
              </a:spcAft>
              <a:buClr>
                <a:schemeClr val="dk1"/>
              </a:buClr>
              <a:buSzPts val="2400"/>
              <a:buChar char="•"/>
            </a:pPr>
            <a:r>
              <a:rPr lang="en-US"/>
              <a:t>after children label themselves as male or female,  the development of gender related interests and behavior quickly follow</a:t>
            </a:r>
            <a:endParaRPr/>
          </a:p>
          <a:p>
            <a:pPr indent="-228600" lvl="1" marL="685800" rtl="0" algn="l">
              <a:lnSpc>
                <a:spcPct val="90000"/>
              </a:lnSpc>
              <a:spcBef>
                <a:spcPts val="500"/>
              </a:spcBef>
              <a:spcAft>
                <a:spcPts val="0"/>
              </a:spcAft>
              <a:buClr>
                <a:schemeClr val="dk1"/>
              </a:buClr>
              <a:buSzPts val="2400"/>
              <a:buChar char="•"/>
            </a:pPr>
            <a:r>
              <a:rPr lang="en-US"/>
              <a:t>Stages:</a:t>
            </a:r>
            <a:endParaRPr/>
          </a:p>
          <a:p>
            <a:pPr indent="-228600" lvl="2" marL="1143000" rtl="0" algn="l">
              <a:lnSpc>
                <a:spcPct val="90000"/>
              </a:lnSpc>
              <a:spcBef>
                <a:spcPts val="500"/>
              </a:spcBef>
              <a:spcAft>
                <a:spcPts val="0"/>
              </a:spcAft>
              <a:buClr>
                <a:srgbClr val="0033CC"/>
              </a:buClr>
              <a:buSzPts val="2000"/>
              <a:buChar char="•"/>
            </a:pPr>
            <a:r>
              <a:rPr b="1" lang="en-US">
                <a:solidFill>
                  <a:srgbClr val="0033CC"/>
                </a:solidFill>
              </a:rPr>
              <a:t>Gender Identity: </a:t>
            </a:r>
            <a:r>
              <a:rPr lang="en-US">
                <a:solidFill>
                  <a:srgbClr val="0033CC"/>
                </a:solidFill>
              </a:rPr>
              <a:t>children develop a concept of what sex 			  category they belong to</a:t>
            </a:r>
            <a:endParaRPr/>
          </a:p>
          <a:p>
            <a:pPr indent="-228600" lvl="2" marL="1143000" rtl="0" algn="l">
              <a:lnSpc>
                <a:spcPct val="90000"/>
              </a:lnSpc>
              <a:spcBef>
                <a:spcPts val="500"/>
              </a:spcBef>
              <a:spcAft>
                <a:spcPts val="0"/>
              </a:spcAft>
              <a:buClr>
                <a:srgbClr val="0033CC"/>
              </a:buClr>
              <a:buSzPts val="2000"/>
              <a:buChar char="•"/>
            </a:pPr>
            <a:r>
              <a:rPr b="1" lang="en-US">
                <a:solidFill>
                  <a:srgbClr val="0033CC"/>
                </a:solidFill>
              </a:rPr>
              <a:t>Gender Consistency</a:t>
            </a:r>
            <a:r>
              <a:rPr lang="en-US">
                <a:solidFill>
                  <a:srgbClr val="0033CC"/>
                </a:solidFill>
              </a:rPr>
              <a:t>:  children realize that their gender and that of other do not change with age, dress, or behavior</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Cognitive-Developmental Theory continued</a:t>
            </a:r>
            <a:endParaRPr/>
          </a:p>
        </p:txBody>
      </p:sp>
      <p:sp>
        <p:nvSpPr>
          <p:cNvPr id="252" name="Google Shape;252;p25"/>
          <p:cNvSpPr txBox="1"/>
          <p:nvPr>
            <p:ph idx="1" type="body"/>
          </p:nvPr>
        </p:nvSpPr>
        <p:spPr>
          <a:xfrm>
            <a:off x="1676400" y="1752600"/>
            <a:ext cx="8915400" cy="4419600"/>
          </a:xfrm>
          <a:prstGeom prst="rect">
            <a:avLst/>
          </a:prstGeom>
          <a:noFill/>
          <a:ln>
            <a:noFill/>
          </a:ln>
        </p:spPr>
        <p:txBody>
          <a:bodyPr anchorCtr="0" anchor="t" bIns="45700" lIns="91425" spcFirstLastPara="1" rIns="91425" wrap="square" tIns="45700">
            <a:normAutofit/>
          </a:bodyPr>
          <a:lstStyle/>
          <a:p>
            <a:pPr indent="-228600" lvl="2" marL="1143000" rtl="0" algn="l">
              <a:lnSpc>
                <a:spcPct val="90000"/>
              </a:lnSpc>
              <a:spcBef>
                <a:spcPts val="0"/>
              </a:spcBef>
              <a:spcAft>
                <a:spcPts val="0"/>
              </a:spcAft>
              <a:buClr>
                <a:srgbClr val="0033CC"/>
              </a:buClr>
              <a:buSzPts val="3200"/>
              <a:buChar char="•"/>
            </a:pPr>
            <a:r>
              <a:rPr lang="en-US" sz="3200">
                <a:solidFill>
                  <a:srgbClr val="0033CC"/>
                </a:solidFill>
              </a:rPr>
              <a:t>Appropriate female or male activities identified and imitated, once gender consistency established</a:t>
            </a:r>
            <a:endParaRPr/>
          </a:p>
          <a:p>
            <a:pPr indent="-228600" lvl="2" marL="1143000" rtl="0" algn="l">
              <a:lnSpc>
                <a:spcPct val="90000"/>
              </a:lnSpc>
              <a:spcBef>
                <a:spcPts val="500"/>
              </a:spcBef>
              <a:spcAft>
                <a:spcPts val="0"/>
              </a:spcAft>
              <a:buClr>
                <a:srgbClr val="0033CC"/>
              </a:buClr>
              <a:buSzPts val="3200"/>
              <a:buChar char="•"/>
            </a:pPr>
            <a:r>
              <a:rPr lang="en-US" sz="3200">
                <a:solidFill>
                  <a:srgbClr val="0033CC"/>
                </a:solidFill>
              </a:rPr>
              <a:t>External world rewards or punishes them for their choices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6"/>
          <p:cNvSpPr txBox="1"/>
          <p:nvPr>
            <p:ph type="title"/>
          </p:nvPr>
        </p:nvSpPr>
        <p:spPr>
          <a:xfrm>
            <a:off x="2209800" y="304800"/>
            <a:ext cx="7772400" cy="6858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Arial"/>
              <a:buNone/>
            </a:pPr>
            <a:r>
              <a:rPr lang="en-US"/>
              <a:t>Gender-Schema Theory</a:t>
            </a:r>
            <a:endParaRPr/>
          </a:p>
        </p:txBody>
      </p:sp>
      <p:sp>
        <p:nvSpPr>
          <p:cNvPr id="258" name="Google Shape;258;p26"/>
          <p:cNvSpPr txBox="1"/>
          <p:nvPr>
            <p:ph idx="1" type="body"/>
          </p:nvPr>
        </p:nvSpPr>
        <p:spPr>
          <a:xfrm>
            <a:off x="1676400" y="1219200"/>
            <a:ext cx="8686800" cy="5410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Theory suggests that children</a:t>
            </a:r>
            <a:endParaRPr/>
          </a:p>
          <a:p>
            <a:pPr indent="-228600" lvl="1" marL="685800" rtl="0" algn="l">
              <a:lnSpc>
                <a:spcPct val="90000"/>
              </a:lnSpc>
              <a:spcBef>
                <a:spcPts val="500"/>
              </a:spcBef>
              <a:spcAft>
                <a:spcPts val="0"/>
              </a:spcAft>
              <a:buClr>
                <a:schemeClr val="dk1"/>
              </a:buClr>
              <a:buSzPts val="2400"/>
              <a:buChar char="•"/>
            </a:pPr>
            <a:r>
              <a:rPr lang="en-US"/>
              <a:t>use gender as a schema to organize and guide their view of the world</a:t>
            </a:r>
            <a:endParaRPr/>
          </a:p>
          <a:p>
            <a:pPr indent="-228600" lvl="1" marL="685800" rtl="0" algn="l">
              <a:lnSpc>
                <a:spcPct val="90000"/>
              </a:lnSpc>
              <a:spcBef>
                <a:spcPts val="500"/>
              </a:spcBef>
              <a:spcAft>
                <a:spcPts val="0"/>
              </a:spcAft>
              <a:buClr>
                <a:schemeClr val="dk1"/>
              </a:buClr>
              <a:buSzPts val="2400"/>
              <a:buChar char="•"/>
            </a:pPr>
            <a:r>
              <a:rPr lang="en-US"/>
              <a:t>acquire gender-specific behaviors through social-learning</a:t>
            </a:r>
            <a:endParaRPr/>
          </a:p>
          <a:p>
            <a:pPr indent="-228600" lvl="1" marL="685800" rtl="0" algn="l">
              <a:lnSpc>
                <a:spcPct val="90000"/>
              </a:lnSpc>
              <a:spcBef>
                <a:spcPts val="500"/>
              </a:spcBef>
              <a:spcAft>
                <a:spcPts val="0"/>
              </a:spcAft>
              <a:buClr>
                <a:schemeClr val="dk1"/>
              </a:buClr>
              <a:buSzPts val="2400"/>
              <a:buChar char="•"/>
            </a:pPr>
            <a:r>
              <a:rPr lang="en-US"/>
              <a:t>own thought processes encourage gender development</a:t>
            </a:r>
            <a:endParaRPr/>
          </a:p>
          <a:p>
            <a:pPr indent="-228600" lvl="0" marL="228600" rtl="0" algn="l">
              <a:lnSpc>
                <a:spcPct val="90000"/>
              </a:lnSpc>
              <a:spcBef>
                <a:spcPts val="1000"/>
              </a:spcBef>
              <a:spcAft>
                <a:spcPts val="0"/>
              </a:spcAft>
              <a:buClr>
                <a:schemeClr val="dk1"/>
              </a:buClr>
              <a:buSzPts val="2800"/>
              <a:buChar char="•"/>
            </a:pPr>
            <a:r>
              <a:rPr lang="en-US"/>
              <a:t>A combination of the social-learning and cognitive-developmental approaches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27"/>
          <p:cNvSpPr txBox="1"/>
          <p:nvPr>
            <p:ph type="title"/>
          </p:nvPr>
        </p:nvSpPr>
        <p:spPr>
          <a:xfrm>
            <a:off x="1159497" y="228600"/>
            <a:ext cx="10124388" cy="1371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Research on Gender Role Development</a:t>
            </a:r>
            <a:endParaRPr/>
          </a:p>
        </p:txBody>
      </p:sp>
      <p:sp>
        <p:nvSpPr>
          <p:cNvPr id="264" name="Google Shape;264;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Fagot</a:t>
            </a:r>
            <a:endParaRPr/>
          </a:p>
          <a:p>
            <a:pPr indent="-228600" lvl="0" marL="228600" rtl="0" algn="l">
              <a:lnSpc>
                <a:spcPct val="90000"/>
              </a:lnSpc>
              <a:spcBef>
                <a:spcPts val="1000"/>
              </a:spcBef>
              <a:spcAft>
                <a:spcPts val="0"/>
              </a:spcAft>
              <a:buClr>
                <a:schemeClr val="dk1"/>
              </a:buClr>
              <a:buSzPts val="2800"/>
              <a:buChar char="•"/>
            </a:pPr>
            <a:r>
              <a:rPr lang="en-US"/>
              <a:t>Stone and Church</a:t>
            </a:r>
            <a:endParaRPr/>
          </a:p>
          <a:p>
            <a:pPr indent="-228600" lvl="0" marL="228600" rtl="0" algn="l">
              <a:lnSpc>
                <a:spcPct val="90000"/>
              </a:lnSpc>
              <a:spcBef>
                <a:spcPts val="1000"/>
              </a:spcBef>
              <a:spcAft>
                <a:spcPts val="0"/>
              </a:spcAft>
              <a:buClr>
                <a:schemeClr val="dk1"/>
              </a:buClr>
              <a:buSzPts val="2800"/>
              <a:buChar char="•"/>
            </a:pPr>
            <a:r>
              <a:rPr lang="en-US"/>
              <a:t>Hemmer and Klieber</a:t>
            </a:r>
            <a:endParaRPr/>
          </a:p>
          <a:p>
            <a:pPr indent="-228600" lvl="0" marL="228600" rtl="0" algn="l">
              <a:lnSpc>
                <a:spcPct val="90000"/>
              </a:lnSpc>
              <a:spcBef>
                <a:spcPts val="1000"/>
              </a:spcBef>
              <a:spcAft>
                <a:spcPts val="0"/>
              </a:spcAft>
              <a:buClr>
                <a:schemeClr val="dk1"/>
              </a:buClr>
              <a:buSzPts val="2800"/>
              <a:buChar char="•"/>
            </a:pPr>
            <a:r>
              <a:rPr lang="en-US"/>
              <a:t>Golombok and Fivush</a:t>
            </a:r>
            <a:endParaRPr/>
          </a:p>
          <a:p>
            <a:pPr indent="-228600" lvl="0" marL="228600" rtl="0" algn="l">
              <a:lnSpc>
                <a:spcPct val="90000"/>
              </a:lnSpc>
              <a:spcBef>
                <a:spcPts val="1000"/>
              </a:spcBef>
              <a:spcAft>
                <a:spcPts val="0"/>
              </a:spcAft>
              <a:buClr>
                <a:schemeClr val="dk1"/>
              </a:buClr>
              <a:buSzPts val="2800"/>
              <a:buChar char="•"/>
            </a:pPr>
            <a:r>
              <a:rPr lang="en-US"/>
              <a:t>Sadker and Sadker</a:t>
            </a:r>
            <a:endParaRPr/>
          </a:p>
          <a:p>
            <a:pPr indent="-228600" lvl="0" marL="228600" rtl="0" algn="l">
              <a:lnSpc>
                <a:spcPct val="90000"/>
              </a:lnSpc>
              <a:spcBef>
                <a:spcPts val="1000"/>
              </a:spcBef>
              <a:spcAft>
                <a:spcPts val="0"/>
              </a:spcAft>
              <a:buClr>
                <a:schemeClr val="dk1"/>
              </a:buClr>
              <a:buSzPts val="2800"/>
              <a:buChar char="•"/>
            </a:pPr>
            <a:r>
              <a:rPr lang="en-US"/>
              <a:t>Condry and Condry</a:t>
            </a:r>
            <a:endParaRPr/>
          </a:p>
          <a:p>
            <a:pPr indent="-228600" lvl="0" marL="228600" rtl="0" algn="l">
              <a:lnSpc>
                <a:spcPct val="90000"/>
              </a:lnSpc>
              <a:spcBef>
                <a:spcPts val="1000"/>
              </a:spcBef>
              <a:spcAft>
                <a:spcPts val="0"/>
              </a:spcAft>
              <a:buClr>
                <a:schemeClr val="dk1"/>
              </a:buClr>
              <a:buSzPts val="2800"/>
              <a:buChar char="•"/>
            </a:pPr>
            <a:r>
              <a:rPr lang="en-US"/>
              <a:t>Goldberg and Lewis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28"/>
          <p:cNvSpPr txBox="1"/>
          <p:nvPr>
            <p:ph type="title"/>
          </p:nvPr>
        </p:nvSpPr>
        <p:spPr>
          <a:xfrm>
            <a:off x="2209800" y="304800"/>
            <a:ext cx="7772400" cy="838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Research on Gender Differences</a:t>
            </a:r>
            <a:endParaRPr/>
          </a:p>
        </p:txBody>
      </p:sp>
      <p:sp>
        <p:nvSpPr>
          <p:cNvPr id="270" name="Google Shape;270;p28"/>
          <p:cNvSpPr txBox="1"/>
          <p:nvPr>
            <p:ph idx="1" type="body"/>
          </p:nvPr>
        </p:nvSpPr>
        <p:spPr>
          <a:xfrm>
            <a:off x="2209800" y="1371600"/>
            <a:ext cx="7772400" cy="51816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Infants</a:t>
            </a:r>
            <a:endParaRPr sz="2400"/>
          </a:p>
          <a:p>
            <a:pPr indent="-228600" lvl="1" marL="685800" rtl="0" algn="l">
              <a:lnSpc>
                <a:spcPct val="90000"/>
              </a:lnSpc>
              <a:spcBef>
                <a:spcPts val="500"/>
              </a:spcBef>
              <a:spcAft>
                <a:spcPts val="0"/>
              </a:spcAft>
              <a:buClr>
                <a:schemeClr val="dk1"/>
              </a:buClr>
              <a:buSzPts val="2400"/>
              <a:buChar char="•"/>
            </a:pPr>
            <a:r>
              <a:rPr lang="en-US"/>
              <a:t>Studies have shown that most infant behaviors do not show gender differences</a:t>
            </a:r>
            <a:endParaRPr/>
          </a:p>
          <a:p>
            <a:pPr indent="-228600" lvl="1" marL="685800" rtl="0" algn="l">
              <a:lnSpc>
                <a:spcPct val="90000"/>
              </a:lnSpc>
              <a:spcBef>
                <a:spcPts val="500"/>
              </a:spcBef>
              <a:spcAft>
                <a:spcPts val="0"/>
              </a:spcAft>
              <a:buClr>
                <a:schemeClr val="dk1"/>
              </a:buClr>
              <a:buSzPts val="2400"/>
              <a:buChar char="•"/>
            </a:pPr>
            <a:r>
              <a:rPr lang="en-US"/>
              <a:t>Gender similarity is rule for most infant behaviors</a:t>
            </a:r>
            <a:endParaRPr/>
          </a:p>
          <a:p>
            <a:pPr indent="-228600" lvl="0" marL="228600" rtl="0" algn="l">
              <a:lnSpc>
                <a:spcPct val="90000"/>
              </a:lnSpc>
              <a:spcBef>
                <a:spcPts val="1000"/>
              </a:spcBef>
              <a:spcAft>
                <a:spcPts val="0"/>
              </a:spcAft>
              <a:buClr>
                <a:schemeClr val="dk1"/>
              </a:buClr>
              <a:buSzPts val="2800"/>
              <a:buChar char="•"/>
            </a:pPr>
            <a:r>
              <a:rPr lang="en-US"/>
              <a:t>Activity Level</a:t>
            </a:r>
            <a:endParaRPr/>
          </a:p>
          <a:p>
            <a:pPr indent="-228600" lvl="1" marL="685800" rtl="0" algn="l">
              <a:lnSpc>
                <a:spcPct val="90000"/>
              </a:lnSpc>
              <a:spcBef>
                <a:spcPts val="500"/>
              </a:spcBef>
              <a:spcAft>
                <a:spcPts val="0"/>
              </a:spcAft>
              <a:buClr>
                <a:schemeClr val="dk1"/>
              </a:buClr>
              <a:buSzPts val="2400"/>
              <a:buChar char="•"/>
            </a:pPr>
            <a:r>
              <a:rPr lang="en-US"/>
              <a:t>male infants have a greater activity level (more kicking, arm movements, fussing, and crying) than girls</a:t>
            </a:r>
            <a:endParaRPr/>
          </a:p>
          <a:p>
            <a:pPr indent="-228600" lvl="1" marL="685800" rtl="0" algn="l">
              <a:lnSpc>
                <a:spcPct val="90000"/>
              </a:lnSpc>
              <a:spcBef>
                <a:spcPts val="500"/>
              </a:spcBef>
              <a:spcAft>
                <a:spcPts val="0"/>
              </a:spcAft>
              <a:buClr>
                <a:schemeClr val="dk1"/>
              </a:buClr>
              <a:buSzPts val="2400"/>
              <a:buChar char="•"/>
            </a:pPr>
            <a:r>
              <a:rPr lang="en-US"/>
              <a:t>later in life boys are still seen as more active</a:t>
            </a:r>
            <a:endParaRPr/>
          </a:p>
          <a:p>
            <a:pPr indent="-228600" lvl="0" marL="228600" rtl="0" algn="l">
              <a:lnSpc>
                <a:spcPct val="90000"/>
              </a:lnSpc>
              <a:spcBef>
                <a:spcPts val="1000"/>
              </a:spcBef>
              <a:spcAft>
                <a:spcPts val="0"/>
              </a:spcAft>
              <a:buClr>
                <a:schemeClr val="dk1"/>
              </a:buClr>
              <a:buSzPts val="2800"/>
              <a:buChar char="•"/>
            </a:pPr>
            <a:r>
              <a:rPr lang="en-US"/>
              <a:t>Aggression</a:t>
            </a:r>
            <a:endParaRPr/>
          </a:p>
          <a:p>
            <a:pPr indent="-228600" lvl="1" marL="685800" rtl="0" algn="l">
              <a:lnSpc>
                <a:spcPct val="90000"/>
              </a:lnSpc>
              <a:spcBef>
                <a:spcPts val="500"/>
              </a:spcBef>
              <a:spcAft>
                <a:spcPts val="0"/>
              </a:spcAft>
              <a:buClr>
                <a:schemeClr val="dk1"/>
              </a:buClr>
              <a:buSzPts val="2400"/>
              <a:buChar char="•"/>
            </a:pPr>
            <a:r>
              <a:rPr lang="en-US"/>
              <a:t>one of the most consistently documented psychological gender differences</a:t>
            </a:r>
            <a:endParaRPr/>
          </a:p>
          <a:p>
            <a:pPr indent="-228600" lvl="1" marL="685800" rtl="0" algn="l">
              <a:lnSpc>
                <a:spcPct val="90000"/>
              </a:lnSpc>
              <a:spcBef>
                <a:spcPts val="500"/>
              </a:spcBef>
              <a:spcAft>
                <a:spcPts val="0"/>
              </a:spcAft>
              <a:buClr>
                <a:schemeClr val="dk1"/>
              </a:buClr>
              <a:buSzPts val="2400"/>
              <a:buChar char="•"/>
            </a:pPr>
            <a:r>
              <a:rPr lang="en-US"/>
              <a:t>male children more aggressive than female children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Research on Gender Differences </a:t>
            </a:r>
            <a:br>
              <a:rPr lang="en-US"/>
            </a:br>
            <a:r>
              <a:rPr lang="en-US"/>
              <a:t>continued</a:t>
            </a:r>
            <a:endParaRPr/>
          </a:p>
        </p:txBody>
      </p:sp>
      <p:sp>
        <p:nvSpPr>
          <p:cNvPr id="276" name="Google Shape;276;p29"/>
          <p:cNvSpPr txBox="1"/>
          <p:nvPr>
            <p:ph idx="1" type="body"/>
          </p:nvPr>
        </p:nvSpPr>
        <p:spPr>
          <a:xfrm>
            <a:off x="1524000" y="1600200"/>
            <a:ext cx="9144000" cy="5257800"/>
          </a:xfrm>
          <a:prstGeom prst="rect">
            <a:avLst/>
          </a:prstGeom>
          <a:noFill/>
          <a:ln>
            <a:noFill/>
          </a:ln>
        </p:spPr>
        <p:txBody>
          <a:bodyPr anchorCtr="0" anchor="t" bIns="45700" lIns="91425" spcFirstLastPara="1" rIns="91425" wrap="square" tIns="45700">
            <a:normAutofit/>
          </a:bodyPr>
          <a:lstStyle/>
          <a:p>
            <a:pPr indent="-228600" lvl="1" marL="685800" rtl="0" algn="l">
              <a:lnSpc>
                <a:spcPct val="90000"/>
              </a:lnSpc>
              <a:spcBef>
                <a:spcPts val="0"/>
              </a:spcBef>
              <a:spcAft>
                <a:spcPts val="0"/>
              </a:spcAft>
              <a:buClr>
                <a:schemeClr val="dk1"/>
              </a:buClr>
              <a:buSzPts val="2400"/>
              <a:buChar char="•"/>
            </a:pPr>
            <a:r>
              <a:rPr lang="en-US"/>
              <a:t>differences hold true for the variety of aggressions, such as verbal and physical </a:t>
            </a:r>
            <a:endParaRPr/>
          </a:p>
          <a:p>
            <a:pPr indent="-228600" lvl="1" marL="685800" rtl="0" algn="l">
              <a:lnSpc>
                <a:spcPct val="90000"/>
              </a:lnSpc>
              <a:spcBef>
                <a:spcPts val="500"/>
              </a:spcBef>
              <a:spcAft>
                <a:spcPts val="0"/>
              </a:spcAft>
              <a:buClr>
                <a:schemeClr val="dk1"/>
              </a:buClr>
              <a:buSzPts val="2400"/>
              <a:buChar char="•"/>
            </a:pPr>
            <a:r>
              <a:rPr lang="en-US"/>
              <a:t>differences tend to disappear later in life around the college years</a:t>
            </a:r>
            <a:endParaRPr/>
          </a:p>
          <a:p>
            <a:pPr indent="-228600" lvl="1" marL="685800" rtl="0" algn="l">
              <a:lnSpc>
                <a:spcPct val="90000"/>
              </a:lnSpc>
              <a:spcBef>
                <a:spcPts val="500"/>
              </a:spcBef>
              <a:spcAft>
                <a:spcPts val="0"/>
              </a:spcAft>
              <a:buClr>
                <a:schemeClr val="dk1"/>
              </a:buClr>
              <a:buSzPts val="2400"/>
              <a:buChar char="•"/>
            </a:pPr>
            <a:r>
              <a:rPr lang="en-US"/>
              <a:t>gender roles are the cause of gender differences</a:t>
            </a:r>
            <a:endParaRPr/>
          </a:p>
          <a:p>
            <a:pPr indent="-228600" lvl="2" marL="1143000" rtl="0" algn="l">
              <a:lnSpc>
                <a:spcPct val="90000"/>
              </a:lnSpc>
              <a:spcBef>
                <a:spcPts val="500"/>
              </a:spcBef>
              <a:spcAft>
                <a:spcPts val="0"/>
              </a:spcAft>
              <a:buClr>
                <a:schemeClr val="dk1"/>
              </a:buClr>
              <a:buSzPts val="2800"/>
              <a:buChar char="•"/>
            </a:pPr>
            <a:r>
              <a:rPr lang="en-US" sz="2800"/>
              <a:t>girls realize that they should be passive and boys realize they must be aggressive</a:t>
            </a:r>
            <a:endParaRPr/>
          </a:p>
          <a:p>
            <a:pPr indent="-228600" lvl="2" marL="1143000" rtl="0" algn="l">
              <a:lnSpc>
                <a:spcPct val="90000"/>
              </a:lnSpc>
              <a:spcBef>
                <a:spcPts val="500"/>
              </a:spcBef>
              <a:spcAft>
                <a:spcPts val="0"/>
              </a:spcAft>
              <a:buClr>
                <a:schemeClr val="dk1"/>
              </a:buClr>
              <a:buSzPts val="2800"/>
              <a:buChar char="•"/>
            </a:pPr>
            <a:r>
              <a:rPr lang="en-US" sz="2800"/>
              <a:t>prosocial or justified to be aggressive for male children</a:t>
            </a:r>
            <a:endParaRPr/>
          </a:p>
          <a:p>
            <a:pPr indent="-228600" lvl="1" marL="685800" rtl="0" algn="l">
              <a:lnSpc>
                <a:spcPct val="90000"/>
              </a:lnSpc>
              <a:spcBef>
                <a:spcPts val="500"/>
              </a:spcBef>
              <a:spcAft>
                <a:spcPts val="0"/>
              </a:spcAft>
              <a:buClr>
                <a:schemeClr val="dk1"/>
              </a:buClr>
              <a:buSzPts val="2400"/>
              <a:buChar char="•"/>
            </a:pPr>
            <a:r>
              <a:rPr lang="en-US"/>
              <a:t>rewards are give to boys who are aggressive and girls are punished for being aggressive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txBox="1"/>
          <p:nvPr/>
        </p:nvSpPr>
        <p:spPr>
          <a:xfrm>
            <a:off x="989500" y="1689275"/>
            <a:ext cx="10286100" cy="3712500"/>
          </a:xfrm>
          <a:prstGeom prst="rect">
            <a:avLst/>
          </a:prstGeom>
          <a:noFill/>
          <a:ln>
            <a:noFill/>
          </a:ln>
        </p:spPr>
        <p:txBody>
          <a:bodyPr anchorCtr="0" anchor="ctr" bIns="45700" lIns="91425" spcFirstLastPara="1" rIns="91425" wrap="square" tIns="45700">
            <a:spAutoFit/>
          </a:bodyPr>
          <a:lstStyle/>
          <a:p>
            <a:pPr indent="-406400" lvl="1" marL="914400" marR="0" rtl="0" algn="l">
              <a:lnSpc>
                <a:spcPct val="80000"/>
              </a:lnSpc>
              <a:spcBef>
                <a:spcPts val="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a globally - recognized development perspective;  acknowledges that </a:t>
            </a:r>
            <a:r>
              <a:rPr b="0" i="0" lang="en-US" sz="2800" u="sng" cap="none" strike="noStrike">
                <a:solidFill>
                  <a:schemeClr val="dk1"/>
                </a:solidFill>
                <a:latin typeface="Arial"/>
                <a:ea typeface="Arial"/>
                <a:cs typeface="Arial"/>
                <a:sym typeface="Arial"/>
              </a:rPr>
              <a:t>development affects people differently</a:t>
            </a:r>
            <a:endParaRPr u="sng"/>
          </a:p>
          <a:p>
            <a:pPr indent="0" lvl="0" marL="914400" marR="0" rtl="0" algn="l">
              <a:lnSpc>
                <a:spcPct val="80000"/>
              </a:lnSpc>
              <a:spcBef>
                <a:spcPts val="0"/>
              </a:spcBef>
              <a:spcAft>
                <a:spcPts val="0"/>
              </a:spcAft>
              <a:buNone/>
            </a:pPr>
            <a:r>
              <a:t/>
            </a:r>
            <a:endParaRPr b="0" i="0" sz="2800" u="none" cap="none" strike="noStrike">
              <a:solidFill>
                <a:schemeClr val="dk1"/>
              </a:solidFill>
              <a:latin typeface="Arial"/>
              <a:ea typeface="Arial"/>
              <a:cs typeface="Arial"/>
              <a:sym typeface="Arial"/>
            </a:endParaRPr>
          </a:p>
          <a:p>
            <a:pPr indent="-406400" lvl="1" marL="914400" marR="0" rtl="0" algn="l">
              <a:lnSpc>
                <a:spcPct val="80000"/>
              </a:lnSpc>
              <a:spcBef>
                <a:spcPts val="0"/>
              </a:spcBef>
              <a:spcAft>
                <a:spcPts val="0"/>
              </a:spcAft>
              <a:buClr>
                <a:schemeClr val="dk1"/>
              </a:buClr>
              <a:buSzPts val="2800"/>
              <a:buFont typeface="Arial"/>
              <a:buChar char="○"/>
            </a:pPr>
            <a:r>
              <a:rPr b="0" i="0" lang="en-US" sz="2800" u="sng" cap="none" strike="noStrike">
                <a:solidFill>
                  <a:schemeClr val="dk1"/>
                </a:solidFill>
                <a:latin typeface="Arial"/>
                <a:ea typeface="Arial"/>
                <a:cs typeface="Arial"/>
                <a:sym typeface="Arial"/>
              </a:rPr>
              <a:t>women’s roles are important</a:t>
            </a:r>
            <a:r>
              <a:rPr b="0" i="0" lang="en-US" sz="2800" u="none" cap="none" strike="noStrike">
                <a:solidFill>
                  <a:schemeClr val="dk1"/>
                </a:solidFill>
                <a:latin typeface="Arial"/>
                <a:ea typeface="Arial"/>
                <a:cs typeface="Arial"/>
                <a:sym typeface="Arial"/>
              </a:rPr>
              <a:t> and should be maximized</a:t>
            </a:r>
            <a:endParaRPr/>
          </a:p>
          <a:p>
            <a:pPr indent="0" lvl="0" marL="0" marR="0" rtl="0" algn="l">
              <a:lnSpc>
                <a:spcPct val="80000"/>
              </a:lnSpc>
              <a:spcBef>
                <a:spcPts val="0"/>
              </a:spcBef>
              <a:spcAft>
                <a:spcPts val="0"/>
              </a:spcAft>
              <a:buNone/>
            </a:pPr>
            <a:r>
              <a:t/>
            </a:r>
            <a:endParaRPr/>
          </a:p>
          <a:p>
            <a:pPr indent="-406400" lvl="1" marL="914400" marR="0" rtl="0" algn="l">
              <a:lnSpc>
                <a:spcPct val="80000"/>
              </a:lnSpc>
              <a:spcBef>
                <a:spcPts val="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women and men </a:t>
            </a:r>
            <a:r>
              <a:rPr b="0" i="0" lang="en-US" sz="2800" u="sng" cap="none" strike="noStrike">
                <a:solidFill>
                  <a:schemeClr val="dk1"/>
                </a:solidFill>
                <a:latin typeface="Arial"/>
                <a:ea typeface="Arial"/>
                <a:cs typeface="Arial"/>
                <a:sym typeface="Arial"/>
              </a:rPr>
              <a:t>should be assisted</a:t>
            </a:r>
            <a:r>
              <a:rPr b="0" i="0" lang="en-US" sz="2800" u="none" cap="none" strike="noStrike">
                <a:solidFill>
                  <a:schemeClr val="dk1"/>
                </a:solidFill>
                <a:latin typeface="Arial"/>
                <a:ea typeface="Arial"/>
                <a:cs typeface="Arial"/>
                <a:sym typeface="Arial"/>
              </a:rPr>
              <a:t> in attaining their full potentials</a:t>
            </a:r>
            <a:endParaRPr/>
          </a:p>
          <a:p>
            <a:pPr indent="0" lvl="0" marL="914400" marR="0" rtl="0" algn="l">
              <a:lnSpc>
                <a:spcPct val="80000"/>
              </a:lnSpc>
              <a:spcBef>
                <a:spcPts val="0"/>
              </a:spcBef>
              <a:spcAft>
                <a:spcPts val="0"/>
              </a:spcAft>
              <a:buNone/>
            </a:pPr>
            <a:r>
              <a:t/>
            </a:r>
            <a:endParaRPr b="0" i="0" sz="2800" u="none" cap="none" strike="noStrike">
              <a:solidFill>
                <a:schemeClr val="dk1"/>
              </a:solidFill>
              <a:latin typeface="Arial"/>
              <a:ea typeface="Arial"/>
              <a:cs typeface="Arial"/>
              <a:sym typeface="Arial"/>
            </a:endParaRPr>
          </a:p>
          <a:p>
            <a:pPr indent="-406400" lvl="1" marL="914400" marR="0" rtl="0" algn="l">
              <a:lnSpc>
                <a:spcPct val="80000"/>
              </a:lnSpc>
              <a:spcBef>
                <a:spcPts val="0"/>
              </a:spcBef>
              <a:spcAft>
                <a:spcPts val="0"/>
              </a:spcAft>
              <a:buClr>
                <a:schemeClr val="dk1"/>
              </a:buClr>
              <a:buSzPts val="2800"/>
              <a:buFont typeface="Arial"/>
              <a:buChar char="○"/>
            </a:pPr>
            <a:r>
              <a:rPr b="0" i="0" lang="en-US" sz="2800" u="sng" cap="none" strike="noStrike">
                <a:solidFill>
                  <a:schemeClr val="dk1"/>
                </a:solidFill>
                <a:latin typeface="Arial"/>
                <a:ea typeface="Arial"/>
                <a:cs typeface="Arial"/>
                <a:sym typeface="Arial"/>
              </a:rPr>
              <a:t>advocates</a:t>
            </a:r>
            <a:r>
              <a:rPr b="0" i="0" lang="en-US" sz="2800" u="none" cap="none" strike="noStrike">
                <a:solidFill>
                  <a:schemeClr val="dk1"/>
                </a:solidFill>
                <a:latin typeface="Arial"/>
                <a:ea typeface="Arial"/>
                <a:cs typeface="Arial"/>
                <a:sym typeface="Arial"/>
              </a:rPr>
              <a:t> that planning deliberately address the unique needs and situations of women	</a:t>
            </a:r>
            <a:endParaRPr/>
          </a:p>
          <a:p>
            <a:pPr indent="0" lvl="0" marL="0" marR="0" rtl="0" algn="l">
              <a:lnSpc>
                <a:spcPct val="80000"/>
              </a:lnSpc>
              <a:spcBef>
                <a:spcPts val="0"/>
              </a:spcBef>
              <a:spcAft>
                <a:spcPts val="0"/>
              </a:spcAft>
              <a:buNone/>
            </a:pPr>
            <a:r>
              <a:t/>
            </a:r>
            <a:endParaRPr b="0" i="0" sz="2800" u="none" cap="none" strike="noStrike">
              <a:solidFill>
                <a:schemeClr val="dk1"/>
              </a:solidFill>
              <a:latin typeface="Arial"/>
              <a:ea typeface="Arial"/>
              <a:cs typeface="Arial"/>
              <a:sym typeface="Arial"/>
            </a:endParaRPr>
          </a:p>
        </p:txBody>
      </p:sp>
      <p:sp>
        <p:nvSpPr>
          <p:cNvPr id="101" name="Google Shape;101;p3"/>
          <p:cNvSpPr txBox="1"/>
          <p:nvPr/>
        </p:nvSpPr>
        <p:spPr>
          <a:xfrm rot="-8605">
            <a:off x="1828801" y="319150"/>
            <a:ext cx="8609013" cy="1188915"/>
          </a:xfrm>
          <a:prstGeom prst="rect">
            <a:avLst/>
          </a:prstGeom>
          <a:noFill/>
          <a:ln>
            <a:noFill/>
          </a:ln>
        </p:spPr>
        <p:txBody>
          <a:bodyPr anchorCtr="0" anchor="ctr" bIns="45700" lIns="91425" spcFirstLastPara="1" rIns="91425" wrap="square" tIns="45700">
            <a:spAutoFit/>
          </a:bodyPr>
          <a:lstStyle/>
          <a:p>
            <a:pPr indent="0" lvl="0" marL="0" marR="0" rtl="0" algn="l">
              <a:lnSpc>
                <a:spcPct val="80000"/>
              </a:lnSpc>
              <a:spcBef>
                <a:spcPts val="0"/>
              </a:spcBef>
              <a:spcAft>
                <a:spcPts val="0"/>
              </a:spcAft>
              <a:buNone/>
            </a:pPr>
            <a:r>
              <a:rPr b="0" i="0" lang="en-US" sz="4400" u="none" cap="none" strike="noStrike">
                <a:solidFill>
                  <a:srgbClr val="5F5F5F"/>
                </a:solidFill>
                <a:latin typeface="Arial"/>
                <a:ea typeface="Arial"/>
                <a:cs typeface="Arial"/>
                <a:sym typeface="Arial"/>
              </a:rPr>
              <a:t>what is</a:t>
            </a:r>
            <a:r>
              <a:rPr b="0" i="0" lang="en-US" sz="4400" u="none" cap="none" strike="noStrike">
                <a:solidFill>
                  <a:srgbClr val="B2B2B2"/>
                </a:solidFill>
                <a:latin typeface="Arial"/>
                <a:ea typeface="Arial"/>
                <a:cs typeface="Arial"/>
                <a:sym typeface="Arial"/>
              </a:rPr>
              <a:t> </a:t>
            </a:r>
            <a:r>
              <a:rPr b="0" i="0" lang="en-US" sz="4400" u="none" cap="none" strike="noStrike">
                <a:solidFill>
                  <a:schemeClr val="dk1"/>
                </a:solidFill>
                <a:latin typeface="Arial"/>
                <a:ea typeface="Arial"/>
                <a:cs typeface="Arial"/>
                <a:sym typeface="Arial"/>
              </a:rPr>
              <a:t>Gender and Development?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500"/>
                                        <p:tgtEl>
                                          <p:spTgt spid="1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xEl>
                                              <p:pRg end="0" st="0"/>
                                            </p:txEl>
                                          </p:spTgt>
                                        </p:tgtEl>
                                        <p:attrNameLst>
                                          <p:attrName>style.visibility</p:attrName>
                                        </p:attrNameLst>
                                      </p:cBhvr>
                                      <p:to>
                                        <p:strVal val="visible"/>
                                      </p:to>
                                    </p:set>
                                    <p:animEffect filter="fade" transition="in">
                                      <p:cBhvr>
                                        <p:cTn dur="1"/>
                                        <p:tgtEl>
                                          <p:spTgt spid="10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xEl>
                                              <p:pRg end="1" st="1"/>
                                            </p:txEl>
                                          </p:spTgt>
                                        </p:tgtEl>
                                        <p:attrNameLst>
                                          <p:attrName>style.visibility</p:attrName>
                                        </p:attrNameLst>
                                      </p:cBhvr>
                                      <p:to>
                                        <p:strVal val="visible"/>
                                      </p:to>
                                    </p:set>
                                    <p:animEffect filter="fade" transition="in">
                                      <p:cBhvr>
                                        <p:cTn dur="1"/>
                                        <p:tgtEl>
                                          <p:spTgt spid="10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xEl>
                                              <p:pRg end="2" st="2"/>
                                            </p:txEl>
                                          </p:spTgt>
                                        </p:tgtEl>
                                        <p:attrNameLst>
                                          <p:attrName>style.visibility</p:attrName>
                                        </p:attrNameLst>
                                      </p:cBhvr>
                                      <p:to>
                                        <p:strVal val="visible"/>
                                      </p:to>
                                    </p:set>
                                    <p:animEffect filter="fade" transition="in">
                                      <p:cBhvr>
                                        <p:cTn dur="1"/>
                                        <p:tgtEl>
                                          <p:spTgt spid="10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xEl>
                                              <p:pRg end="3" st="3"/>
                                            </p:txEl>
                                          </p:spTgt>
                                        </p:tgtEl>
                                        <p:attrNameLst>
                                          <p:attrName>style.visibility</p:attrName>
                                        </p:attrNameLst>
                                      </p:cBhvr>
                                      <p:to>
                                        <p:strVal val="visible"/>
                                      </p:to>
                                    </p:set>
                                    <p:animEffect filter="fade" transition="in">
                                      <p:cBhvr>
                                        <p:cTn dur="1"/>
                                        <p:tgtEl>
                                          <p:spTgt spid="10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xEl>
                                              <p:pRg end="4" st="4"/>
                                            </p:txEl>
                                          </p:spTgt>
                                        </p:tgtEl>
                                        <p:attrNameLst>
                                          <p:attrName>style.visibility</p:attrName>
                                        </p:attrNameLst>
                                      </p:cBhvr>
                                      <p:to>
                                        <p:strVal val="visible"/>
                                      </p:to>
                                    </p:set>
                                    <p:animEffect filter="fade" transition="in">
                                      <p:cBhvr>
                                        <p:cTn dur="1"/>
                                        <p:tgtEl>
                                          <p:spTgt spid="10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xEl>
                                              <p:pRg end="5" st="5"/>
                                            </p:txEl>
                                          </p:spTgt>
                                        </p:tgtEl>
                                        <p:attrNameLst>
                                          <p:attrName>style.visibility</p:attrName>
                                        </p:attrNameLst>
                                      </p:cBhvr>
                                      <p:to>
                                        <p:strVal val="visible"/>
                                      </p:to>
                                    </p:set>
                                    <p:animEffect filter="fade" transition="in">
                                      <p:cBhvr>
                                        <p:cTn dur="1"/>
                                        <p:tgtEl>
                                          <p:spTgt spid="100">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xEl>
                                              <p:pRg end="6" st="6"/>
                                            </p:txEl>
                                          </p:spTgt>
                                        </p:tgtEl>
                                        <p:attrNameLst>
                                          <p:attrName>style.visibility</p:attrName>
                                        </p:attrNameLst>
                                      </p:cBhvr>
                                      <p:to>
                                        <p:strVal val="visible"/>
                                      </p:to>
                                    </p:set>
                                    <p:animEffect filter="fade" transition="in">
                                      <p:cBhvr>
                                        <p:cTn dur="1"/>
                                        <p:tgtEl>
                                          <p:spTgt spid="100">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xEl>
                                              <p:pRg end="7" st="7"/>
                                            </p:txEl>
                                          </p:spTgt>
                                        </p:tgtEl>
                                        <p:attrNameLst>
                                          <p:attrName>style.visibility</p:attrName>
                                        </p:attrNameLst>
                                      </p:cBhvr>
                                      <p:to>
                                        <p:strVal val="visible"/>
                                      </p:to>
                                    </p:set>
                                    <p:animEffect filter="fade" transition="in">
                                      <p:cBhvr>
                                        <p:cTn dur="1"/>
                                        <p:tgtEl>
                                          <p:spTgt spid="100">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Research on Gender Differences</a:t>
            </a:r>
            <a:br>
              <a:rPr lang="en-US"/>
            </a:br>
            <a:r>
              <a:rPr lang="en-US"/>
              <a:t>continued</a:t>
            </a:r>
            <a:endParaRPr/>
          </a:p>
        </p:txBody>
      </p:sp>
      <p:sp>
        <p:nvSpPr>
          <p:cNvPr id="282" name="Google Shape;282;p30"/>
          <p:cNvSpPr txBox="1"/>
          <p:nvPr>
            <p:ph idx="1" type="body"/>
          </p:nvPr>
        </p:nvSpPr>
        <p:spPr>
          <a:xfrm>
            <a:off x="2209800" y="2057400"/>
            <a:ext cx="7772400" cy="4495800"/>
          </a:xfrm>
          <a:prstGeom prst="rect">
            <a:avLst/>
          </a:prstGeom>
          <a:noFill/>
          <a:ln>
            <a:noFill/>
          </a:ln>
        </p:spPr>
        <p:txBody>
          <a:bodyPr anchorCtr="0" anchor="t" bIns="45700" lIns="91425" spcFirstLastPara="1" rIns="91425" wrap="square" tIns="45700">
            <a:normAutofit/>
          </a:bodyPr>
          <a:lstStyle/>
          <a:p>
            <a:pPr indent="-228600" lvl="1" marL="685800" rtl="0" algn="l">
              <a:lnSpc>
                <a:spcPct val="90000"/>
              </a:lnSpc>
              <a:spcBef>
                <a:spcPts val="0"/>
              </a:spcBef>
              <a:spcAft>
                <a:spcPts val="0"/>
              </a:spcAft>
              <a:buClr>
                <a:schemeClr val="dk1"/>
              </a:buClr>
              <a:buSzPts val="2400"/>
              <a:buChar char="•"/>
            </a:pPr>
            <a:r>
              <a:rPr lang="en-US"/>
              <a:t>possibly explains why 80% of boys are classified as hyperactive compared to girls who are seen as passive</a:t>
            </a:r>
            <a:endParaRPr/>
          </a:p>
          <a:p>
            <a:pPr indent="-228600" lvl="0" marL="228600" rtl="0" algn="l">
              <a:lnSpc>
                <a:spcPct val="90000"/>
              </a:lnSpc>
              <a:spcBef>
                <a:spcPts val="1000"/>
              </a:spcBef>
              <a:spcAft>
                <a:spcPts val="0"/>
              </a:spcAft>
              <a:buClr>
                <a:schemeClr val="dk1"/>
              </a:buClr>
              <a:buSzPts val="2800"/>
              <a:buChar char="•"/>
            </a:pPr>
            <a:r>
              <a:rPr lang="en-US"/>
              <a:t>Anxiety</a:t>
            </a:r>
            <a:endParaRPr/>
          </a:p>
          <a:p>
            <a:pPr indent="-228600" lvl="1" marL="685800" rtl="0" algn="l">
              <a:lnSpc>
                <a:spcPct val="90000"/>
              </a:lnSpc>
              <a:spcBef>
                <a:spcPts val="500"/>
              </a:spcBef>
              <a:spcAft>
                <a:spcPts val="0"/>
              </a:spcAft>
              <a:buClr>
                <a:schemeClr val="dk1"/>
              </a:buClr>
              <a:buSzPts val="2400"/>
              <a:buChar char="•"/>
            </a:pPr>
            <a:r>
              <a:rPr lang="en-US"/>
              <a:t>studies have shown that girls display more anxiety and fear than boys</a:t>
            </a:r>
            <a:endParaRPr/>
          </a:p>
          <a:p>
            <a:pPr indent="-228600" lvl="1" marL="685800" rtl="0" algn="l">
              <a:lnSpc>
                <a:spcPct val="90000"/>
              </a:lnSpc>
              <a:spcBef>
                <a:spcPts val="500"/>
              </a:spcBef>
              <a:spcAft>
                <a:spcPts val="0"/>
              </a:spcAft>
              <a:buClr>
                <a:schemeClr val="dk1"/>
              </a:buClr>
              <a:buSzPts val="2400"/>
              <a:buChar char="•"/>
            </a:pPr>
            <a:r>
              <a:rPr lang="en-US"/>
              <a:t>biased interpretation of emotions</a:t>
            </a:r>
            <a:endParaRPr/>
          </a:p>
          <a:p>
            <a:pPr indent="-228600" lvl="2" marL="1143000" rtl="0" algn="l">
              <a:lnSpc>
                <a:spcPct val="90000"/>
              </a:lnSpc>
              <a:spcBef>
                <a:spcPts val="500"/>
              </a:spcBef>
              <a:spcAft>
                <a:spcPts val="0"/>
              </a:spcAft>
              <a:buClr>
                <a:schemeClr val="dk1"/>
              </a:buClr>
              <a:buSzPts val="2000"/>
              <a:buChar char="•"/>
            </a:pPr>
            <a:r>
              <a:rPr lang="en-US"/>
              <a:t>boys’ anxiety is likely to be seen as anger</a:t>
            </a:r>
            <a:endParaRPr/>
          </a:p>
          <a:p>
            <a:pPr indent="-228600" lvl="2" marL="1143000" rtl="0" algn="l">
              <a:lnSpc>
                <a:spcPct val="90000"/>
              </a:lnSpc>
              <a:spcBef>
                <a:spcPts val="500"/>
              </a:spcBef>
              <a:spcAft>
                <a:spcPts val="0"/>
              </a:spcAft>
              <a:buClr>
                <a:schemeClr val="dk1"/>
              </a:buClr>
              <a:buSzPts val="2000"/>
              <a:buChar char="•"/>
            </a:pPr>
            <a:r>
              <a:rPr lang="en-US"/>
              <a:t>girls’ anxiety is likely to be seen as fear</a:t>
            </a:r>
            <a:endParaRPr/>
          </a:p>
          <a:p>
            <a:pPr indent="-228600" lvl="0" marL="228600" rtl="0" algn="l">
              <a:lnSpc>
                <a:spcPct val="90000"/>
              </a:lnSpc>
              <a:spcBef>
                <a:spcPts val="1000"/>
              </a:spcBef>
              <a:spcAft>
                <a:spcPts val="0"/>
              </a:spcAft>
              <a:buClr>
                <a:schemeClr val="dk1"/>
              </a:buClr>
              <a:buSzPts val="2800"/>
              <a:buChar char="•"/>
            </a:pPr>
            <a:r>
              <a:rPr lang="en-US"/>
              <a:t>Academic Ability</a:t>
            </a:r>
            <a:endParaRPr/>
          </a:p>
          <a:p>
            <a:pPr indent="-228600" lvl="1" marL="685800" rtl="0" algn="l">
              <a:lnSpc>
                <a:spcPct val="90000"/>
              </a:lnSpc>
              <a:spcBef>
                <a:spcPts val="500"/>
              </a:spcBef>
              <a:spcAft>
                <a:spcPts val="0"/>
              </a:spcAft>
              <a:buClr>
                <a:schemeClr val="dk1"/>
              </a:buClr>
              <a:buSzPts val="2400"/>
              <a:buChar char="•"/>
            </a:pPr>
            <a:r>
              <a:rPr lang="en-US"/>
              <a:t>boys outperform girls in math and spatial tasks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31"/>
          <p:cNvSpPr txBox="1"/>
          <p:nvPr>
            <p:ph type="title"/>
          </p:nvPr>
        </p:nvSpPr>
        <p:spPr>
          <a:xfrm>
            <a:off x="2209800" y="228600"/>
            <a:ext cx="7772400" cy="12954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Arial"/>
              <a:buNone/>
            </a:pPr>
            <a:r>
              <a:rPr lang="en-US"/>
              <a:t>Research on Gender Differences</a:t>
            </a:r>
            <a:br>
              <a:rPr lang="en-US"/>
            </a:br>
            <a:r>
              <a:rPr lang="en-US"/>
              <a:t>continued</a:t>
            </a:r>
            <a:endParaRPr/>
          </a:p>
        </p:txBody>
      </p:sp>
      <p:sp>
        <p:nvSpPr>
          <p:cNvPr id="288" name="Google Shape;288;p31"/>
          <p:cNvSpPr txBox="1"/>
          <p:nvPr>
            <p:ph idx="1" type="body"/>
          </p:nvPr>
        </p:nvSpPr>
        <p:spPr>
          <a:xfrm>
            <a:off x="1752600" y="1905000"/>
            <a:ext cx="8763000" cy="4876800"/>
          </a:xfrm>
          <a:prstGeom prst="rect">
            <a:avLst/>
          </a:prstGeom>
          <a:noFill/>
          <a:ln>
            <a:noFill/>
          </a:ln>
        </p:spPr>
        <p:txBody>
          <a:bodyPr anchorCtr="0" anchor="t" bIns="45700" lIns="91425" spcFirstLastPara="1" rIns="91425" wrap="square" tIns="45700">
            <a:normAutofit/>
          </a:bodyPr>
          <a:lstStyle/>
          <a:p>
            <a:pPr indent="-228600" lvl="1" marL="685800" rtl="0" algn="l">
              <a:lnSpc>
                <a:spcPct val="90000"/>
              </a:lnSpc>
              <a:spcBef>
                <a:spcPts val="0"/>
              </a:spcBef>
              <a:spcAft>
                <a:spcPts val="0"/>
              </a:spcAft>
              <a:buClr>
                <a:schemeClr val="dk1"/>
              </a:buClr>
              <a:buSzPts val="2400"/>
              <a:buChar char="•"/>
            </a:pPr>
            <a:r>
              <a:rPr lang="en-US"/>
              <a:t>girls outperform boys in language and arts (reading &amp; writing)</a:t>
            </a:r>
            <a:endParaRPr/>
          </a:p>
          <a:p>
            <a:pPr indent="-228600" lvl="1" marL="685800" rtl="0" algn="l">
              <a:lnSpc>
                <a:spcPct val="90000"/>
              </a:lnSpc>
              <a:spcBef>
                <a:spcPts val="500"/>
              </a:spcBef>
              <a:spcAft>
                <a:spcPts val="0"/>
              </a:spcAft>
              <a:buClr>
                <a:schemeClr val="dk1"/>
              </a:buClr>
              <a:buSzPts val="2400"/>
              <a:buChar char="•"/>
            </a:pPr>
            <a:r>
              <a:rPr lang="en-US"/>
              <a:t>Expectations of teachers and parents influence girls and boys academic performance</a:t>
            </a:r>
            <a:endParaRPr/>
          </a:p>
          <a:p>
            <a:pPr indent="-228600" lvl="1" marL="685800" rtl="0" algn="l">
              <a:lnSpc>
                <a:spcPct val="90000"/>
              </a:lnSpc>
              <a:spcBef>
                <a:spcPts val="500"/>
              </a:spcBef>
              <a:spcAft>
                <a:spcPts val="0"/>
              </a:spcAft>
              <a:buClr>
                <a:schemeClr val="dk1"/>
              </a:buClr>
              <a:buSzPts val="2400"/>
              <a:buChar char="•"/>
            </a:pPr>
            <a:r>
              <a:rPr lang="en-US"/>
              <a:t>Language Ability</a:t>
            </a:r>
            <a:endParaRPr/>
          </a:p>
          <a:p>
            <a:pPr indent="-228600" lvl="2" marL="1143000" rtl="0" algn="l">
              <a:lnSpc>
                <a:spcPct val="90000"/>
              </a:lnSpc>
              <a:spcBef>
                <a:spcPts val="500"/>
              </a:spcBef>
              <a:spcAft>
                <a:spcPts val="0"/>
              </a:spcAft>
              <a:buClr>
                <a:schemeClr val="dk1"/>
              </a:buClr>
              <a:buSzPts val="2000"/>
              <a:buChar char="•"/>
            </a:pPr>
            <a:r>
              <a:rPr lang="en-US"/>
              <a:t>females read earlier than males</a:t>
            </a:r>
            <a:endParaRPr/>
          </a:p>
          <a:p>
            <a:pPr indent="-228600" lvl="2" marL="1143000" rtl="0" algn="l">
              <a:lnSpc>
                <a:spcPct val="90000"/>
              </a:lnSpc>
              <a:spcBef>
                <a:spcPts val="500"/>
              </a:spcBef>
              <a:spcAft>
                <a:spcPts val="0"/>
              </a:spcAft>
              <a:buClr>
                <a:schemeClr val="dk1"/>
              </a:buClr>
              <a:buSzPts val="2000"/>
              <a:buChar char="•"/>
            </a:pPr>
            <a:r>
              <a:rPr lang="en-US"/>
              <a:t>females continue to outperform males through high school</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Research on Gender Differences</a:t>
            </a:r>
            <a:br>
              <a:rPr lang="en-US"/>
            </a:br>
            <a:r>
              <a:rPr lang="en-US"/>
              <a:t>continued</a:t>
            </a:r>
            <a:endParaRPr/>
          </a:p>
        </p:txBody>
      </p:sp>
      <p:sp>
        <p:nvSpPr>
          <p:cNvPr id="294" name="Google Shape;294;p32"/>
          <p:cNvSpPr txBox="1"/>
          <p:nvPr>
            <p:ph idx="1" type="body"/>
          </p:nvPr>
        </p:nvSpPr>
        <p:spPr>
          <a:xfrm>
            <a:off x="1676400" y="1905000"/>
            <a:ext cx="8839200" cy="4800600"/>
          </a:xfrm>
          <a:prstGeom prst="rect">
            <a:avLst/>
          </a:prstGeom>
          <a:noFill/>
          <a:ln>
            <a:noFill/>
          </a:ln>
        </p:spPr>
        <p:txBody>
          <a:bodyPr anchorCtr="0" anchor="t" bIns="45700" lIns="91425" spcFirstLastPara="1" rIns="91425" wrap="square" tIns="45700">
            <a:normAutofit/>
          </a:bodyPr>
          <a:lstStyle/>
          <a:p>
            <a:pPr indent="-228600" lvl="2" marL="1143000" rtl="0" algn="l">
              <a:lnSpc>
                <a:spcPct val="90000"/>
              </a:lnSpc>
              <a:spcBef>
                <a:spcPts val="0"/>
              </a:spcBef>
              <a:spcAft>
                <a:spcPts val="0"/>
              </a:spcAft>
              <a:buClr>
                <a:schemeClr val="dk1"/>
              </a:buClr>
              <a:buSzPts val="2000"/>
              <a:buChar char="•"/>
            </a:pPr>
            <a:r>
              <a:rPr lang="en-US"/>
              <a:t>females more encouraged to engage in passive activity (reading)</a:t>
            </a:r>
            <a:endParaRPr/>
          </a:p>
          <a:p>
            <a:pPr indent="-228600" lvl="2" marL="1143000" rtl="0" algn="l">
              <a:lnSpc>
                <a:spcPct val="90000"/>
              </a:lnSpc>
              <a:spcBef>
                <a:spcPts val="500"/>
              </a:spcBef>
              <a:spcAft>
                <a:spcPts val="0"/>
              </a:spcAft>
              <a:buClr>
                <a:schemeClr val="dk1"/>
              </a:buClr>
              <a:buSzPts val="2000"/>
              <a:buChar char="•"/>
            </a:pPr>
            <a:r>
              <a:rPr lang="en-US"/>
              <a:t>parents work harder to engage girls in mutual social interaction</a:t>
            </a:r>
            <a:endParaRPr/>
          </a:p>
          <a:p>
            <a:pPr indent="-228600" lvl="1" marL="685800" rtl="0" algn="l">
              <a:lnSpc>
                <a:spcPct val="90000"/>
              </a:lnSpc>
              <a:spcBef>
                <a:spcPts val="500"/>
              </a:spcBef>
              <a:spcAft>
                <a:spcPts val="0"/>
              </a:spcAft>
              <a:buClr>
                <a:schemeClr val="dk1"/>
              </a:buClr>
              <a:buSzPts val="2400"/>
              <a:buChar char="•"/>
            </a:pPr>
            <a:r>
              <a:rPr lang="en-US"/>
              <a:t>Play and Friendship Patterns</a:t>
            </a:r>
            <a:endParaRPr/>
          </a:p>
          <a:p>
            <a:pPr indent="-228600" lvl="2" marL="1143000" rtl="0" algn="l">
              <a:lnSpc>
                <a:spcPct val="90000"/>
              </a:lnSpc>
              <a:spcBef>
                <a:spcPts val="500"/>
              </a:spcBef>
              <a:spcAft>
                <a:spcPts val="0"/>
              </a:spcAft>
              <a:buClr>
                <a:schemeClr val="dk1"/>
              </a:buClr>
              <a:buSzPts val="2000"/>
              <a:buChar char="•"/>
            </a:pPr>
            <a:r>
              <a:rPr lang="en-US"/>
              <a:t>Play</a:t>
            </a:r>
            <a:endParaRPr/>
          </a:p>
          <a:p>
            <a:pPr indent="-228600" lvl="3" marL="1600200" rtl="0" algn="l">
              <a:lnSpc>
                <a:spcPct val="90000"/>
              </a:lnSpc>
              <a:spcBef>
                <a:spcPts val="500"/>
              </a:spcBef>
              <a:spcAft>
                <a:spcPts val="0"/>
              </a:spcAft>
              <a:buClr>
                <a:schemeClr val="dk1"/>
              </a:buClr>
              <a:buSzPts val="1800"/>
              <a:buChar char="•"/>
            </a:pPr>
            <a:r>
              <a:rPr lang="en-US"/>
              <a:t>between 2 &amp;3 years of age, girls begin to prefer playing with other girls and boys with other boys</a:t>
            </a:r>
            <a:endParaRPr/>
          </a:p>
          <a:p>
            <a:pPr indent="-228600" lvl="3" marL="1600200" rtl="0" algn="l">
              <a:lnSpc>
                <a:spcPct val="90000"/>
              </a:lnSpc>
              <a:spcBef>
                <a:spcPts val="500"/>
              </a:spcBef>
              <a:spcAft>
                <a:spcPts val="0"/>
              </a:spcAft>
              <a:buClr>
                <a:schemeClr val="dk1"/>
              </a:buClr>
              <a:buSzPts val="1800"/>
              <a:buChar char="•"/>
            </a:pPr>
            <a:r>
              <a:rPr lang="en-US"/>
              <a:t>children reinforced by adults and possibly by other children for selecting same-gender playmates and gender-typed play</a:t>
            </a:r>
            <a:endParaRPr/>
          </a:p>
          <a:p>
            <a:pPr indent="-228600" lvl="3" marL="1600200" rtl="0" algn="l">
              <a:lnSpc>
                <a:spcPct val="90000"/>
              </a:lnSpc>
              <a:spcBef>
                <a:spcPts val="500"/>
              </a:spcBef>
              <a:spcAft>
                <a:spcPts val="0"/>
              </a:spcAft>
              <a:buClr>
                <a:schemeClr val="dk1"/>
              </a:buClr>
              <a:buSzPts val="1800"/>
              <a:buChar char="•"/>
            </a:pPr>
            <a:r>
              <a:rPr lang="en-US"/>
              <a:t>children also prefer same-gender playmates because females and males have different play styles.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Research on Gender Differences</a:t>
            </a:r>
            <a:br>
              <a:rPr lang="en-US"/>
            </a:br>
            <a:r>
              <a:rPr lang="en-US"/>
              <a:t>continued</a:t>
            </a:r>
            <a:endParaRPr/>
          </a:p>
        </p:txBody>
      </p:sp>
      <p:sp>
        <p:nvSpPr>
          <p:cNvPr id="300" name="Google Shape;300;p33"/>
          <p:cNvSpPr txBox="1"/>
          <p:nvPr>
            <p:ph idx="1" type="body"/>
          </p:nvPr>
        </p:nvSpPr>
        <p:spPr>
          <a:xfrm>
            <a:off x="2209800" y="1905000"/>
            <a:ext cx="7772400" cy="4648200"/>
          </a:xfrm>
          <a:prstGeom prst="rect">
            <a:avLst/>
          </a:prstGeom>
          <a:noFill/>
          <a:ln>
            <a:noFill/>
          </a:ln>
        </p:spPr>
        <p:txBody>
          <a:bodyPr anchorCtr="0" anchor="t" bIns="45700" lIns="91425" spcFirstLastPara="1" rIns="91425" wrap="square" tIns="45700">
            <a:normAutofit/>
          </a:bodyPr>
          <a:lstStyle/>
          <a:p>
            <a:pPr indent="-228600" lvl="1" marL="685800" rtl="0" algn="l">
              <a:lnSpc>
                <a:spcPct val="90000"/>
              </a:lnSpc>
              <a:spcBef>
                <a:spcPts val="0"/>
              </a:spcBef>
              <a:spcAft>
                <a:spcPts val="0"/>
              </a:spcAft>
              <a:buClr>
                <a:schemeClr val="dk1"/>
              </a:buClr>
              <a:buSzPts val="2400"/>
              <a:buChar char="•"/>
            </a:pPr>
            <a:r>
              <a:rPr lang="en-US"/>
              <a:t>Friendship</a:t>
            </a:r>
            <a:endParaRPr/>
          </a:p>
          <a:p>
            <a:pPr indent="-228600" lvl="2" marL="1143000" rtl="0" algn="l">
              <a:lnSpc>
                <a:spcPct val="90000"/>
              </a:lnSpc>
              <a:spcBef>
                <a:spcPts val="500"/>
              </a:spcBef>
              <a:spcAft>
                <a:spcPts val="0"/>
              </a:spcAft>
              <a:buClr>
                <a:schemeClr val="dk1"/>
              </a:buClr>
              <a:buSzPts val="2000"/>
              <a:buChar char="•"/>
            </a:pPr>
            <a:r>
              <a:rPr lang="en-US"/>
              <a:t>Long-lasting friendships with peers do not occur until elementary school</a:t>
            </a:r>
            <a:endParaRPr/>
          </a:p>
          <a:p>
            <a:pPr indent="-228600" lvl="2" marL="1143000" rtl="0" algn="l">
              <a:lnSpc>
                <a:spcPct val="90000"/>
              </a:lnSpc>
              <a:spcBef>
                <a:spcPts val="500"/>
              </a:spcBef>
              <a:spcAft>
                <a:spcPts val="0"/>
              </a:spcAft>
              <a:buClr>
                <a:schemeClr val="dk1"/>
              </a:buClr>
              <a:buSzPts val="2800"/>
              <a:buChar char="•"/>
            </a:pPr>
            <a:r>
              <a:rPr lang="en-US" sz="2800"/>
              <a:t>Girls</a:t>
            </a:r>
            <a:endParaRPr/>
          </a:p>
          <a:p>
            <a:pPr indent="-228600" lvl="3" marL="1600200" rtl="0" algn="l">
              <a:lnSpc>
                <a:spcPct val="90000"/>
              </a:lnSpc>
              <a:spcBef>
                <a:spcPts val="500"/>
              </a:spcBef>
              <a:spcAft>
                <a:spcPts val="0"/>
              </a:spcAft>
              <a:buClr>
                <a:schemeClr val="dk1"/>
              </a:buClr>
              <a:buSzPts val="1800"/>
              <a:buChar char="•"/>
            </a:pPr>
            <a:r>
              <a:rPr lang="en-US"/>
              <a:t>spend more time conversing with each other, sharing secrets, and talking about mutual interests than boys</a:t>
            </a:r>
            <a:endParaRPr/>
          </a:p>
          <a:p>
            <a:pPr indent="-228600" lvl="3" marL="1600200" rtl="0" algn="l">
              <a:lnSpc>
                <a:spcPct val="90000"/>
              </a:lnSpc>
              <a:spcBef>
                <a:spcPts val="500"/>
              </a:spcBef>
              <a:spcAft>
                <a:spcPts val="0"/>
              </a:spcAft>
              <a:buClr>
                <a:schemeClr val="dk1"/>
              </a:buClr>
              <a:buSzPts val="1800"/>
              <a:buChar char="•"/>
            </a:pPr>
            <a:r>
              <a:rPr lang="en-US"/>
              <a:t>more likely to have a single best friend</a:t>
            </a:r>
            <a:endParaRPr/>
          </a:p>
          <a:p>
            <a:pPr indent="-228600" lvl="2" marL="1143000" rtl="0" algn="l">
              <a:lnSpc>
                <a:spcPct val="90000"/>
              </a:lnSpc>
              <a:spcBef>
                <a:spcPts val="500"/>
              </a:spcBef>
              <a:spcAft>
                <a:spcPts val="0"/>
              </a:spcAft>
              <a:buClr>
                <a:schemeClr val="dk1"/>
              </a:buClr>
              <a:buSzPts val="2800"/>
              <a:buChar char="•"/>
            </a:pPr>
            <a:r>
              <a:rPr lang="en-US" sz="2800"/>
              <a:t>Boys</a:t>
            </a:r>
            <a:endParaRPr/>
          </a:p>
          <a:p>
            <a:pPr indent="-228600" lvl="3" marL="1600200" rtl="0" algn="l">
              <a:lnSpc>
                <a:spcPct val="90000"/>
              </a:lnSpc>
              <a:spcBef>
                <a:spcPts val="500"/>
              </a:spcBef>
              <a:spcAft>
                <a:spcPts val="0"/>
              </a:spcAft>
              <a:buClr>
                <a:schemeClr val="dk1"/>
              </a:buClr>
              <a:buSzPts val="1800"/>
              <a:buChar char="•"/>
            </a:pPr>
            <a:r>
              <a:rPr lang="en-US"/>
              <a:t>play in groups and tend not to have a single best friend</a:t>
            </a:r>
            <a:endParaRPr/>
          </a:p>
          <a:p>
            <a:pPr indent="-228600" lvl="3" marL="1600200" rtl="0" algn="l">
              <a:lnSpc>
                <a:spcPct val="90000"/>
              </a:lnSpc>
              <a:spcBef>
                <a:spcPts val="500"/>
              </a:spcBef>
              <a:spcAft>
                <a:spcPts val="0"/>
              </a:spcAft>
              <a:buClr>
                <a:schemeClr val="dk1"/>
              </a:buClr>
              <a:buSzPts val="1800"/>
              <a:buChar char="•"/>
            </a:pPr>
            <a:r>
              <a:rPr lang="en-US"/>
              <a:t>activities revolve around rule-governed games</a:t>
            </a:r>
            <a:endParaRPr/>
          </a:p>
          <a:p>
            <a:pPr indent="-228600" lvl="3" marL="1600200" rtl="0" algn="l">
              <a:lnSpc>
                <a:spcPct val="90000"/>
              </a:lnSpc>
              <a:spcBef>
                <a:spcPts val="500"/>
              </a:spcBef>
              <a:spcAft>
                <a:spcPts val="0"/>
              </a:spcAft>
              <a:buClr>
                <a:schemeClr val="dk1"/>
              </a:buClr>
              <a:buSzPts val="1800"/>
              <a:buChar char="•"/>
            </a:pPr>
            <a:r>
              <a:rPr lang="en-US"/>
              <a:t>do not engage in long or intimate conversations with friends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34"/>
          <p:cNvSpPr/>
          <p:nvPr/>
        </p:nvSpPr>
        <p:spPr>
          <a:xfrm>
            <a:off x="1524000" y="304800"/>
            <a:ext cx="10058400" cy="1752600"/>
          </a:xfrm>
          <a:prstGeom prst="rect">
            <a:avLst/>
          </a:prstGeom>
          <a:noFill/>
          <a:ln>
            <a:noFill/>
          </a:ln>
          <a:effectLst>
            <a:outerShdw rotWithShape="0" algn="ctr" dir="2319588" dist="81320">
              <a:srgbClr val="FFFF00"/>
            </a:outerShdw>
          </a:effectLst>
        </p:spPr>
        <p:txBody>
          <a:bodyPr anchorCtr="0" anchor="t" bIns="45700" lIns="91425" spcFirstLastPara="1" rIns="91425" wrap="square" tIns="45700">
            <a:noAutofit/>
          </a:bodyPr>
          <a:lstStyle/>
          <a:p>
            <a:pPr indent="-342900" lvl="0" marL="342900" marR="0" rtl="0" algn="ctr">
              <a:spcBef>
                <a:spcPts val="0"/>
              </a:spcBef>
              <a:spcAft>
                <a:spcPts val="0"/>
              </a:spcAft>
              <a:buClr>
                <a:schemeClr val="folHlink"/>
              </a:buClr>
              <a:buSzPts val="1920"/>
              <a:buFont typeface="Noto Sans Symbols"/>
              <a:buNone/>
            </a:pPr>
            <a:r>
              <a:rPr lang="en-US" sz="3200">
                <a:solidFill>
                  <a:schemeClr val="hlink"/>
                </a:solidFill>
                <a:latin typeface="Arial"/>
                <a:ea typeface="Arial"/>
                <a:cs typeface="Arial"/>
                <a:sym typeface="Arial"/>
              </a:rPr>
              <a:t>KEY PRINCIPLES</a:t>
            </a:r>
            <a:endParaRPr/>
          </a:p>
          <a:p>
            <a:pPr indent="-342900" lvl="0" marL="342900" marR="0" rtl="0" algn="l">
              <a:spcBef>
                <a:spcPts val="0"/>
              </a:spcBef>
              <a:spcAft>
                <a:spcPts val="0"/>
              </a:spcAft>
              <a:buClr>
                <a:schemeClr val="folHlink"/>
              </a:buClr>
              <a:buSzPts val="1920"/>
              <a:buFont typeface="Noto Sans Symbols"/>
              <a:buNone/>
            </a:pPr>
            <a:r>
              <a:rPr lang="en-US" sz="3200">
                <a:solidFill>
                  <a:srgbClr val="0000CC"/>
                </a:solidFill>
                <a:latin typeface="Arial"/>
                <a:ea typeface="Arial"/>
                <a:cs typeface="Arial"/>
                <a:sym typeface="Arial"/>
              </a:rPr>
              <a:t>Development planning and practice should:</a:t>
            </a:r>
            <a:endParaRPr/>
          </a:p>
        </p:txBody>
      </p:sp>
      <p:sp>
        <p:nvSpPr>
          <p:cNvPr id="306" name="Google Shape;306;p34"/>
          <p:cNvSpPr/>
          <p:nvPr/>
        </p:nvSpPr>
        <p:spPr>
          <a:xfrm>
            <a:off x="2133600" y="2286000"/>
            <a:ext cx="7696200" cy="4191000"/>
          </a:xfrm>
          <a:prstGeom prst="rect">
            <a:avLst/>
          </a:prstGeom>
          <a:noFill/>
          <a:ln>
            <a:noFill/>
          </a:ln>
        </p:spPr>
        <p:txBody>
          <a:bodyPr anchorCtr="0" anchor="t" bIns="46025" lIns="92075" spcFirstLastPara="1" rIns="92075" wrap="square" tIns="46025">
            <a:noAutofit/>
          </a:bodyPr>
          <a:lstStyle/>
          <a:p>
            <a:pPr indent="-342900" lvl="0" marL="342900" marR="0" rtl="0" algn="l">
              <a:spcBef>
                <a:spcPts val="0"/>
              </a:spcBef>
              <a:spcAft>
                <a:spcPts val="0"/>
              </a:spcAft>
              <a:buClr>
                <a:schemeClr val="folHlink"/>
              </a:buClr>
              <a:buSzPts val="1680"/>
              <a:buFont typeface="Noto Sans Symbols"/>
              <a:buChar char="■"/>
            </a:pPr>
            <a:r>
              <a:rPr lang="en-US" sz="2800">
                <a:solidFill>
                  <a:schemeClr val="dk1"/>
                </a:solidFill>
                <a:latin typeface="Arial"/>
                <a:ea typeface="Arial"/>
                <a:cs typeface="Arial"/>
                <a:sym typeface="Arial"/>
              </a:rPr>
              <a:t>deliberately ADDRESS OBSTACLES to</a:t>
            </a:r>
            <a:endParaRPr/>
          </a:p>
          <a:p>
            <a:pPr indent="-342900" lvl="0" marL="342900" marR="0" rtl="0" algn="l">
              <a:spcBef>
                <a:spcPts val="0"/>
              </a:spcBef>
              <a:spcAft>
                <a:spcPts val="0"/>
              </a:spcAft>
              <a:buClr>
                <a:schemeClr val="folHlink"/>
              </a:buClr>
              <a:buSzPts val="1680"/>
              <a:buFont typeface="Noto Sans Symbols"/>
              <a:buNone/>
            </a:pPr>
            <a:r>
              <a:rPr lang="en-US" sz="2800">
                <a:solidFill>
                  <a:schemeClr val="dk1"/>
                </a:solidFill>
                <a:latin typeface="Arial"/>
                <a:ea typeface="Arial"/>
                <a:cs typeface="Arial"/>
                <a:sym typeface="Arial"/>
              </a:rPr>
              <a:t>	women’s effective participation and enjoyment f benefits</a:t>
            </a:r>
            <a:endParaRPr/>
          </a:p>
          <a:p>
            <a:pPr indent="-342900" lvl="0" marL="342900" marR="0" rtl="0" algn="l">
              <a:spcBef>
                <a:spcPts val="0"/>
              </a:spcBef>
              <a:spcAft>
                <a:spcPts val="0"/>
              </a:spcAft>
              <a:buClr>
                <a:schemeClr val="folHlink"/>
              </a:buClr>
              <a:buSzPts val="1680"/>
              <a:buFont typeface="Noto Sans Symbols"/>
              <a:buChar char="■"/>
            </a:pPr>
            <a:r>
              <a:rPr lang="en-US" sz="2800">
                <a:solidFill>
                  <a:schemeClr val="dk1"/>
                </a:solidFill>
                <a:latin typeface="Arial"/>
                <a:ea typeface="Arial"/>
                <a:cs typeface="Arial"/>
                <a:sym typeface="Arial"/>
              </a:rPr>
              <a:t>EXPAND women’s range of CHOICES</a:t>
            </a:r>
            <a:endParaRPr/>
          </a:p>
          <a:p>
            <a:pPr indent="-342900" lvl="0" marL="342900" marR="0" rtl="0" algn="l">
              <a:spcBef>
                <a:spcPts val="0"/>
              </a:spcBef>
              <a:spcAft>
                <a:spcPts val="0"/>
              </a:spcAft>
              <a:buClr>
                <a:schemeClr val="folHlink"/>
              </a:buClr>
              <a:buSzPts val="1680"/>
              <a:buFont typeface="Noto Sans Symbols"/>
              <a:buNone/>
            </a:pPr>
            <a:r>
              <a:rPr lang="en-US" sz="2800">
                <a:solidFill>
                  <a:schemeClr val="dk1"/>
                </a:solidFill>
                <a:latin typeface="Arial"/>
                <a:ea typeface="Arial"/>
                <a:cs typeface="Arial"/>
                <a:sym typeface="Arial"/>
              </a:rPr>
              <a:t>	and OPPORTUNITIES</a:t>
            </a:r>
            <a:endParaRPr/>
          </a:p>
          <a:p>
            <a:pPr indent="-342900" lvl="0" marL="342900" marR="0" rtl="0" algn="l">
              <a:spcBef>
                <a:spcPts val="0"/>
              </a:spcBef>
              <a:spcAft>
                <a:spcPts val="0"/>
              </a:spcAft>
              <a:buClr>
                <a:schemeClr val="folHlink"/>
              </a:buClr>
              <a:buSzPts val="1680"/>
              <a:buFont typeface="Noto Sans Symbols"/>
              <a:buChar char="■"/>
            </a:pPr>
            <a:r>
              <a:rPr lang="en-US" sz="2800">
                <a:solidFill>
                  <a:schemeClr val="dk1"/>
                </a:solidFill>
                <a:latin typeface="Arial"/>
                <a:ea typeface="Arial"/>
                <a:cs typeface="Arial"/>
                <a:sym typeface="Arial"/>
              </a:rPr>
              <a:t>STRENGTHEN their capabilities to attain a full and satisfying life</a:t>
            </a:r>
            <a:endParaRPr/>
          </a:p>
          <a:p>
            <a:pPr indent="-342900" lvl="0" marL="342900" marR="0" rtl="0" algn="l">
              <a:spcBef>
                <a:spcPts val="0"/>
              </a:spcBef>
              <a:spcAft>
                <a:spcPts val="0"/>
              </a:spcAft>
              <a:buClr>
                <a:schemeClr val="folHlink"/>
              </a:buClr>
              <a:buSzPts val="1680"/>
              <a:buFont typeface="Noto Sans Symbols"/>
              <a:buChar char="■"/>
            </a:pPr>
            <a:r>
              <a:rPr lang="en-US" sz="2800">
                <a:solidFill>
                  <a:schemeClr val="dk1"/>
                </a:solidFill>
                <a:latin typeface="Arial"/>
                <a:ea typeface="Arial"/>
                <a:cs typeface="Arial"/>
                <a:sym typeface="Arial"/>
              </a:rPr>
              <a:t>BRIDGE the gender gap</a:t>
            </a:r>
            <a:endParaRPr/>
          </a:p>
          <a:p>
            <a:pPr indent="-342900" lvl="0" marL="342900" marR="0" rtl="0" algn="l">
              <a:spcBef>
                <a:spcPts val="0"/>
              </a:spcBef>
              <a:spcAft>
                <a:spcPts val="0"/>
              </a:spcAft>
              <a:buClr>
                <a:schemeClr val="folHlink"/>
              </a:buClr>
              <a:buSzPts val="1680"/>
              <a:buFont typeface="Noto Sans Symbols"/>
              <a:buChar char="■"/>
            </a:pPr>
            <a:r>
              <a:rPr lang="en-US" sz="2800">
                <a:solidFill>
                  <a:schemeClr val="dk1"/>
                </a:solidFill>
                <a:latin typeface="Arial"/>
                <a:ea typeface="Arial"/>
                <a:cs typeface="Arial"/>
                <a:sym typeface="Arial"/>
              </a:rPr>
              <a:t>PROMOTE gender equality</a:t>
            </a:r>
            <a:endParaRPr/>
          </a:p>
          <a:p>
            <a:pPr indent="-236220" lvl="0" marL="342900" marR="0" rtl="0" algn="l">
              <a:spcBef>
                <a:spcPts val="0"/>
              </a:spcBef>
              <a:spcAft>
                <a:spcPts val="0"/>
              </a:spcAft>
              <a:buClr>
                <a:schemeClr val="folHlink"/>
              </a:buClr>
              <a:buSzPts val="1680"/>
              <a:buFont typeface="Noto Sans Symbols"/>
              <a:buNone/>
            </a:pPr>
            <a:r>
              <a:t/>
            </a:r>
            <a:endParaRPr sz="2800">
              <a:solidFill>
                <a:schemeClr val="dk1"/>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pic>
        <p:nvPicPr>
          <p:cNvPr id="311" name="Google Shape;311;p35"/>
          <p:cNvPicPr preferRelativeResize="0"/>
          <p:nvPr/>
        </p:nvPicPr>
        <p:blipFill rotWithShape="1">
          <a:blip r:embed="rId3">
            <a:alphaModFix/>
          </a:blip>
          <a:srcRect b="0" l="0" r="0" t="0"/>
          <a:stretch/>
        </p:blipFill>
        <p:spPr>
          <a:xfrm>
            <a:off x="0" y="0"/>
            <a:ext cx="12191999" cy="7013541"/>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pic>
        <p:nvPicPr>
          <p:cNvPr id="316" name="Google Shape;316;p36"/>
          <p:cNvPicPr preferRelativeResize="0"/>
          <p:nvPr/>
        </p:nvPicPr>
        <p:blipFill rotWithShape="1">
          <a:blip r:embed="rId3">
            <a:alphaModFix/>
          </a:blip>
          <a:srcRect b="0" l="0" r="0" t="0"/>
          <a:stretch/>
        </p:blipFill>
        <p:spPr>
          <a:xfrm>
            <a:off x="131975" y="113122"/>
            <a:ext cx="11972041" cy="6515878"/>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7"/>
          <p:cNvSpPr/>
          <p:nvPr/>
        </p:nvSpPr>
        <p:spPr>
          <a:xfrm>
            <a:off x="707010" y="450378"/>
            <a:ext cx="11199044"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Arial"/>
                <a:ea typeface="Arial"/>
                <a:cs typeface="Arial"/>
                <a:sym typeface="Arial"/>
              </a:rPr>
              <a:t>Conceptual framework to show interactions between sustainable development goals 3 (health) and 5 (gender) with other global goals across three domains of gender and health (WHO)</a:t>
            </a:r>
            <a:endParaRPr/>
          </a:p>
        </p:txBody>
      </p:sp>
      <p:pic>
        <p:nvPicPr>
          <p:cNvPr id="322" name="Google Shape;322;p37"/>
          <p:cNvPicPr preferRelativeResize="0"/>
          <p:nvPr/>
        </p:nvPicPr>
        <p:blipFill rotWithShape="1">
          <a:blip r:embed="rId3">
            <a:alphaModFix/>
          </a:blip>
          <a:srcRect b="0" l="0" r="0" t="0"/>
          <a:stretch/>
        </p:blipFill>
        <p:spPr>
          <a:xfrm>
            <a:off x="509047" y="1574704"/>
            <a:ext cx="11085922" cy="4986352"/>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8"/>
          <p:cNvSpPr/>
          <p:nvPr/>
        </p:nvSpPr>
        <p:spPr>
          <a:xfrm>
            <a:off x="1524000" y="0"/>
            <a:ext cx="9144000" cy="17541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5400">
                <a:solidFill>
                  <a:schemeClr val="dk1"/>
                </a:solidFill>
                <a:latin typeface="Times New Roman"/>
                <a:ea typeface="Times New Roman"/>
                <a:cs typeface="Times New Roman"/>
                <a:sym typeface="Times New Roman"/>
              </a:rPr>
              <a:t>What are the challenges in doing GAD plan?</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9"/>
          <p:cNvSpPr/>
          <p:nvPr/>
        </p:nvSpPr>
        <p:spPr>
          <a:xfrm>
            <a:off x="1828800" y="304800"/>
            <a:ext cx="4128000" cy="70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000">
                <a:solidFill>
                  <a:schemeClr val="hlink"/>
                </a:solidFill>
                <a:latin typeface="Arial"/>
                <a:ea typeface="Arial"/>
                <a:cs typeface="Arial"/>
                <a:sym typeface="Arial"/>
              </a:rPr>
              <a:t>CHALLENG</a:t>
            </a:r>
            <a:r>
              <a:rPr lang="en-US" sz="4000">
                <a:solidFill>
                  <a:schemeClr val="hlink"/>
                </a:solidFill>
                <a:latin typeface="Arial"/>
                <a:ea typeface="Arial"/>
                <a:cs typeface="Arial"/>
                <a:sym typeface="Arial"/>
              </a:rPr>
              <a:t>E</a:t>
            </a:r>
            <a:r>
              <a:rPr lang="en-US" sz="4000">
                <a:solidFill>
                  <a:schemeClr val="hlink"/>
                </a:solidFill>
              </a:rPr>
              <a:t>S</a:t>
            </a:r>
            <a:endParaRPr/>
          </a:p>
        </p:txBody>
      </p:sp>
      <p:sp>
        <p:nvSpPr>
          <p:cNvPr id="333" name="Google Shape;333;p39"/>
          <p:cNvSpPr/>
          <p:nvPr/>
        </p:nvSpPr>
        <p:spPr>
          <a:xfrm>
            <a:off x="1890850" y="990600"/>
            <a:ext cx="9474000" cy="519000"/>
          </a:xfrm>
          <a:prstGeom prst="rect">
            <a:avLst/>
          </a:prstGeom>
          <a:noFill/>
          <a:ln>
            <a:noFill/>
          </a:ln>
        </p:spPr>
        <p:txBody>
          <a:bodyPr anchorCtr="0" anchor="t" bIns="45700" lIns="91425" spcFirstLastPara="1" rIns="91425" wrap="square" tIns="45700">
            <a:noAutofit/>
          </a:bodyPr>
          <a:lstStyle/>
          <a:p>
            <a:pPr indent="-177800" lvl="0" marL="0" marR="0" rtl="0" algn="l">
              <a:spcBef>
                <a:spcPts val="0"/>
              </a:spcBef>
              <a:spcAft>
                <a:spcPts val="0"/>
              </a:spcAft>
              <a:buClr>
                <a:schemeClr val="dk1"/>
              </a:buClr>
              <a:buSzPts val="2800"/>
              <a:buFont typeface="Noto Sans Symbols"/>
              <a:buChar char="⮚"/>
            </a:pPr>
            <a:r>
              <a:rPr lang="en-US" sz="2800">
                <a:solidFill>
                  <a:schemeClr val="dk1"/>
                </a:solidFill>
                <a:latin typeface="Times New Roman"/>
                <a:ea typeface="Times New Roman"/>
                <a:cs typeface="Times New Roman"/>
                <a:sym typeface="Times New Roman"/>
              </a:rPr>
              <a:t>GAD plans submitted only for compliance</a:t>
            </a:r>
            <a:endParaRPr/>
          </a:p>
        </p:txBody>
      </p:sp>
      <p:sp>
        <p:nvSpPr>
          <p:cNvPr id="334" name="Google Shape;334;p39"/>
          <p:cNvSpPr/>
          <p:nvPr/>
        </p:nvSpPr>
        <p:spPr>
          <a:xfrm>
            <a:off x="1828800" y="1600200"/>
            <a:ext cx="8610600" cy="946150"/>
          </a:xfrm>
          <a:prstGeom prst="rect">
            <a:avLst/>
          </a:prstGeom>
          <a:noFill/>
          <a:ln>
            <a:noFill/>
          </a:ln>
        </p:spPr>
        <p:txBody>
          <a:bodyPr anchorCtr="0" anchor="t" bIns="45700" lIns="91425" spcFirstLastPara="1" rIns="91425" wrap="square" tIns="45700">
            <a:spAutoFit/>
          </a:bodyPr>
          <a:lstStyle/>
          <a:p>
            <a:pPr indent="-177800" lvl="0" marL="0" marR="0" rtl="0" algn="l">
              <a:spcBef>
                <a:spcPts val="0"/>
              </a:spcBef>
              <a:spcAft>
                <a:spcPts val="0"/>
              </a:spcAft>
              <a:buClr>
                <a:schemeClr val="dk1"/>
              </a:buClr>
              <a:buSzPts val="2800"/>
              <a:buFont typeface="Noto Sans Symbols"/>
              <a:buChar char="⮚"/>
            </a:pPr>
            <a:r>
              <a:rPr lang="en-US" sz="2800">
                <a:solidFill>
                  <a:schemeClr val="dk1"/>
                </a:solidFill>
                <a:latin typeface="Arial"/>
                <a:ea typeface="Arial"/>
                <a:cs typeface="Arial"/>
                <a:sym typeface="Arial"/>
              </a:rPr>
              <a:t>Lack of sex-disaggregated data crucial for gender analysis and GAD planning</a:t>
            </a:r>
            <a:endParaRPr/>
          </a:p>
        </p:txBody>
      </p:sp>
      <p:sp>
        <p:nvSpPr>
          <p:cNvPr id="335" name="Google Shape;335;p39"/>
          <p:cNvSpPr/>
          <p:nvPr/>
        </p:nvSpPr>
        <p:spPr>
          <a:xfrm>
            <a:off x="1828800" y="2590801"/>
            <a:ext cx="8610600" cy="519113"/>
          </a:xfrm>
          <a:prstGeom prst="rect">
            <a:avLst/>
          </a:prstGeom>
          <a:noFill/>
          <a:ln>
            <a:noFill/>
          </a:ln>
        </p:spPr>
        <p:txBody>
          <a:bodyPr anchorCtr="0" anchor="t" bIns="45700" lIns="91425" spcFirstLastPara="1" rIns="91425" wrap="square" tIns="45700">
            <a:spAutoFit/>
          </a:bodyPr>
          <a:lstStyle/>
          <a:p>
            <a:pPr indent="-177800" lvl="0" marL="0" marR="0" rtl="0" algn="l">
              <a:spcBef>
                <a:spcPts val="0"/>
              </a:spcBef>
              <a:spcAft>
                <a:spcPts val="0"/>
              </a:spcAft>
              <a:buClr>
                <a:schemeClr val="dk1"/>
              </a:buClr>
              <a:buSzPts val="2800"/>
              <a:buFont typeface="Noto Sans Symbols"/>
              <a:buChar char="⮚"/>
            </a:pPr>
            <a:r>
              <a:rPr lang="en-US" sz="2800">
                <a:solidFill>
                  <a:schemeClr val="dk1"/>
                </a:solidFill>
                <a:latin typeface="Arial"/>
                <a:ea typeface="Arial"/>
                <a:cs typeface="Arial"/>
                <a:sym typeface="Arial"/>
              </a:rPr>
              <a:t>Weak political and popular support</a:t>
            </a:r>
            <a:endParaRPr/>
          </a:p>
        </p:txBody>
      </p:sp>
      <p:sp>
        <p:nvSpPr>
          <p:cNvPr id="336" name="Google Shape;336;p39"/>
          <p:cNvSpPr/>
          <p:nvPr/>
        </p:nvSpPr>
        <p:spPr>
          <a:xfrm>
            <a:off x="1828800" y="3352800"/>
            <a:ext cx="8610600" cy="946150"/>
          </a:xfrm>
          <a:prstGeom prst="rect">
            <a:avLst/>
          </a:prstGeom>
          <a:noFill/>
          <a:ln>
            <a:noFill/>
          </a:ln>
        </p:spPr>
        <p:txBody>
          <a:bodyPr anchorCtr="0" anchor="t" bIns="45700" lIns="91425" spcFirstLastPara="1" rIns="91425" wrap="square" tIns="45700">
            <a:spAutoFit/>
          </a:bodyPr>
          <a:lstStyle/>
          <a:p>
            <a:pPr indent="-177800" lvl="0" marL="0" marR="0" rtl="0" algn="l">
              <a:spcBef>
                <a:spcPts val="0"/>
              </a:spcBef>
              <a:spcAft>
                <a:spcPts val="0"/>
              </a:spcAft>
              <a:buClr>
                <a:schemeClr val="dk1"/>
              </a:buClr>
              <a:buSzPts val="2800"/>
              <a:buFont typeface="Noto Sans Symbols"/>
              <a:buChar char="⮚"/>
            </a:pPr>
            <a:r>
              <a:rPr lang="en-US" sz="2800">
                <a:solidFill>
                  <a:schemeClr val="dk1"/>
                </a:solidFill>
                <a:latin typeface="Arial"/>
                <a:ea typeface="Arial"/>
                <a:cs typeface="Arial"/>
                <a:sym typeface="Arial"/>
              </a:rPr>
              <a:t>Limited technical capabilities and expertise of agencies and LGUs on gender planning and budgeting</a:t>
            </a:r>
            <a:endParaRPr/>
          </a:p>
        </p:txBody>
      </p:sp>
      <p:sp>
        <p:nvSpPr>
          <p:cNvPr id="337" name="Google Shape;337;p39"/>
          <p:cNvSpPr/>
          <p:nvPr/>
        </p:nvSpPr>
        <p:spPr>
          <a:xfrm>
            <a:off x="1828800" y="4694225"/>
            <a:ext cx="8610600" cy="946200"/>
          </a:xfrm>
          <a:prstGeom prst="rect">
            <a:avLst/>
          </a:prstGeom>
          <a:noFill/>
          <a:ln>
            <a:noFill/>
          </a:ln>
        </p:spPr>
        <p:txBody>
          <a:bodyPr anchorCtr="0" anchor="t" bIns="45700" lIns="91425" spcFirstLastPara="1" rIns="91425" wrap="square" tIns="45700">
            <a:spAutoFit/>
          </a:bodyPr>
          <a:lstStyle/>
          <a:p>
            <a:pPr indent="-177800" lvl="0" marL="0" marR="0" rtl="0" algn="l">
              <a:spcBef>
                <a:spcPts val="0"/>
              </a:spcBef>
              <a:spcAft>
                <a:spcPts val="0"/>
              </a:spcAft>
              <a:buClr>
                <a:schemeClr val="dk1"/>
              </a:buClr>
              <a:buSzPts val="2800"/>
              <a:buFont typeface="Noto Sans Symbols"/>
              <a:buChar char="⮚"/>
            </a:pPr>
            <a:r>
              <a:rPr lang="en-US" sz="2800">
                <a:solidFill>
                  <a:schemeClr val="dk1"/>
                </a:solidFill>
                <a:latin typeface="Arial"/>
                <a:ea typeface="Arial"/>
                <a:cs typeface="Arial"/>
                <a:sym typeface="Arial"/>
              </a:rPr>
              <a:t>Inability to influence mainstream</a:t>
            </a:r>
            <a:r>
              <a:rPr lang="en-US" sz="2800">
                <a:solidFill>
                  <a:srgbClr val="3399FF"/>
                </a:solidFill>
                <a:latin typeface="Arial"/>
                <a:ea typeface="Arial"/>
                <a:cs typeface="Arial"/>
                <a:sym typeface="Arial"/>
              </a:rPr>
              <a:t> </a:t>
            </a:r>
            <a:r>
              <a:rPr lang="en-US" sz="2800">
                <a:solidFill>
                  <a:schemeClr val="dk1"/>
                </a:solidFill>
                <a:latin typeface="Arial"/>
                <a:ea typeface="Arial"/>
                <a:cs typeface="Arial"/>
                <a:sym typeface="Arial"/>
              </a:rPr>
              <a:t>macro policies and programs and total budget</a:t>
            </a:r>
            <a:endParaRPr/>
          </a:p>
        </p:txBody>
      </p:sp>
      <p:sp>
        <p:nvSpPr>
          <p:cNvPr id="338" name="Google Shape;338;p39"/>
          <p:cNvSpPr/>
          <p:nvPr/>
        </p:nvSpPr>
        <p:spPr>
          <a:xfrm>
            <a:off x="1828800" y="5562600"/>
            <a:ext cx="8610600" cy="946150"/>
          </a:xfrm>
          <a:prstGeom prst="rect">
            <a:avLst/>
          </a:prstGeom>
          <a:noFill/>
          <a:ln>
            <a:noFill/>
          </a:ln>
        </p:spPr>
        <p:txBody>
          <a:bodyPr anchorCtr="0" anchor="t" bIns="45700" lIns="91425" spcFirstLastPara="1" rIns="91425" wrap="square" tIns="45700">
            <a:spAutoFit/>
          </a:bodyPr>
          <a:lstStyle/>
          <a:p>
            <a:pPr indent="-177800" lvl="0" marL="0" marR="0" rtl="0" algn="l">
              <a:spcBef>
                <a:spcPts val="0"/>
              </a:spcBef>
              <a:spcAft>
                <a:spcPts val="0"/>
              </a:spcAft>
              <a:buClr>
                <a:schemeClr val="dk1"/>
              </a:buClr>
              <a:buSzPts val="2800"/>
              <a:buFont typeface="Noto Sans Symbols"/>
              <a:buChar char="⮚"/>
            </a:pPr>
            <a:r>
              <a:rPr lang="en-US" sz="2800">
                <a:solidFill>
                  <a:schemeClr val="dk1"/>
                </a:solidFill>
                <a:latin typeface="Arial"/>
                <a:ea typeface="Arial"/>
                <a:cs typeface="Arial"/>
                <a:sym typeface="Arial"/>
              </a:rPr>
              <a:t>Lack of mechanisms to track progress and measure impact; </a:t>
            </a:r>
            <a:r>
              <a:rPr lang="en-US" sz="2800">
                <a:solidFill>
                  <a:srgbClr val="FF0000"/>
                </a:solidFill>
                <a:latin typeface="Arial"/>
                <a:ea typeface="Arial"/>
                <a:cs typeface="Arial"/>
                <a:sym typeface="Arial"/>
              </a:rPr>
              <a:t>monitoring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4"/>
          <p:cNvSpPr txBox="1"/>
          <p:nvPr/>
        </p:nvSpPr>
        <p:spPr>
          <a:xfrm>
            <a:off x="877400" y="2324100"/>
            <a:ext cx="10188600" cy="2678100"/>
          </a:xfrm>
          <a:prstGeom prst="rect">
            <a:avLst/>
          </a:prstGeom>
          <a:noFill/>
          <a:ln>
            <a:noFill/>
          </a:ln>
        </p:spPr>
        <p:txBody>
          <a:bodyPr anchorCtr="0" anchor="ctr" bIns="45700" lIns="91425" spcFirstLastPara="1" rIns="91425" wrap="square" tIns="45700">
            <a:spAutoFit/>
          </a:bodyPr>
          <a:lstStyle/>
          <a:p>
            <a:pPr indent="-154305" lvl="0" marL="0" marR="0" rtl="0" algn="l">
              <a:lnSpc>
                <a:spcPct val="100000"/>
              </a:lnSpc>
              <a:spcBef>
                <a:spcPts val="0"/>
              </a:spcBef>
              <a:spcAft>
                <a:spcPts val="0"/>
              </a:spcAft>
              <a:buClr>
                <a:srgbClr val="FF0000"/>
              </a:buClr>
              <a:buSzPts val="2430"/>
              <a:buFont typeface="Arial"/>
              <a:buChar char="●"/>
            </a:pPr>
            <a:r>
              <a:rPr b="0" i="0" lang="en-US" sz="1800" u="none" cap="none" strike="noStrike">
                <a:solidFill>
                  <a:srgbClr val="000000"/>
                </a:solidFill>
                <a:latin typeface="Arial"/>
                <a:ea typeface="Arial"/>
                <a:cs typeface="Arial"/>
                <a:sym typeface="Arial"/>
              </a:rPr>
              <a:t> </a:t>
            </a:r>
            <a:r>
              <a:rPr b="0" i="0" lang="en-US" sz="2800" u="none" cap="none" strike="noStrike">
                <a:solidFill>
                  <a:srgbClr val="000000"/>
                </a:solidFill>
                <a:latin typeface="Arial"/>
                <a:ea typeface="Arial"/>
                <a:cs typeface="Arial"/>
                <a:sym typeface="Arial"/>
              </a:rPr>
              <a:t>they prevent people from attaining</a:t>
            </a:r>
            <a:r>
              <a:rPr lang="en-US" sz="2800"/>
              <a:t> </a:t>
            </a:r>
            <a:r>
              <a:rPr b="0" i="0" lang="en-US" sz="2800" u="none" cap="none" strike="noStrike">
                <a:solidFill>
                  <a:srgbClr val="000000"/>
                </a:solidFill>
                <a:latin typeface="Arial"/>
                <a:ea typeface="Arial"/>
                <a:cs typeface="Arial"/>
                <a:sym typeface="Arial"/>
              </a:rPr>
              <a:t>their full potentials </a:t>
            </a:r>
            <a:endParaRPr/>
          </a:p>
          <a:p>
            <a:pPr indent="0" lvl="0" marL="0" marR="0" rtl="0" algn="l">
              <a:lnSpc>
                <a:spcPct val="100000"/>
              </a:lnSpc>
              <a:spcBef>
                <a:spcPts val="0"/>
              </a:spcBef>
              <a:spcAft>
                <a:spcPts val="0"/>
              </a:spcAft>
              <a:buClr>
                <a:srgbClr val="FF0000"/>
              </a:buClr>
              <a:buSzPts val="2800"/>
              <a:buFont typeface="Arial"/>
              <a:buNone/>
            </a:pPr>
            <a:r>
              <a:t/>
            </a:r>
            <a:endParaRPr b="0" i="0" sz="2800" u="none" cap="none" strike="noStrike">
              <a:solidFill>
                <a:srgbClr val="000000"/>
              </a:solidFill>
              <a:latin typeface="Arial"/>
              <a:ea typeface="Arial"/>
              <a:cs typeface="Arial"/>
              <a:sym typeface="Arial"/>
            </a:endParaRPr>
          </a:p>
          <a:p>
            <a:pPr indent="-177800" lvl="0" marL="0" marR="0" rtl="0" algn="l">
              <a:lnSpc>
                <a:spcPct val="100000"/>
              </a:lnSpc>
              <a:spcBef>
                <a:spcPts val="0"/>
              </a:spcBef>
              <a:spcAft>
                <a:spcPts val="0"/>
              </a:spcAft>
              <a:buClr>
                <a:srgbClr val="FF0000"/>
              </a:buClr>
              <a:buSzPts val="2800"/>
              <a:buFont typeface="Arial"/>
              <a:buChar char="●"/>
            </a:pPr>
            <a:r>
              <a:rPr b="0" i="0" lang="en-US" sz="2800" u="none" cap="none" strike="noStrike">
                <a:solidFill>
                  <a:srgbClr val="000000"/>
                </a:solidFill>
                <a:latin typeface="Arial"/>
                <a:ea typeface="Arial"/>
                <a:cs typeface="Arial"/>
                <a:sym typeface="Arial"/>
              </a:rPr>
              <a:t> they worsen social inequity</a:t>
            </a:r>
            <a:endParaRPr/>
          </a:p>
          <a:p>
            <a:pPr indent="0" lvl="0" marL="0" marR="0" rtl="0" algn="l">
              <a:lnSpc>
                <a:spcPct val="100000"/>
              </a:lnSpc>
              <a:spcBef>
                <a:spcPts val="0"/>
              </a:spcBef>
              <a:spcAft>
                <a:spcPts val="0"/>
              </a:spcAft>
              <a:buClr>
                <a:srgbClr val="FF0000"/>
              </a:buClr>
              <a:buSzPts val="2800"/>
              <a:buFont typeface="Arial"/>
              <a:buNone/>
            </a:pPr>
            <a:r>
              <a:t/>
            </a:r>
            <a:endParaRPr b="0" i="0" sz="2800" u="none" cap="none" strike="noStrike">
              <a:solidFill>
                <a:srgbClr val="000000"/>
              </a:solidFill>
              <a:latin typeface="Arial"/>
              <a:ea typeface="Arial"/>
              <a:cs typeface="Arial"/>
              <a:sym typeface="Arial"/>
            </a:endParaRPr>
          </a:p>
          <a:p>
            <a:pPr indent="-177800" lvl="0" marL="0" marR="0" rtl="0" algn="l">
              <a:lnSpc>
                <a:spcPct val="100000"/>
              </a:lnSpc>
              <a:spcBef>
                <a:spcPts val="0"/>
              </a:spcBef>
              <a:spcAft>
                <a:spcPts val="0"/>
              </a:spcAft>
              <a:buClr>
                <a:srgbClr val="FF0000"/>
              </a:buClr>
              <a:buSzPts val="2800"/>
              <a:buFont typeface="Arial"/>
              <a:buChar char="●"/>
            </a:pPr>
            <a:r>
              <a:rPr b="0" i="0" lang="en-US" sz="2800" u="none" cap="none" strike="noStrike">
                <a:solidFill>
                  <a:srgbClr val="000000"/>
                </a:solidFill>
                <a:latin typeface="Arial"/>
                <a:ea typeface="Arial"/>
                <a:cs typeface="Arial"/>
                <a:sym typeface="Arial"/>
              </a:rPr>
              <a:t> they mislead understanding of social</a:t>
            </a:r>
            <a:r>
              <a:rPr lang="en-US" sz="2800"/>
              <a:t> </a:t>
            </a:r>
            <a:r>
              <a:rPr b="0" i="0" lang="en-US" sz="2800" u="none" cap="none" strike="noStrike">
                <a:solidFill>
                  <a:srgbClr val="000000"/>
                </a:solidFill>
                <a:latin typeface="Arial"/>
                <a:ea typeface="Arial"/>
                <a:cs typeface="Arial"/>
                <a:sym typeface="Arial"/>
              </a:rPr>
              <a:t>realities and limit the impacts of</a:t>
            </a:r>
            <a:r>
              <a:rPr lang="en-US"/>
              <a:t> </a:t>
            </a:r>
            <a:r>
              <a:rPr b="0" i="0" lang="en-US" sz="2800" u="none" cap="none" strike="noStrike">
                <a:solidFill>
                  <a:srgbClr val="000000"/>
                </a:solidFill>
                <a:latin typeface="Arial"/>
                <a:ea typeface="Arial"/>
                <a:cs typeface="Arial"/>
                <a:sym typeface="Arial"/>
              </a:rPr>
              <a:t>development efforts 	</a:t>
            </a:r>
            <a:endParaRPr/>
          </a:p>
        </p:txBody>
      </p:sp>
      <p:sp>
        <p:nvSpPr>
          <p:cNvPr id="107" name="Google Shape;107;p4"/>
          <p:cNvSpPr txBox="1"/>
          <p:nvPr/>
        </p:nvSpPr>
        <p:spPr>
          <a:xfrm rot="-8630">
            <a:off x="966334" y="677648"/>
            <a:ext cx="10277732" cy="978903"/>
          </a:xfrm>
          <a:prstGeom prst="rect">
            <a:avLst/>
          </a:prstGeom>
          <a:noFill/>
          <a:ln>
            <a:noFill/>
          </a:ln>
        </p:spPr>
        <p:txBody>
          <a:bodyPr anchorCtr="0" anchor="ctr" bIns="45700" lIns="91425" spcFirstLastPara="1" rIns="91425" wrap="square" tIns="45700">
            <a:spAutoFit/>
          </a:bodyPr>
          <a:lstStyle/>
          <a:p>
            <a:pPr indent="0" lvl="0" marL="0" marR="0" rtl="0" algn="l">
              <a:lnSpc>
                <a:spcPct val="90000"/>
              </a:lnSpc>
              <a:spcBef>
                <a:spcPts val="0"/>
              </a:spcBef>
              <a:spcAft>
                <a:spcPts val="0"/>
              </a:spcAft>
              <a:buClr>
                <a:srgbClr val="0000CC"/>
              </a:buClr>
              <a:buSzPts val="3200"/>
              <a:buFont typeface="Arial"/>
              <a:buNone/>
            </a:pPr>
            <a:r>
              <a:rPr b="0" i="0" lang="en-US" sz="3200" u="none" cap="none" strike="noStrike">
                <a:solidFill>
                  <a:srgbClr val="0000CC"/>
                </a:solidFill>
                <a:latin typeface="Arial"/>
                <a:ea typeface="Arial"/>
                <a:cs typeface="Arial"/>
                <a:sym typeface="Arial"/>
              </a:rPr>
              <a:t>GAD</a:t>
            </a:r>
            <a:r>
              <a:rPr b="0" i="0" lang="en-US" sz="3200" u="none" cap="none" strike="noStrike">
                <a:solidFill>
                  <a:srgbClr val="B2B2B2"/>
                </a:solidFill>
                <a:latin typeface="Arial"/>
                <a:ea typeface="Arial"/>
                <a:cs typeface="Arial"/>
                <a:sym typeface="Arial"/>
              </a:rPr>
              <a:t> </a:t>
            </a:r>
            <a:r>
              <a:rPr b="0" i="0" lang="en-US" sz="3200" u="none" cap="none" strike="noStrike">
                <a:solidFill>
                  <a:srgbClr val="5F5F5F"/>
                </a:solidFill>
                <a:latin typeface="Arial"/>
                <a:ea typeface="Arial"/>
                <a:cs typeface="Arial"/>
                <a:sym typeface="Arial"/>
              </a:rPr>
              <a:t>is about </a:t>
            </a:r>
            <a:r>
              <a:rPr b="0" i="0" lang="en-US" sz="3200" u="none" cap="none" strike="noStrike">
                <a:solidFill>
                  <a:schemeClr val="dk1"/>
                </a:solidFill>
                <a:latin typeface="Arial"/>
                <a:ea typeface="Arial"/>
                <a:cs typeface="Arial"/>
                <a:sym typeface="Arial"/>
              </a:rPr>
              <a:t>recognizing that </a:t>
            </a:r>
            <a:r>
              <a:rPr b="1" i="0" lang="en-US" sz="3200" u="none" cap="none" strike="noStrike">
                <a:solidFill>
                  <a:schemeClr val="dk1"/>
                </a:solidFill>
              </a:rPr>
              <a:t>gender biases</a:t>
            </a:r>
            <a:r>
              <a:rPr b="0" i="0" lang="en-US" sz="3200" u="none" cap="none" strike="noStrike">
                <a:solidFill>
                  <a:srgbClr val="5F5F5F"/>
                </a:solidFill>
                <a:latin typeface="Arial"/>
                <a:ea typeface="Arial"/>
                <a:cs typeface="Arial"/>
                <a:sym typeface="Arial"/>
              </a:rPr>
              <a:t> </a:t>
            </a:r>
            <a:r>
              <a:rPr b="1" i="0" lang="en-US" sz="3200" u="none" cap="none" strike="noStrike">
                <a:solidFill>
                  <a:schemeClr val="dk1"/>
                </a:solidFill>
              </a:rPr>
              <a:t>IMPEDE </a:t>
            </a:r>
            <a:r>
              <a:rPr b="0" i="0" lang="en-US" sz="3200" u="none" cap="none" strike="noStrike">
                <a:solidFill>
                  <a:srgbClr val="5F5F5F"/>
                </a:solidFill>
                <a:latin typeface="Arial"/>
                <a:ea typeface="Arial"/>
                <a:cs typeface="Arial"/>
                <a:sym typeface="Arial"/>
              </a:rPr>
              <a:t>development</a:t>
            </a:r>
            <a:r>
              <a:rPr lang="en-US"/>
              <a:t> </a:t>
            </a:r>
            <a:r>
              <a:rPr b="0" i="0" lang="en-US" sz="3200" u="none" cap="none" strike="noStrike">
                <a:solidFill>
                  <a:srgbClr val="5F5F5F"/>
                </a:solidFill>
                <a:latin typeface="Arial"/>
                <a:ea typeface="Arial"/>
                <a:cs typeface="Arial"/>
                <a:sym typeface="Arial"/>
              </a:rPr>
              <a:t>because: </a:t>
            </a:r>
            <a:endParaRPr b="0" i="0" sz="4800" u="none" cap="none" strike="noStrike">
              <a:solidFill>
                <a:srgbClr val="5F5F5F"/>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0" st="0"/>
                                            </p:txEl>
                                          </p:spTgt>
                                        </p:tgtEl>
                                        <p:attrNameLst>
                                          <p:attrName>style.visibility</p:attrName>
                                        </p:attrNameLst>
                                      </p:cBhvr>
                                      <p:to>
                                        <p:strVal val="visible"/>
                                      </p:to>
                                    </p:set>
                                    <p:animEffect filter="fade" transition="in">
                                      <p:cBhvr>
                                        <p:cTn dur="500"/>
                                        <p:tgtEl>
                                          <p:spTgt spid="10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0" st="0"/>
                                            </p:txEl>
                                          </p:spTgt>
                                        </p:tgtEl>
                                        <p:attrNameLst>
                                          <p:attrName>style.visibility</p:attrName>
                                        </p:attrNameLst>
                                      </p:cBhvr>
                                      <p:to>
                                        <p:strVal val="visible"/>
                                      </p:to>
                                    </p:set>
                                    <p:animEffect filter="fade" transition="in">
                                      <p:cBhvr>
                                        <p:cTn dur="1"/>
                                        <p:tgtEl>
                                          <p:spTgt spid="10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1" st="1"/>
                                            </p:txEl>
                                          </p:spTgt>
                                        </p:tgtEl>
                                        <p:attrNameLst>
                                          <p:attrName>style.visibility</p:attrName>
                                        </p:attrNameLst>
                                      </p:cBhvr>
                                      <p:to>
                                        <p:strVal val="visible"/>
                                      </p:to>
                                    </p:set>
                                    <p:animEffect filter="fade" transition="in">
                                      <p:cBhvr>
                                        <p:cTn dur="1"/>
                                        <p:tgtEl>
                                          <p:spTgt spid="10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2" st="2"/>
                                            </p:txEl>
                                          </p:spTgt>
                                        </p:tgtEl>
                                        <p:attrNameLst>
                                          <p:attrName>style.visibility</p:attrName>
                                        </p:attrNameLst>
                                      </p:cBhvr>
                                      <p:to>
                                        <p:strVal val="visible"/>
                                      </p:to>
                                    </p:set>
                                    <p:animEffect filter="fade" transition="in">
                                      <p:cBhvr>
                                        <p:cTn dur="1"/>
                                        <p:tgtEl>
                                          <p:spTgt spid="10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3" st="3"/>
                                            </p:txEl>
                                          </p:spTgt>
                                        </p:tgtEl>
                                        <p:attrNameLst>
                                          <p:attrName>style.visibility</p:attrName>
                                        </p:attrNameLst>
                                      </p:cBhvr>
                                      <p:to>
                                        <p:strVal val="visible"/>
                                      </p:to>
                                    </p:set>
                                    <p:animEffect filter="fade" transition="in">
                                      <p:cBhvr>
                                        <p:cTn dur="1"/>
                                        <p:tgtEl>
                                          <p:spTgt spid="10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4" st="4"/>
                                            </p:txEl>
                                          </p:spTgt>
                                        </p:tgtEl>
                                        <p:attrNameLst>
                                          <p:attrName>style.visibility</p:attrName>
                                        </p:attrNameLst>
                                      </p:cBhvr>
                                      <p:to>
                                        <p:strVal val="visible"/>
                                      </p:to>
                                    </p:set>
                                    <p:animEffect filter="fade" transition="in">
                                      <p:cBhvr>
                                        <p:cTn dur="1"/>
                                        <p:tgtEl>
                                          <p:spTgt spid="106">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40"/>
          <p:cNvSpPr txBox="1"/>
          <p:nvPr>
            <p:ph type="title"/>
          </p:nvPr>
        </p:nvSpPr>
        <p:spPr>
          <a:xfrm>
            <a:off x="1110792" y="154446"/>
            <a:ext cx="10515600" cy="1080466"/>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en-US"/>
              <a:t>Some Important Abbreviations </a:t>
            </a:r>
            <a:endParaRPr/>
          </a:p>
        </p:txBody>
      </p:sp>
      <p:sp>
        <p:nvSpPr>
          <p:cNvPr id="344" name="Google Shape;344;p40"/>
          <p:cNvSpPr txBox="1"/>
          <p:nvPr>
            <p:ph idx="1" type="body"/>
          </p:nvPr>
        </p:nvSpPr>
        <p:spPr>
          <a:xfrm>
            <a:off x="565600" y="1234899"/>
            <a:ext cx="10788300" cy="5466300"/>
          </a:xfrm>
          <a:prstGeom prst="rect">
            <a:avLst/>
          </a:prstGeom>
          <a:noFill/>
          <a:ln>
            <a:noFill/>
          </a:ln>
        </p:spPr>
        <p:txBody>
          <a:bodyPr anchorCtr="0" anchor="t" bIns="45700" lIns="91425" spcFirstLastPara="1" rIns="91425" wrap="square" tIns="45700">
            <a:normAutofit lnSpcReduction="10000"/>
          </a:bodyPr>
          <a:lstStyle/>
          <a:p>
            <a:pPr indent="-241934" lvl="0" marL="228600" rtl="0" algn="l">
              <a:lnSpc>
                <a:spcPct val="90000"/>
              </a:lnSpc>
              <a:spcBef>
                <a:spcPts val="0"/>
              </a:spcBef>
              <a:spcAft>
                <a:spcPts val="0"/>
              </a:spcAft>
              <a:buClr>
                <a:schemeClr val="dk1"/>
              </a:buClr>
              <a:buSzPts val="2800"/>
              <a:buChar char="•"/>
            </a:pPr>
            <a:r>
              <a:rPr lang="en-US"/>
              <a:t>CGA = Country Gender Assessment</a:t>
            </a:r>
            <a:endParaRPr/>
          </a:p>
          <a:p>
            <a:pPr indent="-241934" lvl="0" marL="228600" rtl="0" algn="l">
              <a:lnSpc>
                <a:spcPct val="90000"/>
              </a:lnSpc>
              <a:spcBef>
                <a:spcPts val="1000"/>
              </a:spcBef>
              <a:spcAft>
                <a:spcPts val="0"/>
              </a:spcAft>
              <a:buClr>
                <a:schemeClr val="dk1"/>
              </a:buClr>
              <a:buSzPts val="2800"/>
              <a:buChar char="•"/>
            </a:pPr>
            <a:r>
              <a:rPr lang="en-US"/>
              <a:t>GAP= Gender Action Plan </a:t>
            </a:r>
            <a:endParaRPr/>
          </a:p>
          <a:p>
            <a:pPr indent="-241934" lvl="0" marL="228600" rtl="0" algn="l">
              <a:lnSpc>
                <a:spcPct val="90000"/>
              </a:lnSpc>
              <a:spcBef>
                <a:spcPts val="1000"/>
              </a:spcBef>
              <a:spcAft>
                <a:spcPts val="0"/>
              </a:spcAft>
              <a:buClr>
                <a:schemeClr val="dk1"/>
              </a:buClr>
              <a:buSzPts val="2800"/>
              <a:buChar char="•"/>
            </a:pPr>
            <a:r>
              <a:rPr lang="en-US"/>
              <a:t>GDI = </a:t>
            </a:r>
            <a:r>
              <a:rPr b="1" lang="en-US"/>
              <a:t>Gender-Related Development Index</a:t>
            </a:r>
            <a:endParaRPr b="1"/>
          </a:p>
          <a:p>
            <a:pPr indent="-241934" lvl="0" marL="228600" rtl="0" algn="l">
              <a:lnSpc>
                <a:spcPct val="90000"/>
              </a:lnSpc>
              <a:spcBef>
                <a:spcPts val="1000"/>
              </a:spcBef>
              <a:spcAft>
                <a:spcPts val="0"/>
              </a:spcAft>
              <a:buClr>
                <a:schemeClr val="dk1"/>
              </a:buClr>
              <a:buSzPts val="2800"/>
              <a:buChar char="•"/>
            </a:pPr>
            <a:r>
              <a:rPr lang="en-US"/>
              <a:t>HDI =</a:t>
            </a:r>
            <a:r>
              <a:rPr b="1" lang="en-US"/>
              <a:t> Human Development Index</a:t>
            </a:r>
            <a:endParaRPr b="1"/>
          </a:p>
          <a:p>
            <a:pPr indent="-241934" lvl="0" marL="228600" rtl="0" algn="l">
              <a:lnSpc>
                <a:spcPct val="90000"/>
              </a:lnSpc>
              <a:spcBef>
                <a:spcPts val="1000"/>
              </a:spcBef>
              <a:spcAft>
                <a:spcPts val="0"/>
              </a:spcAft>
              <a:buClr>
                <a:schemeClr val="dk1"/>
              </a:buClr>
              <a:buSzPts val="2800"/>
              <a:buChar char="•"/>
            </a:pPr>
            <a:r>
              <a:rPr lang="en-US"/>
              <a:t>M&amp;E = Monitoring and evaluation </a:t>
            </a:r>
            <a:endParaRPr/>
          </a:p>
          <a:p>
            <a:pPr indent="-241934" lvl="0" marL="228600" rtl="0" algn="l">
              <a:lnSpc>
                <a:spcPct val="90000"/>
              </a:lnSpc>
              <a:spcBef>
                <a:spcPts val="1000"/>
              </a:spcBef>
              <a:spcAft>
                <a:spcPts val="0"/>
              </a:spcAft>
              <a:buClr>
                <a:schemeClr val="dk1"/>
              </a:buClr>
              <a:buSzPts val="2800"/>
              <a:buChar char="•"/>
            </a:pPr>
            <a:r>
              <a:rPr lang="en-US"/>
              <a:t>MDG = Millennium Development Goal</a:t>
            </a:r>
            <a:endParaRPr/>
          </a:p>
          <a:p>
            <a:pPr indent="-241934" lvl="0" marL="228600" rtl="0" algn="l">
              <a:lnSpc>
                <a:spcPct val="90000"/>
              </a:lnSpc>
              <a:spcBef>
                <a:spcPts val="1000"/>
              </a:spcBef>
              <a:spcAft>
                <a:spcPts val="0"/>
              </a:spcAft>
              <a:buClr>
                <a:schemeClr val="dk1"/>
              </a:buClr>
              <a:buSzPts val="2800"/>
              <a:buChar char="•"/>
            </a:pPr>
            <a:r>
              <a:rPr lang="en-US"/>
              <a:t>SDG = Sustainable Development Goal</a:t>
            </a:r>
            <a:endParaRPr/>
          </a:p>
          <a:p>
            <a:pPr indent="-241934" lvl="0" marL="228600" rtl="0" algn="l">
              <a:lnSpc>
                <a:spcPct val="90000"/>
              </a:lnSpc>
              <a:spcBef>
                <a:spcPts val="1000"/>
              </a:spcBef>
              <a:spcAft>
                <a:spcPts val="0"/>
              </a:spcAft>
              <a:buClr>
                <a:schemeClr val="dk1"/>
              </a:buClr>
              <a:buSzPts val="2800"/>
              <a:buChar char="•"/>
            </a:pPr>
            <a:r>
              <a:rPr lang="en-US"/>
              <a:t>UNIFEM= UN Development Fund for Women </a:t>
            </a:r>
            <a:endParaRPr/>
          </a:p>
          <a:p>
            <a:pPr indent="-241934" lvl="0" marL="228600" rtl="0" algn="l">
              <a:lnSpc>
                <a:spcPct val="90000"/>
              </a:lnSpc>
              <a:spcBef>
                <a:spcPts val="1000"/>
              </a:spcBef>
              <a:spcAft>
                <a:spcPts val="0"/>
              </a:spcAft>
              <a:buClr>
                <a:schemeClr val="dk1"/>
              </a:buClr>
              <a:buSzPts val="2800"/>
              <a:buChar char="•"/>
            </a:pPr>
            <a:r>
              <a:rPr lang="en-US"/>
              <a:t>UNFPA= United Nations Population Fund</a:t>
            </a:r>
            <a:endParaRPr/>
          </a:p>
          <a:p>
            <a:pPr indent="-241934" lvl="0" marL="228600" rtl="0" algn="l">
              <a:lnSpc>
                <a:spcPct val="90000"/>
              </a:lnSpc>
              <a:spcBef>
                <a:spcPts val="1000"/>
              </a:spcBef>
              <a:spcAft>
                <a:spcPts val="0"/>
              </a:spcAft>
              <a:buClr>
                <a:schemeClr val="dk1"/>
              </a:buClr>
              <a:buSzPts val="2800"/>
              <a:buChar char="•"/>
            </a:pPr>
            <a:r>
              <a:rPr lang="en-US"/>
              <a:t>UNAIDS= Joint United Nations Programme on HIV/AIDS</a:t>
            </a:r>
            <a:endParaRPr/>
          </a:p>
          <a:p>
            <a:pPr indent="-241934" lvl="0" marL="228600" rtl="0" algn="l">
              <a:lnSpc>
                <a:spcPct val="90000"/>
              </a:lnSpc>
              <a:spcBef>
                <a:spcPts val="1000"/>
              </a:spcBef>
              <a:spcAft>
                <a:spcPts val="0"/>
              </a:spcAft>
              <a:buClr>
                <a:schemeClr val="dk1"/>
              </a:buClr>
              <a:buSzPts val="2800"/>
              <a:buChar char="•"/>
            </a:pPr>
            <a:r>
              <a:rPr lang="en-US"/>
              <a:t>ICPD= International Conference on Population and Development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5"/>
          <p:cNvSpPr/>
          <p:nvPr/>
        </p:nvSpPr>
        <p:spPr>
          <a:xfrm>
            <a:off x="2057400" y="3429000"/>
            <a:ext cx="8153400" cy="1447800"/>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solidFill>
                  <a:srgbClr val="E40000"/>
                </a:solidFill>
                <a:latin typeface="Arial"/>
              </a:rPr>
              <a:t>Development is for all!</a:t>
            </a:r>
          </a:p>
        </p:txBody>
      </p:sp>
      <p:sp>
        <p:nvSpPr>
          <p:cNvPr id="113" name="Google Shape;113;p5"/>
          <p:cNvSpPr txBox="1"/>
          <p:nvPr/>
        </p:nvSpPr>
        <p:spPr>
          <a:xfrm rot="-8685">
            <a:off x="1382261" y="816231"/>
            <a:ext cx="9024929" cy="535501"/>
          </a:xfrm>
          <a:prstGeom prst="rect">
            <a:avLst/>
          </a:prstGeom>
          <a:no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rgbClr val="0000CC"/>
              </a:buClr>
              <a:buSzPts val="3200"/>
              <a:buFont typeface="Arial"/>
              <a:buNone/>
            </a:pPr>
            <a:r>
              <a:rPr b="0" i="0" lang="en-US" sz="3200" u="none" cap="none" strike="noStrike">
                <a:solidFill>
                  <a:srgbClr val="0000CC"/>
                </a:solidFill>
                <a:latin typeface="Arial"/>
                <a:ea typeface="Arial"/>
                <a:cs typeface="Arial"/>
                <a:sym typeface="Arial"/>
              </a:rPr>
              <a:t>GAD is about being faithful to the principle that:</a:t>
            </a:r>
            <a:endParaRPr b="0" i="0" sz="4800" u="none" cap="none" strike="noStrike">
              <a:solidFill>
                <a:srgbClr val="5F5F5F"/>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xEl>
                                              <p:pRg end="0" st="0"/>
                                            </p:txEl>
                                          </p:spTgt>
                                        </p:tgtEl>
                                        <p:attrNameLst>
                                          <p:attrName>style.visibility</p:attrName>
                                        </p:attrNameLst>
                                      </p:cBhvr>
                                      <p:to>
                                        <p:strVal val="visible"/>
                                      </p:to>
                                    </p:set>
                                    <p:animEffect filter="fade" transition="in">
                                      <p:cBhvr>
                                        <p:cTn dur="500"/>
                                        <p:tgtEl>
                                          <p:spTgt spid="11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1000"/>
                                        <p:tgtEl>
                                          <p:spTgt spid="1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ph type="title"/>
          </p:nvPr>
        </p:nvSpPr>
        <p:spPr>
          <a:xfrm>
            <a:off x="2590800" y="0"/>
            <a:ext cx="7772400" cy="1600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lang="en-US"/>
              <a:t>Gender and Development</a:t>
            </a:r>
            <a:endParaRPr/>
          </a:p>
        </p:txBody>
      </p:sp>
      <p:sp>
        <p:nvSpPr>
          <p:cNvPr id="120" name="Google Shape;120;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graphicFrame>
        <p:nvGraphicFramePr>
          <p:cNvPr id="121" name="Google Shape;121;p6"/>
          <p:cNvGraphicFramePr/>
          <p:nvPr/>
        </p:nvGraphicFramePr>
        <p:xfrm>
          <a:off x="4800600" y="2286000"/>
          <a:ext cx="3244850" cy="3390900"/>
        </p:xfrm>
        <a:graphic>
          <a:graphicData uri="http://schemas.openxmlformats.org/presentationml/2006/ole">
            <mc:AlternateContent>
              <mc:Choice Requires="v">
                <p:oleObj r:id="rId4" imgH="3390900" imgW="3244850" progId="MS_ClipArt_Gallery.2" spid="_x0000_s1">
                  <p:embed/>
                </p:oleObj>
              </mc:Choice>
              <mc:Fallback>
                <p:oleObj r:id="rId5" imgH="3390900" imgW="3244850" progId="MS_ClipArt_Gallery.2">
                  <p:embed/>
                  <p:pic>
                    <p:nvPicPr>
                      <p:cNvPr id="121" name="Google Shape;121;p6"/>
                      <p:cNvPicPr preferRelativeResize="0"/>
                      <p:nvPr/>
                    </p:nvPicPr>
                    <p:blipFill rotWithShape="1">
                      <a:blip r:embed="rId6">
                        <a:alphaModFix/>
                      </a:blip>
                      <a:srcRect b="0" l="0" r="0" t="0"/>
                      <a:stretch/>
                    </p:blipFill>
                    <p:spPr>
                      <a:xfrm>
                        <a:off x="4800600" y="2286000"/>
                        <a:ext cx="3244850" cy="3390900"/>
                      </a:xfrm>
                      <a:prstGeom prst="rect">
                        <a:avLst/>
                      </a:prstGeom>
                      <a:noFill/>
                      <a:ln>
                        <a:noFill/>
                      </a:ln>
                    </p:spPr>
                  </p:pic>
                </p:oleObj>
              </mc:Fallback>
            </mc:AlternateContent>
          </a:graphicData>
        </a:graphic>
      </p:graphicFrame>
      <p:sp>
        <p:nvSpPr>
          <p:cNvPr id="122" name="Google Shape;122;p6"/>
          <p:cNvSpPr txBox="1"/>
          <p:nvPr/>
        </p:nvSpPr>
        <p:spPr>
          <a:xfrm>
            <a:off x="3473450" y="4749225"/>
            <a:ext cx="24384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HEALTH</a:t>
            </a:r>
            <a:r>
              <a:rPr b="0" i="0" lang="en-US" sz="3200" u="none" cap="none" strike="noStrike">
                <a:solidFill>
                  <a:schemeClr val="dk1"/>
                </a:solidFill>
                <a:latin typeface="Arial"/>
                <a:ea typeface="Arial"/>
                <a:cs typeface="Arial"/>
                <a:sym typeface="Arial"/>
              </a:rPr>
              <a:t> </a:t>
            </a:r>
            <a:endParaRPr/>
          </a:p>
        </p:txBody>
      </p:sp>
      <p:sp>
        <p:nvSpPr>
          <p:cNvPr id="123" name="Google Shape;123;p6"/>
          <p:cNvSpPr txBox="1"/>
          <p:nvPr/>
        </p:nvSpPr>
        <p:spPr>
          <a:xfrm>
            <a:off x="8001000" y="4800600"/>
            <a:ext cx="19050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SHD</a:t>
            </a:r>
            <a:endParaRPr/>
          </a:p>
        </p:txBody>
      </p:sp>
      <p:sp>
        <p:nvSpPr>
          <p:cNvPr id="124" name="Google Shape;124;p6"/>
          <p:cNvSpPr txBox="1"/>
          <p:nvPr/>
        </p:nvSpPr>
        <p:spPr>
          <a:xfrm>
            <a:off x="5465618" y="1871147"/>
            <a:ext cx="28194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WID/GAD</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en-US"/>
              <a:t>Gender and Development</a:t>
            </a:r>
            <a:endParaRPr b="1"/>
          </a:p>
        </p:txBody>
      </p:sp>
      <p:sp>
        <p:nvSpPr>
          <p:cNvPr id="131" name="Google Shape;131;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79400" lvl="0" marL="228600" rtl="0" algn="ctr">
              <a:lnSpc>
                <a:spcPct val="90000"/>
              </a:lnSpc>
              <a:spcBef>
                <a:spcPts val="0"/>
              </a:spcBef>
              <a:spcAft>
                <a:spcPts val="0"/>
              </a:spcAft>
              <a:buClr>
                <a:schemeClr val="dk1"/>
              </a:buClr>
              <a:buSzPts val="4400"/>
              <a:buChar char="•"/>
            </a:pPr>
            <a:r>
              <a:rPr lang="en-US" sz="4400"/>
              <a:t>What is the connection?</a:t>
            </a:r>
            <a:endParaRPr/>
          </a:p>
          <a:p>
            <a:pPr indent="-279400" lvl="0" marL="228600" rtl="0" algn="ctr">
              <a:lnSpc>
                <a:spcPct val="90000"/>
              </a:lnSpc>
              <a:spcBef>
                <a:spcPts val="1000"/>
              </a:spcBef>
              <a:spcAft>
                <a:spcPts val="0"/>
              </a:spcAft>
              <a:buClr>
                <a:schemeClr val="dk1"/>
              </a:buClr>
              <a:buSzPts val="4400"/>
              <a:buChar char="•"/>
            </a:pPr>
            <a:r>
              <a:rPr lang="en-US" sz="4400"/>
              <a:t>Why is it important?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t/>
            </a:r>
            <a:endParaRPr/>
          </a:p>
        </p:txBody>
      </p:sp>
      <p:pic>
        <p:nvPicPr>
          <p:cNvPr id="137" name="Google Shape;137;p8"/>
          <p:cNvPicPr preferRelativeResize="0"/>
          <p:nvPr>
            <p:ph idx="1" type="body"/>
          </p:nvPr>
        </p:nvPicPr>
        <p:blipFill rotWithShape="1">
          <a:blip r:embed="rId3">
            <a:alphaModFix/>
          </a:blip>
          <a:srcRect b="0" l="0" r="0" t="0"/>
          <a:stretch/>
        </p:blipFill>
        <p:spPr>
          <a:xfrm>
            <a:off x="0" y="103700"/>
            <a:ext cx="12066300" cy="6754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9"/>
          <p:cNvSpPr txBox="1"/>
          <p:nvPr>
            <p:ph type="title"/>
          </p:nvPr>
        </p:nvSpPr>
        <p:spPr>
          <a:xfrm>
            <a:off x="2514600" y="0"/>
            <a:ext cx="7772400" cy="2286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lang="en-US"/>
              <a:t>Equal Rights for Women</a:t>
            </a:r>
            <a:br>
              <a:rPr lang="en-US">
                <a:solidFill>
                  <a:schemeClr val="folHlink"/>
                </a:solidFill>
              </a:rPr>
            </a:br>
            <a:r>
              <a:rPr lang="en-US">
                <a:solidFill>
                  <a:schemeClr val="folHlink"/>
                </a:solidFill>
              </a:rPr>
              <a:t> </a:t>
            </a:r>
            <a:endParaRPr/>
          </a:p>
        </p:txBody>
      </p:sp>
      <p:sp>
        <p:nvSpPr>
          <p:cNvPr id="144" name="Google Shape;144;p9"/>
          <p:cNvSpPr txBox="1"/>
          <p:nvPr>
            <p:ph idx="1" type="body"/>
          </p:nvPr>
        </p:nvSpPr>
        <p:spPr>
          <a:xfrm>
            <a:off x="2133600" y="2286000"/>
            <a:ext cx="7848600" cy="3124200"/>
          </a:xfrm>
          <a:prstGeom prst="rect">
            <a:avLst/>
          </a:prstGeom>
          <a:noFill/>
          <a:ln>
            <a:noFill/>
          </a:ln>
        </p:spPr>
        <p:txBody>
          <a:bodyPr anchorCtr="0" anchor="t" bIns="45700" lIns="91425" spcFirstLastPara="1" rIns="91425" wrap="square" tIns="45700">
            <a:normAutofit/>
          </a:bodyPr>
          <a:lstStyle/>
          <a:p>
            <a:pPr indent="-279400" lvl="0" marL="228600" rtl="0" algn="l">
              <a:lnSpc>
                <a:spcPct val="90000"/>
              </a:lnSpc>
              <a:spcBef>
                <a:spcPts val="0"/>
              </a:spcBef>
              <a:spcAft>
                <a:spcPts val="0"/>
              </a:spcAft>
              <a:buClr>
                <a:schemeClr val="dk1"/>
              </a:buClr>
              <a:buSzPts val="4400"/>
              <a:buFont typeface="Arial"/>
              <a:buChar char=" "/>
            </a:pPr>
            <a:r>
              <a:rPr lang="en-US" sz="4400"/>
              <a:t> </a:t>
            </a:r>
            <a:endParaRPr/>
          </a:p>
          <a:p>
            <a:pPr indent="-50800" lvl="0" marL="228600" rtl="0" algn="l">
              <a:lnSpc>
                <a:spcPct val="90000"/>
              </a:lnSpc>
              <a:spcBef>
                <a:spcPts val="1000"/>
              </a:spcBef>
              <a:spcAft>
                <a:spcPts val="0"/>
              </a:spcAft>
              <a:buClr>
                <a:schemeClr val="dk1"/>
              </a:buClr>
              <a:buSzPts val="2800"/>
              <a:buNone/>
            </a:pPr>
            <a:r>
              <a:t/>
            </a:r>
            <a:endParaRPr/>
          </a:p>
        </p:txBody>
      </p:sp>
      <p:graphicFrame>
        <p:nvGraphicFramePr>
          <p:cNvPr id="145" name="Google Shape;145;p9"/>
          <p:cNvGraphicFramePr/>
          <p:nvPr/>
        </p:nvGraphicFramePr>
        <p:xfrm>
          <a:off x="3733800" y="1676400"/>
          <a:ext cx="4762500" cy="3505200"/>
        </p:xfrm>
        <a:graphic>
          <a:graphicData uri="http://schemas.openxmlformats.org/presentationml/2006/ole">
            <mc:AlternateContent>
              <mc:Choice Requires="v">
                <p:oleObj r:id="rId4" imgH="3505200" imgW="4762500" progId="MS_ClipArt_Gallery.2" spid="_x0000_s1">
                  <p:embed/>
                </p:oleObj>
              </mc:Choice>
              <mc:Fallback>
                <p:oleObj r:id="rId5" imgH="3505200" imgW="4762500" progId="MS_ClipArt_Gallery.2">
                  <p:embed/>
                  <p:pic>
                    <p:nvPicPr>
                      <p:cNvPr id="145" name="Google Shape;145;p9"/>
                      <p:cNvPicPr preferRelativeResize="0"/>
                      <p:nvPr/>
                    </p:nvPicPr>
                    <p:blipFill rotWithShape="1">
                      <a:blip r:embed="rId6">
                        <a:alphaModFix/>
                      </a:blip>
                      <a:srcRect b="0" l="0" r="0" t="0"/>
                      <a:stretch/>
                    </p:blipFill>
                    <p:spPr>
                      <a:xfrm>
                        <a:off x="3733800" y="1676400"/>
                        <a:ext cx="4762500" cy="3505200"/>
                      </a:xfrm>
                      <a:prstGeom prst="rect">
                        <a:avLst/>
                      </a:prstGeom>
                      <a:noFill/>
                      <a:ln>
                        <a:noFill/>
                      </a:ln>
                    </p:spPr>
                  </p:pic>
                </p:oleObj>
              </mc:Fallback>
            </mc:AlternateContent>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2020-08-07T08:07:23Z</dcterms:created>
  <dc:creator>Not a human</dc:creator>
</cp:coreProperties>
</file>