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37022D-DA0F-3D43-973F-5950D82286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1624EC-84E0-D849-B54D-113D3C3813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433B8B-93FD-134A-BE15-F723EA532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9E412-09ED-694D-816F-2EDB5A190AD2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B6B69B-BF8C-9B43-BA51-775695305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57AEF6-C304-D64D-B6CE-B0F5B8A23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31EA-1283-1F4C-B218-514D31419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FCDA3A-8D51-9542-94B8-D6EA59D3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8477E9F-AB19-5541-AEAD-BF5910AC40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B40AB0-A28D-1442-A99B-8DE364FDB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9E412-09ED-694D-816F-2EDB5A190AD2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0A2689-8306-7942-A77B-AD092CEE8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02457D-61D4-C64F-9E6B-795F7BB74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31EA-1283-1F4C-B218-514D31419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5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5EC9EF7-EB38-0F4A-9979-64726C4120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68A9A85-CB45-A34B-8621-F8D2B53B1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88E074-9468-0D4B-AACA-6F4A63DA0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9E412-09ED-694D-816F-2EDB5A190AD2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0778532-5EF2-564C-B8ED-667E7A629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A86CC04-844D-FA44-B299-845007E11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31EA-1283-1F4C-B218-514D31419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21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333553-79ED-DE4D-A355-FD87398AC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8B0889-4CFD-E744-BCF0-97226F22A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1B9734-E16E-0044-91DC-7D8C436DF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9E412-09ED-694D-816F-2EDB5A190AD2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39FBEA-201E-AD4D-8468-04FB091EF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2C8AE9-B779-8646-BD90-92E6D3432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31EA-1283-1F4C-B218-514D31419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0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D80D6F-C256-3A49-ABAE-45DF1259B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A39F71-0F4D-3344-A0D8-87B66C9A6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918FE7-C15C-324E-BB4E-4CEB28B31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9E412-09ED-694D-816F-2EDB5A190AD2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37E1D3-DFD7-B745-985F-1D360C0C2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736A43-325D-7048-9C97-94BD6B5AA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31EA-1283-1F4C-B218-514D31419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7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6BBC49-8FC8-C143-BA0C-A110D9B38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1619B9-BF61-7B42-8F68-CDD11D3260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F947295-EA12-E748-8D55-3B7BA8BB5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007D7C7-7780-0049-A4D8-B6C71EDDD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9E412-09ED-694D-816F-2EDB5A190AD2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ABF89BA-B9BF-F043-A6CA-79815D8F5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61DCBD6-D06A-7D45-822A-0F0D3E8FE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31EA-1283-1F4C-B218-514D31419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6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883F86-FC05-9847-B1BF-836C7ABFD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43BED8-6461-A64B-85D5-AA50B86A1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2DD6889-CD4A-E447-A12E-0235763E2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247E946-97CA-E645-A93A-58F11AA6A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DE6EFAA-1C46-F145-8092-03F6417BD9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7E40E4A-F1B2-A94E-8238-A41B1F63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9E412-09ED-694D-816F-2EDB5A190AD2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55960D2-97D3-8B49-B854-36B03BF34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195BDA1-5976-DB4C-ACBB-25DEEEAA4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31EA-1283-1F4C-B218-514D31419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9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CC4FA6-6555-E248-9E20-6AC06C072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6B56993-7F8E-1F47-8D8D-0F6ADA7C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9E412-09ED-694D-816F-2EDB5A190AD2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1ED9E25-7613-8946-9C78-A036D2D54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A2611B4-BDBF-6A4A-A98B-8F50A2DEC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31EA-1283-1F4C-B218-514D31419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8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83C6FA4-9225-0943-98CA-C7A76366F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9E412-09ED-694D-816F-2EDB5A190AD2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BA2FE1A-9E02-2B4C-88FE-EF4F14065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8575CB5-9607-6F43-A97E-B7F42A007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31EA-1283-1F4C-B218-514D31419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41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4C1460-2385-7743-BA0A-A726E835A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F81269-B1A8-ED4B-8FBD-3EB1DD5AA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B1DED20-9A58-9C44-9F18-6B0EE9BF1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9D33238-EE4D-C145-8C5B-4D1AC6137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9E412-09ED-694D-816F-2EDB5A190AD2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5F1987A-6F53-914C-AEAA-80F128A36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DB83241-8D65-FF48-8076-6F756F8BA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31EA-1283-1F4C-B218-514D31419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0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715BE7-30B5-3846-BD24-5AD2A08A5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E8A97DA-54EE-5F40-8348-72406FC9F6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D09B288-85DB-884A-9404-9C1D48BD28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4F2B2D1-E073-BF4A-9ECF-8C0382559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9E412-09ED-694D-816F-2EDB5A190AD2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955AA65-28AF-5E46-B6BE-3E50DA309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3BB9691-55A1-6949-988D-862375DC1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31EA-1283-1F4C-B218-514D31419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6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332859E-6BBD-FB4E-B422-17849C92D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DFE5298-2BD8-5E42-AA7E-E9BB90B37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C826CC-A14E-584F-B595-F633445DB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9E412-09ED-694D-816F-2EDB5A190AD2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D6F217-5F5A-3244-AFF5-C6CD309BA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BB0D5E-10D6-0449-B300-6BBF16D400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D31EA-1283-1F4C-B218-514D31419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2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itannica.com/art/blank-vers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586756-BD53-FE46-8224-286B9F3F5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5246"/>
            <a:ext cx="9144000" cy="3250191"/>
          </a:xfrm>
        </p:spPr>
        <p:txBody>
          <a:bodyPr>
            <a:noAutofit/>
          </a:bodyPr>
          <a:lstStyle/>
          <a:p>
            <a:r>
              <a:rPr lang="en-GB" sz="7200" b="1" dirty="0">
                <a:solidFill>
                  <a:srgbClr val="00B050"/>
                </a:solidFill>
                <a:latin typeface="Baskerville Old Face" panose="02020602080505020303" pitchFamily="18" charset="0"/>
              </a:rPr>
              <a:t>Introduction to Christopher Marlowe’s Doctor Faustus</a:t>
            </a:r>
            <a:endParaRPr lang="en-US" sz="7200" b="1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67D219-F901-574B-A2EF-449FE934D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9421"/>
            <a:ext cx="9144000" cy="1655762"/>
          </a:xfrm>
        </p:spPr>
        <p:txBody>
          <a:bodyPr/>
          <a:lstStyle/>
          <a:p>
            <a:r>
              <a:rPr lang="en-GB" b="1" dirty="0">
                <a:latin typeface="Bell MT" panose="02020503060305020303" pitchFamily="18" charset="0"/>
              </a:rPr>
              <a:t>Course Teacher: </a:t>
            </a:r>
            <a:r>
              <a:rPr lang="en-GB" b="1" dirty="0" smtClean="0">
                <a:latin typeface="Bell MT" panose="02020503060305020303" pitchFamily="18" charset="0"/>
              </a:rPr>
              <a:t>Md. Mustafizur Rahman, Sameen</a:t>
            </a:r>
            <a:endParaRPr lang="en-GB" b="1" dirty="0">
              <a:latin typeface="Bell MT" panose="02020503060305020303" pitchFamily="18" charset="0"/>
            </a:endParaRPr>
          </a:p>
          <a:p>
            <a:r>
              <a:rPr lang="en-GB" b="1" dirty="0" smtClean="0">
                <a:latin typeface="Bell MT" panose="02020503060305020303" pitchFamily="18" charset="0"/>
              </a:rPr>
              <a:t>Assistant Professor, </a:t>
            </a:r>
            <a:r>
              <a:rPr lang="en-GB" b="1" dirty="0">
                <a:latin typeface="Bell MT" panose="02020503060305020303" pitchFamily="18" charset="0"/>
              </a:rPr>
              <a:t>Department of English</a:t>
            </a:r>
          </a:p>
          <a:p>
            <a:r>
              <a:rPr lang="en-GB" b="1" dirty="0">
                <a:latin typeface="Bell MT" panose="02020503060305020303" pitchFamily="18" charset="0"/>
              </a:rPr>
              <a:t>Daffodil International University</a:t>
            </a:r>
            <a:endParaRPr lang="en-US" b="1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313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DFEC8E-E257-2643-B3D2-2F99F0141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b="1" dirty="0">
                <a:solidFill>
                  <a:srgbClr val="00B050"/>
                </a:solidFill>
                <a:latin typeface="Baskerville Old Face" panose="02020602080505020303" pitchFamily="18" charset="0"/>
              </a:rPr>
              <a:t>Christopher Marlowe</a:t>
            </a:r>
            <a:endParaRPr lang="en-US" sz="5400" b="1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8F551C-4228-684A-87FE-228FF76B8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29203" cy="4351338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Bell MT" panose="02020503060305020303" pitchFamily="18" charset="0"/>
              </a:rPr>
              <a:t>Born in 1564, in the town of Canterbury </a:t>
            </a:r>
          </a:p>
          <a:p>
            <a:r>
              <a:rPr lang="en-GB" dirty="0">
                <a:latin typeface="Bell MT" panose="02020503060305020303" pitchFamily="18" charset="0"/>
              </a:rPr>
              <a:t>The greatest of </a:t>
            </a:r>
            <a:r>
              <a:rPr lang="en-GB" dirty="0" err="1">
                <a:latin typeface="Bell MT" panose="02020503060305020303" pitchFamily="18" charset="0"/>
              </a:rPr>
              <a:t>Shakespear’s</a:t>
            </a:r>
            <a:r>
              <a:rPr lang="en-GB" dirty="0">
                <a:latin typeface="Bell MT" panose="02020503060305020303" pitchFamily="18" charset="0"/>
              </a:rPr>
              <a:t> predecessors</a:t>
            </a:r>
          </a:p>
          <a:p>
            <a:r>
              <a:rPr lang="en-GB" dirty="0">
                <a:latin typeface="Bell MT" panose="02020503060305020303" pitchFamily="18" charset="0"/>
              </a:rPr>
              <a:t>Son of a poor shoe-maker</a:t>
            </a:r>
          </a:p>
          <a:p>
            <a:r>
              <a:rPr lang="en-GB" dirty="0">
                <a:latin typeface="Bell MT" panose="02020503060305020303" pitchFamily="18" charset="0"/>
              </a:rPr>
              <a:t>Studied at the King’s School, and then at Cambridge University </a:t>
            </a:r>
          </a:p>
          <a:p>
            <a:r>
              <a:rPr lang="en-GB" dirty="0">
                <a:latin typeface="Bell MT" panose="02020503060305020303" pitchFamily="18" charset="0"/>
              </a:rPr>
              <a:t>Belonged to a group of young writers called “University Wits”</a:t>
            </a:r>
          </a:p>
          <a:p>
            <a:r>
              <a:rPr lang="en-GB" dirty="0">
                <a:latin typeface="Bell MT" panose="02020503060305020303" pitchFamily="18" charset="0"/>
              </a:rPr>
              <a:t>Completing grad, he went to London where he became an actor </a:t>
            </a:r>
          </a:p>
          <a:p>
            <a:r>
              <a:rPr lang="en-GB" dirty="0">
                <a:latin typeface="Bell MT" panose="02020503060305020303" pitchFamily="18" charset="0"/>
              </a:rPr>
              <a:t>Produced his first play in 1587</a:t>
            </a:r>
          </a:p>
          <a:p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6320A5B1-E80A-C745-A344-DD30854B3A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0887" y="1825625"/>
            <a:ext cx="3246954" cy="407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158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E3069B-7B47-FF42-9875-A38353F01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5721"/>
            <a:ext cx="10515600" cy="5566558"/>
          </a:xfrm>
        </p:spPr>
        <p:txBody>
          <a:bodyPr>
            <a:noAutofit/>
          </a:bodyPr>
          <a:lstStyle/>
          <a:p>
            <a:r>
              <a:rPr lang="en-GB" b="0" i="0" dirty="0">
                <a:solidFill>
                  <a:srgbClr val="1A1A1A"/>
                </a:solidFill>
                <a:effectLst/>
                <a:latin typeface="Bell MT" panose="02020503060305020303" pitchFamily="18" charset="0"/>
              </a:rPr>
              <a:t>He is noted especially for his establishment of dramatic </a:t>
            </a:r>
            <a:r>
              <a:rPr lang="en-GB" b="0" i="0" u="none" strike="noStrike" dirty="0">
                <a:effectLst/>
                <a:latin typeface="Bell MT" panose="02020503060305020303" pitchFamily="18" charset="0"/>
              </a:rPr>
              <a:t>blank</a:t>
            </a:r>
            <a:r>
              <a:rPr lang="en-GB" b="0" i="0" u="none" strike="noStrike" dirty="0">
                <a:solidFill>
                  <a:srgbClr val="14599D"/>
                </a:solidFill>
                <a:effectLst/>
                <a:latin typeface="Bell MT" panose="02020503060305020303" pitchFamily="18" charset="0"/>
                <a:hlinkClick r:id="rId2"/>
              </a:rPr>
              <a:t> </a:t>
            </a:r>
            <a:r>
              <a:rPr lang="en-GB" b="0" i="0" u="none" strike="noStrike" dirty="0">
                <a:effectLst/>
                <a:latin typeface="Bell MT" panose="02020503060305020303" pitchFamily="18" charset="0"/>
              </a:rPr>
              <a:t>verse</a:t>
            </a:r>
          </a:p>
          <a:p>
            <a:r>
              <a:rPr lang="en-GB" dirty="0">
                <a:latin typeface="Bell MT" panose="02020503060305020303" pitchFamily="18" charset="0"/>
              </a:rPr>
              <a:t>Had an reputation of being an atheist</a:t>
            </a:r>
          </a:p>
          <a:p>
            <a:r>
              <a:rPr lang="en-GB" dirty="0">
                <a:latin typeface="Bell MT" panose="02020503060305020303" pitchFamily="18" charset="0"/>
              </a:rPr>
              <a:t>Killed on the 30</a:t>
            </a:r>
            <a:r>
              <a:rPr lang="en-GB" baseline="30000" dirty="0">
                <a:latin typeface="Bell MT" panose="02020503060305020303" pitchFamily="18" charset="0"/>
              </a:rPr>
              <a:t>th</a:t>
            </a:r>
            <a:r>
              <a:rPr lang="en-GB" dirty="0">
                <a:latin typeface="Bell MT" panose="02020503060305020303" pitchFamily="18" charset="0"/>
              </a:rPr>
              <a:t> May 1593 at the age of 29.</a:t>
            </a:r>
          </a:p>
          <a:p>
            <a:r>
              <a:rPr lang="en-GB" b="0" i="0" dirty="0">
                <a:solidFill>
                  <a:srgbClr val="1A1A1A"/>
                </a:solidFill>
                <a:effectLst/>
                <a:latin typeface="Bell MT" panose="02020503060305020303" pitchFamily="18" charset="0"/>
              </a:rPr>
              <a:t>In a playwriting career that spanned little more than six years, Marlowe’s achievements were diverse and splendid.</a:t>
            </a:r>
          </a:p>
          <a:p>
            <a:r>
              <a:rPr lang="en-GB" dirty="0">
                <a:solidFill>
                  <a:srgbClr val="00B050"/>
                </a:solidFill>
                <a:latin typeface="Bell MT" panose="02020503060305020303" pitchFamily="18" charset="0"/>
              </a:rPr>
              <a:t>NOTABLE </a:t>
            </a:r>
            <a:r>
              <a:rPr lang="en-GB" dirty="0" smtClean="0">
                <a:solidFill>
                  <a:srgbClr val="00B050"/>
                </a:solidFill>
                <a:latin typeface="Bell MT" panose="02020503060305020303" pitchFamily="18" charset="0"/>
              </a:rPr>
              <a:t>WORKS:</a:t>
            </a:r>
            <a:endParaRPr lang="en-GB" dirty="0">
              <a:solidFill>
                <a:srgbClr val="00B050"/>
              </a:solidFill>
              <a:latin typeface="Bell MT" panose="02020503060305020303" pitchFamily="18" charset="0"/>
            </a:endParaRPr>
          </a:p>
          <a:p>
            <a:pPr lvl="6"/>
            <a:r>
              <a:rPr lang="en-GB" sz="2800" u="none" strike="noStrike" dirty="0">
                <a:effectLst/>
                <a:latin typeface="Bell MT" panose="02020503060305020303" pitchFamily="18" charset="0"/>
              </a:rPr>
              <a:t>“Tamburlaine the Great”</a:t>
            </a:r>
            <a:endParaRPr lang="en-GB" sz="2800" dirty="0">
              <a:effectLst/>
              <a:latin typeface="Bell MT" panose="02020503060305020303" pitchFamily="18" charset="0"/>
            </a:endParaRPr>
          </a:p>
          <a:p>
            <a:pPr lvl="6"/>
            <a:r>
              <a:rPr lang="en-GB" sz="2800" u="none" strike="noStrike" dirty="0">
                <a:effectLst/>
                <a:latin typeface="Bell MT" panose="02020503060305020303" pitchFamily="18" charset="0"/>
              </a:rPr>
              <a:t>“Dido, Queen of Carthage”</a:t>
            </a:r>
            <a:endParaRPr lang="en-GB" sz="2800" dirty="0">
              <a:effectLst/>
              <a:latin typeface="Bell MT" panose="02020503060305020303" pitchFamily="18" charset="0"/>
            </a:endParaRPr>
          </a:p>
          <a:p>
            <a:pPr lvl="6"/>
            <a:r>
              <a:rPr lang="en-GB" sz="2800" u="none" strike="noStrike" dirty="0">
                <a:effectLst/>
                <a:latin typeface="Bell MT" panose="02020503060305020303" pitchFamily="18" charset="0"/>
              </a:rPr>
              <a:t>“Doctor Faustus”</a:t>
            </a:r>
            <a:endParaRPr lang="en-GB" sz="2800" dirty="0">
              <a:effectLst/>
              <a:latin typeface="Bell MT" panose="02020503060305020303" pitchFamily="18" charset="0"/>
            </a:endParaRPr>
          </a:p>
          <a:p>
            <a:pPr lvl="6"/>
            <a:r>
              <a:rPr lang="en-GB" sz="2800" u="none" strike="noStrike" dirty="0">
                <a:effectLst/>
                <a:latin typeface="Bell MT" panose="02020503060305020303" pitchFamily="18" charset="0"/>
              </a:rPr>
              <a:t>“The Jew of Malta”</a:t>
            </a:r>
            <a:endParaRPr lang="en-GB" sz="2800" dirty="0">
              <a:effectLst/>
              <a:latin typeface="Bell MT" panose="02020503060305020303" pitchFamily="18" charset="0"/>
            </a:endParaRPr>
          </a:p>
          <a:p>
            <a:pPr lvl="6"/>
            <a:r>
              <a:rPr lang="en-GB" sz="2800" u="none" strike="noStrike" dirty="0">
                <a:effectLst/>
                <a:latin typeface="Bell MT" panose="02020503060305020303" pitchFamily="18" charset="0"/>
              </a:rPr>
              <a:t>“Edward II”</a:t>
            </a:r>
            <a:endParaRPr lang="en-GB" sz="2800" dirty="0">
              <a:effectLst/>
              <a:latin typeface="Bell MT" panose="02020503060305020303" pitchFamily="18" charset="0"/>
            </a:endParaRPr>
          </a:p>
          <a:p>
            <a:pPr lvl="6"/>
            <a:r>
              <a:rPr lang="en-GB" sz="2800" u="none" strike="noStrike" dirty="0">
                <a:effectLst/>
                <a:latin typeface="Bell MT" panose="02020503060305020303" pitchFamily="18" charset="0"/>
              </a:rPr>
              <a:t>“Hero and Leander”</a:t>
            </a:r>
            <a:endParaRPr lang="en-US" sz="28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030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097B6E-5AD8-D34E-932C-47EC75006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0" y="893122"/>
            <a:ext cx="10515600" cy="1325563"/>
          </a:xfrm>
        </p:spPr>
        <p:txBody>
          <a:bodyPr>
            <a:normAutofit/>
          </a:bodyPr>
          <a:lstStyle/>
          <a:p>
            <a:r>
              <a:rPr lang="en-GB" sz="5400" b="1" dirty="0">
                <a:solidFill>
                  <a:srgbClr val="00B050"/>
                </a:solidFill>
                <a:latin typeface="Baskerville Old Face" panose="02020602080505020303" pitchFamily="18" charset="0"/>
              </a:rPr>
              <a:t>Doctor Faustus</a:t>
            </a:r>
            <a:endParaRPr lang="en-US" sz="5400" b="1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5CBA68-6E88-D948-9EEE-569849E10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090" y="2218685"/>
            <a:ext cx="5786005" cy="3916590"/>
          </a:xfrm>
        </p:spPr>
        <p:txBody>
          <a:bodyPr/>
          <a:lstStyle/>
          <a:p>
            <a:r>
              <a:rPr lang="en-GB" dirty="0">
                <a:latin typeface="Bell MT" panose="02020503060305020303" pitchFamily="18" charset="0"/>
              </a:rPr>
              <a:t>Published after Marlowe‘s death</a:t>
            </a:r>
          </a:p>
          <a:p>
            <a:r>
              <a:rPr lang="en-GB" dirty="0">
                <a:latin typeface="Bell MT" panose="02020503060305020303" pitchFamily="18" charset="0"/>
              </a:rPr>
              <a:t>First ed. 1604, second ed. 1616</a:t>
            </a:r>
          </a:p>
          <a:p>
            <a:r>
              <a:rPr lang="en-GB" dirty="0">
                <a:latin typeface="Bell MT" panose="02020503060305020303" pitchFamily="18" charset="0"/>
              </a:rPr>
              <a:t>Considered as a masterly specimen of the English Tragedy </a:t>
            </a:r>
          </a:p>
          <a:p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9BB138DD-60BD-4742-89F2-3FD15FE340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448" y="477672"/>
            <a:ext cx="5377218" cy="5923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563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Baskerville Old Face</vt:lpstr>
      <vt:lpstr>Bell MT</vt:lpstr>
      <vt:lpstr>Calibri</vt:lpstr>
      <vt:lpstr>Calibri Light</vt:lpstr>
      <vt:lpstr>Office Theme</vt:lpstr>
      <vt:lpstr>Introduction to Christopher Marlowe’s Doctor Faustus</vt:lpstr>
      <vt:lpstr>Christopher Marlowe</vt:lpstr>
      <vt:lpstr>PowerPoint Presentation</vt:lpstr>
      <vt:lpstr>Doctor Faustus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Christopher Marlowe’s Doctor Faustus</dc:title>
  <dc:creator>shahrina.ru@gmail.com</dc:creator>
  <cp:lastModifiedBy>admin</cp:lastModifiedBy>
  <cp:revision>2</cp:revision>
  <dcterms:created xsi:type="dcterms:W3CDTF">2021-03-21T19:07:40Z</dcterms:created>
  <dcterms:modified xsi:type="dcterms:W3CDTF">2021-12-01T03:47:20Z</dcterms:modified>
</cp:coreProperties>
</file>