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300" r:id="rId3"/>
    <p:sldId id="322" r:id="rId4"/>
    <p:sldId id="323" r:id="rId5"/>
    <p:sldId id="261" r:id="rId6"/>
    <p:sldId id="342" r:id="rId7"/>
    <p:sldId id="324" r:id="rId8"/>
    <p:sldId id="301" r:id="rId9"/>
    <p:sldId id="302" r:id="rId10"/>
    <p:sldId id="303" r:id="rId11"/>
    <p:sldId id="338" r:id="rId12"/>
    <p:sldId id="339" r:id="rId13"/>
    <p:sldId id="340" r:id="rId14"/>
    <p:sldId id="306" r:id="rId15"/>
    <p:sldId id="279" r:id="rId16"/>
    <p:sldId id="280" r:id="rId17"/>
    <p:sldId id="281" r:id="rId18"/>
    <p:sldId id="282" r:id="rId19"/>
    <p:sldId id="283" r:id="rId20"/>
    <p:sldId id="284" r:id="rId21"/>
    <p:sldId id="287" r:id="rId22"/>
    <p:sldId id="288" r:id="rId23"/>
    <p:sldId id="289" r:id="rId24"/>
    <p:sldId id="290" r:id="rId25"/>
    <p:sldId id="291" r:id="rId26"/>
    <p:sldId id="292" r:id="rId27"/>
    <p:sldId id="320" r:id="rId28"/>
    <p:sldId id="321" r:id="rId29"/>
    <p:sldId id="293" r:id="rId30"/>
    <p:sldId id="307" r:id="rId31"/>
    <p:sldId id="294" r:id="rId32"/>
    <p:sldId id="311" r:id="rId33"/>
    <p:sldId id="295" r:id="rId34"/>
    <p:sldId id="313" r:id="rId35"/>
    <p:sldId id="312" r:id="rId36"/>
    <p:sldId id="319" r:id="rId37"/>
    <p:sldId id="314" r:id="rId38"/>
    <p:sldId id="296" r:id="rId39"/>
    <p:sldId id="315" r:id="rId40"/>
    <p:sldId id="316" r:id="rId41"/>
    <p:sldId id="317" r:id="rId42"/>
    <p:sldId id="298" r:id="rId43"/>
    <p:sldId id="31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5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337312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3849578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5733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608167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1516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4203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1620767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399510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572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4CAF9-6315-4EB0-A76A-419F49D99FB2}"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77416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4CAF9-6315-4EB0-A76A-419F49D99FB2}" type="datetimeFigureOut">
              <a:rPr lang="en-US" smtClean="0"/>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519875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4CAF9-6315-4EB0-A76A-419F49D99FB2}" type="datetimeFigureOut">
              <a:rPr lang="en-US" smtClean="0"/>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209772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54CAF9-6315-4EB0-A76A-419F49D99FB2}" type="datetimeFigureOut">
              <a:rPr lang="en-US" smtClean="0"/>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1695321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4CAF9-6315-4EB0-A76A-419F49D99FB2}" type="datetimeFigureOut">
              <a:rPr lang="en-US" smtClean="0"/>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54728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4CAF9-6315-4EB0-A76A-419F49D99FB2}" type="datetimeFigureOut">
              <a:rPr lang="en-US" smtClean="0"/>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0F80-1582-4A04-8F47-8BA27B2DD7D7}" type="slidenum">
              <a:rPr lang="en-US" smtClean="0"/>
              <a:t>‹#›</a:t>
            </a:fld>
            <a:endParaRPr lang="en-US"/>
          </a:p>
        </p:txBody>
      </p:sp>
    </p:spTree>
    <p:extLst>
      <p:ext uri="{BB962C8B-B14F-4D97-AF65-F5344CB8AC3E}">
        <p14:creationId xmlns:p14="http://schemas.microsoft.com/office/powerpoint/2010/main" val="304189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0F80-1582-4A04-8F47-8BA27B2DD7D7}" type="slidenum">
              <a:rPr lang="en-US" smtClean="0"/>
              <a:t>‹#›</a:t>
            </a:fld>
            <a:endParaRPr lang="en-US"/>
          </a:p>
        </p:txBody>
      </p:sp>
      <p:sp>
        <p:nvSpPr>
          <p:cNvPr id="5" name="Date Placeholder 4"/>
          <p:cNvSpPr>
            <a:spLocks noGrp="1"/>
          </p:cNvSpPr>
          <p:nvPr>
            <p:ph type="dt" sz="half" idx="10"/>
          </p:nvPr>
        </p:nvSpPr>
        <p:spPr/>
        <p:txBody>
          <a:bodyPr/>
          <a:lstStyle/>
          <a:p>
            <a:fld id="{C354CAF9-6315-4EB0-A76A-419F49D99FB2}" type="datetimeFigureOut">
              <a:rPr lang="en-US" smtClean="0"/>
              <a:t>4/16/2021</a:t>
            </a:fld>
            <a:endParaRPr lang="en-US"/>
          </a:p>
        </p:txBody>
      </p:sp>
    </p:spTree>
    <p:extLst>
      <p:ext uri="{BB962C8B-B14F-4D97-AF65-F5344CB8AC3E}">
        <p14:creationId xmlns:p14="http://schemas.microsoft.com/office/powerpoint/2010/main" val="100848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54CAF9-6315-4EB0-A76A-419F49D99FB2}" type="datetimeFigureOut">
              <a:rPr lang="en-US" smtClean="0"/>
              <a:t>4/16/2021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2B0F80-1582-4A04-8F47-8BA27B2DD7D7}" type="slidenum">
              <a:rPr lang="en-US" smtClean="0"/>
              <a:t>‹#›</a:t>
            </a:fld>
            <a:endParaRPr lang="en-US"/>
          </a:p>
        </p:txBody>
      </p:sp>
    </p:spTree>
    <p:extLst>
      <p:ext uri="{BB962C8B-B14F-4D97-AF65-F5344CB8AC3E}">
        <p14:creationId xmlns:p14="http://schemas.microsoft.com/office/powerpoint/2010/main" val="170779729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52939"/>
            <a:ext cx="7766936" cy="2897897"/>
          </a:xfrm>
        </p:spPr>
        <p:txBody>
          <a:bodyPr/>
          <a:lstStyle/>
          <a:p>
            <a:r>
              <a:rPr lang="en-US" dirty="0"/>
              <a:t>Lecture : Healthcare Planning; PHC &amp; ESP</a:t>
            </a:r>
          </a:p>
        </p:txBody>
      </p:sp>
      <p:sp>
        <p:nvSpPr>
          <p:cNvPr id="3" name="Subtitle 2"/>
          <p:cNvSpPr>
            <a:spLocks noGrp="1"/>
          </p:cNvSpPr>
          <p:nvPr>
            <p:ph type="subTitle" idx="1"/>
          </p:nvPr>
        </p:nvSpPr>
        <p:spPr>
          <a:xfrm>
            <a:off x="1507067" y="4050833"/>
            <a:ext cx="7766936" cy="1780124"/>
          </a:xfrm>
        </p:spPr>
        <p:txBody>
          <a:bodyPr>
            <a:normAutofit/>
          </a:bodyPr>
          <a:lstStyle/>
          <a:p>
            <a:r>
              <a:rPr lang="en-US" dirty="0"/>
              <a:t> </a:t>
            </a:r>
          </a:p>
          <a:p>
            <a:r>
              <a:rPr lang="en-US" dirty="0" err="1"/>
              <a:t>BakiBillah</a:t>
            </a:r>
            <a:endParaRPr lang="en-US" dirty="0"/>
          </a:p>
          <a:p>
            <a:r>
              <a:rPr lang="en-US" dirty="0"/>
              <a:t>Lecturer, Department of Public Health </a:t>
            </a:r>
          </a:p>
          <a:p>
            <a:r>
              <a:rPr lang="en-US" dirty="0"/>
              <a:t>Daffodil International University</a:t>
            </a:r>
          </a:p>
        </p:txBody>
      </p:sp>
    </p:spTree>
    <p:extLst>
      <p:ext uri="{BB962C8B-B14F-4D97-AF65-F5344CB8AC3E}">
        <p14:creationId xmlns:p14="http://schemas.microsoft.com/office/powerpoint/2010/main" val="359505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B6416-32BA-4EB5-8CB1-2B75643FAE5F}"/>
              </a:ext>
            </a:extLst>
          </p:cNvPr>
          <p:cNvSpPr>
            <a:spLocks noGrp="1"/>
          </p:cNvSpPr>
          <p:nvPr>
            <p:ph type="title"/>
          </p:nvPr>
        </p:nvSpPr>
        <p:spPr/>
        <p:txBody>
          <a:bodyPr>
            <a:normAutofit fontScale="90000"/>
          </a:bodyPr>
          <a:lstStyle/>
          <a:p>
            <a:r>
              <a:rPr lang="en-US" u="sng" dirty="0"/>
              <a:t>Current Healthcare Planning of Bangladesh: Revenue and Development Budget</a:t>
            </a:r>
          </a:p>
        </p:txBody>
      </p:sp>
      <p:sp>
        <p:nvSpPr>
          <p:cNvPr id="3" name="Content Placeholder 2">
            <a:extLst>
              <a:ext uri="{FF2B5EF4-FFF2-40B4-BE49-F238E27FC236}">
                <a16:creationId xmlns:a16="http://schemas.microsoft.com/office/drawing/2014/main" id="{55D44709-A187-438A-B409-0DFA9E3FC3E3}"/>
              </a:ext>
            </a:extLst>
          </p:cNvPr>
          <p:cNvSpPr>
            <a:spLocks noGrp="1"/>
          </p:cNvSpPr>
          <p:nvPr>
            <p:ph idx="1"/>
          </p:nvPr>
        </p:nvSpPr>
        <p:spPr>
          <a:xfrm>
            <a:off x="1077398" y="2438399"/>
            <a:ext cx="7796540" cy="3664553"/>
          </a:xfrm>
        </p:spPr>
        <p:txBody>
          <a:bodyPr>
            <a:normAutofit/>
          </a:bodyPr>
          <a:lstStyle/>
          <a:p>
            <a:r>
              <a:rPr lang="en-US" sz="2400" dirty="0"/>
              <a:t>Like the national budget, the health budget of Bangladesh is compartmentalized into revenue and development budgets. </a:t>
            </a:r>
          </a:p>
          <a:p>
            <a:r>
              <a:rPr lang="en-US" sz="2400" dirty="0"/>
              <a:t>The revenue budget includes the budget for salary, wages, and allowances for functionaries and maintenance costs, while the development budget is </a:t>
            </a:r>
            <a:r>
              <a:rPr lang="en-US" sz="2400" dirty="0" err="1"/>
              <a:t>programme</a:t>
            </a:r>
            <a:r>
              <a:rPr lang="en-US" sz="2400" dirty="0"/>
              <a:t>-based. </a:t>
            </a:r>
          </a:p>
          <a:p>
            <a:endParaRPr lang="en-US" dirty="0"/>
          </a:p>
        </p:txBody>
      </p:sp>
    </p:spTree>
    <p:extLst>
      <p:ext uri="{BB962C8B-B14F-4D97-AF65-F5344CB8AC3E}">
        <p14:creationId xmlns:p14="http://schemas.microsoft.com/office/powerpoint/2010/main" val="3863420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50464-E137-4097-A936-DF2537E7C00E}"/>
              </a:ext>
            </a:extLst>
          </p:cNvPr>
          <p:cNvSpPr>
            <a:spLocks noGrp="1"/>
          </p:cNvSpPr>
          <p:nvPr>
            <p:ph type="title"/>
          </p:nvPr>
        </p:nvSpPr>
        <p:spPr/>
        <p:txBody>
          <a:bodyPr/>
          <a:lstStyle/>
          <a:p>
            <a:r>
              <a:rPr lang="en-US" u="sng" dirty="0"/>
              <a:t>National Level Healthcare Planning</a:t>
            </a:r>
          </a:p>
        </p:txBody>
      </p:sp>
      <p:sp>
        <p:nvSpPr>
          <p:cNvPr id="3" name="Content Placeholder 2">
            <a:extLst>
              <a:ext uri="{FF2B5EF4-FFF2-40B4-BE49-F238E27FC236}">
                <a16:creationId xmlns:a16="http://schemas.microsoft.com/office/drawing/2014/main" id="{897CD41D-7D37-490B-AA71-91B1BCF93E78}"/>
              </a:ext>
            </a:extLst>
          </p:cNvPr>
          <p:cNvSpPr>
            <a:spLocks noGrp="1"/>
          </p:cNvSpPr>
          <p:nvPr>
            <p:ph idx="1"/>
          </p:nvPr>
        </p:nvSpPr>
        <p:spPr>
          <a:xfrm>
            <a:off x="677334" y="1736035"/>
            <a:ext cx="8596668" cy="4678017"/>
          </a:xfrm>
        </p:spPr>
        <p:txBody>
          <a:bodyPr>
            <a:normAutofit/>
          </a:bodyPr>
          <a:lstStyle/>
          <a:p>
            <a:r>
              <a:rPr lang="en-US" sz="2400" dirty="0"/>
              <a:t>Health planning is the sole responsibility of the central government. The health-care system is exclusively controlled by the Ministry of Health and Family Welfare. A limited extent of power is given to the local level. </a:t>
            </a:r>
          </a:p>
          <a:p>
            <a:r>
              <a:rPr lang="en-US" sz="2400" dirty="0"/>
              <a:t>At the local level, the health administration is fully controlled by the Ministry of Health and Family Welfare. The field-level health administration is responsible for implementing government </a:t>
            </a:r>
            <a:r>
              <a:rPr lang="en-US" sz="2400" dirty="0" err="1"/>
              <a:t>programmes</a:t>
            </a:r>
            <a:r>
              <a:rPr lang="en-US" sz="2400" dirty="0"/>
              <a:t> by managing the huge number of health staff and coordinating their activities. But, responsibility for financing, functionaries, supplies, maintenance and infrastructure development for service delivery lies with the Ministry. </a:t>
            </a:r>
          </a:p>
        </p:txBody>
      </p:sp>
    </p:spTree>
    <p:extLst>
      <p:ext uri="{BB962C8B-B14F-4D97-AF65-F5344CB8AC3E}">
        <p14:creationId xmlns:p14="http://schemas.microsoft.com/office/powerpoint/2010/main" val="4020327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C5DAF-BF5A-4D24-AF9C-AED2A2242D44}"/>
              </a:ext>
            </a:extLst>
          </p:cNvPr>
          <p:cNvSpPr>
            <a:spLocks noGrp="1"/>
          </p:cNvSpPr>
          <p:nvPr>
            <p:ph type="title"/>
          </p:nvPr>
        </p:nvSpPr>
        <p:spPr>
          <a:xfrm>
            <a:off x="2611808" y="808056"/>
            <a:ext cx="7958331" cy="1077229"/>
          </a:xfrm>
        </p:spPr>
        <p:txBody>
          <a:bodyPr>
            <a:normAutofit fontScale="90000"/>
          </a:bodyPr>
          <a:lstStyle/>
          <a:p>
            <a:r>
              <a:rPr lang="en-US" b="1" u="sng" dirty="0"/>
              <a:t>Local-level Planning </a:t>
            </a:r>
            <a:br>
              <a:rPr lang="en-US" dirty="0"/>
            </a:br>
            <a:endParaRPr lang="en-US" dirty="0"/>
          </a:p>
        </p:txBody>
      </p:sp>
      <p:sp>
        <p:nvSpPr>
          <p:cNvPr id="3" name="Content Placeholder 2">
            <a:extLst>
              <a:ext uri="{FF2B5EF4-FFF2-40B4-BE49-F238E27FC236}">
                <a16:creationId xmlns:a16="http://schemas.microsoft.com/office/drawing/2014/main" id="{B78183BC-BB38-4B4E-AACE-F851A5D0C3D5}"/>
              </a:ext>
            </a:extLst>
          </p:cNvPr>
          <p:cNvSpPr>
            <a:spLocks noGrp="1"/>
          </p:cNvSpPr>
          <p:nvPr>
            <p:ph idx="1"/>
          </p:nvPr>
        </p:nvSpPr>
        <p:spPr>
          <a:xfrm>
            <a:off x="1262851" y="1669774"/>
            <a:ext cx="7796540" cy="4890051"/>
          </a:xfrm>
        </p:spPr>
        <p:txBody>
          <a:bodyPr>
            <a:normAutofit/>
          </a:bodyPr>
          <a:lstStyle/>
          <a:p>
            <a:r>
              <a:rPr lang="en-US" sz="2000" dirty="0"/>
              <a:t>Introduced during HPSP, local-level planning was aimed at involving local communities in the planning process, effectively utilizing local resources and reflecting local needs in the national plans. It was meant to serve as a monitoring tool for managers at the </a:t>
            </a:r>
            <a:r>
              <a:rPr lang="en-US" sz="2000" dirty="0" err="1"/>
              <a:t>upazila</a:t>
            </a:r>
            <a:r>
              <a:rPr lang="en-US" sz="2000" dirty="0"/>
              <a:t> and district levels. </a:t>
            </a:r>
          </a:p>
          <a:p>
            <a:r>
              <a:rPr lang="en-US" sz="2000" dirty="0"/>
              <a:t>In practice, local bodies in rural areas mainly perform motivational, awareness building, and some facilitative roles in service delivery. They have no formal role in determining supplies, finance, or even monitoring the performance of the local-level service providers/facilities. </a:t>
            </a:r>
          </a:p>
          <a:p>
            <a:r>
              <a:rPr lang="en-US" sz="2000" dirty="0"/>
              <a:t>Problems encountered with local level planning included inadequate capacity for assisting </a:t>
            </a:r>
            <a:r>
              <a:rPr lang="en-US" sz="2000" dirty="0" err="1"/>
              <a:t>upazila</a:t>
            </a:r>
            <a:r>
              <a:rPr lang="en-US" sz="2000" dirty="0"/>
              <a:t> managers in planning, weak supervision, and limited understanding of the overall objective of local-level planning among </a:t>
            </a:r>
            <a:r>
              <a:rPr lang="en-US" sz="2000" dirty="0" err="1"/>
              <a:t>programme</a:t>
            </a:r>
            <a:r>
              <a:rPr lang="en-US" sz="2000" dirty="0"/>
              <a:t> managers. </a:t>
            </a:r>
          </a:p>
        </p:txBody>
      </p:sp>
    </p:spTree>
    <p:extLst>
      <p:ext uri="{BB962C8B-B14F-4D97-AF65-F5344CB8AC3E}">
        <p14:creationId xmlns:p14="http://schemas.microsoft.com/office/powerpoint/2010/main" val="1653463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F9C51-D826-45BB-B355-D0174EEB7F50}"/>
              </a:ext>
            </a:extLst>
          </p:cNvPr>
          <p:cNvSpPr>
            <a:spLocks noGrp="1"/>
          </p:cNvSpPr>
          <p:nvPr>
            <p:ph type="title"/>
          </p:nvPr>
        </p:nvSpPr>
        <p:spPr>
          <a:xfrm>
            <a:off x="2067340" y="808056"/>
            <a:ext cx="8502800" cy="1077229"/>
          </a:xfrm>
        </p:spPr>
        <p:txBody>
          <a:bodyPr>
            <a:normAutofit fontScale="90000"/>
          </a:bodyPr>
          <a:lstStyle/>
          <a:p>
            <a:r>
              <a:rPr lang="en-US" u="sng" dirty="0"/>
              <a:t>Role of Donors/Development partners in planning </a:t>
            </a:r>
            <a:br>
              <a:rPr lang="en-US" dirty="0"/>
            </a:br>
            <a:endParaRPr lang="en-US" dirty="0"/>
          </a:p>
        </p:txBody>
      </p:sp>
      <p:sp>
        <p:nvSpPr>
          <p:cNvPr id="3" name="Content Placeholder 2">
            <a:extLst>
              <a:ext uri="{FF2B5EF4-FFF2-40B4-BE49-F238E27FC236}">
                <a16:creationId xmlns:a16="http://schemas.microsoft.com/office/drawing/2014/main" id="{CB2BADAC-C038-4D8C-A553-4797A2E36418}"/>
              </a:ext>
            </a:extLst>
          </p:cNvPr>
          <p:cNvSpPr>
            <a:spLocks noGrp="1"/>
          </p:cNvSpPr>
          <p:nvPr>
            <p:ph idx="1"/>
          </p:nvPr>
        </p:nvSpPr>
        <p:spPr>
          <a:xfrm>
            <a:off x="1461635" y="2146852"/>
            <a:ext cx="7796540" cy="4433179"/>
          </a:xfrm>
        </p:spPr>
        <p:txBody>
          <a:bodyPr>
            <a:normAutofit/>
          </a:bodyPr>
          <a:lstStyle/>
          <a:p>
            <a:r>
              <a:rPr lang="en-US" sz="2400" dirty="0"/>
              <a:t>In the process of policy development, the Ministry of Health and Family Welfare acts as the apex organization. But, in policy formation the Ministry has always been closely influenced by donor agencies, particularly in agenda-setting. </a:t>
            </a:r>
          </a:p>
          <a:p>
            <a:r>
              <a:rPr lang="en-US" sz="2400" dirty="0"/>
              <a:t>Externally-generated issues have ultimately shaped the health policy of Bangladesh. Amongst the internal forces, political parties play the most important role in setting the policy agenda. </a:t>
            </a:r>
          </a:p>
        </p:txBody>
      </p:sp>
    </p:spTree>
    <p:extLst>
      <p:ext uri="{BB962C8B-B14F-4D97-AF65-F5344CB8AC3E}">
        <p14:creationId xmlns:p14="http://schemas.microsoft.com/office/powerpoint/2010/main" val="1479233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97" y="2452467"/>
            <a:ext cx="8596668" cy="1320800"/>
          </a:xfrm>
        </p:spPr>
        <p:txBody>
          <a:bodyPr/>
          <a:lstStyle/>
          <a:p>
            <a:r>
              <a:rPr lang="en-US" dirty="0"/>
              <a:t>PRIMARY HEALTH CARE (PHC)</a:t>
            </a:r>
          </a:p>
        </p:txBody>
      </p:sp>
    </p:spTree>
    <p:extLst>
      <p:ext uri="{BB962C8B-B14F-4D97-AF65-F5344CB8AC3E}">
        <p14:creationId xmlns:p14="http://schemas.microsoft.com/office/powerpoint/2010/main" val="362554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Health Care (PHC): Background</a:t>
            </a:r>
          </a:p>
        </p:txBody>
      </p:sp>
      <p:sp>
        <p:nvSpPr>
          <p:cNvPr id="3" name="Content Placeholder 2"/>
          <p:cNvSpPr>
            <a:spLocks noGrp="1"/>
          </p:cNvSpPr>
          <p:nvPr>
            <p:ph idx="1"/>
          </p:nvPr>
        </p:nvSpPr>
        <p:spPr/>
        <p:txBody>
          <a:bodyPr>
            <a:normAutofit/>
          </a:bodyPr>
          <a:lstStyle/>
          <a:p>
            <a:r>
              <a:rPr lang="en-US" sz="2800" dirty="0"/>
              <a:t>The concept of primary health care came into limelight in 1978 following an international conference in Alma-Ata.</a:t>
            </a:r>
          </a:p>
          <a:p>
            <a:r>
              <a:rPr lang="en-US" sz="2800" dirty="0"/>
              <a:t>It is accepted by the member countries of WHO as the key to achieving the goal of Health for All by the year 2000.</a:t>
            </a:r>
          </a:p>
        </p:txBody>
      </p:sp>
    </p:spTree>
    <p:extLst>
      <p:ext uri="{BB962C8B-B14F-4D97-AF65-F5344CB8AC3E}">
        <p14:creationId xmlns:p14="http://schemas.microsoft.com/office/powerpoint/2010/main" val="20949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a:xfrm>
            <a:off x="677334" y="1493949"/>
            <a:ext cx="8596668" cy="4547413"/>
          </a:xfrm>
        </p:spPr>
        <p:txBody>
          <a:bodyPr>
            <a:normAutofit/>
          </a:bodyPr>
          <a:lstStyle/>
          <a:p>
            <a:r>
              <a:rPr lang="en-US" sz="2800" dirty="0"/>
              <a:t>The Alma-Ata conference defined PHC as following:</a:t>
            </a:r>
          </a:p>
          <a:p>
            <a:r>
              <a:rPr lang="en-US" sz="2800" i="1" dirty="0">
                <a:solidFill>
                  <a:schemeClr val="tx1"/>
                </a:solidFill>
              </a:rPr>
              <a:t>‘Primary health care is the essential care based on practical, scientifically sound and socially acceptable methods and technology made universally accessible to individuals and families in the community through their full participation and at a cost that the community and the country can afford to maintain at every stage of their development.’</a:t>
            </a:r>
          </a:p>
        </p:txBody>
      </p:sp>
    </p:spTree>
    <p:extLst>
      <p:ext uri="{BB962C8B-B14F-4D97-AF65-F5344CB8AC3E}">
        <p14:creationId xmlns:p14="http://schemas.microsoft.com/office/powerpoint/2010/main" val="976995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86678"/>
          </a:xfrm>
        </p:spPr>
        <p:txBody>
          <a:bodyPr/>
          <a:lstStyle/>
          <a:p>
            <a:r>
              <a:rPr lang="en-US" dirty="0"/>
              <a:t>Components/ Elements of PHC</a:t>
            </a:r>
          </a:p>
        </p:txBody>
      </p:sp>
      <p:sp>
        <p:nvSpPr>
          <p:cNvPr id="3" name="Content Placeholder 2"/>
          <p:cNvSpPr>
            <a:spLocks noGrp="1"/>
          </p:cNvSpPr>
          <p:nvPr>
            <p:ph idx="1"/>
          </p:nvPr>
        </p:nvSpPr>
        <p:spPr>
          <a:xfrm>
            <a:off x="967408" y="1696279"/>
            <a:ext cx="8306593" cy="4704522"/>
          </a:xfrm>
        </p:spPr>
        <p:txBody>
          <a:bodyPr>
            <a:normAutofit/>
          </a:bodyPr>
          <a:lstStyle/>
          <a:p>
            <a:r>
              <a:rPr lang="en-US" sz="2800" dirty="0"/>
              <a:t>The Declaration of Alma-Ata stated that PHC includes  at least eight activities or elements, namely:</a:t>
            </a:r>
          </a:p>
          <a:p>
            <a:pPr marL="0" indent="0">
              <a:buNone/>
            </a:pPr>
            <a:r>
              <a:rPr lang="en-US" sz="2800" dirty="0"/>
              <a:t>(1) Education concerning prevailing health problems and the methods of preventing and controlling them.</a:t>
            </a:r>
          </a:p>
          <a:p>
            <a:pPr marL="0" indent="0">
              <a:buNone/>
            </a:pPr>
            <a:r>
              <a:rPr lang="en-US" sz="2800" dirty="0"/>
              <a:t>(2) Promotion of food supply and proper nutrition.</a:t>
            </a:r>
          </a:p>
          <a:p>
            <a:pPr marL="0" indent="0">
              <a:buNone/>
            </a:pPr>
            <a:r>
              <a:rPr lang="en-US" sz="2800" dirty="0"/>
              <a:t>(3) An adequate supply of safe water and basic sanitation.</a:t>
            </a:r>
          </a:p>
          <a:p>
            <a:endParaRPr lang="en-US" dirty="0"/>
          </a:p>
        </p:txBody>
      </p:sp>
    </p:spTree>
    <p:extLst>
      <p:ext uri="{BB962C8B-B14F-4D97-AF65-F5344CB8AC3E}">
        <p14:creationId xmlns:p14="http://schemas.microsoft.com/office/powerpoint/2010/main" val="2236402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Elements of PHC-contd.</a:t>
            </a:r>
          </a:p>
        </p:txBody>
      </p:sp>
      <p:sp>
        <p:nvSpPr>
          <p:cNvPr id="3" name="Content Placeholder 2"/>
          <p:cNvSpPr>
            <a:spLocks noGrp="1"/>
          </p:cNvSpPr>
          <p:nvPr>
            <p:ph idx="1"/>
          </p:nvPr>
        </p:nvSpPr>
        <p:spPr>
          <a:xfrm>
            <a:off x="677334" y="2160589"/>
            <a:ext cx="8596668" cy="4343242"/>
          </a:xfrm>
        </p:spPr>
        <p:txBody>
          <a:bodyPr>
            <a:normAutofit lnSpcReduction="10000"/>
          </a:bodyPr>
          <a:lstStyle/>
          <a:p>
            <a:pPr marL="0" indent="0">
              <a:buNone/>
            </a:pPr>
            <a:r>
              <a:rPr lang="en-US" sz="2800" dirty="0"/>
              <a:t>(4) Maternal and child health care, including family planning.</a:t>
            </a:r>
          </a:p>
          <a:p>
            <a:pPr marL="0" indent="0">
              <a:buNone/>
            </a:pPr>
            <a:r>
              <a:rPr lang="en-US" sz="2800" dirty="0"/>
              <a:t>(5) Immunization against the major infectious diseases.</a:t>
            </a:r>
          </a:p>
          <a:p>
            <a:pPr marL="0" indent="0">
              <a:buNone/>
            </a:pPr>
            <a:r>
              <a:rPr lang="en-US" sz="2800" dirty="0"/>
              <a:t>(6) Prevention and control of locally endemic diseases.</a:t>
            </a:r>
          </a:p>
          <a:p>
            <a:pPr marL="0" indent="0">
              <a:buNone/>
            </a:pPr>
            <a:r>
              <a:rPr lang="en-US" sz="2800" dirty="0"/>
              <a:t>(7) Appropriate treatment of common diseases and injuries.</a:t>
            </a:r>
          </a:p>
          <a:p>
            <a:pPr marL="0" indent="0">
              <a:buNone/>
            </a:pPr>
            <a:r>
              <a:rPr lang="en-US" sz="2800" dirty="0"/>
              <a:t>(8) Provision of essential drugs</a:t>
            </a:r>
          </a:p>
          <a:p>
            <a:endParaRPr lang="en-US" sz="2800" dirty="0"/>
          </a:p>
        </p:txBody>
      </p:sp>
    </p:spTree>
    <p:extLst>
      <p:ext uri="{BB962C8B-B14F-4D97-AF65-F5344CB8AC3E}">
        <p14:creationId xmlns:p14="http://schemas.microsoft.com/office/powerpoint/2010/main" val="18483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to Remember: </a:t>
            </a:r>
            <a:r>
              <a:rPr lang="en-US" u="sng" dirty="0">
                <a:solidFill>
                  <a:srgbClr val="FF0000"/>
                </a:solidFill>
              </a:rPr>
              <a:t>ELEMENTS</a:t>
            </a:r>
          </a:p>
        </p:txBody>
      </p:sp>
      <p:sp>
        <p:nvSpPr>
          <p:cNvPr id="3" name="Content Placeholder 2"/>
          <p:cNvSpPr>
            <a:spLocks noGrp="1"/>
          </p:cNvSpPr>
          <p:nvPr>
            <p:ph idx="1"/>
          </p:nvPr>
        </p:nvSpPr>
        <p:spPr>
          <a:xfrm>
            <a:off x="677334" y="1403797"/>
            <a:ext cx="10450012" cy="5241702"/>
          </a:xfrm>
        </p:spPr>
        <p:txBody>
          <a:bodyPr>
            <a:normAutofit/>
          </a:bodyPr>
          <a:lstStyle/>
          <a:p>
            <a:r>
              <a:rPr lang="en-US" sz="3200" dirty="0">
                <a:solidFill>
                  <a:srgbClr val="FF0000"/>
                </a:solidFill>
              </a:rPr>
              <a:t>E</a:t>
            </a:r>
            <a:r>
              <a:rPr lang="en-US" sz="3200" dirty="0"/>
              <a:t>= Education about health problems and their control</a:t>
            </a:r>
          </a:p>
          <a:p>
            <a:r>
              <a:rPr lang="en-US" sz="3200" dirty="0">
                <a:solidFill>
                  <a:srgbClr val="FF0000"/>
                </a:solidFill>
              </a:rPr>
              <a:t>L</a:t>
            </a:r>
            <a:r>
              <a:rPr lang="en-US" sz="3200" dirty="0"/>
              <a:t>= Local Disease Control</a:t>
            </a:r>
          </a:p>
          <a:p>
            <a:r>
              <a:rPr lang="en-US" sz="3200" dirty="0">
                <a:solidFill>
                  <a:srgbClr val="FF0000"/>
                </a:solidFill>
              </a:rPr>
              <a:t>E</a:t>
            </a:r>
            <a:r>
              <a:rPr lang="en-US" sz="3200" dirty="0"/>
              <a:t>= EPI (Expanded </a:t>
            </a:r>
            <a:r>
              <a:rPr lang="en-US" sz="3200" dirty="0" err="1"/>
              <a:t>Programme</a:t>
            </a:r>
            <a:r>
              <a:rPr lang="en-US" sz="3200" dirty="0"/>
              <a:t> on Immunization)</a:t>
            </a:r>
          </a:p>
          <a:p>
            <a:r>
              <a:rPr lang="en-US" sz="3200" dirty="0">
                <a:solidFill>
                  <a:srgbClr val="FF0000"/>
                </a:solidFill>
              </a:rPr>
              <a:t>M</a:t>
            </a:r>
            <a:r>
              <a:rPr lang="en-US" sz="3200" dirty="0"/>
              <a:t>= MCH based family planning</a:t>
            </a:r>
          </a:p>
          <a:p>
            <a:r>
              <a:rPr lang="en-US" sz="3200" dirty="0">
                <a:solidFill>
                  <a:srgbClr val="FF0000"/>
                </a:solidFill>
              </a:rPr>
              <a:t>E</a:t>
            </a:r>
            <a:r>
              <a:rPr lang="en-US" sz="3200" dirty="0"/>
              <a:t>= Essential drugs provision</a:t>
            </a:r>
          </a:p>
          <a:p>
            <a:r>
              <a:rPr lang="en-US" sz="3200" dirty="0">
                <a:solidFill>
                  <a:srgbClr val="FF0000"/>
                </a:solidFill>
              </a:rPr>
              <a:t>N</a:t>
            </a:r>
            <a:r>
              <a:rPr lang="en-US" sz="3200" dirty="0"/>
              <a:t>= Nutrition an food supply</a:t>
            </a:r>
          </a:p>
          <a:p>
            <a:r>
              <a:rPr lang="en-US" sz="3200" dirty="0">
                <a:solidFill>
                  <a:srgbClr val="FF0000"/>
                </a:solidFill>
              </a:rPr>
              <a:t>T</a:t>
            </a:r>
            <a:r>
              <a:rPr lang="en-US" sz="3200" dirty="0"/>
              <a:t>= Treatment of common diseases and injuries</a:t>
            </a:r>
          </a:p>
          <a:p>
            <a:r>
              <a:rPr lang="en-US" sz="3200" dirty="0">
                <a:solidFill>
                  <a:srgbClr val="FF0000"/>
                </a:solidFill>
              </a:rPr>
              <a:t>S</a:t>
            </a:r>
            <a:r>
              <a:rPr lang="en-US" sz="3200" dirty="0"/>
              <a:t>= Safe water supply and sanitation</a:t>
            </a:r>
          </a:p>
        </p:txBody>
      </p:sp>
    </p:spTree>
    <p:extLst>
      <p:ext uri="{BB962C8B-B14F-4D97-AF65-F5344CB8AC3E}">
        <p14:creationId xmlns:p14="http://schemas.microsoft.com/office/powerpoint/2010/main" val="287508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9C635-154F-4D0D-98A1-465EF612750F}"/>
              </a:ext>
            </a:extLst>
          </p:cNvPr>
          <p:cNvSpPr>
            <a:spLocks noGrp="1"/>
          </p:cNvSpPr>
          <p:nvPr>
            <p:ph type="title"/>
          </p:nvPr>
        </p:nvSpPr>
        <p:spPr/>
        <p:txBody>
          <a:bodyPr/>
          <a:lstStyle/>
          <a:p>
            <a:r>
              <a:rPr lang="en-US" dirty="0"/>
              <a:t>Healthcare planning</a:t>
            </a:r>
          </a:p>
        </p:txBody>
      </p:sp>
      <p:sp>
        <p:nvSpPr>
          <p:cNvPr id="3" name="Content Placeholder 2">
            <a:extLst>
              <a:ext uri="{FF2B5EF4-FFF2-40B4-BE49-F238E27FC236}">
                <a16:creationId xmlns:a16="http://schemas.microsoft.com/office/drawing/2014/main" id="{D315BE33-EBD7-4E5C-9C21-27023DD7E3BE}"/>
              </a:ext>
            </a:extLst>
          </p:cNvPr>
          <p:cNvSpPr>
            <a:spLocks noGrp="1"/>
          </p:cNvSpPr>
          <p:nvPr>
            <p:ph idx="1"/>
          </p:nvPr>
        </p:nvSpPr>
        <p:spPr/>
        <p:txBody>
          <a:bodyPr>
            <a:normAutofit/>
          </a:bodyPr>
          <a:lstStyle/>
          <a:p>
            <a:r>
              <a:rPr lang="en-US" sz="2400" dirty="0"/>
              <a:t>It is the orderly process of defining community health problems, identifying unmet needs and surveying the resources to meet them, establishing realistic and feasible priority goals, and projecting administrative action to accomplish the purpose of the proposed </a:t>
            </a:r>
            <a:r>
              <a:rPr lang="en-US" sz="2400" dirty="0" err="1"/>
              <a:t>programme</a:t>
            </a:r>
            <a:r>
              <a:rPr lang="en-US" sz="2400" dirty="0"/>
              <a:t>.</a:t>
            </a:r>
          </a:p>
        </p:txBody>
      </p:sp>
    </p:spTree>
    <p:extLst>
      <p:ext uri="{BB962C8B-B14F-4D97-AF65-F5344CB8AC3E}">
        <p14:creationId xmlns:p14="http://schemas.microsoft.com/office/powerpoint/2010/main" val="3522729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Primary Health Care</a:t>
            </a:r>
          </a:p>
        </p:txBody>
      </p:sp>
      <p:sp>
        <p:nvSpPr>
          <p:cNvPr id="3" name="Content Placeholder 2"/>
          <p:cNvSpPr>
            <a:spLocks noGrp="1"/>
          </p:cNvSpPr>
          <p:nvPr>
            <p:ph idx="1"/>
          </p:nvPr>
        </p:nvSpPr>
        <p:spPr>
          <a:xfrm>
            <a:off x="677334" y="1702191"/>
            <a:ext cx="8596668" cy="4768947"/>
          </a:xfrm>
        </p:spPr>
        <p:txBody>
          <a:bodyPr>
            <a:normAutofit/>
          </a:bodyPr>
          <a:lstStyle/>
          <a:p>
            <a:r>
              <a:rPr lang="en-US" sz="3200" dirty="0"/>
              <a:t>There are Four major principles of PHC:</a:t>
            </a:r>
          </a:p>
          <a:p>
            <a:pPr marL="0" indent="0">
              <a:buNone/>
            </a:pPr>
            <a:r>
              <a:rPr lang="en-US" sz="3200" dirty="0">
                <a:solidFill>
                  <a:schemeClr val="tx1"/>
                </a:solidFill>
              </a:rPr>
              <a:t>(1) Universal accessibility and equitable distribution of health coverage:</a:t>
            </a:r>
          </a:p>
          <a:p>
            <a:pPr marL="0" indent="0">
              <a:buNone/>
            </a:pPr>
            <a:r>
              <a:rPr lang="en-US" sz="3200" dirty="0">
                <a:solidFill>
                  <a:schemeClr val="tx1"/>
                </a:solidFill>
              </a:rPr>
              <a:t>(2) Community and individual involvement and self-reliance</a:t>
            </a:r>
          </a:p>
          <a:p>
            <a:pPr marL="0" indent="0">
              <a:buNone/>
            </a:pPr>
            <a:r>
              <a:rPr lang="en-US" sz="3200" dirty="0">
                <a:solidFill>
                  <a:schemeClr val="tx1"/>
                </a:solidFill>
              </a:rPr>
              <a:t>(3) Inter-sectoral co-ordination for Health</a:t>
            </a:r>
          </a:p>
          <a:p>
            <a:pPr marL="0" indent="0">
              <a:buNone/>
            </a:pPr>
            <a:r>
              <a:rPr lang="en-US" sz="3200" dirty="0">
                <a:solidFill>
                  <a:schemeClr val="tx1"/>
                </a:solidFill>
              </a:rPr>
              <a:t>(4) Appropriate technology and cost-effectiveness</a:t>
            </a:r>
          </a:p>
          <a:p>
            <a:endParaRPr lang="en-US" sz="3200" dirty="0"/>
          </a:p>
        </p:txBody>
      </p:sp>
    </p:spTree>
    <p:extLst>
      <p:ext uri="{BB962C8B-B14F-4D97-AF65-F5344CB8AC3E}">
        <p14:creationId xmlns:p14="http://schemas.microsoft.com/office/powerpoint/2010/main" val="32365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Primary Health Care: Details</a:t>
            </a:r>
          </a:p>
        </p:txBody>
      </p:sp>
      <p:sp>
        <p:nvSpPr>
          <p:cNvPr id="3" name="Content Placeholder 2"/>
          <p:cNvSpPr>
            <a:spLocks noGrp="1"/>
          </p:cNvSpPr>
          <p:nvPr>
            <p:ph idx="1"/>
          </p:nvPr>
        </p:nvSpPr>
        <p:spPr/>
        <p:txBody>
          <a:bodyPr>
            <a:normAutofit fontScale="92500" lnSpcReduction="10000"/>
          </a:bodyPr>
          <a:lstStyle/>
          <a:p>
            <a:pPr marL="0" indent="0">
              <a:buNone/>
            </a:pPr>
            <a:r>
              <a:rPr lang="en-US" sz="2800" i="1" dirty="0">
                <a:solidFill>
                  <a:schemeClr val="tx1"/>
                </a:solidFill>
              </a:rPr>
              <a:t>(1) Universal accessibility and equitable distribution of health coverage: </a:t>
            </a:r>
          </a:p>
          <a:p>
            <a:pPr>
              <a:buFont typeface="Wingdings" panose="05000000000000000000" pitchFamily="2" charset="2"/>
              <a:buChar char="Ø"/>
            </a:pPr>
            <a:r>
              <a:rPr lang="en-US" sz="2800" dirty="0"/>
              <a:t>Primary Health Care strives to ensure universal accessibility and coverage. This translates into the task of fulfilling needs of the vulnerable and the marginalized such as women and children as those living in remote areas and the poor. </a:t>
            </a:r>
          </a:p>
          <a:p>
            <a:pPr>
              <a:buFont typeface="Wingdings" panose="05000000000000000000" pitchFamily="2" charset="2"/>
              <a:buChar char="Ø"/>
            </a:pPr>
            <a:r>
              <a:rPr lang="en-US" sz="2800" dirty="0"/>
              <a:t>This principle also implies that equity or social justice be upheld while trying to cover the whole population.</a:t>
            </a:r>
          </a:p>
          <a:p>
            <a:endParaRPr lang="en-US" dirty="0"/>
          </a:p>
          <a:p>
            <a:pPr marL="0" indent="0">
              <a:buNone/>
            </a:pPr>
            <a:endParaRPr lang="en-US" dirty="0"/>
          </a:p>
        </p:txBody>
      </p:sp>
    </p:spTree>
    <p:extLst>
      <p:ext uri="{BB962C8B-B14F-4D97-AF65-F5344CB8AC3E}">
        <p14:creationId xmlns:p14="http://schemas.microsoft.com/office/powerpoint/2010/main" val="4268910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Primary Health Care: Details</a:t>
            </a:r>
          </a:p>
        </p:txBody>
      </p:sp>
      <p:sp>
        <p:nvSpPr>
          <p:cNvPr id="3" name="Content Placeholder 2"/>
          <p:cNvSpPr>
            <a:spLocks noGrp="1"/>
          </p:cNvSpPr>
          <p:nvPr>
            <p:ph idx="1"/>
          </p:nvPr>
        </p:nvSpPr>
        <p:spPr/>
        <p:txBody>
          <a:bodyPr>
            <a:normAutofit lnSpcReduction="10000"/>
          </a:bodyPr>
          <a:lstStyle/>
          <a:p>
            <a:pPr marL="0" indent="0">
              <a:buNone/>
            </a:pPr>
            <a:r>
              <a:rPr lang="en-US" sz="3200" i="1" dirty="0">
                <a:solidFill>
                  <a:schemeClr val="tx1"/>
                </a:solidFill>
              </a:rPr>
              <a:t>(2) Community and individual involvement and self-reliance: </a:t>
            </a:r>
            <a:r>
              <a:rPr lang="en-US" sz="3200" dirty="0"/>
              <a:t>Health should not be the sole responsibility of the government. Each individual and the community should be held responsible as well by involving them from the planning stage down to the implementation and monitoring and evaluation of health </a:t>
            </a:r>
            <a:r>
              <a:rPr lang="en-US" sz="3200" dirty="0" err="1"/>
              <a:t>programme</a:t>
            </a:r>
            <a:r>
              <a:rPr lang="en-US" sz="3200" dirty="0"/>
              <a:t>.</a:t>
            </a:r>
          </a:p>
          <a:p>
            <a:endParaRPr lang="en-US" sz="3200" dirty="0"/>
          </a:p>
        </p:txBody>
      </p:sp>
    </p:spTree>
    <p:extLst>
      <p:ext uri="{BB962C8B-B14F-4D97-AF65-F5344CB8AC3E}">
        <p14:creationId xmlns:p14="http://schemas.microsoft.com/office/powerpoint/2010/main" val="508577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Primary Health Care: Details</a:t>
            </a:r>
          </a:p>
        </p:txBody>
      </p:sp>
      <p:sp>
        <p:nvSpPr>
          <p:cNvPr id="3" name="Content Placeholder 2"/>
          <p:cNvSpPr>
            <a:spLocks noGrp="1"/>
          </p:cNvSpPr>
          <p:nvPr>
            <p:ph idx="1"/>
          </p:nvPr>
        </p:nvSpPr>
        <p:spPr>
          <a:xfrm>
            <a:off x="677334" y="2160589"/>
            <a:ext cx="8596668" cy="4697411"/>
          </a:xfrm>
        </p:spPr>
        <p:txBody>
          <a:bodyPr>
            <a:normAutofit fontScale="92500" lnSpcReduction="20000"/>
          </a:bodyPr>
          <a:lstStyle/>
          <a:p>
            <a:pPr marL="0" indent="0">
              <a:buNone/>
            </a:pPr>
            <a:r>
              <a:rPr lang="en-US" sz="3600" i="1" dirty="0">
                <a:solidFill>
                  <a:schemeClr val="tx1"/>
                </a:solidFill>
              </a:rPr>
              <a:t>(3) Inter-sectoral co-ordination for Health:  </a:t>
            </a:r>
            <a:r>
              <a:rPr lang="en-US" sz="3600" dirty="0"/>
              <a:t>The determinants of health cover a broad spectrum of factors that include social, educational, economic, gender, political, security and physical environment, such as water and sanitation. </a:t>
            </a:r>
          </a:p>
          <a:p>
            <a:pPr marL="0" indent="0">
              <a:buNone/>
            </a:pPr>
            <a:r>
              <a:rPr lang="en-US" sz="3600" dirty="0"/>
              <a:t>Therefore, for successful implementation of Primary Health Care, it requires inter-sectoral action, as well as ability to coordinate with other sectors.</a:t>
            </a:r>
          </a:p>
          <a:p>
            <a:endParaRPr lang="en-US" sz="3600" dirty="0">
              <a:solidFill>
                <a:srgbClr val="FF0000"/>
              </a:solidFill>
            </a:endParaRPr>
          </a:p>
        </p:txBody>
      </p:sp>
    </p:spTree>
    <p:extLst>
      <p:ext uri="{BB962C8B-B14F-4D97-AF65-F5344CB8AC3E}">
        <p14:creationId xmlns:p14="http://schemas.microsoft.com/office/powerpoint/2010/main" val="21153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Primary Health Care: Details</a:t>
            </a:r>
          </a:p>
        </p:txBody>
      </p:sp>
      <p:sp>
        <p:nvSpPr>
          <p:cNvPr id="3" name="Content Placeholder 2"/>
          <p:cNvSpPr>
            <a:spLocks noGrp="1"/>
          </p:cNvSpPr>
          <p:nvPr>
            <p:ph idx="1"/>
          </p:nvPr>
        </p:nvSpPr>
        <p:spPr/>
        <p:txBody>
          <a:bodyPr>
            <a:normAutofit/>
          </a:bodyPr>
          <a:lstStyle/>
          <a:p>
            <a:pPr marL="0" indent="0">
              <a:buNone/>
            </a:pPr>
            <a:r>
              <a:rPr lang="en-US" sz="3200" i="1" dirty="0">
                <a:solidFill>
                  <a:schemeClr val="tx1"/>
                </a:solidFill>
              </a:rPr>
              <a:t>(4) Appropriate technology and cost-effectiveness: </a:t>
            </a:r>
            <a:r>
              <a:rPr lang="en-US" sz="3200" dirty="0"/>
              <a:t>Right choice of technology (i.e. appropriate and cost effectiveness technology) will ensure better efficiency of the health system.</a:t>
            </a:r>
          </a:p>
          <a:p>
            <a:pPr marL="0" indent="0">
              <a:buNone/>
            </a:pPr>
            <a:endParaRPr lang="en-US" sz="2800" dirty="0"/>
          </a:p>
          <a:p>
            <a:endParaRPr lang="en-US" sz="2800" dirty="0"/>
          </a:p>
        </p:txBody>
      </p:sp>
    </p:spTree>
    <p:extLst>
      <p:ext uri="{BB962C8B-B14F-4D97-AF65-F5344CB8AC3E}">
        <p14:creationId xmlns:p14="http://schemas.microsoft.com/office/powerpoint/2010/main" val="3489842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PHC establishment</a:t>
            </a:r>
          </a:p>
        </p:txBody>
      </p:sp>
      <p:sp>
        <p:nvSpPr>
          <p:cNvPr id="3" name="Content Placeholder 2"/>
          <p:cNvSpPr>
            <a:spLocks noGrp="1"/>
          </p:cNvSpPr>
          <p:nvPr>
            <p:ph idx="1"/>
          </p:nvPr>
        </p:nvSpPr>
        <p:spPr>
          <a:xfrm>
            <a:off x="677335" y="1493949"/>
            <a:ext cx="9195536" cy="5048519"/>
          </a:xfrm>
        </p:spPr>
        <p:txBody>
          <a:bodyPr>
            <a:normAutofit fontScale="92500" lnSpcReduction="10000"/>
          </a:bodyPr>
          <a:lstStyle/>
          <a:p>
            <a:pPr marL="514350" indent="-514350">
              <a:buFont typeface="+mj-lt"/>
              <a:buAutoNum type="arabicPeriod"/>
            </a:pPr>
            <a:r>
              <a:rPr lang="en-US" sz="3200" u="sng" dirty="0"/>
              <a:t>National Strategy: </a:t>
            </a:r>
            <a:r>
              <a:rPr lang="en-US" sz="3200" dirty="0"/>
              <a:t>All government should formulate national policies, strategies and plans to launch and sustain PHC in their health system.</a:t>
            </a:r>
          </a:p>
          <a:p>
            <a:pPr marL="514350" indent="-514350">
              <a:buFont typeface="+mj-lt"/>
              <a:buAutoNum type="arabicPeriod"/>
            </a:pPr>
            <a:r>
              <a:rPr lang="en-US" sz="3200" u="sng" dirty="0"/>
              <a:t>International Strategies: </a:t>
            </a:r>
            <a:r>
              <a:rPr lang="en-US" sz="3200" dirty="0"/>
              <a:t>All countries should co-operate in a spirit of partnership to ensure PHC.</a:t>
            </a:r>
          </a:p>
          <a:p>
            <a:pPr marL="514350" indent="-514350">
              <a:buFont typeface="+mj-lt"/>
              <a:buAutoNum type="arabicPeriod"/>
            </a:pPr>
            <a:r>
              <a:rPr lang="en-US" sz="3200" u="sng" dirty="0"/>
              <a:t>Intervention Strategies: </a:t>
            </a:r>
          </a:p>
          <a:p>
            <a:pPr marL="0" indent="0">
              <a:buNone/>
            </a:pPr>
            <a:r>
              <a:rPr lang="en-US" sz="3200" dirty="0"/>
              <a:t>          -Training and retraining of health and related personnel</a:t>
            </a:r>
          </a:p>
          <a:p>
            <a:pPr marL="0" indent="0">
              <a:buNone/>
            </a:pPr>
            <a:r>
              <a:rPr lang="en-US" sz="3200" dirty="0"/>
              <a:t>           -Provision of facilities and equipment necessary for implementing PHC activities.</a:t>
            </a:r>
          </a:p>
        </p:txBody>
      </p:sp>
    </p:spTree>
    <p:extLst>
      <p:ext uri="{BB962C8B-B14F-4D97-AF65-F5344CB8AC3E}">
        <p14:creationId xmlns:p14="http://schemas.microsoft.com/office/powerpoint/2010/main" val="3022425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health care delivery system in Bangladesh</a:t>
            </a:r>
          </a:p>
        </p:txBody>
      </p:sp>
      <p:sp>
        <p:nvSpPr>
          <p:cNvPr id="3" name="Content Placeholder 2"/>
          <p:cNvSpPr>
            <a:spLocks noGrp="1"/>
          </p:cNvSpPr>
          <p:nvPr>
            <p:ph idx="1"/>
          </p:nvPr>
        </p:nvSpPr>
        <p:spPr/>
        <p:txBody>
          <a:bodyPr>
            <a:normAutofit/>
          </a:bodyPr>
          <a:lstStyle/>
          <a:p>
            <a:r>
              <a:rPr lang="en-US" sz="2800" dirty="0"/>
              <a:t>This is the first level of contact between an individual and the health system. A majority of the health service needs of the community can be met at this level which is closest to the people.</a:t>
            </a:r>
          </a:p>
          <a:p>
            <a:r>
              <a:rPr lang="en-US" sz="2800" dirty="0"/>
              <a:t>In Bangladesh, the </a:t>
            </a:r>
            <a:r>
              <a:rPr lang="en-US" sz="2800" dirty="0" err="1"/>
              <a:t>Upazilla</a:t>
            </a:r>
            <a:r>
              <a:rPr lang="en-US" sz="2800" dirty="0"/>
              <a:t> Health Complex, Union sub-</a:t>
            </a:r>
            <a:r>
              <a:rPr lang="en-US" sz="2800" dirty="0" err="1"/>
              <a:t>centres</a:t>
            </a:r>
            <a:r>
              <a:rPr lang="en-US" sz="2800" dirty="0"/>
              <a:t> and community/satellite constitute this level and are responsible to provide the essential elements of PHC</a:t>
            </a:r>
          </a:p>
        </p:txBody>
      </p:sp>
    </p:spTree>
    <p:extLst>
      <p:ext uri="{BB962C8B-B14F-4D97-AF65-F5344CB8AC3E}">
        <p14:creationId xmlns:p14="http://schemas.microsoft.com/office/powerpoint/2010/main" val="403579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A5412-A9EE-4F20-B56B-757253E5EC41}"/>
              </a:ext>
            </a:extLst>
          </p:cNvPr>
          <p:cNvSpPr>
            <a:spLocks noGrp="1"/>
          </p:cNvSpPr>
          <p:nvPr>
            <p:ph type="title"/>
          </p:nvPr>
        </p:nvSpPr>
        <p:spPr/>
        <p:txBody>
          <a:bodyPr/>
          <a:lstStyle/>
          <a:p>
            <a:r>
              <a:rPr lang="en-US" dirty="0"/>
              <a:t>Primary health care delivery system in Bangladesh</a:t>
            </a:r>
          </a:p>
        </p:txBody>
      </p:sp>
      <p:sp>
        <p:nvSpPr>
          <p:cNvPr id="3" name="Content Placeholder 2">
            <a:extLst>
              <a:ext uri="{FF2B5EF4-FFF2-40B4-BE49-F238E27FC236}">
                <a16:creationId xmlns:a16="http://schemas.microsoft.com/office/drawing/2014/main" id="{C35CE0F3-D74B-4F07-88E4-572E767D2F8B}"/>
              </a:ext>
            </a:extLst>
          </p:cNvPr>
          <p:cNvSpPr>
            <a:spLocks noGrp="1"/>
          </p:cNvSpPr>
          <p:nvPr>
            <p:ph idx="1"/>
          </p:nvPr>
        </p:nvSpPr>
        <p:spPr/>
        <p:txBody>
          <a:bodyPr>
            <a:normAutofit/>
          </a:bodyPr>
          <a:lstStyle/>
          <a:p>
            <a:r>
              <a:rPr lang="en-US" sz="2400" dirty="0"/>
              <a:t>PHC is being provided through a four-tier system in Bangladesh:</a:t>
            </a:r>
          </a:p>
          <a:p>
            <a:pPr marL="0" indent="0">
              <a:buNone/>
            </a:pPr>
            <a:endParaRPr lang="en-US" sz="2400" dirty="0"/>
          </a:p>
          <a:p>
            <a:pPr>
              <a:buFont typeface="+mj-lt"/>
              <a:buAutoNum type="arabicPeriod"/>
            </a:pPr>
            <a:r>
              <a:rPr lang="en-US" sz="2400" dirty="0"/>
              <a:t>Community level: through community health workers</a:t>
            </a:r>
          </a:p>
          <a:p>
            <a:pPr>
              <a:buFont typeface="+mj-lt"/>
              <a:buAutoNum type="arabicPeriod"/>
            </a:pPr>
            <a:r>
              <a:rPr lang="en-US" sz="2400" dirty="0"/>
              <a:t>Ward level: through satellite clinics/community clinics</a:t>
            </a:r>
          </a:p>
          <a:p>
            <a:pPr>
              <a:buFont typeface="+mj-lt"/>
              <a:buAutoNum type="arabicPeriod"/>
            </a:pPr>
            <a:r>
              <a:rPr lang="en-US" sz="2400" dirty="0"/>
              <a:t>Union level: through union level health and family welfare </a:t>
            </a:r>
            <a:r>
              <a:rPr lang="en-US" sz="2400" dirty="0" err="1"/>
              <a:t>centres</a:t>
            </a:r>
            <a:r>
              <a:rPr lang="en-US" sz="2400" dirty="0"/>
              <a:t> (UHFWCs)</a:t>
            </a:r>
          </a:p>
          <a:p>
            <a:pPr>
              <a:buFont typeface="+mj-lt"/>
              <a:buAutoNum type="arabicPeriod"/>
            </a:pPr>
            <a:r>
              <a:rPr lang="en-US" sz="2400" dirty="0" err="1"/>
              <a:t>Upazila</a:t>
            </a:r>
            <a:r>
              <a:rPr lang="en-US" sz="2400" dirty="0"/>
              <a:t> level: through </a:t>
            </a:r>
            <a:r>
              <a:rPr lang="en-US" sz="2400" dirty="0" err="1"/>
              <a:t>upazila</a:t>
            </a:r>
            <a:r>
              <a:rPr lang="en-US" sz="2400" dirty="0"/>
              <a:t> health complex (UHC)</a:t>
            </a:r>
          </a:p>
        </p:txBody>
      </p:sp>
    </p:spTree>
    <p:extLst>
      <p:ext uri="{BB962C8B-B14F-4D97-AF65-F5344CB8AC3E}">
        <p14:creationId xmlns:p14="http://schemas.microsoft.com/office/powerpoint/2010/main" val="1385679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4A63-ECDD-4080-8DBE-7C85166EE5CB}"/>
              </a:ext>
            </a:extLst>
          </p:cNvPr>
          <p:cNvSpPr>
            <a:spLocks noGrp="1"/>
          </p:cNvSpPr>
          <p:nvPr>
            <p:ph type="title"/>
          </p:nvPr>
        </p:nvSpPr>
        <p:spPr/>
        <p:txBody>
          <a:bodyPr/>
          <a:lstStyle/>
          <a:p>
            <a:r>
              <a:rPr lang="en-US" dirty="0"/>
              <a:t>Primary health care delivery system in Bangladesh</a:t>
            </a:r>
          </a:p>
        </p:txBody>
      </p:sp>
      <p:sp>
        <p:nvSpPr>
          <p:cNvPr id="3" name="Content Placeholder 2">
            <a:extLst>
              <a:ext uri="{FF2B5EF4-FFF2-40B4-BE49-F238E27FC236}">
                <a16:creationId xmlns:a16="http://schemas.microsoft.com/office/drawing/2014/main" id="{6117D6C9-6DA9-4AE0-87A6-94A8EB328467}"/>
              </a:ext>
            </a:extLst>
          </p:cNvPr>
          <p:cNvSpPr>
            <a:spLocks noGrp="1"/>
          </p:cNvSpPr>
          <p:nvPr>
            <p:ph idx="1"/>
          </p:nvPr>
        </p:nvSpPr>
        <p:spPr/>
        <p:txBody>
          <a:bodyPr>
            <a:normAutofit/>
          </a:bodyPr>
          <a:lstStyle/>
          <a:p>
            <a:r>
              <a:rPr lang="en-US" sz="2400" dirty="0"/>
              <a:t>All UHCs and UHFWCs were equipped with necessary diagnostics and treatment facilities to provide PHC services. At the UHFWC, a basic laboratory were established to perform simple tests like blood tests, urine tests, blood grouping, pregnancy tests etc.</a:t>
            </a:r>
          </a:p>
          <a:p>
            <a:r>
              <a:rPr lang="en-US" sz="2400" dirty="0"/>
              <a:t>A comprehensive referral system was developed to provide referral services.</a:t>
            </a:r>
          </a:p>
        </p:txBody>
      </p:sp>
    </p:spTree>
    <p:extLst>
      <p:ext uri="{BB962C8B-B14F-4D97-AF65-F5344CB8AC3E}">
        <p14:creationId xmlns:p14="http://schemas.microsoft.com/office/powerpoint/2010/main" val="2530213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Obstacles in implementing PHC in Bangladesh</a:t>
            </a:r>
          </a:p>
        </p:txBody>
      </p:sp>
      <p:sp>
        <p:nvSpPr>
          <p:cNvPr id="3" name="Content Placeholder 2"/>
          <p:cNvSpPr>
            <a:spLocks noGrp="1"/>
          </p:cNvSpPr>
          <p:nvPr>
            <p:ph idx="1"/>
          </p:nvPr>
        </p:nvSpPr>
        <p:spPr/>
        <p:txBody>
          <a:bodyPr>
            <a:normAutofit/>
          </a:bodyPr>
          <a:lstStyle/>
          <a:p>
            <a:r>
              <a:rPr lang="en-US" sz="2800" dirty="0"/>
              <a:t>1. Persistent bias towards curative aspect shown by the people as well as health personnel.</a:t>
            </a:r>
          </a:p>
          <a:p>
            <a:r>
              <a:rPr lang="en-US" sz="2800" dirty="0"/>
              <a:t>2. Lack of adequately trained and motivated manpower.</a:t>
            </a:r>
          </a:p>
          <a:p>
            <a:r>
              <a:rPr lang="en-US" sz="2800" dirty="0"/>
              <a:t>3. Absence of appropriately managed referral system.</a:t>
            </a:r>
          </a:p>
          <a:p>
            <a:r>
              <a:rPr lang="en-US" sz="2800" dirty="0"/>
              <a:t>4. Difficulty in involving the people</a:t>
            </a:r>
          </a:p>
        </p:txBody>
      </p:sp>
    </p:spTree>
    <p:extLst>
      <p:ext uri="{BB962C8B-B14F-4D97-AF65-F5344CB8AC3E}">
        <p14:creationId xmlns:p14="http://schemas.microsoft.com/office/powerpoint/2010/main" val="313392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Health Planning Stages (WHO)</a:t>
            </a:r>
          </a:p>
        </p:txBody>
      </p:sp>
      <p:sp>
        <p:nvSpPr>
          <p:cNvPr id="3" name="Content Placeholder 2"/>
          <p:cNvSpPr>
            <a:spLocks noGrp="1"/>
          </p:cNvSpPr>
          <p:nvPr>
            <p:ph idx="1"/>
          </p:nvPr>
        </p:nvSpPr>
        <p:spPr>
          <a:xfrm>
            <a:off x="1166191" y="2096064"/>
            <a:ext cx="8269357" cy="4485040"/>
          </a:xfrm>
        </p:spPr>
        <p:txBody>
          <a:bodyPr>
            <a:normAutofit/>
          </a:bodyPr>
          <a:lstStyle/>
          <a:p>
            <a:r>
              <a:rPr lang="en-US" sz="2400" b="1" u="sng" dirty="0">
                <a:solidFill>
                  <a:schemeClr val="tx1"/>
                </a:solidFill>
              </a:rPr>
              <a:t>1. Situation analysis</a:t>
            </a:r>
            <a:r>
              <a:rPr lang="en-US" sz="2400" u="sng" dirty="0">
                <a:solidFill>
                  <a:schemeClr val="tx1"/>
                </a:solidFill>
              </a:rPr>
              <a:t>: </a:t>
            </a:r>
            <a:r>
              <a:rPr lang="en-US" sz="2400" dirty="0"/>
              <a:t>the analysis of the current status and expected trends in a country's health and health system.</a:t>
            </a:r>
          </a:p>
          <a:p>
            <a:r>
              <a:rPr lang="en-US" sz="2400" b="1" u="sng" dirty="0">
                <a:solidFill>
                  <a:schemeClr val="tx1"/>
                </a:solidFill>
              </a:rPr>
              <a:t>2. Priority setting</a:t>
            </a:r>
            <a:r>
              <a:rPr lang="en-US" sz="2400" u="sng" dirty="0">
                <a:solidFill>
                  <a:schemeClr val="tx1"/>
                </a:solidFill>
              </a:rPr>
              <a:t>: </a:t>
            </a:r>
            <a:r>
              <a:rPr lang="en-US" sz="2400" dirty="0"/>
              <a:t>the identification, balancing and ranking of priorities by stakeholders. </a:t>
            </a:r>
          </a:p>
          <a:p>
            <a:r>
              <a:rPr lang="en-US" sz="2400" b="1" u="sng" dirty="0">
                <a:solidFill>
                  <a:schemeClr val="tx1"/>
                </a:solidFill>
              </a:rPr>
              <a:t>3. Identifying effective strategies</a:t>
            </a:r>
            <a:r>
              <a:rPr lang="en-US" sz="2400" u="sng" dirty="0">
                <a:solidFill>
                  <a:schemeClr val="tx1"/>
                </a:solidFill>
              </a:rPr>
              <a:t>: </a:t>
            </a:r>
            <a:r>
              <a:rPr lang="en-US" sz="2400" dirty="0"/>
              <a:t>the identification of strategies to address identified priorities.</a:t>
            </a:r>
          </a:p>
          <a:p>
            <a:r>
              <a:rPr lang="en-US" sz="2400" b="1" u="sng" dirty="0">
                <a:solidFill>
                  <a:schemeClr val="tx1"/>
                </a:solidFill>
              </a:rPr>
              <a:t>4. Costing scenarios</a:t>
            </a:r>
            <a:r>
              <a:rPr lang="en-US" sz="2400" u="sng" dirty="0">
                <a:solidFill>
                  <a:schemeClr val="tx1"/>
                </a:solidFill>
              </a:rPr>
              <a:t>: </a:t>
            </a:r>
            <a:r>
              <a:rPr lang="en-US" sz="2400" dirty="0"/>
              <a:t>the estimation of cost of different scenarios, corresponding to different priorities or strategies, in the short, medium or long term. </a:t>
            </a:r>
          </a:p>
          <a:p>
            <a:endParaRPr lang="en-US" dirty="0"/>
          </a:p>
        </p:txBody>
      </p:sp>
    </p:spTree>
    <p:extLst>
      <p:ext uri="{BB962C8B-B14F-4D97-AF65-F5344CB8AC3E}">
        <p14:creationId xmlns:p14="http://schemas.microsoft.com/office/powerpoint/2010/main" val="3772291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79" y="2621280"/>
            <a:ext cx="8596668" cy="1320800"/>
          </a:xfrm>
        </p:spPr>
        <p:txBody>
          <a:bodyPr/>
          <a:lstStyle/>
          <a:p>
            <a:r>
              <a:rPr lang="en-US" dirty="0"/>
              <a:t>ESSENTIAL SERVICE PACKAGE (ESP)</a:t>
            </a:r>
          </a:p>
        </p:txBody>
      </p:sp>
    </p:spTree>
    <p:extLst>
      <p:ext uri="{BB962C8B-B14F-4D97-AF65-F5344CB8AC3E}">
        <p14:creationId xmlns:p14="http://schemas.microsoft.com/office/powerpoint/2010/main" val="4250401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Service Package (ESP)</a:t>
            </a:r>
          </a:p>
        </p:txBody>
      </p:sp>
      <p:sp>
        <p:nvSpPr>
          <p:cNvPr id="3" name="Content Placeholder 2"/>
          <p:cNvSpPr>
            <a:spLocks noGrp="1"/>
          </p:cNvSpPr>
          <p:nvPr>
            <p:ph idx="1"/>
          </p:nvPr>
        </p:nvSpPr>
        <p:spPr/>
        <p:txBody>
          <a:bodyPr>
            <a:normAutofit/>
          </a:bodyPr>
          <a:lstStyle/>
          <a:p>
            <a:r>
              <a:rPr lang="en-US" sz="3200" dirty="0"/>
              <a:t>ESP is a set of interventions that have been selected to address the most important health needs of the population in both rural and urban Bangladesh.</a:t>
            </a:r>
          </a:p>
          <a:p>
            <a:endParaRPr lang="en-US" sz="2800" dirty="0"/>
          </a:p>
          <a:p>
            <a:endParaRPr lang="en-US" sz="2800" dirty="0"/>
          </a:p>
        </p:txBody>
      </p:sp>
    </p:spTree>
    <p:extLst>
      <p:ext uri="{BB962C8B-B14F-4D97-AF65-F5344CB8AC3E}">
        <p14:creationId xmlns:p14="http://schemas.microsoft.com/office/powerpoint/2010/main" val="4248907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7683-EDAB-4443-9786-DBD014BDDFE0}"/>
              </a:ext>
            </a:extLst>
          </p:cNvPr>
          <p:cNvSpPr>
            <a:spLocks noGrp="1"/>
          </p:cNvSpPr>
          <p:nvPr>
            <p:ph type="title"/>
          </p:nvPr>
        </p:nvSpPr>
        <p:spPr/>
        <p:txBody>
          <a:bodyPr/>
          <a:lstStyle/>
          <a:p>
            <a:r>
              <a:rPr lang="en-US" dirty="0"/>
              <a:t>Definition of ESP</a:t>
            </a:r>
          </a:p>
        </p:txBody>
      </p:sp>
      <p:sp>
        <p:nvSpPr>
          <p:cNvPr id="3" name="Content Placeholder 2">
            <a:extLst>
              <a:ext uri="{FF2B5EF4-FFF2-40B4-BE49-F238E27FC236}">
                <a16:creationId xmlns:a16="http://schemas.microsoft.com/office/drawing/2014/main" id="{6ED3D6C3-B363-4449-ABE4-A877BB16FBF8}"/>
              </a:ext>
            </a:extLst>
          </p:cNvPr>
          <p:cNvSpPr>
            <a:spLocks noGrp="1"/>
          </p:cNvSpPr>
          <p:nvPr>
            <p:ph idx="1"/>
          </p:nvPr>
        </p:nvSpPr>
        <p:spPr>
          <a:xfrm>
            <a:off x="677334" y="1775791"/>
            <a:ext cx="8596668" cy="4346713"/>
          </a:xfrm>
        </p:spPr>
        <p:txBody>
          <a:bodyPr>
            <a:noAutofit/>
          </a:bodyPr>
          <a:lstStyle/>
          <a:p>
            <a:r>
              <a:rPr lang="en-US" sz="3200" dirty="0"/>
              <a:t>According to the WHO, an Essential Health Package consists of a limited list of public health and clinical services which will be provided at primary and/or secondary care level.</a:t>
            </a:r>
          </a:p>
          <a:p>
            <a:r>
              <a:rPr lang="en-US" sz="3200" dirty="0"/>
              <a:t>The ESP is the cornerstone of the Primary Health Care (PHC) strategy.</a:t>
            </a:r>
          </a:p>
        </p:txBody>
      </p:sp>
    </p:spTree>
    <p:extLst>
      <p:ext uri="{BB962C8B-B14F-4D97-AF65-F5344CB8AC3E}">
        <p14:creationId xmlns:p14="http://schemas.microsoft.com/office/powerpoint/2010/main" val="1344991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need ESP?</a:t>
            </a:r>
          </a:p>
        </p:txBody>
      </p:sp>
      <p:sp>
        <p:nvSpPr>
          <p:cNvPr id="3" name="Content Placeholder 2"/>
          <p:cNvSpPr>
            <a:spLocks noGrp="1"/>
          </p:cNvSpPr>
          <p:nvPr>
            <p:ph idx="1"/>
          </p:nvPr>
        </p:nvSpPr>
        <p:spPr>
          <a:xfrm>
            <a:off x="677334" y="1736035"/>
            <a:ext cx="8596668" cy="4638261"/>
          </a:xfrm>
        </p:spPr>
        <p:txBody>
          <a:bodyPr>
            <a:normAutofit fontScale="92500" lnSpcReduction="10000"/>
          </a:bodyPr>
          <a:lstStyle/>
          <a:p>
            <a:r>
              <a:rPr lang="en-US" sz="2800" dirty="0">
                <a:solidFill>
                  <a:prstClr val="black">
                    <a:lumMod val="75000"/>
                    <a:lumOff val="25000"/>
                  </a:prstClr>
                </a:solidFill>
              </a:rPr>
              <a:t>ESP is considered as a powerful tool which will enable access to Universal Health Coverage by selecting the services that should be made available to the whole population as a guaranteed minimum, thus enhancing equity.</a:t>
            </a:r>
          </a:p>
          <a:p>
            <a:r>
              <a:rPr lang="en-US" sz="2800" dirty="0"/>
              <a:t>Due to resource constraints, it is not possible to provide all healthcare services needed by every segments of the population.</a:t>
            </a:r>
          </a:p>
          <a:p>
            <a:r>
              <a:rPr lang="en-US" sz="2800" dirty="0"/>
              <a:t>So, it is necessary to prioritize those interventions in health and population sector which will have the greatest health impact per taka spent.</a:t>
            </a:r>
          </a:p>
          <a:p>
            <a:endParaRPr lang="en-US" sz="2800" dirty="0"/>
          </a:p>
        </p:txBody>
      </p:sp>
    </p:spTree>
    <p:extLst>
      <p:ext uri="{BB962C8B-B14F-4D97-AF65-F5344CB8AC3E}">
        <p14:creationId xmlns:p14="http://schemas.microsoft.com/office/powerpoint/2010/main" val="873922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3F738-9CDE-455B-A1E6-D34499A2BAD0}"/>
              </a:ext>
            </a:extLst>
          </p:cNvPr>
          <p:cNvSpPr>
            <a:spLocks noGrp="1"/>
          </p:cNvSpPr>
          <p:nvPr>
            <p:ph type="title"/>
          </p:nvPr>
        </p:nvSpPr>
        <p:spPr>
          <a:xfrm>
            <a:off x="73623" y="238540"/>
            <a:ext cx="11090596" cy="1320800"/>
          </a:xfrm>
        </p:spPr>
        <p:txBody>
          <a:bodyPr/>
          <a:lstStyle/>
          <a:p>
            <a:r>
              <a:rPr lang="en-US" dirty="0">
                <a:solidFill>
                  <a:srgbClr val="0070C0"/>
                </a:solidFill>
              </a:rPr>
              <a:t>Aims of BESP (Bangladesh Essential Service Package)</a:t>
            </a:r>
          </a:p>
        </p:txBody>
      </p:sp>
      <p:sp>
        <p:nvSpPr>
          <p:cNvPr id="3" name="Content Placeholder 2">
            <a:extLst>
              <a:ext uri="{FF2B5EF4-FFF2-40B4-BE49-F238E27FC236}">
                <a16:creationId xmlns:a16="http://schemas.microsoft.com/office/drawing/2014/main" id="{94C25658-B2F5-4F92-9927-D3E1B6E83CF1}"/>
              </a:ext>
            </a:extLst>
          </p:cNvPr>
          <p:cNvSpPr>
            <a:spLocks noGrp="1"/>
          </p:cNvSpPr>
          <p:nvPr>
            <p:ph idx="1"/>
          </p:nvPr>
        </p:nvSpPr>
        <p:spPr>
          <a:xfrm>
            <a:off x="463826" y="1119807"/>
            <a:ext cx="9687339" cy="5738193"/>
          </a:xfrm>
        </p:spPr>
        <p:txBody>
          <a:bodyPr>
            <a:noAutofit/>
          </a:bodyPr>
          <a:lstStyle/>
          <a:p>
            <a:pPr marL="0" indent="0">
              <a:buNone/>
            </a:pPr>
            <a:r>
              <a:rPr lang="en-US" sz="2200" dirty="0"/>
              <a:t>In Bangladesh, the Health, Nutrition and Population (HNP) Strategic Investment Plan (SIP) 2016-2021 states that the Bangladesh Essential Health Service Package (BESP) should ensure:</a:t>
            </a:r>
          </a:p>
          <a:p>
            <a:pPr marL="0" indent="0">
              <a:buNone/>
            </a:pPr>
            <a:r>
              <a:rPr lang="en-US" sz="2200" dirty="0"/>
              <a:t>-equity and efficiency in healthcare,</a:t>
            </a:r>
          </a:p>
          <a:p>
            <a:pPr marL="0" indent="0">
              <a:buNone/>
            </a:pPr>
            <a:r>
              <a:rPr lang="en-US" sz="2200" dirty="0"/>
              <a:t>-achievement of Universal health coverage by guaranteeing  universal access and improving quality of healthcare services; </a:t>
            </a:r>
          </a:p>
          <a:p>
            <a:pPr marL="0" indent="0">
              <a:buNone/>
            </a:pPr>
            <a:r>
              <a:rPr lang="en-US" sz="2200" dirty="0"/>
              <a:t>-services should be prioritized according to their impact on the burden of disease; </a:t>
            </a:r>
          </a:p>
          <a:p>
            <a:pPr marL="0" indent="0">
              <a:buNone/>
            </a:pPr>
            <a:r>
              <a:rPr lang="en-US" sz="2200" dirty="0"/>
              <a:t>-ESP components should be provided by the available staff at each level. </a:t>
            </a:r>
          </a:p>
          <a:p>
            <a:pPr marL="0" indent="0">
              <a:buNone/>
            </a:pPr>
            <a:r>
              <a:rPr lang="en-US" sz="2200" dirty="0"/>
              <a:t>-establishment of links between different levels providing ESP components through a functioning referral system. </a:t>
            </a:r>
          </a:p>
          <a:p>
            <a:pPr marL="0" indent="0">
              <a:buNone/>
            </a:pPr>
            <a:r>
              <a:rPr lang="en-US" sz="2200" dirty="0"/>
              <a:t>-ESP provision should prioritize vulnerable population, and be sustainable in the long term.</a:t>
            </a:r>
          </a:p>
        </p:txBody>
      </p:sp>
    </p:spTree>
    <p:extLst>
      <p:ext uri="{BB962C8B-B14F-4D97-AF65-F5344CB8AC3E}">
        <p14:creationId xmlns:p14="http://schemas.microsoft.com/office/powerpoint/2010/main" val="1683362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5D6E7-580E-446F-88F2-C0030189EF3F}"/>
              </a:ext>
            </a:extLst>
          </p:cNvPr>
          <p:cNvSpPr>
            <a:spLocks noGrp="1"/>
          </p:cNvSpPr>
          <p:nvPr>
            <p:ph type="title"/>
          </p:nvPr>
        </p:nvSpPr>
        <p:spPr>
          <a:xfrm>
            <a:off x="331303" y="304800"/>
            <a:ext cx="8596668" cy="1320800"/>
          </a:xfrm>
        </p:spPr>
        <p:txBody>
          <a:bodyPr/>
          <a:lstStyle/>
          <a:p>
            <a:r>
              <a:rPr lang="en-US" dirty="0"/>
              <a:t>ESP development process in Bangladesh (2016-2021)</a:t>
            </a:r>
          </a:p>
        </p:txBody>
      </p:sp>
      <p:sp>
        <p:nvSpPr>
          <p:cNvPr id="3" name="Content Placeholder 2">
            <a:extLst>
              <a:ext uri="{FF2B5EF4-FFF2-40B4-BE49-F238E27FC236}">
                <a16:creationId xmlns:a16="http://schemas.microsoft.com/office/drawing/2014/main" id="{26087E13-DE59-421E-BBC9-C24948A892DF}"/>
              </a:ext>
            </a:extLst>
          </p:cNvPr>
          <p:cNvSpPr>
            <a:spLocks noGrp="1"/>
          </p:cNvSpPr>
          <p:nvPr>
            <p:ph idx="1"/>
          </p:nvPr>
        </p:nvSpPr>
        <p:spPr>
          <a:xfrm>
            <a:off x="331303" y="1736034"/>
            <a:ext cx="9793357" cy="4969565"/>
          </a:xfrm>
        </p:spPr>
        <p:txBody>
          <a:bodyPr>
            <a:noAutofit/>
          </a:bodyPr>
          <a:lstStyle/>
          <a:p>
            <a:r>
              <a:rPr lang="en-US" sz="2200" dirty="0"/>
              <a:t>Bangladesh has had previous versions of an ESP for a long time. The revision process for the new ESP began during the first half of 2015 and is destined to its in Sector Investment Plan (SIP) for the period 2016-2021. By January 2016, a final version was produced, which has been developed in details and complemented with needs on facilities, human resources, equipment and medicines.</a:t>
            </a:r>
          </a:p>
          <a:p>
            <a:r>
              <a:rPr lang="en-US" sz="2200" dirty="0"/>
              <a:t>Decisions on the services to be included in the ESP were made using a variety of criteria of proven cost-effectiveness as defined in international literature and practice, services already existing in the Bangladesh PHC system, to services for which support is available. The inclusion of some components such as the Non-Communicable disease is a reflection of the shifting process in the country, both in terms of Burden of Disease and Financial Protection to population which will rely on the health services on a continuous basis. </a:t>
            </a:r>
          </a:p>
        </p:txBody>
      </p:sp>
    </p:spTree>
    <p:extLst>
      <p:ext uri="{BB962C8B-B14F-4D97-AF65-F5344CB8AC3E}">
        <p14:creationId xmlns:p14="http://schemas.microsoft.com/office/powerpoint/2010/main" val="3552004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7564-DDE1-4BD1-9211-ADB25DAB2EF2}"/>
              </a:ext>
            </a:extLst>
          </p:cNvPr>
          <p:cNvSpPr>
            <a:spLocks noGrp="1"/>
          </p:cNvSpPr>
          <p:nvPr>
            <p:ph type="title"/>
          </p:nvPr>
        </p:nvSpPr>
        <p:spPr/>
        <p:txBody>
          <a:bodyPr/>
          <a:lstStyle/>
          <a:p>
            <a:r>
              <a:rPr lang="en-US" dirty="0"/>
              <a:t>ESP development process in Bangladesh (2016-2021)</a:t>
            </a:r>
          </a:p>
        </p:txBody>
      </p:sp>
      <p:sp>
        <p:nvSpPr>
          <p:cNvPr id="3" name="Content Placeholder 2">
            <a:extLst>
              <a:ext uri="{FF2B5EF4-FFF2-40B4-BE49-F238E27FC236}">
                <a16:creationId xmlns:a16="http://schemas.microsoft.com/office/drawing/2014/main" id="{D2428DBC-00A4-41F3-BBB6-A6A985DC623A}"/>
              </a:ext>
            </a:extLst>
          </p:cNvPr>
          <p:cNvSpPr>
            <a:spLocks noGrp="1"/>
          </p:cNvSpPr>
          <p:nvPr>
            <p:ph idx="1"/>
          </p:nvPr>
        </p:nvSpPr>
        <p:spPr>
          <a:xfrm>
            <a:off x="677334" y="2160589"/>
            <a:ext cx="8596668" cy="4332976"/>
          </a:xfrm>
        </p:spPr>
        <p:txBody>
          <a:bodyPr>
            <a:normAutofit/>
          </a:bodyPr>
          <a:lstStyle/>
          <a:p>
            <a:r>
              <a:rPr lang="en-US" sz="2400" dirty="0"/>
              <a:t>The ESP development has been a participatory process with contributions from all MOHFW departments and Development Partners at various points during its design. The current version is believed to gather substantial consensus.</a:t>
            </a:r>
          </a:p>
          <a:p>
            <a:r>
              <a:rPr lang="en-US" sz="2400" dirty="0"/>
              <a:t>The ESP development process will continue after a final draft is agreed. An operational and financial  feasibility analysis –including a rough, general cost estimate will be conducted, which may make introducing additional changes recommendable. A detailed costing will complement the ESP design.</a:t>
            </a:r>
          </a:p>
          <a:p>
            <a:endParaRPr lang="en-US" dirty="0"/>
          </a:p>
        </p:txBody>
      </p:sp>
    </p:spTree>
    <p:extLst>
      <p:ext uri="{BB962C8B-B14F-4D97-AF65-F5344CB8AC3E}">
        <p14:creationId xmlns:p14="http://schemas.microsoft.com/office/powerpoint/2010/main" val="2330744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FC08-F581-49CD-84E0-8DF8AA6DF677}"/>
              </a:ext>
            </a:extLst>
          </p:cNvPr>
          <p:cNvSpPr>
            <a:spLocks noGrp="1"/>
          </p:cNvSpPr>
          <p:nvPr>
            <p:ph type="title"/>
          </p:nvPr>
        </p:nvSpPr>
        <p:spPr>
          <a:xfrm>
            <a:off x="677334" y="609600"/>
            <a:ext cx="8596668" cy="1152939"/>
          </a:xfrm>
        </p:spPr>
        <p:txBody>
          <a:bodyPr/>
          <a:lstStyle/>
          <a:p>
            <a:r>
              <a:rPr lang="en-US" dirty="0"/>
              <a:t>Composition of Bangladesh ESP (BESP)</a:t>
            </a:r>
          </a:p>
        </p:txBody>
      </p:sp>
      <p:sp>
        <p:nvSpPr>
          <p:cNvPr id="3" name="Content Placeholder 2">
            <a:extLst>
              <a:ext uri="{FF2B5EF4-FFF2-40B4-BE49-F238E27FC236}">
                <a16:creationId xmlns:a16="http://schemas.microsoft.com/office/drawing/2014/main" id="{3AE18E81-685B-4FE9-91BA-97138CAB4650}"/>
              </a:ext>
            </a:extLst>
          </p:cNvPr>
          <p:cNvSpPr>
            <a:spLocks noGrp="1"/>
          </p:cNvSpPr>
          <p:nvPr>
            <p:ph idx="1"/>
          </p:nvPr>
        </p:nvSpPr>
        <p:spPr>
          <a:xfrm>
            <a:off x="372533" y="1506332"/>
            <a:ext cx="9460579" cy="4642678"/>
          </a:xfrm>
        </p:spPr>
        <p:txBody>
          <a:bodyPr>
            <a:noAutofit/>
          </a:bodyPr>
          <a:lstStyle/>
          <a:p>
            <a:r>
              <a:rPr lang="en-US" sz="2800" dirty="0"/>
              <a:t>Following the outline suggested in the SIP, the Bangladesh ESP has been structured in five core services complemented by the sixth complementary service including some common conditions and three support services.</a:t>
            </a:r>
          </a:p>
          <a:p>
            <a:r>
              <a:rPr lang="en-US" sz="2800" dirty="0"/>
              <a:t>The ESP is to be provided at nine delivery sites, from Community to District Hospital, including urban facilities.</a:t>
            </a:r>
          </a:p>
          <a:p>
            <a:r>
              <a:rPr lang="en-US" sz="2800" dirty="0"/>
              <a:t>Social and </a:t>
            </a:r>
            <a:r>
              <a:rPr lang="en-US" sz="2800" dirty="0" err="1"/>
              <a:t>Behavioural</a:t>
            </a:r>
            <a:r>
              <a:rPr lang="en-US" sz="2800" dirty="0"/>
              <a:t> Change Communication (SBCC) are integrated in each of the services</a:t>
            </a:r>
          </a:p>
        </p:txBody>
      </p:sp>
    </p:spTree>
    <p:extLst>
      <p:ext uri="{BB962C8B-B14F-4D97-AF65-F5344CB8AC3E}">
        <p14:creationId xmlns:p14="http://schemas.microsoft.com/office/powerpoint/2010/main" val="695657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4017"/>
            <a:ext cx="8596668" cy="622852"/>
          </a:xfrm>
        </p:spPr>
        <p:txBody>
          <a:bodyPr>
            <a:normAutofit fontScale="90000"/>
          </a:bodyPr>
          <a:lstStyle/>
          <a:p>
            <a:r>
              <a:rPr lang="en-US" dirty="0"/>
              <a:t>Core services and their components of ESP</a:t>
            </a:r>
          </a:p>
        </p:txBody>
      </p:sp>
      <p:sp>
        <p:nvSpPr>
          <p:cNvPr id="3" name="Content Placeholder 2"/>
          <p:cNvSpPr>
            <a:spLocks noGrp="1"/>
          </p:cNvSpPr>
          <p:nvPr>
            <p:ph idx="1"/>
          </p:nvPr>
        </p:nvSpPr>
        <p:spPr>
          <a:xfrm>
            <a:off x="677334" y="980661"/>
            <a:ext cx="9195536" cy="5613322"/>
          </a:xfrm>
        </p:spPr>
        <p:txBody>
          <a:bodyPr>
            <a:noAutofit/>
          </a:bodyPr>
          <a:lstStyle/>
          <a:p>
            <a:pPr marL="0" indent="0">
              <a:buNone/>
            </a:pPr>
            <a:r>
              <a:rPr lang="en-US" sz="2000" b="1" dirty="0">
                <a:solidFill>
                  <a:srgbClr val="0070C0"/>
                </a:solidFill>
              </a:rPr>
              <a:t>1. Maternal, neonatal, child and adolescent health care:</a:t>
            </a:r>
          </a:p>
          <a:p>
            <a:pPr marL="0" indent="0">
              <a:buNone/>
            </a:pPr>
            <a:r>
              <a:rPr lang="en-US" sz="2000" dirty="0"/>
              <a:t>        a) </a:t>
            </a:r>
            <a:r>
              <a:rPr lang="en-US" sz="2000" u="sng" dirty="0"/>
              <a:t>Maternal and Newborn Care</a:t>
            </a:r>
          </a:p>
          <a:p>
            <a:pPr marL="0" indent="0">
              <a:buNone/>
            </a:pPr>
            <a:r>
              <a:rPr lang="en-US" sz="2000" dirty="0"/>
              <a:t>                  Maternal care: pre-conception, antenatal, delivery, postnatal</a:t>
            </a:r>
          </a:p>
          <a:p>
            <a:pPr marL="0" indent="0">
              <a:buNone/>
            </a:pPr>
            <a:r>
              <a:rPr lang="en-US" sz="2000" dirty="0"/>
              <a:t>                  Newborn care: during delivery, after delivery</a:t>
            </a:r>
          </a:p>
          <a:p>
            <a:pPr marL="0" indent="0">
              <a:buNone/>
            </a:pPr>
            <a:r>
              <a:rPr lang="en-US" sz="2000" dirty="0"/>
              <a:t>                  Obstetric and neonatal</a:t>
            </a:r>
          </a:p>
          <a:p>
            <a:pPr marL="0" indent="0">
              <a:buNone/>
            </a:pPr>
            <a:r>
              <a:rPr lang="en-US" sz="2000" dirty="0"/>
              <a:t>        b) </a:t>
            </a:r>
            <a:r>
              <a:rPr lang="en-US" sz="2000" u="sng" dirty="0"/>
              <a:t>Child Health and Immunization</a:t>
            </a:r>
          </a:p>
          <a:p>
            <a:pPr marL="0" indent="0">
              <a:buNone/>
            </a:pPr>
            <a:r>
              <a:rPr lang="en-US" sz="2000" dirty="0"/>
              <a:t>                  Integrated Management of Child Illnesses (IMCI)</a:t>
            </a:r>
          </a:p>
          <a:p>
            <a:pPr marL="0" indent="0">
              <a:buNone/>
            </a:pPr>
            <a:r>
              <a:rPr lang="en-US" sz="2000" dirty="0"/>
              <a:t>                  Expanded </a:t>
            </a:r>
            <a:r>
              <a:rPr lang="en-US" sz="2000" dirty="0" err="1"/>
              <a:t>Programme</a:t>
            </a:r>
            <a:r>
              <a:rPr lang="en-US" sz="2000" dirty="0"/>
              <a:t> of Immunization (EPI)</a:t>
            </a:r>
          </a:p>
          <a:p>
            <a:pPr marL="0" indent="0">
              <a:buNone/>
            </a:pPr>
            <a:r>
              <a:rPr lang="en-US" sz="2000" dirty="0"/>
              <a:t>         c) </a:t>
            </a:r>
            <a:r>
              <a:rPr lang="en-US" sz="2000" u="sng" dirty="0"/>
              <a:t>Adolescent Health</a:t>
            </a:r>
          </a:p>
          <a:p>
            <a:pPr marL="0" indent="0">
              <a:buNone/>
            </a:pPr>
            <a:r>
              <a:rPr lang="en-US" sz="2000" dirty="0"/>
              <a:t>                  Adolescent Sexual and Reproductive Health</a:t>
            </a:r>
          </a:p>
          <a:p>
            <a:pPr marL="0" indent="0">
              <a:buNone/>
            </a:pPr>
            <a:r>
              <a:rPr lang="en-US" sz="2000" dirty="0"/>
              <a:t>                  Adolescent Nutrition</a:t>
            </a:r>
          </a:p>
          <a:p>
            <a:pPr marL="0" indent="0">
              <a:buNone/>
            </a:pPr>
            <a:r>
              <a:rPr lang="en-US" sz="2000" dirty="0"/>
              <a:t>                  Adolescent Mental Health</a:t>
            </a:r>
          </a:p>
          <a:p>
            <a:pPr marL="0" indent="0">
              <a:buNone/>
            </a:pPr>
            <a:r>
              <a:rPr lang="en-US" sz="2000" dirty="0"/>
              <a:t>                  Risk taking </a:t>
            </a:r>
            <a:r>
              <a:rPr lang="en-US" sz="2000" dirty="0" err="1"/>
              <a:t>behaviour</a:t>
            </a:r>
            <a:endParaRPr lang="en-US" sz="2000" dirty="0"/>
          </a:p>
        </p:txBody>
      </p:sp>
    </p:spTree>
    <p:extLst>
      <p:ext uri="{BB962C8B-B14F-4D97-AF65-F5344CB8AC3E}">
        <p14:creationId xmlns:p14="http://schemas.microsoft.com/office/powerpoint/2010/main" val="2056990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E526DC-5811-414E-A70F-41E8D521CF12}"/>
              </a:ext>
            </a:extLst>
          </p:cNvPr>
          <p:cNvSpPr>
            <a:spLocks noGrp="1"/>
          </p:cNvSpPr>
          <p:nvPr>
            <p:ph idx="1"/>
          </p:nvPr>
        </p:nvSpPr>
        <p:spPr>
          <a:xfrm>
            <a:off x="677333" y="1007165"/>
            <a:ext cx="9487083" cy="5592418"/>
          </a:xfrm>
        </p:spPr>
        <p:txBody>
          <a:bodyPr>
            <a:normAutofit/>
          </a:bodyPr>
          <a:lstStyle/>
          <a:p>
            <a:pPr marL="0" indent="0">
              <a:buNone/>
            </a:pPr>
            <a:r>
              <a:rPr lang="en-US" sz="2400" b="1" dirty="0">
                <a:solidFill>
                  <a:srgbClr val="0070C0"/>
                </a:solidFill>
              </a:rPr>
              <a:t>2. Family Planning:</a:t>
            </a:r>
          </a:p>
          <a:p>
            <a:pPr marL="0" indent="0">
              <a:buNone/>
            </a:pPr>
            <a:r>
              <a:rPr lang="en-US" sz="2400" dirty="0"/>
              <a:t>        o Pre-Conception</a:t>
            </a:r>
          </a:p>
          <a:p>
            <a:pPr marL="0" indent="0">
              <a:buNone/>
            </a:pPr>
            <a:r>
              <a:rPr lang="en-US" sz="2400" dirty="0"/>
              <a:t>        o Post-partum</a:t>
            </a:r>
          </a:p>
          <a:p>
            <a:pPr marL="0" indent="0">
              <a:buNone/>
            </a:pPr>
            <a:r>
              <a:rPr lang="en-US" sz="2400" dirty="0"/>
              <a:t>        o Post-abortion</a:t>
            </a:r>
          </a:p>
          <a:p>
            <a:pPr marL="0" indent="0">
              <a:buNone/>
            </a:pPr>
            <a:r>
              <a:rPr lang="en-US" sz="2400" dirty="0"/>
              <a:t>        o Post-MR</a:t>
            </a:r>
          </a:p>
          <a:p>
            <a:pPr marL="0" indent="0">
              <a:buNone/>
            </a:pPr>
            <a:r>
              <a:rPr lang="en-US" sz="2400" b="1" dirty="0">
                <a:solidFill>
                  <a:srgbClr val="0070C0"/>
                </a:solidFill>
              </a:rPr>
              <a:t>3. Nutrition</a:t>
            </a:r>
          </a:p>
          <a:p>
            <a:pPr marL="0" indent="0">
              <a:buNone/>
            </a:pPr>
            <a:r>
              <a:rPr lang="en-US" sz="2400" dirty="0"/>
              <a:t>     o Child Nutrition: assessment of nutrition status, prevention of malnutrition,</a:t>
            </a:r>
          </a:p>
          <a:p>
            <a:pPr marL="0" indent="0">
              <a:buNone/>
            </a:pPr>
            <a:r>
              <a:rPr lang="en-US" sz="2400" dirty="0"/>
              <a:t>management of malnutrition</a:t>
            </a:r>
          </a:p>
          <a:p>
            <a:pPr marL="0" indent="0">
              <a:buNone/>
            </a:pPr>
            <a:r>
              <a:rPr lang="en-US" sz="2400" dirty="0"/>
              <a:t>     o Maternal Nutrition</a:t>
            </a:r>
          </a:p>
          <a:p>
            <a:pPr marL="0" indent="0">
              <a:buNone/>
            </a:pPr>
            <a:r>
              <a:rPr lang="en-US" sz="2400" dirty="0"/>
              <a:t>     o Adolescent Nutrition</a:t>
            </a:r>
          </a:p>
          <a:p>
            <a:pPr marL="0" indent="0">
              <a:buNone/>
            </a:pPr>
            <a:endParaRPr lang="en-US" sz="2400" dirty="0"/>
          </a:p>
          <a:p>
            <a:endParaRPr lang="en-US" dirty="0"/>
          </a:p>
        </p:txBody>
      </p:sp>
    </p:spTree>
    <p:extLst>
      <p:ext uri="{BB962C8B-B14F-4D97-AF65-F5344CB8AC3E}">
        <p14:creationId xmlns:p14="http://schemas.microsoft.com/office/powerpoint/2010/main" val="109893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07096"/>
            <a:ext cx="8983502" cy="4641434"/>
          </a:xfrm>
        </p:spPr>
        <p:txBody>
          <a:bodyPr>
            <a:normAutofit/>
          </a:bodyPr>
          <a:lstStyle/>
          <a:p>
            <a:r>
              <a:rPr lang="en-US" sz="2400" b="1" u="sng" dirty="0">
                <a:solidFill>
                  <a:schemeClr val="tx1"/>
                </a:solidFill>
              </a:rPr>
              <a:t>5. Resource planning and budgeting:</a:t>
            </a:r>
            <a:r>
              <a:rPr lang="en-US" sz="2400" u="sng" dirty="0">
                <a:solidFill>
                  <a:schemeClr val="tx1"/>
                </a:solidFill>
              </a:rPr>
              <a:t> </a:t>
            </a:r>
            <a:r>
              <a:rPr lang="en-US" sz="2400" dirty="0"/>
              <a:t>the estimation of resources (human resources, medical equipment, pharmaceuticals and facilities) to show how these resources will be used during a specific time period.</a:t>
            </a:r>
          </a:p>
          <a:p>
            <a:r>
              <a:rPr lang="en-US" sz="2400" b="1" u="sng" dirty="0">
                <a:solidFill>
                  <a:schemeClr val="tx1"/>
                </a:solidFill>
              </a:rPr>
              <a:t>6. Programming and implementation:</a:t>
            </a:r>
            <a:r>
              <a:rPr lang="en-US" sz="2400" u="sng" dirty="0">
                <a:solidFill>
                  <a:schemeClr val="tx1"/>
                </a:solidFill>
              </a:rPr>
              <a:t> </a:t>
            </a:r>
            <a:r>
              <a:rPr lang="en-US" sz="2400" dirty="0"/>
              <a:t>the translation of the National Health Policy/Strategy/Plan into annual operational plans and implementing the </a:t>
            </a:r>
            <a:r>
              <a:rPr lang="en-US" sz="2400" dirty="0" err="1"/>
              <a:t>programme</a:t>
            </a:r>
            <a:r>
              <a:rPr lang="en-US" sz="2400" dirty="0"/>
              <a:t>.</a:t>
            </a:r>
          </a:p>
          <a:p>
            <a:r>
              <a:rPr lang="en-US" sz="2400" b="1" u="sng" dirty="0">
                <a:solidFill>
                  <a:schemeClr val="tx1"/>
                </a:solidFill>
              </a:rPr>
              <a:t>7. Monitoring and evaluation:</a:t>
            </a:r>
            <a:r>
              <a:rPr lang="en-US" sz="2400" u="sng" dirty="0">
                <a:solidFill>
                  <a:schemeClr val="tx1"/>
                </a:solidFill>
              </a:rPr>
              <a:t> </a:t>
            </a:r>
            <a:r>
              <a:rPr lang="en-US" sz="2400" dirty="0"/>
              <a:t>Regular monitoring of the progress and the performance evaluation based on a set of indicators and well defined baselines and targets.</a:t>
            </a:r>
          </a:p>
        </p:txBody>
      </p:sp>
      <p:sp>
        <p:nvSpPr>
          <p:cNvPr id="4" name="Title 1">
            <a:extLst>
              <a:ext uri="{FF2B5EF4-FFF2-40B4-BE49-F238E27FC236}">
                <a16:creationId xmlns:a16="http://schemas.microsoft.com/office/drawing/2014/main" id="{8CFD5B12-CABD-43E9-9F65-C0E2A25955B5}"/>
              </a:ext>
            </a:extLst>
          </p:cNvPr>
          <p:cNvSpPr>
            <a:spLocks noGrp="1"/>
          </p:cNvSpPr>
          <p:nvPr>
            <p:ph type="title"/>
          </p:nvPr>
        </p:nvSpPr>
        <p:spPr>
          <a:xfrm>
            <a:off x="677334" y="609600"/>
            <a:ext cx="8596668" cy="1320800"/>
          </a:xfrm>
        </p:spPr>
        <p:txBody>
          <a:bodyPr/>
          <a:lstStyle/>
          <a:p>
            <a:r>
              <a:rPr lang="en-US" dirty="0"/>
              <a:t>National Health Planning Stages (WHO)-contd.</a:t>
            </a:r>
          </a:p>
        </p:txBody>
      </p:sp>
    </p:spTree>
    <p:extLst>
      <p:ext uri="{BB962C8B-B14F-4D97-AF65-F5344CB8AC3E}">
        <p14:creationId xmlns:p14="http://schemas.microsoft.com/office/powerpoint/2010/main" val="1347471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64ABAC-83A7-48D1-AB65-CFBB617630BB}"/>
              </a:ext>
            </a:extLst>
          </p:cNvPr>
          <p:cNvSpPr>
            <a:spLocks noGrp="1"/>
          </p:cNvSpPr>
          <p:nvPr>
            <p:ph idx="1"/>
          </p:nvPr>
        </p:nvSpPr>
        <p:spPr>
          <a:xfrm>
            <a:off x="677334" y="503583"/>
            <a:ext cx="9222040" cy="6082747"/>
          </a:xfrm>
        </p:spPr>
        <p:txBody>
          <a:bodyPr>
            <a:normAutofit lnSpcReduction="10000"/>
          </a:bodyPr>
          <a:lstStyle/>
          <a:p>
            <a:pPr marL="0" indent="0">
              <a:buNone/>
            </a:pPr>
            <a:r>
              <a:rPr lang="en-US" sz="2000" b="1" dirty="0">
                <a:solidFill>
                  <a:srgbClr val="0070C0"/>
                </a:solidFill>
              </a:rPr>
              <a:t>4. Communicable Diseases</a:t>
            </a:r>
          </a:p>
          <a:p>
            <a:pPr marL="0" indent="0">
              <a:buNone/>
            </a:pPr>
            <a:r>
              <a:rPr lang="en-US" sz="2000" dirty="0"/>
              <a:t>     o Tuberculosis</a:t>
            </a:r>
          </a:p>
          <a:p>
            <a:pPr marL="0" indent="0">
              <a:buNone/>
            </a:pPr>
            <a:r>
              <a:rPr lang="en-US" sz="2000" dirty="0"/>
              <a:t>     o Malaria</a:t>
            </a:r>
          </a:p>
          <a:p>
            <a:pPr marL="0" indent="0">
              <a:buNone/>
            </a:pPr>
            <a:r>
              <a:rPr lang="en-US" sz="2000" dirty="0"/>
              <a:t>     o HIV/AIDS</a:t>
            </a:r>
          </a:p>
          <a:p>
            <a:pPr marL="0" indent="0">
              <a:buNone/>
            </a:pPr>
            <a:r>
              <a:rPr lang="en-US" sz="2000" dirty="0"/>
              <a:t>     o Neglected Tropical Diseases: Kala-azar, Lymphatic Filariasis, Leprosy, Dengue, Rabies, Intestinal Parasites</a:t>
            </a:r>
          </a:p>
          <a:p>
            <a:pPr marL="0" indent="0">
              <a:buNone/>
            </a:pPr>
            <a:r>
              <a:rPr lang="en-US" sz="2000" dirty="0"/>
              <a:t>     o Other Communicable Diseases</a:t>
            </a:r>
          </a:p>
          <a:p>
            <a:pPr marL="0" indent="0">
              <a:buNone/>
            </a:pPr>
            <a:r>
              <a:rPr lang="en-US" sz="2000" b="1" dirty="0">
                <a:solidFill>
                  <a:srgbClr val="0070C0"/>
                </a:solidFill>
              </a:rPr>
              <a:t>5. Non-Communicable Diseases (NCD)</a:t>
            </a:r>
          </a:p>
          <a:p>
            <a:pPr marL="0" indent="0">
              <a:buNone/>
            </a:pPr>
            <a:r>
              <a:rPr lang="en-US" sz="2000" dirty="0"/>
              <a:t>     o Hypertension</a:t>
            </a:r>
          </a:p>
          <a:p>
            <a:pPr marL="0" indent="0">
              <a:buNone/>
            </a:pPr>
            <a:r>
              <a:rPr lang="en-US" sz="2000" dirty="0"/>
              <a:t>     o Diabetes Mellitus</a:t>
            </a:r>
          </a:p>
          <a:p>
            <a:pPr marL="0" indent="0">
              <a:buNone/>
            </a:pPr>
            <a:r>
              <a:rPr lang="en-US" sz="2000" dirty="0"/>
              <a:t>     o NCD screening and management based on total risk assessment</a:t>
            </a:r>
          </a:p>
          <a:p>
            <a:pPr marL="0" indent="0">
              <a:buNone/>
            </a:pPr>
            <a:r>
              <a:rPr lang="en-US" sz="2000" dirty="0"/>
              <a:t>     o Cancer: breast, cervical</a:t>
            </a:r>
          </a:p>
          <a:p>
            <a:pPr marL="0" indent="0">
              <a:buNone/>
            </a:pPr>
            <a:r>
              <a:rPr lang="en-US" sz="2000" dirty="0"/>
              <a:t>     o Other NCDs: </a:t>
            </a:r>
            <a:r>
              <a:rPr lang="en-US" sz="2000" dirty="0" err="1"/>
              <a:t>Arsenicosis</a:t>
            </a:r>
            <a:r>
              <a:rPr lang="en-US" sz="2000" dirty="0"/>
              <a:t>, Chronic Obstructive Pulmonary Disease (COPD)</a:t>
            </a:r>
          </a:p>
          <a:p>
            <a:pPr marL="0" indent="0">
              <a:buNone/>
            </a:pPr>
            <a:r>
              <a:rPr lang="en-US" sz="2000" dirty="0"/>
              <a:t>     o Mental Health</a:t>
            </a:r>
          </a:p>
          <a:p>
            <a:pPr marL="0" indent="0">
              <a:buNone/>
            </a:pPr>
            <a:r>
              <a:rPr lang="en-US" sz="2000" dirty="0"/>
              <a:t>     o Sexual and Gender</a:t>
            </a:r>
          </a:p>
          <a:p>
            <a:endParaRPr lang="en-US" dirty="0"/>
          </a:p>
        </p:txBody>
      </p:sp>
    </p:spTree>
    <p:extLst>
      <p:ext uri="{BB962C8B-B14F-4D97-AF65-F5344CB8AC3E}">
        <p14:creationId xmlns:p14="http://schemas.microsoft.com/office/powerpoint/2010/main" val="1129026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B5770A-990E-47A4-9DCA-8B7B0FD81555}"/>
              </a:ext>
            </a:extLst>
          </p:cNvPr>
          <p:cNvSpPr>
            <a:spLocks noGrp="1"/>
          </p:cNvSpPr>
          <p:nvPr>
            <p:ph idx="1"/>
          </p:nvPr>
        </p:nvSpPr>
        <p:spPr>
          <a:xfrm>
            <a:off x="677334" y="1152939"/>
            <a:ext cx="8596668" cy="5406887"/>
          </a:xfrm>
        </p:spPr>
        <p:txBody>
          <a:bodyPr>
            <a:normAutofit/>
          </a:bodyPr>
          <a:lstStyle/>
          <a:p>
            <a:pPr marL="0" indent="0">
              <a:buNone/>
            </a:pPr>
            <a:r>
              <a:rPr lang="en-US" sz="2000" b="1" dirty="0">
                <a:solidFill>
                  <a:srgbClr val="0070C0"/>
                </a:solidFill>
              </a:rPr>
              <a:t>6. Management of other common conditions</a:t>
            </a:r>
          </a:p>
          <a:p>
            <a:pPr marL="0" indent="0">
              <a:buNone/>
            </a:pPr>
            <a:r>
              <a:rPr lang="en-US" sz="2000" dirty="0"/>
              <a:t>       o Eye care</a:t>
            </a:r>
          </a:p>
          <a:p>
            <a:pPr marL="0" indent="0">
              <a:buNone/>
            </a:pPr>
            <a:r>
              <a:rPr lang="en-US" sz="2000" dirty="0"/>
              <a:t>       o Ear care</a:t>
            </a:r>
          </a:p>
          <a:p>
            <a:pPr marL="0" indent="0">
              <a:buNone/>
            </a:pPr>
            <a:r>
              <a:rPr lang="en-US" sz="2000" dirty="0"/>
              <a:t>       o Dental care</a:t>
            </a:r>
          </a:p>
          <a:p>
            <a:pPr marL="0" indent="0">
              <a:buNone/>
            </a:pPr>
            <a:r>
              <a:rPr lang="en-US" sz="2000" dirty="0"/>
              <a:t>       o Skin care</a:t>
            </a:r>
          </a:p>
          <a:p>
            <a:pPr marL="0" indent="0">
              <a:buNone/>
            </a:pPr>
            <a:r>
              <a:rPr lang="en-US" sz="2000" dirty="0"/>
              <a:t>       o Emergency care</a:t>
            </a:r>
          </a:p>
          <a:p>
            <a:pPr marL="0" indent="0">
              <a:buNone/>
            </a:pPr>
            <a:r>
              <a:rPr lang="en-US" sz="2000" dirty="0"/>
              <a:t>       o Geriatric care</a:t>
            </a:r>
          </a:p>
          <a:p>
            <a:pPr marL="0" indent="0">
              <a:buNone/>
            </a:pPr>
            <a:endParaRPr lang="en-US" sz="2000" dirty="0"/>
          </a:p>
          <a:p>
            <a:r>
              <a:rPr lang="en-US" sz="2000" b="1" dirty="0">
                <a:solidFill>
                  <a:srgbClr val="0070C0"/>
                </a:solidFill>
              </a:rPr>
              <a:t>The three support (non-clinical) services are:</a:t>
            </a:r>
          </a:p>
          <a:p>
            <a:pPr marL="0" indent="0">
              <a:buNone/>
            </a:pPr>
            <a:r>
              <a:rPr lang="en-US" sz="2000" dirty="0"/>
              <a:t>      1. Laboratory</a:t>
            </a:r>
          </a:p>
          <a:p>
            <a:pPr marL="0" indent="0">
              <a:buNone/>
            </a:pPr>
            <a:r>
              <a:rPr lang="en-US" sz="2000" dirty="0"/>
              <a:t>      2. Radiology and other image tools</a:t>
            </a:r>
          </a:p>
          <a:p>
            <a:pPr marL="0" indent="0">
              <a:buNone/>
            </a:pPr>
            <a:r>
              <a:rPr lang="en-US" sz="2000" dirty="0"/>
              <a:t>      3. Pharmacy</a:t>
            </a:r>
          </a:p>
        </p:txBody>
      </p:sp>
    </p:spTree>
    <p:extLst>
      <p:ext uri="{BB962C8B-B14F-4D97-AF65-F5344CB8AC3E}">
        <p14:creationId xmlns:p14="http://schemas.microsoft.com/office/powerpoint/2010/main" val="31155451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Sites of ESP provision in Bangladesh:</a:t>
            </a:r>
          </a:p>
        </p:txBody>
      </p:sp>
      <p:sp>
        <p:nvSpPr>
          <p:cNvPr id="3" name="Content Placeholder 2"/>
          <p:cNvSpPr>
            <a:spLocks noGrp="1"/>
          </p:cNvSpPr>
          <p:nvPr>
            <p:ph idx="1"/>
          </p:nvPr>
        </p:nvSpPr>
        <p:spPr>
          <a:xfrm>
            <a:off x="463826" y="1656523"/>
            <a:ext cx="9621078" cy="5049078"/>
          </a:xfrm>
        </p:spPr>
        <p:txBody>
          <a:bodyPr>
            <a:noAutofit/>
          </a:bodyPr>
          <a:lstStyle/>
          <a:p>
            <a:r>
              <a:rPr lang="en-US" sz="2000" dirty="0"/>
              <a:t>The six sites where the ESP is provided are:</a:t>
            </a:r>
          </a:p>
          <a:p>
            <a:pPr marL="0" indent="0">
              <a:buNone/>
            </a:pPr>
            <a:r>
              <a:rPr lang="en-US" sz="2000" dirty="0"/>
              <a:t>    1. Users’ homes</a:t>
            </a:r>
          </a:p>
          <a:p>
            <a:pPr marL="0" indent="0">
              <a:buNone/>
            </a:pPr>
            <a:r>
              <a:rPr lang="en-US" sz="2000" dirty="0"/>
              <a:t>    2. Satellite Clinics and Outreach</a:t>
            </a:r>
          </a:p>
          <a:p>
            <a:pPr marL="0" indent="0">
              <a:buNone/>
            </a:pPr>
            <a:r>
              <a:rPr lang="en-US" sz="2000" dirty="0"/>
              <a:t>    3. Community Clinics (CC)</a:t>
            </a:r>
          </a:p>
          <a:p>
            <a:pPr marL="0" indent="0">
              <a:buNone/>
            </a:pPr>
            <a:r>
              <a:rPr lang="en-US" sz="2000" dirty="0"/>
              <a:t>    4. Union-level facilities (combination of Union Health and Family Welfare </a:t>
            </a:r>
            <a:r>
              <a:rPr lang="en-US" sz="2000" dirty="0" err="1"/>
              <a:t>Centres</a:t>
            </a:r>
            <a:r>
              <a:rPr lang="en-US" sz="2000" dirty="0"/>
              <a:t> (UHFWC) and Union Health Sub-</a:t>
            </a:r>
            <a:r>
              <a:rPr lang="en-US" sz="2000" dirty="0" err="1"/>
              <a:t>Centres</a:t>
            </a:r>
            <a:r>
              <a:rPr lang="en-US" sz="2000" dirty="0"/>
              <a:t> (USC))</a:t>
            </a:r>
          </a:p>
          <a:p>
            <a:pPr marL="0" indent="0">
              <a:buNone/>
            </a:pPr>
            <a:r>
              <a:rPr lang="en-US" sz="2000" dirty="0"/>
              <a:t>    5. </a:t>
            </a:r>
            <a:r>
              <a:rPr lang="en-US" sz="2000" dirty="0" err="1"/>
              <a:t>Upazila</a:t>
            </a:r>
            <a:r>
              <a:rPr lang="en-US" sz="2000" dirty="0"/>
              <a:t> Health Complexes (UHC)</a:t>
            </a:r>
          </a:p>
          <a:p>
            <a:pPr marL="0" indent="0">
              <a:buNone/>
            </a:pPr>
            <a:r>
              <a:rPr lang="en-US" sz="2000" dirty="0"/>
              <a:t>    6. District Hospitals (DH)</a:t>
            </a:r>
          </a:p>
          <a:p>
            <a:pPr marL="0" indent="0">
              <a:buNone/>
            </a:pPr>
            <a:r>
              <a:rPr lang="en-US" sz="2000" dirty="0"/>
              <a:t>    7. Maternal and Child Welfare Centre (MCWC), which may provide services as a self-standing facility or integrated with UHC or DH</a:t>
            </a:r>
          </a:p>
          <a:p>
            <a:pPr marL="0" indent="0">
              <a:buNone/>
            </a:pPr>
            <a:r>
              <a:rPr lang="en-US" sz="2000" dirty="0"/>
              <a:t>    8. Comprehensive Reproductive Health Care Centre (CRHCC)</a:t>
            </a:r>
          </a:p>
          <a:p>
            <a:pPr marL="0" indent="0">
              <a:buNone/>
            </a:pPr>
            <a:r>
              <a:rPr lang="en-US" sz="2000" dirty="0"/>
              <a:t>    9. Primary Health Care Centre (PHCC)</a:t>
            </a:r>
          </a:p>
          <a:p>
            <a:pPr marL="0" indent="0">
              <a:buNone/>
            </a:pPr>
            <a:endParaRPr lang="en-US" sz="2400" dirty="0"/>
          </a:p>
        </p:txBody>
      </p:sp>
    </p:spTree>
    <p:extLst>
      <p:ext uri="{BB962C8B-B14F-4D97-AF65-F5344CB8AC3E}">
        <p14:creationId xmlns:p14="http://schemas.microsoft.com/office/powerpoint/2010/main" val="1521237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B7A62-71B6-4BAF-B67E-964FD20FB05F}"/>
              </a:ext>
            </a:extLst>
          </p:cNvPr>
          <p:cNvSpPr>
            <a:spLocks noGrp="1"/>
          </p:cNvSpPr>
          <p:nvPr>
            <p:ph type="title"/>
          </p:nvPr>
        </p:nvSpPr>
        <p:spPr/>
        <p:txBody>
          <a:bodyPr/>
          <a:lstStyle/>
          <a:p>
            <a:r>
              <a:rPr lang="en-US" dirty="0"/>
              <a:t>Facilities to provide ESP in urban areas:</a:t>
            </a:r>
          </a:p>
        </p:txBody>
      </p:sp>
      <p:sp>
        <p:nvSpPr>
          <p:cNvPr id="3" name="Content Placeholder 2">
            <a:extLst>
              <a:ext uri="{FF2B5EF4-FFF2-40B4-BE49-F238E27FC236}">
                <a16:creationId xmlns:a16="http://schemas.microsoft.com/office/drawing/2014/main" id="{D11770BE-7CC6-4709-9A52-E037324518DC}"/>
              </a:ext>
            </a:extLst>
          </p:cNvPr>
          <p:cNvSpPr>
            <a:spLocks noGrp="1"/>
          </p:cNvSpPr>
          <p:nvPr>
            <p:ph idx="1"/>
          </p:nvPr>
        </p:nvSpPr>
        <p:spPr>
          <a:xfrm>
            <a:off x="677334" y="1656522"/>
            <a:ext cx="9513588" cy="4837043"/>
          </a:xfrm>
        </p:spPr>
        <p:txBody>
          <a:bodyPr>
            <a:normAutofit/>
          </a:bodyPr>
          <a:lstStyle/>
          <a:p>
            <a:pPr marL="0" indent="0">
              <a:buNone/>
            </a:pPr>
            <a:r>
              <a:rPr lang="en-US" sz="2200" dirty="0"/>
              <a:t>In urban areas, different settings and networks of facilities coincide of City Corporations and Municipalities and are provided through their own facilities or through services contracted to NGOs. In addition to specific PHC services, which include the public Urban Dispensaries and others, some public higher Specialized Hospitals also provide services included in the ESP. The largest urban PHC network composed of NGOs integrated in the Urban Primary Health Care Service Delivery Project (UPHCSDP), managed by the Ministry of Local Administration, Rural Development and Cooperatives, and funded with contributions of the </a:t>
            </a:r>
            <a:r>
              <a:rPr lang="en-US" sz="2200" dirty="0" err="1"/>
              <a:t>GoB</a:t>
            </a:r>
            <a:r>
              <a:rPr lang="en-US" sz="2200" dirty="0"/>
              <a:t> and international partners. To </a:t>
            </a:r>
            <a:r>
              <a:rPr lang="en-US" sz="2200" dirty="0" err="1"/>
              <a:t>summarise</a:t>
            </a:r>
            <a:r>
              <a:rPr lang="en-US" sz="2200" dirty="0"/>
              <a:t>, in urban areas, the following facilities are going to provide ESP services. </a:t>
            </a:r>
          </a:p>
          <a:p>
            <a:pPr marL="0" indent="0">
              <a:buNone/>
            </a:pPr>
            <a:r>
              <a:rPr lang="en-US" sz="2200" dirty="0"/>
              <a:t>-Comprehensive Reproductive Health Care Centre (CRHCC)</a:t>
            </a:r>
          </a:p>
          <a:p>
            <a:pPr marL="0" indent="0">
              <a:buNone/>
            </a:pPr>
            <a:r>
              <a:rPr lang="en-US" sz="2200" dirty="0"/>
              <a:t>-Primary Health Care Centre (PHCC)</a:t>
            </a:r>
          </a:p>
          <a:p>
            <a:endParaRPr lang="en-US" dirty="0"/>
          </a:p>
        </p:txBody>
      </p:sp>
    </p:spTree>
    <p:extLst>
      <p:ext uri="{BB962C8B-B14F-4D97-AF65-F5344CB8AC3E}">
        <p14:creationId xmlns:p14="http://schemas.microsoft.com/office/powerpoint/2010/main" val="288820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information required for health planning</a:t>
            </a:r>
          </a:p>
        </p:txBody>
      </p:sp>
      <p:sp>
        <p:nvSpPr>
          <p:cNvPr id="3" name="Content Placeholder 2"/>
          <p:cNvSpPr>
            <a:spLocks noGrp="1"/>
          </p:cNvSpPr>
          <p:nvPr>
            <p:ph idx="1"/>
          </p:nvPr>
        </p:nvSpPr>
        <p:spPr>
          <a:xfrm>
            <a:off x="913795" y="2096064"/>
            <a:ext cx="10353762" cy="4761936"/>
          </a:xfrm>
        </p:spPr>
        <p:txBody>
          <a:bodyPr>
            <a:normAutofit/>
          </a:bodyPr>
          <a:lstStyle/>
          <a:p>
            <a:r>
              <a:rPr lang="en-US" sz="3200" dirty="0"/>
              <a:t>Basically, various categories of information is needed for health planning, such as following:</a:t>
            </a:r>
          </a:p>
          <a:p>
            <a:pPr marL="0" indent="0">
              <a:buNone/>
            </a:pPr>
            <a:r>
              <a:rPr lang="en-US" sz="3200" b="1" dirty="0">
                <a:solidFill>
                  <a:schemeClr val="tx1"/>
                </a:solidFill>
              </a:rPr>
              <a:t>1. Demographic information:</a:t>
            </a:r>
          </a:p>
          <a:p>
            <a:pPr marL="0" indent="0">
              <a:buNone/>
            </a:pPr>
            <a:r>
              <a:rPr lang="en-US" sz="3200" dirty="0"/>
              <a:t>       -Population size and characteristics, e.g. age-sex distribution, socioeconomic status etc.</a:t>
            </a:r>
          </a:p>
          <a:p>
            <a:pPr marL="0" indent="0">
              <a:buNone/>
            </a:pPr>
            <a:r>
              <a:rPr lang="en-US" sz="3200" b="1" dirty="0">
                <a:solidFill>
                  <a:schemeClr val="tx1"/>
                </a:solidFill>
              </a:rPr>
              <a:t>2. Epidemiologic information:</a:t>
            </a:r>
          </a:p>
          <a:p>
            <a:pPr marL="0" indent="0">
              <a:buNone/>
            </a:pPr>
            <a:r>
              <a:rPr lang="en-US" sz="3200" dirty="0"/>
              <a:t>       -Health status and problems, e.g. disease and age-specific mortality and morbidity, fertility rate etc.</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7565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323" y="583097"/>
            <a:ext cx="9713842" cy="5724938"/>
          </a:xfrm>
        </p:spPr>
        <p:txBody>
          <a:bodyPr>
            <a:normAutofit lnSpcReduction="10000"/>
          </a:bodyPr>
          <a:lstStyle/>
          <a:p>
            <a:pPr marL="0" indent="0">
              <a:buNone/>
            </a:pPr>
            <a:r>
              <a:rPr lang="en-US" sz="2800" b="1" dirty="0">
                <a:solidFill>
                  <a:schemeClr val="tx1"/>
                </a:solidFill>
              </a:rPr>
              <a:t>3. Resource information:</a:t>
            </a:r>
          </a:p>
          <a:p>
            <a:pPr marL="0" indent="0">
              <a:buNone/>
            </a:pPr>
            <a:r>
              <a:rPr lang="en-US" sz="2800" dirty="0"/>
              <a:t>       -Human resources, e.g. number and distribution of HRH </a:t>
            </a:r>
          </a:p>
          <a:p>
            <a:pPr marL="0" indent="0">
              <a:buNone/>
            </a:pPr>
            <a:r>
              <a:rPr lang="en-US" sz="2800" dirty="0"/>
              <a:t>      -Physical resources and Organization, e.g. distribution and number of treatment facilities</a:t>
            </a:r>
          </a:p>
          <a:p>
            <a:pPr marL="0" indent="0">
              <a:buNone/>
            </a:pPr>
            <a:r>
              <a:rPr lang="en-US" sz="2800" dirty="0"/>
              <a:t>      -Financial resources, e.g. health expenditure and budget, donor contribution</a:t>
            </a:r>
          </a:p>
          <a:p>
            <a:pPr marL="0" indent="0">
              <a:buNone/>
            </a:pPr>
            <a:endParaRPr lang="en-US" sz="2800" dirty="0"/>
          </a:p>
          <a:p>
            <a:pPr marL="0" indent="0">
              <a:buNone/>
            </a:pPr>
            <a:r>
              <a:rPr lang="en-US" sz="2800" dirty="0"/>
              <a:t>4.  </a:t>
            </a:r>
            <a:r>
              <a:rPr lang="en-US" sz="2800" b="1" dirty="0">
                <a:solidFill>
                  <a:schemeClr val="tx1"/>
                </a:solidFill>
              </a:rPr>
              <a:t>Service statistics:</a:t>
            </a:r>
          </a:p>
          <a:p>
            <a:pPr marL="0" indent="0">
              <a:buNone/>
            </a:pPr>
            <a:r>
              <a:rPr lang="en-US" sz="2800" dirty="0"/>
              <a:t>       -Utilization rates, e.g. annual physician visit per year</a:t>
            </a:r>
          </a:p>
          <a:p>
            <a:pPr marL="0" indent="0">
              <a:buNone/>
            </a:pPr>
            <a:r>
              <a:rPr lang="en-US" sz="2800" dirty="0"/>
              <a:t>       -coverage</a:t>
            </a:r>
          </a:p>
          <a:p>
            <a:pPr marL="0" indent="0">
              <a:buNone/>
            </a:pPr>
            <a:r>
              <a:rPr lang="en-US" sz="2800" dirty="0"/>
              <a:t>       -sources of payment etc.</a:t>
            </a:r>
          </a:p>
          <a:p>
            <a:endParaRPr lang="en-US" dirty="0"/>
          </a:p>
        </p:txBody>
      </p:sp>
    </p:spTree>
    <p:extLst>
      <p:ext uri="{BB962C8B-B14F-4D97-AF65-F5344CB8AC3E}">
        <p14:creationId xmlns:p14="http://schemas.microsoft.com/office/powerpoint/2010/main" val="446348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269" y="529761"/>
            <a:ext cx="7434470" cy="967735"/>
          </a:xfrm>
        </p:spPr>
        <p:txBody>
          <a:bodyPr>
            <a:normAutofit fontScale="90000"/>
          </a:bodyPr>
          <a:lstStyle/>
          <a:p>
            <a:r>
              <a:rPr lang="en-US" u="sng" dirty="0"/>
              <a:t>Types of planning </a:t>
            </a:r>
            <a:br>
              <a:rPr lang="en-US" u="sng" dirty="0"/>
            </a:br>
            <a:r>
              <a:rPr lang="en-US" u="sng" dirty="0"/>
              <a:t>(Based on time-frame)</a:t>
            </a:r>
          </a:p>
        </p:txBody>
      </p:sp>
      <p:sp>
        <p:nvSpPr>
          <p:cNvPr id="3" name="Content Placeholder 2"/>
          <p:cNvSpPr>
            <a:spLocks noGrp="1"/>
          </p:cNvSpPr>
          <p:nvPr>
            <p:ph idx="1"/>
          </p:nvPr>
        </p:nvSpPr>
        <p:spPr>
          <a:xfrm>
            <a:off x="609601" y="1828800"/>
            <a:ext cx="9130748" cy="5029200"/>
          </a:xfrm>
        </p:spPr>
        <p:txBody>
          <a:bodyPr>
            <a:noAutofit/>
          </a:bodyPr>
          <a:lstStyle/>
          <a:p>
            <a:r>
              <a:rPr lang="en-US" sz="2800" b="1" u="sng" dirty="0">
                <a:solidFill>
                  <a:schemeClr val="tx1"/>
                </a:solidFill>
              </a:rPr>
              <a:t>1</a:t>
            </a:r>
            <a:r>
              <a:rPr lang="en-US" sz="2400" b="1" u="sng" dirty="0">
                <a:solidFill>
                  <a:schemeClr val="tx1"/>
                </a:solidFill>
              </a:rPr>
              <a:t>. Long-term planning: </a:t>
            </a:r>
            <a:r>
              <a:rPr lang="en-US" sz="2400" dirty="0"/>
              <a:t>It is also called ‘perspective planning’. It usually covers several years (15-20years). It deals with subjects in a broad perspectives. Example: SDG (Sustainable Development Goals), MDG (Millennium Development Goals) etc.</a:t>
            </a:r>
          </a:p>
          <a:p>
            <a:r>
              <a:rPr lang="en-US" sz="2400" b="1" u="sng" dirty="0">
                <a:solidFill>
                  <a:schemeClr val="tx1"/>
                </a:solidFill>
              </a:rPr>
              <a:t>2. Medium-term planning: </a:t>
            </a:r>
            <a:r>
              <a:rPr lang="en-US" sz="2400" dirty="0"/>
              <a:t>It is also called ‘strategic planning’. It usually covers 4-6 years and corresponds to the cycle of socioeconomic development plan of the country. Example: Five-year plans</a:t>
            </a:r>
          </a:p>
          <a:p>
            <a:r>
              <a:rPr lang="en-US" sz="2400" b="1" u="sng" dirty="0">
                <a:solidFill>
                  <a:schemeClr val="tx1"/>
                </a:solidFill>
              </a:rPr>
              <a:t>3. Short-term planning: </a:t>
            </a:r>
            <a:r>
              <a:rPr lang="en-US" sz="2400" dirty="0"/>
              <a:t>It is also called ‘Tactical planning’ and usually covers 1-2 years. Example: ADP (Annual Development Plan)</a:t>
            </a:r>
          </a:p>
        </p:txBody>
      </p:sp>
    </p:spTree>
    <p:extLst>
      <p:ext uri="{BB962C8B-B14F-4D97-AF65-F5344CB8AC3E}">
        <p14:creationId xmlns:p14="http://schemas.microsoft.com/office/powerpoint/2010/main" val="138586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D60AC-9E7E-4FED-BCCE-18E9901CAD3A}"/>
              </a:ext>
            </a:extLst>
          </p:cNvPr>
          <p:cNvSpPr>
            <a:spLocks noGrp="1"/>
          </p:cNvSpPr>
          <p:nvPr>
            <p:ph type="title"/>
          </p:nvPr>
        </p:nvSpPr>
        <p:spPr>
          <a:xfrm>
            <a:off x="2040315" y="231914"/>
            <a:ext cx="7796540" cy="1004771"/>
          </a:xfrm>
        </p:spPr>
        <p:txBody>
          <a:bodyPr>
            <a:normAutofit fontScale="90000"/>
          </a:bodyPr>
          <a:lstStyle/>
          <a:p>
            <a:r>
              <a:rPr lang="en-US" u="sng" dirty="0"/>
              <a:t>Current Healthcare Planning of Bangladesh </a:t>
            </a:r>
            <a:br>
              <a:rPr lang="en-US" u="sng" dirty="0"/>
            </a:br>
            <a:endParaRPr lang="en-US" u="sng" dirty="0"/>
          </a:p>
        </p:txBody>
      </p:sp>
      <p:sp>
        <p:nvSpPr>
          <p:cNvPr id="3" name="Content Placeholder 2">
            <a:extLst>
              <a:ext uri="{FF2B5EF4-FFF2-40B4-BE49-F238E27FC236}">
                <a16:creationId xmlns:a16="http://schemas.microsoft.com/office/drawing/2014/main" id="{3B2AC747-D944-4BDC-AD84-5A1C4AD35AB9}"/>
              </a:ext>
            </a:extLst>
          </p:cNvPr>
          <p:cNvSpPr>
            <a:spLocks noGrp="1"/>
          </p:cNvSpPr>
          <p:nvPr>
            <p:ph idx="1"/>
          </p:nvPr>
        </p:nvSpPr>
        <p:spPr>
          <a:xfrm>
            <a:off x="583096" y="1510748"/>
            <a:ext cx="8958469" cy="4929807"/>
          </a:xfrm>
        </p:spPr>
        <p:txBody>
          <a:bodyPr>
            <a:noAutofit/>
          </a:bodyPr>
          <a:lstStyle/>
          <a:p>
            <a:r>
              <a:rPr lang="en-US" sz="2200" dirty="0"/>
              <a:t>The health sector plan of Bangladesh is an integral part of the national Five Year Plan. The Planning Commission, which is the central planning agency, is responsible for preparing the framework of the Five Year Plans, with inputs from the Ministry of Health and Family Welfare. </a:t>
            </a:r>
          </a:p>
          <a:p>
            <a:r>
              <a:rPr lang="en-US" sz="2200" dirty="0"/>
              <a:t>The country is currently under its Eighth Five Year Plan (4</a:t>
            </a:r>
            <a:r>
              <a:rPr lang="en-US" sz="2200" baseline="30000" dirty="0"/>
              <a:t>th</a:t>
            </a:r>
            <a:r>
              <a:rPr lang="en-US" sz="2200" dirty="0"/>
              <a:t> HPNSP, 2017–2022). The health plan under the Five Year Plan provides guidelines describing the broad sectoral goals, targets, and strategies for a five-year period. </a:t>
            </a:r>
          </a:p>
          <a:p>
            <a:r>
              <a:rPr lang="en-US" sz="2200" dirty="0"/>
              <a:t>Ministry of Health and Family Welfare plays the major role in providing healthcare in public sector.</a:t>
            </a:r>
          </a:p>
          <a:p>
            <a:r>
              <a:rPr lang="en-US" sz="2200" dirty="0"/>
              <a:t>Besides the Ministry of Health and Family Welfare, other ministries contributing to the health sector are the Ministries of Local Government, Defense, Home Affairs, Social Welfare and Railways. </a:t>
            </a:r>
          </a:p>
          <a:p>
            <a:pPr marL="0" indent="0">
              <a:buNone/>
            </a:pPr>
            <a:endParaRPr lang="en-US" sz="2400" dirty="0"/>
          </a:p>
        </p:txBody>
      </p:sp>
    </p:spTree>
    <p:extLst>
      <p:ext uri="{BB962C8B-B14F-4D97-AF65-F5344CB8AC3E}">
        <p14:creationId xmlns:p14="http://schemas.microsoft.com/office/powerpoint/2010/main" val="76309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2CB09-203F-43F1-B07D-A5230C595948}"/>
              </a:ext>
            </a:extLst>
          </p:cNvPr>
          <p:cNvSpPr>
            <a:spLocks noGrp="1"/>
          </p:cNvSpPr>
          <p:nvPr>
            <p:ph type="title"/>
          </p:nvPr>
        </p:nvSpPr>
        <p:spPr>
          <a:xfrm>
            <a:off x="781878" y="638005"/>
            <a:ext cx="8560906" cy="1077229"/>
          </a:xfrm>
        </p:spPr>
        <p:txBody>
          <a:bodyPr>
            <a:normAutofit fontScale="90000"/>
          </a:bodyPr>
          <a:lstStyle/>
          <a:p>
            <a:r>
              <a:rPr lang="en-US" u="sng" dirty="0"/>
              <a:t>Current Healthcare Planning of Bangladesh: SIP</a:t>
            </a:r>
          </a:p>
        </p:txBody>
      </p:sp>
      <p:sp>
        <p:nvSpPr>
          <p:cNvPr id="3" name="Content Placeholder 2">
            <a:extLst>
              <a:ext uri="{FF2B5EF4-FFF2-40B4-BE49-F238E27FC236}">
                <a16:creationId xmlns:a16="http://schemas.microsoft.com/office/drawing/2014/main" id="{86BA28B7-5C4D-4594-B2E0-0FD081D3FFD3}"/>
              </a:ext>
            </a:extLst>
          </p:cNvPr>
          <p:cNvSpPr>
            <a:spLocks noGrp="1"/>
          </p:cNvSpPr>
          <p:nvPr>
            <p:ph idx="1"/>
          </p:nvPr>
        </p:nvSpPr>
        <p:spPr>
          <a:xfrm>
            <a:off x="980660" y="2173358"/>
            <a:ext cx="7832035" cy="4479234"/>
          </a:xfrm>
        </p:spPr>
        <p:txBody>
          <a:bodyPr>
            <a:noAutofit/>
          </a:bodyPr>
          <a:lstStyle/>
          <a:p>
            <a:r>
              <a:rPr lang="en-US" sz="2400" dirty="0"/>
              <a:t>In line with the national Five Year Plan, the Ministry of Health and Family Welfare prepares a Strategic Investment Plan (SIP). The SIP provides a framework for health service delivery, planning, budgeting, implementing and monitoring for the five-year-long sectoral </a:t>
            </a:r>
            <a:r>
              <a:rPr lang="en-US" sz="2400" dirty="0" err="1"/>
              <a:t>programmes</a:t>
            </a:r>
            <a:r>
              <a:rPr lang="en-US" sz="2400" dirty="0"/>
              <a:t>. </a:t>
            </a:r>
          </a:p>
          <a:p>
            <a:r>
              <a:rPr lang="en-US" sz="2400" dirty="0"/>
              <a:t>SIP is an operational document for the five-year plans.</a:t>
            </a:r>
          </a:p>
        </p:txBody>
      </p:sp>
    </p:spTree>
    <p:extLst>
      <p:ext uri="{BB962C8B-B14F-4D97-AF65-F5344CB8AC3E}">
        <p14:creationId xmlns:p14="http://schemas.microsoft.com/office/powerpoint/2010/main" val="4291695172"/>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5806</TotalTime>
  <Words>3218</Words>
  <Application>Microsoft Office PowerPoint</Application>
  <PresentationFormat>Widescreen</PresentationFormat>
  <Paragraphs>218</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Trebuchet MS</vt:lpstr>
      <vt:lpstr>Wingdings</vt:lpstr>
      <vt:lpstr>Wingdings 3</vt:lpstr>
      <vt:lpstr>Facet</vt:lpstr>
      <vt:lpstr>Lecture : Healthcare Planning; PHC &amp; ESP</vt:lpstr>
      <vt:lpstr>Healthcare planning</vt:lpstr>
      <vt:lpstr>National Health Planning Stages (WHO)</vt:lpstr>
      <vt:lpstr>National Health Planning Stages (WHO)-contd.</vt:lpstr>
      <vt:lpstr>Types of information required for health planning</vt:lpstr>
      <vt:lpstr>PowerPoint Presentation</vt:lpstr>
      <vt:lpstr>Types of planning  (Based on time-frame)</vt:lpstr>
      <vt:lpstr>Current Healthcare Planning of Bangladesh  </vt:lpstr>
      <vt:lpstr>Current Healthcare Planning of Bangladesh: SIP</vt:lpstr>
      <vt:lpstr>Current Healthcare Planning of Bangladesh: Revenue and Development Budget</vt:lpstr>
      <vt:lpstr>National Level Healthcare Planning</vt:lpstr>
      <vt:lpstr>Local-level Planning  </vt:lpstr>
      <vt:lpstr>Role of Donors/Development partners in planning  </vt:lpstr>
      <vt:lpstr>PRIMARY HEALTH CARE (PHC)</vt:lpstr>
      <vt:lpstr>Primary Health Care (PHC): Background</vt:lpstr>
      <vt:lpstr>Definition</vt:lpstr>
      <vt:lpstr>Components/ Elements of PHC</vt:lpstr>
      <vt:lpstr>Components/ Elements of PHC-contd.</vt:lpstr>
      <vt:lpstr>Easy to Remember: ELEMENTS</vt:lpstr>
      <vt:lpstr>Principles of Primary Health Care</vt:lpstr>
      <vt:lpstr>Principles of Primary Health Care: Details</vt:lpstr>
      <vt:lpstr>Principles of Primary Health Care: Details</vt:lpstr>
      <vt:lpstr>Principles of Primary Health Care: Details</vt:lpstr>
      <vt:lpstr>Principles of Primary Health Care: Details</vt:lpstr>
      <vt:lpstr>Strategies for PHC establishment</vt:lpstr>
      <vt:lpstr>Primary health care delivery system in Bangladesh</vt:lpstr>
      <vt:lpstr>Primary health care delivery system in Bangladesh</vt:lpstr>
      <vt:lpstr>Primary health care delivery system in Bangladesh</vt:lpstr>
      <vt:lpstr>Obstacles in implementing PHC in Bangladesh</vt:lpstr>
      <vt:lpstr>ESSENTIAL SERVICE PACKAGE (ESP)</vt:lpstr>
      <vt:lpstr>Essential Service Package (ESP)</vt:lpstr>
      <vt:lpstr>Definition of ESP</vt:lpstr>
      <vt:lpstr>Why do we need ESP?</vt:lpstr>
      <vt:lpstr>Aims of BESP (Bangladesh Essential Service Package)</vt:lpstr>
      <vt:lpstr>ESP development process in Bangladesh (2016-2021)</vt:lpstr>
      <vt:lpstr>ESP development process in Bangladesh (2016-2021)</vt:lpstr>
      <vt:lpstr>Composition of Bangladesh ESP (BESP)</vt:lpstr>
      <vt:lpstr>Core services and their components of ESP</vt:lpstr>
      <vt:lpstr>PowerPoint Presentation</vt:lpstr>
      <vt:lpstr>PowerPoint Presentation</vt:lpstr>
      <vt:lpstr>PowerPoint Presentation</vt:lpstr>
      <vt:lpstr>Sites of ESP provision in Bangladesh:</vt:lpstr>
      <vt:lpstr>Facilities to provide ESP in urban areas: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Baki Billah</cp:lastModifiedBy>
  <cp:revision>56</cp:revision>
  <dcterms:created xsi:type="dcterms:W3CDTF">2018-08-26T04:55:48Z</dcterms:created>
  <dcterms:modified xsi:type="dcterms:W3CDTF">2021-04-16T11:24:54Z</dcterms:modified>
</cp:coreProperties>
</file>