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7" r:id="rId3"/>
    <p:sldId id="260" r:id="rId4"/>
    <p:sldId id="259" r:id="rId5"/>
    <p:sldId id="261" r:id="rId6"/>
    <p:sldId id="262" r:id="rId7"/>
    <p:sldId id="263" r:id="rId8"/>
    <p:sldId id="305" r:id="rId9"/>
    <p:sldId id="264" r:id="rId10"/>
    <p:sldId id="304" r:id="rId11"/>
    <p:sldId id="293" r:id="rId12"/>
    <p:sldId id="306" r:id="rId13"/>
    <p:sldId id="467" r:id="rId14"/>
    <p:sldId id="307" r:id="rId15"/>
    <p:sldId id="308" r:id="rId16"/>
    <p:sldId id="477" r:id="rId17"/>
    <p:sldId id="479" r:id="rId18"/>
    <p:sldId id="478" r:id="rId19"/>
    <p:sldId id="481" r:id="rId20"/>
    <p:sldId id="265" r:id="rId21"/>
    <p:sldId id="266" r:id="rId22"/>
    <p:sldId id="300" r:id="rId23"/>
    <p:sldId id="458" r:id="rId24"/>
    <p:sldId id="270" r:id="rId25"/>
    <p:sldId id="273" r:id="rId26"/>
    <p:sldId id="278" r:id="rId27"/>
    <p:sldId id="301" r:id="rId28"/>
    <p:sldId id="472" r:id="rId29"/>
    <p:sldId id="473" r:id="rId30"/>
    <p:sldId id="475" r:id="rId31"/>
    <p:sldId id="476" r:id="rId32"/>
    <p:sldId id="463" r:id="rId33"/>
    <p:sldId id="461" r:id="rId34"/>
    <p:sldId id="297" r:id="rId35"/>
    <p:sldId id="274" r:id="rId36"/>
    <p:sldId id="275" r:id="rId37"/>
    <p:sldId id="295" r:id="rId38"/>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96" y="120"/>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827C7-E954-4E51-A145-5B4E84834A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487119-08DC-4020-97A1-B55A5F656227}">
      <dgm:prSet phldrT="[Text]" custT="1"/>
      <dgm:spPr/>
      <dgm:t>
        <a:bodyPr/>
        <a:lstStyle/>
        <a:p>
          <a:pPr algn="ctr"/>
          <a:r>
            <a:rPr lang="en-US" sz="2400" b="1" dirty="0">
              <a:latin typeface="+mj-lt"/>
            </a:rPr>
            <a:t>Vision 2021</a:t>
          </a:r>
        </a:p>
      </dgm:t>
    </dgm:pt>
    <dgm:pt modelId="{51C7B061-2AB1-4591-A22D-6A2D142091D1}" type="parTrans" cxnId="{D519C56B-D61B-433D-B3F0-8EA98D53A4D7}">
      <dgm:prSet/>
      <dgm:spPr/>
      <dgm:t>
        <a:bodyPr/>
        <a:lstStyle/>
        <a:p>
          <a:pPr algn="ctr"/>
          <a:endParaRPr lang="en-US" sz="1300" b="1"/>
        </a:p>
      </dgm:t>
    </dgm:pt>
    <dgm:pt modelId="{12B79440-B169-4D09-88A3-F62D368FF271}" type="sibTrans" cxnId="{D519C56B-D61B-433D-B3F0-8EA98D53A4D7}">
      <dgm:prSet custT="1"/>
      <dgm:spPr/>
      <dgm:t>
        <a:bodyPr/>
        <a:lstStyle/>
        <a:p>
          <a:pPr algn="ctr"/>
          <a:endParaRPr lang="en-US" sz="1300" b="1"/>
        </a:p>
      </dgm:t>
    </dgm:pt>
    <dgm:pt modelId="{BE0CBA30-CEF6-4997-AF11-EFBEDE46CA53}">
      <dgm:prSet phldrT="[Text]" custT="1"/>
      <dgm:spPr/>
      <dgm:t>
        <a:bodyPr/>
        <a:lstStyle/>
        <a:p>
          <a:pPr algn="ctr"/>
          <a:r>
            <a:rPr lang="en-US" sz="1800" b="1" dirty="0"/>
            <a:t>Perspective Plan (2010-2021)</a:t>
          </a:r>
        </a:p>
      </dgm:t>
    </dgm:pt>
    <dgm:pt modelId="{26888F1A-9897-4A9D-B386-3371FA8BFE21}" type="parTrans" cxnId="{77410EDA-0147-4D52-A3B6-1974B502B13D}">
      <dgm:prSet/>
      <dgm:spPr/>
      <dgm:t>
        <a:bodyPr/>
        <a:lstStyle/>
        <a:p>
          <a:pPr algn="ctr"/>
          <a:endParaRPr lang="en-US" sz="1300" b="1"/>
        </a:p>
      </dgm:t>
    </dgm:pt>
    <dgm:pt modelId="{120B311D-F705-4CD8-A77B-07E6F061EEE5}" type="sibTrans" cxnId="{77410EDA-0147-4D52-A3B6-1974B502B13D}">
      <dgm:prSet custT="1"/>
      <dgm:spPr/>
      <dgm:t>
        <a:bodyPr/>
        <a:lstStyle/>
        <a:p>
          <a:pPr algn="ctr"/>
          <a:endParaRPr lang="en-US" sz="1300" b="1"/>
        </a:p>
      </dgm:t>
    </dgm:pt>
    <dgm:pt modelId="{209CDCF0-DEF1-437E-8573-30FF150443EF}">
      <dgm:prSet phldrT="[Text]" custT="1"/>
      <dgm:spPr/>
      <dgm:t>
        <a:bodyPr/>
        <a:lstStyle/>
        <a:p>
          <a:pPr algn="ctr"/>
          <a:r>
            <a:rPr lang="en-US" sz="2000" b="1" dirty="0"/>
            <a:t>Five Year Plans (6th and 7th)</a:t>
          </a:r>
        </a:p>
      </dgm:t>
    </dgm:pt>
    <dgm:pt modelId="{2DE0EC6E-B006-4471-9529-88D3AD666C16}" type="parTrans" cxnId="{73F62C84-7F43-4D6F-B9CE-A4F45AA3226E}">
      <dgm:prSet/>
      <dgm:spPr/>
      <dgm:t>
        <a:bodyPr/>
        <a:lstStyle/>
        <a:p>
          <a:pPr algn="ctr"/>
          <a:endParaRPr lang="en-US" sz="1300" b="1"/>
        </a:p>
      </dgm:t>
    </dgm:pt>
    <dgm:pt modelId="{90593258-AAEE-4B53-8062-3EA2DDADF922}" type="sibTrans" cxnId="{73F62C84-7F43-4D6F-B9CE-A4F45AA3226E}">
      <dgm:prSet custT="1"/>
      <dgm:spPr/>
      <dgm:t>
        <a:bodyPr/>
        <a:lstStyle/>
        <a:p>
          <a:pPr algn="ctr"/>
          <a:endParaRPr lang="en-US" sz="1300" b="1"/>
        </a:p>
      </dgm:t>
    </dgm:pt>
    <dgm:pt modelId="{6661FA88-ADC1-4CA8-AD8C-055D0AB0F2B5}">
      <dgm:prSet phldrT="[Text]" custT="1"/>
      <dgm:spPr/>
      <dgm:t>
        <a:bodyPr/>
        <a:lstStyle/>
        <a:p>
          <a:pPr algn="ctr"/>
          <a:r>
            <a:rPr lang="en-US" sz="1800" b="1" dirty="0"/>
            <a:t>Annual Development Plan</a:t>
          </a:r>
        </a:p>
      </dgm:t>
    </dgm:pt>
    <dgm:pt modelId="{ED0F1C76-4A02-41C3-ADA0-1F4C4F225947}" type="parTrans" cxnId="{5EAD433E-8F78-401F-9D99-453B3453F2B2}">
      <dgm:prSet/>
      <dgm:spPr/>
      <dgm:t>
        <a:bodyPr/>
        <a:lstStyle/>
        <a:p>
          <a:pPr algn="ctr"/>
          <a:endParaRPr lang="en-US" sz="1300" b="1"/>
        </a:p>
      </dgm:t>
    </dgm:pt>
    <dgm:pt modelId="{CBBF177C-D115-4C05-90F8-1DC966E4FBFB}" type="sibTrans" cxnId="{5EAD433E-8F78-401F-9D99-453B3453F2B2}">
      <dgm:prSet/>
      <dgm:spPr/>
      <dgm:t>
        <a:bodyPr/>
        <a:lstStyle/>
        <a:p>
          <a:pPr algn="ctr"/>
          <a:endParaRPr lang="en-US" sz="1300" b="1"/>
        </a:p>
      </dgm:t>
    </dgm:pt>
    <dgm:pt modelId="{044B15FC-6DCF-44D7-921F-5EA683E88412}" type="pres">
      <dgm:prSet presAssocID="{8C0827C7-E954-4E51-A145-5B4E84834AB8}" presName="Name0" presStyleCnt="0">
        <dgm:presLayoutVars>
          <dgm:dir/>
          <dgm:animLvl val="lvl"/>
          <dgm:resizeHandles val="exact"/>
        </dgm:presLayoutVars>
      </dgm:prSet>
      <dgm:spPr/>
      <dgm:t>
        <a:bodyPr/>
        <a:lstStyle/>
        <a:p>
          <a:endParaRPr lang="en-GB"/>
        </a:p>
      </dgm:t>
    </dgm:pt>
    <dgm:pt modelId="{402D350B-11A6-48D4-A06A-DFE64BCFF043}" type="pres">
      <dgm:prSet presAssocID="{6661FA88-ADC1-4CA8-AD8C-055D0AB0F2B5}" presName="boxAndChildren" presStyleCnt="0"/>
      <dgm:spPr/>
    </dgm:pt>
    <dgm:pt modelId="{3F59C825-FBB6-43CB-8C5C-B1DF0A846830}" type="pres">
      <dgm:prSet presAssocID="{6661FA88-ADC1-4CA8-AD8C-055D0AB0F2B5}" presName="parentTextBox" presStyleLbl="node1" presStyleIdx="0" presStyleCnt="4"/>
      <dgm:spPr/>
      <dgm:t>
        <a:bodyPr/>
        <a:lstStyle/>
        <a:p>
          <a:endParaRPr lang="en-GB"/>
        </a:p>
      </dgm:t>
    </dgm:pt>
    <dgm:pt modelId="{948C4BAA-9BC4-440F-880E-3173EEF23FD8}" type="pres">
      <dgm:prSet presAssocID="{90593258-AAEE-4B53-8062-3EA2DDADF922}" presName="sp" presStyleCnt="0"/>
      <dgm:spPr/>
    </dgm:pt>
    <dgm:pt modelId="{038EBDDF-0932-4ADF-B547-84544A21C548}" type="pres">
      <dgm:prSet presAssocID="{209CDCF0-DEF1-437E-8573-30FF150443EF}" presName="arrowAndChildren" presStyleCnt="0"/>
      <dgm:spPr/>
    </dgm:pt>
    <dgm:pt modelId="{8DF456B2-6205-46F7-B7D1-702B033BF2D2}" type="pres">
      <dgm:prSet presAssocID="{209CDCF0-DEF1-437E-8573-30FF150443EF}" presName="parentTextArrow" presStyleLbl="node1" presStyleIdx="1" presStyleCnt="4"/>
      <dgm:spPr/>
      <dgm:t>
        <a:bodyPr/>
        <a:lstStyle/>
        <a:p>
          <a:endParaRPr lang="en-GB"/>
        </a:p>
      </dgm:t>
    </dgm:pt>
    <dgm:pt modelId="{6727DAC3-1F11-43B5-A96D-257449B9446D}" type="pres">
      <dgm:prSet presAssocID="{120B311D-F705-4CD8-A77B-07E6F061EEE5}" presName="sp" presStyleCnt="0"/>
      <dgm:spPr/>
    </dgm:pt>
    <dgm:pt modelId="{2779AA52-A0D6-4001-BE69-8E85B31AD17E}" type="pres">
      <dgm:prSet presAssocID="{BE0CBA30-CEF6-4997-AF11-EFBEDE46CA53}" presName="arrowAndChildren" presStyleCnt="0"/>
      <dgm:spPr/>
    </dgm:pt>
    <dgm:pt modelId="{BD955D8E-798E-4AB0-9C4D-5664F56B518B}" type="pres">
      <dgm:prSet presAssocID="{BE0CBA30-CEF6-4997-AF11-EFBEDE46CA53}" presName="parentTextArrow" presStyleLbl="node1" presStyleIdx="2" presStyleCnt="4"/>
      <dgm:spPr/>
      <dgm:t>
        <a:bodyPr/>
        <a:lstStyle/>
        <a:p>
          <a:endParaRPr lang="en-GB"/>
        </a:p>
      </dgm:t>
    </dgm:pt>
    <dgm:pt modelId="{7B3056B2-766C-4FE3-B694-55736667CD0C}" type="pres">
      <dgm:prSet presAssocID="{12B79440-B169-4D09-88A3-F62D368FF271}" presName="sp" presStyleCnt="0"/>
      <dgm:spPr/>
    </dgm:pt>
    <dgm:pt modelId="{8553AD7E-665E-43CE-AB9C-C6EB30B87262}" type="pres">
      <dgm:prSet presAssocID="{EA487119-08DC-4020-97A1-B55A5F656227}" presName="arrowAndChildren" presStyleCnt="0"/>
      <dgm:spPr/>
    </dgm:pt>
    <dgm:pt modelId="{195FDC7A-A740-4F6A-A116-69F464B82195}" type="pres">
      <dgm:prSet presAssocID="{EA487119-08DC-4020-97A1-B55A5F656227}" presName="parentTextArrow" presStyleLbl="node1" presStyleIdx="3" presStyleCnt="4" custLinFactNeighborX="208" custLinFactNeighborY="13813"/>
      <dgm:spPr/>
      <dgm:t>
        <a:bodyPr/>
        <a:lstStyle/>
        <a:p>
          <a:endParaRPr lang="en-GB"/>
        </a:p>
      </dgm:t>
    </dgm:pt>
  </dgm:ptLst>
  <dgm:cxnLst>
    <dgm:cxn modelId="{D519C56B-D61B-433D-B3F0-8EA98D53A4D7}" srcId="{8C0827C7-E954-4E51-A145-5B4E84834AB8}" destId="{EA487119-08DC-4020-97A1-B55A5F656227}" srcOrd="0" destOrd="0" parTransId="{51C7B061-2AB1-4591-A22D-6A2D142091D1}" sibTransId="{12B79440-B169-4D09-88A3-F62D368FF271}"/>
    <dgm:cxn modelId="{77410EDA-0147-4D52-A3B6-1974B502B13D}" srcId="{8C0827C7-E954-4E51-A145-5B4E84834AB8}" destId="{BE0CBA30-CEF6-4997-AF11-EFBEDE46CA53}" srcOrd="1" destOrd="0" parTransId="{26888F1A-9897-4A9D-B386-3371FA8BFE21}" sibTransId="{120B311D-F705-4CD8-A77B-07E6F061EEE5}"/>
    <dgm:cxn modelId="{4277A0FD-104E-4B22-AC61-6D425D7F2C7A}" type="presOf" srcId="{EA487119-08DC-4020-97A1-B55A5F656227}" destId="{195FDC7A-A740-4F6A-A116-69F464B82195}" srcOrd="0" destOrd="0" presId="urn:microsoft.com/office/officeart/2005/8/layout/process4"/>
    <dgm:cxn modelId="{CC5B0B1D-A525-4352-8263-F0CDCB870CDB}" type="presOf" srcId="{BE0CBA30-CEF6-4997-AF11-EFBEDE46CA53}" destId="{BD955D8E-798E-4AB0-9C4D-5664F56B518B}" srcOrd="0" destOrd="0" presId="urn:microsoft.com/office/officeart/2005/8/layout/process4"/>
    <dgm:cxn modelId="{73F62C84-7F43-4D6F-B9CE-A4F45AA3226E}" srcId="{8C0827C7-E954-4E51-A145-5B4E84834AB8}" destId="{209CDCF0-DEF1-437E-8573-30FF150443EF}" srcOrd="2" destOrd="0" parTransId="{2DE0EC6E-B006-4471-9529-88D3AD666C16}" sibTransId="{90593258-AAEE-4B53-8062-3EA2DDADF922}"/>
    <dgm:cxn modelId="{5EAD433E-8F78-401F-9D99-453B3453F2B2}" srcId="{8C0827C7-E954-4E51-A145-5B4E84834AB8}" destId="{6661FA88-ADC1-4CA8-AD8C-055D0AB0F2B5}" srcOrd="3" destOrd="0" parTransId="{ED0F1C76-4A02-41C3-ADA0-1F4C4F225947}" sibTransId="{CBBF177C-D115-4C05-90F8-1DC966E4FBFB}"/>
    <dgm:cxn modelId="{359F386B-491B-4638-89EE-3C49CE0F96CB}" type="presOf" srcId="{8C0827C7-E954-4E51-A145-5B4E84834AB8}" destId="{044B15FC-6DCF-44D7-921F-5EA683E88412}" srcOrd="0" destOrd="0" presId="urn:microsoft.com/office/officeart/2005/8/layout/process4"/>
    <dgm:cxn modelId="{055FFBA5-AA08-484C-BC3A-419B92441CDC}" type="presOf" srcId="{209CDCF0-DEF1-437E-8573-30FF150443EF}" destId="{8DF456B2-6205-46F7-B7D1-702B033BF2D2}" srcOrd="0" destOrd="0" presId="urn:microsoft.com/office/officeart/2005/8/layout/process4"/>
    <dgm:cxn modelId="{870BAC72-40AE-41CE-8A05-8A8D6924A640}" type="presOf" srcId="{6661FA88-ADC1-4CA8-AD8C-055D0AB0F2B5}" destId="{3F59C825-FBB6-43CB-8C5C-B1DF0A846830}" srcOrd="0" destOrd="0" presId="urn:microsoft.com/office/officeart/2005/8/layout/process4"/>
    <dgm:cxn modelId="{A23B0640-04F4-46EA-8D8A-952207CC9A53}" type="presParOf" srcId="{044B15FC-6DCF-44D7-921F-5EA683E88412}" destId="{402D350B-11A6-48D4-A06A-DFE64BCFF043}" srcOrd="0" destOrd="0" presId="urn:microsoft.com/office/officeart/2005/8/layout/process4"/>
    <dgm:cxn modelId="{2C74268C-6FCB-4D57-9D28-D40E7C06C97D}" type="presParOf" srcId="{402D350B-11A6-48D4-A06A-DFE64BCFF043}" destId="{3F59C825-FBB6-43CB-8C5C-B1DF0A846830}" srcOrd="0" destOrd="0" presId="urn:microsoft.com/office/officeart/2005/8/layout/process4"/>
    <dgm:cxn modelId="{ED4E6297-14A2-47AA-AC75-147F29ACA217}" type="presParOf" srcId="{044B15FC-6DCF-44D7-921F-5EA683E88412}" destId="{948C4BAA-9BC4-440F-880E-3173EEF23FD8}" srcOrd="1" destOrd="0" presId="urn:microsoft.com/office/officeart/2005/8/layout/process4"/>
    <dgm:cxn modelId="{BE767289-F9ED-4E42-8A79-E3C9DDE39CDC}" type="presParOf" srcId="{044B15FC-6DCF-44D7-921F-5EA683E88412}" destId="{038EBDDF-0932-4ADF-B547-84544A21C548}" srcOrd="2" destOrd="0" presId="urn:microsoft.com/office/officeart/2005/8/layout/process4"/>
    <dgm:cxn modelId="{7AF1D80D-4495-495A-AB8D-831A915A8AFC}" type="presParOf" srcId="{038EBDDF-0932-4ADF-B547-84544A21C548}" destId="{8DF456B2-6205-46F7-B7D1-702B033BF2D2}" srcOrd="0" destOrd="0" presId="urn:microsoft.com/office/officeart/2005/8/layout/process4"/>
    <dgm:cxn modelId="{A7F231A8-103F-4E09-9867-6BC724F9069C}" type="presParOf" srcId="{044B15FC-6DCF-44D7-921F-5EA683E88412}" destId="{6727DAC3-1F11-43B5-A96D-257449B9446D}" srcOrd="3" destOrd="0" presId="urn:microsoft.com/office/officeart/2005/8/layout/process4"/>
    <dgm:cxn modelId="{01DD46EA-6DC0-4290-8CDF-C2FBC6AE67AC}" type="presParOf" srcId="{044B15FC-6DCF-44D7-921F-5EA683E88412}" destId="{2779AA52-A0D6-4001-BE69-8E85B31AD17E}" srcOrd="4" destOrd="0" presId="urn:microsoft.com/office/officeart/2005/8/layout/process4"/>
    <dgm:cxn modelId="{F62232D8-B1D8-49C6-8E3F-B71A1E86D93C}" type="presParOf" srcId="{2779AA52-A0D6-4001-BE69-8E85B31AD17E}" destId="{BD955D8E-798E-4AB0-9C4D-5664F56B518B}" srcOrd="0" destOrd="0" presId="urn:microsoft.com/office/officeart/2005/8/layout/process4"/>
    <dgm:cxn modelId="{02A048F8-1DCB-434E-8750-33971383E7AA}" type="presParOf" srcId="{044B15FC-6DCF-44D7-921F-5EA683E88412}" destId="{7B3056B2-766C-4FE3-B694-55736667CD0C}" srcOrd="5" destOrd="0" presId="urn:microsoft.com/office/officeart/2005/8/layout/process4"/>
    <dgm:cxn modelId="{A12CC51F-E2EC-4EE3-B8B8-73918639DDAE}" type="presParOf" srcId="{044B15FC-6DCF-44D7-921F-5EA683E88412}" destId="{8553AD7E-665E-43CE-AB9C-C6EB30B87262}" srcOrd="6" destOrd="0" presId="urn:microsoft.com/office/officeart/2005/8/layout/process4"/>
    <dgm:cxn modelId="{5A8B12B5-F570-4BA3-8A2D-5DC865EA39A6}" type="presParOf" srcId="{8553AD7E-665E-43CE-AB9C-C6EB30B87262}" destId="{195FDC7A-A740-4F6A-A116-69F464B821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4/9/2022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18216322"/>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4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1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0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822960" y="7133214"/>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
        <p:nvSpPr>
          <p:cNvPr id="29" name="Title 28"/>
          <p:cNvSpPr>
            <a:spLocks noGrp="1"/>
          </p:cNvSpPr>
          <p:nvPr>
            <p:ph type="ctrTitle"/>
          </p:nvPr>
        </p:nvSpPr>
        <p:spPr>
          <a:xfrm>
            <a:off x="609600" y="6471219"/>
            <a:ext cx="13533120" cy="1629834"/>
          </a:xfrm>
        </p:spPr>
        <p:txBody>
          <a:bodyPr anchor="t"/>
          <a:lstStyle/>
          <a:p>
            <a:r>
              <a:rPr lang="en-US"/>
              <a:t>Click to edit Master title style</a:t>
            </a:r>
          </a:p>
        </p:txBody>
      </p:sp>
      <p:sp>
        <p:nvSpPr>
          <p:cNvPr id="9" name="Subtitle 8"/>
          <p:cNvSpPr>
            <a:spLocks noGrp="1"/>
          </p:cNvSpPr>
          <p:nvPr>
            <p:ph type="subTitle" idx="1"/>
          </p:nvPr>
        </p:nvSpPr>
        <p:spPr>
          <a:xfrm>
            <a:off x="609600" y="5181600"/>
            <a:ext cx="13533120" cy="1219200"/>
          </a:xfrm>
        </p:spPr>
        <p:txBody>
          <a:bodyPr anchor="b"/>
          <a:lstStyle>
            <a:lvl1pPr marL="0" indent="0" algn="l">
              <a:buNone/>
              <a:defRPr sz="3375">
                <a:solidFill>
                  <a:schemeClr val="tx2">
                    <a:shade val="75000"/>
                  </a:schemeClr>
                </a:solidFill>
              </a:defRPr>
            </a:lvl1pPr>
            <a:lvl2pPr marL="652946" indent="0" algn="ctr">
              <a:buNone/>
            </a:lvl2pPr>
            <a:lvl3pPr marL="1305895" indent="0" algn="ctr">
              <a:buNone/>
            </a:lvl3pPr>
            <a:lvl4pPr marL="1958843" indent="0" algn="ctr">
              <a:buNone/>
            </a:lvl4pPr>
            <a:lvl5pPr marL="2611791" indent="0" algn="ctr">
              <a:buNone/>
            </a:lvl5pPr>
            <a:lvl6pPr marL="3264735" indent="0" algn="ctr">
              <a:buNone/>
            </a:lvl6pPr>
            <a:lvl7pPr marL="3917683" indent="0" algn="ctr">
              <a:buNone/>
            </a:lvl7pPr>
            <a:lvl8pPr marL="4570629" indent="0" algn="ctr">
              <a:buNone/>
            </a:lvl8pPr>
            <a:lvl9pPr marL="5223575"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E8CA5C53-1A92-4519-B739-A2F9A0871D3B}" type="datetimeFigureOut">
              <a:rPr lang="en-US"/>
              <a:pPr>
                <a:defRPr/>
              </a:pPr>
              <a:t>4/9/2022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3167785" y="8632032"/>
            <a:ext cx="1212849" cy="329406"/>
          </a:xfrm>
        </p:spPr>
        <p:txBody>
          <a:bodyPr/>
          <a:lstStyle>
            <a:lvl1pPr>
              <a:defRPr/>
            </a:lvl1pPr>
          </a:lstStyle>
          <a:p>
            <a:pPr>
              <a:defRPr/>
            </a:pPr>
            <a:fld id="{369FB1EA-9D84-4E7E-A276-8096EB5666A9}" type="slidenum">
              <a:rPr lang="en-US"/>
              <a:pPr>
                <a:defRPr/>
              </a:pPr>
              <a:t>‹#›</a:t>
            </a:fld>
            <a:endParaRPr lang="en-US"/>
          </a:p>
        </p:txBody>
      </p:sp>
    </p:spTree>
    <p:extLst>
      <p:ext uri="{BB962C8B-B14F-4D97-AF65-F5344CB8AC3E}">
        <p14:creationId xmlns:p14="http://schemas.microsoft.com/office/powerpoint/2010/main" val="263713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F46047D4-0E28-4356-AA75-52D367B86BC5}" type="datetimeFigureOut">
              <a:rPr lang="en-US"/>
              <a:pPr>
                <a:defRPr/>
              </a:pPr>
              <a:t>4/9/2022</a:t>
            </a:fld>
            <a:endParaRPr lang="en-US"/>
          </a:p>
        </p:txBody>
      </p:sp>
      <p:sp>
        <p:nvSpPr>
          <p:cNvPr id="5" name="Footer Placeholder 18"/>
          <p:cNvSpPr>
            <a:spLocks noGrp="1"/>
          </p:cNvSpPr>
          <p:nvPr>
            <p:ph type="ftr" sz="quarter" idx="11"/>
          </p:nvPr>
        </p:nvSpPr>
        <p:spPr>
          <a:xfrm>
            <a:off x="5731933" y="103188"/>
            <a:ext cx="4631267" cy="38298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3167785" y="8632032"/>
            <a:ext cx="1212849" cy="329406"/>
          </a:xfrm>
        </p:spPr>
        <p:txBody>
          <a:bodyPr/>
          <a:lstStyle>
            <a:lvl1pPr>
              <a:defRPr/>
            </a:lvl1pPr>
          </a:lstStyle>
          <a:p>
            <a:pPr>
              <a:defRPr/>
            </a:pPr>
            <a:fld id="{DAECBD2A-D375-4A71-81F1-ABCC85C917F2}" type="slidenum">
              <a:rPr lang="en-US"/>
              <a:pPr>
                <a:defRPr/>
              </a:pPr>
              <a:t>‹#›</a:t>
            </a:fld>
            <a:endParaRPr lang="en-US"/>
          </a:p>
        </p:txBody>
      </p:sp>
    </p:spTree>
    <p:extLst>
      <p:ext uri="{BB962C8B-B14F-4D97-AF65-F5344CB8AC3E}">
        <p14:creationId xmlns:p14="http://schemas.microsoft.com/office/powerpoint/2010/main" val="234017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822960" y="4593206"/>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
        <p:nvSpPr>
          <p:cNvPr id="6" name="Text Placeholder 5"/>
          <p:cNvSpPr>
            <a:spLocks noGrp="1"/>
          </p:cNvSpPr>
          <p:nvPr>
            <p:ph type="body" idx="1"/>
          </p:nvPr>
        </p:nvSpPr>
        <p:spPr>
          <a:xfrm>
            <a:off x="609600" y="2235200"/>
            <a:ext cx="13533120" cy="1625600"/>
          </a:xfrm>
        </p:spPr>
        <p:txBody>
          <a:bodyPr anchor="b"/>
          <a:lstStyle>
            <a:lvl1pPr marL="0" indent="0" algn="r">
              <a:buNone/>
              <a:defRPr sz="2875">
                <a:solidFill>
                  <a:schemeClr val="tx2">
                    <a:shade val="75000"/>
                  </a:schemeClr>
                </a:solidFill>
              </a:defRPr>
            </a:lvl1pPr>
            <a:lvl2pPr>
              <a:buNone/>
              <a:defRPr sz="2625">
                <a:solidFill>
                  <a:schemeClr val="tx1">
                    <a:tint val="75000"/>
                  </a:schemeClr>
                </a:solidFill>
              </a:defRPr>
            </a:lvl2pPr>
            <a:lvl3pPr>
              <a:buNone/>
              <a:defRPr sz="225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88760" y="3929453"/>
            <a:ext cx="13898880" cy="1579766"/>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E756CF45-0F0C-4328-A5E8-4AC2609C9CD8}" type="datetimeFigureOut">
              <a:rPr lang="en-US"/>
              <a:pPr>
                <a:defRPr/>
              </a:pPr>
              <a:t>4/9/2022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644A4F6-A26F-4876-ABBD-AE976B8549FD}" type="slidenum">
              <a:rPr lang="en-US"/>
              <a:pPr>
                <a:defRPr/>
              </a:pPr>
              <a:t>‹#›</a:t>
            </a:fld>
            <a:endParaRPr lang="en-US"/>
          </a:p>
        </p:txBody>
      </p:sp>
    </p:spTree>
    <p:extLst>
      <p:ext uri="{BB962C8B-B14F-4D97-AF65-F5344CB8AC3E}">
        <p14:creationId xmlns:p14="http://schemas.microsoft.com/office/powerpoint/2010/main" val="112755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609600"/>
            <a:ext cx="13898880" cy="1121665"/>
          </a:xfrm>
        </p:spPr>
        <p:txBody>
          <a:bodyPr/>
          <a:lstStyle/>
          <a:p>
            <a:r>
              <a:rPr lang="en-US"/>
              <a:t>Click to edit Master title style</a:t>
            </a:r>
          </a:p>
        </p:txBody>
      </p:sp>
      <p:sp>
        <p:nvSpPr>
          <p:cNvPr id="14" name="Content Placeholder 13"/>
          <p:cNvSpPr>
            <a:spLocks noGrp="1"/>
          </p:cNvSpPr>
          <p:nvPr>
            <p:ph sz="half" idx="1"/>
          </p:nvPr>
        </p:nvSpPr>
        <p:spPr>
          <a:xfrm>
            <a:off x="487680" y="2133600"/>
            <a:ext cx="6705600" cy="6299200"/>
          </a:xfrm>
        </p:spPr>
        <p:txBody>
          <a:bodyPr/>
          <a:lstStyle>
            <a:lvl1pPr>
              <a:defRPr sz="4000"/>
            </a:lvl1pPr>
            <a:lvl2pPr>
              <a:defRPr sz="3375"/>
            </a:lvl2pPr>
            <a:lvl3pPr>
              <a:defRPr sz="2875"/>
            </a:lvl3pPr>
            <a:lvl4pPr>
              <a:defRPr sz="2625"/>
            </a:lvl4pPr>
            <a:lvl5pPr>
              <a:defRPr sz="26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7437120" y="2133600"/>
            <a:ext cx="6949440" cy="6299200"/>
          </a:xfrm>
        </p:spPr>
        <p:txBody>
          <a:bodyPr/>
          <a:lstStyle>
            <a:lvl1pPr>
              <a:defRPr sz="4000"/>
            </a:lvl1pPr>
            <a:lvl2pPr>
              <a:defRPr sz="3375"/>
            </a:lvl2pPr>
            <a:lvl3pPr>
              <a:defRPr sz="2875"/>
            </a:lvl3pPr>
            <a:lvl4pPr>
              <a:defRPr sz="2625"/>
            </a:lvl4pPr>
            <a:lvl5pPr>
              <a:defRPr sz="26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B402E78E-A53B-4ACF-A83A-4911DC6085B1}" type="datetimeFigureOut">
              <a:rPr lang="en-US"/>
              <a:pPr>
                <a:defRPr/>
              </a:pPr>
              <a:t>4/9/2022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05BC0720-C431-4A6E-89BC-0098F8DA70EA}" type="slidenum">
              <a:rPr lang="en-US"/>
              <a:pPr>
                <a:defRPr/>
              </a:pPr>
              <a:t>‹#›</a:t>
            </a:fld>
            <a:endParaRPr lang="en-US"/>
          </a:p>
        </p:txBody>
      </p:sp>
    </p:spTree>
    <p:extLst>
      <p:ext uri="{BB962C8B-B14F-4D97-AF65-F5344CB8AC3E}">
        <p14:creationId xmlns:p14="http://schemas.microsoft.com/office/powerpoint/2010/main" val="3176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822960" y="8026411"/>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
        <p:nvSpPr>
          <p:cNvPr id="29" name="Title 28"/>
          <p:cNvSpPr>
            <a:spLocks noGrp="1"/>
          </p:cNvSpPr>
          <p:nvPr>
            <p:ph type="title"/>
          </p:nvPr>
        </p:nvSpPr>
        <p:spPr>
          <a:xfrm>
            <a:off x="487680" y="7213603"/>
            <a:ext cx="13776960" cy="1176866"/>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450309" y="889000"/>
            <a:ext cx="6864891" cy="853015"/>
          </a:xfrm>
        </p:spPr>
        <p:txBody>
          <a:bodyPr anchor="ctr"/>
          <a:lstStyle>
            <a:lvl1pPr marL="0" indent="0">
              <a:buNone/>
              <a:defRPr sz="2625" b="0" cap="all" baseline="0">
                <a:solidFill>
                  <a:schemeClr val="accent1">
                    <a:shade val="50000"/>
                  </a:schemeClr>
                </a:solidFill>
                <a:latin typeface="+mj-lt"/>
                <a:ea typeface="+mj-ea"/>
                <a:cs typeface="+mj-cs"/>
              </a:defRPr>
            </a:lvl1pPr>
            <a:lvl2pPr>
              <a:buNone/>
              <a:defRPr sz="2875" b="1"/>
            </a:lvl2pPr>
            <a:lvl3pPr>
              <a:buNone/>
              <a:defRPr sz="2625" b="1"/>
            </a:lvl3pPr>
            <a:lvl4pPr>
              <a:buNone/>
              <a:defRPr sz="2250" b="1"/>
            </a:lvl4pPr>
            <a:lvl5pPr>
              <a:buNone/>
              <a:defRPr sz="2250" b="1"/>
            </a:lvl5pPr>
          </a:lstStyle>
          <a:p>
            <a:pPr lvl="0"/>
            <a:r>
              <a:rPr lang="en-US"/>
              <a:t>Click to edit Master text styles</a:t>
            </a:r>
          </a:p>
        </p:txBody>
      </p:sp>
      <p:sp>
        <p:nvSpPr>
          <p:cNvPr id="25" name="Text Placeholder 24"/>
          <p:cNvSpPr>
            <a:spLocks noGrp="1"/>
          </p:cNvSpPr>
          <p:nvPr>
            <p:ph type="body" sz="half" idx="3"/>
          </p:nvPr>
        </p:nvSpPr>
        <p:spPr>
          <a:xfrm>
            <a:off x="7432041" y="889000"/>
            <a:ext cx="6867587" cy="853015"/>
          </a:xfrm>
        </p:spPr>
        <p:txBody>
          <a:bodyPr anchor="ctr"/>
          <a:lstStyle>
            <a:lvl1pPr marL="0" indent="0">
              <a:buNone/>
              <a:defRPr sz="2625" b="0" cap="all" baseline="0">
                <a:solidFill>
                  <a:schemeClr val="accent1">
                    <a:shade val="50000"/>
                  </a:schemeClr>
                </a:solidFill>
                <a:latin typeface="+mj-lt"/>
                <a:ea typeface="+mj-ea"/>
                <a:cs typeface="+mj-cs"/>
              </a:defRPr>
            </a:lvl1pPr>
            <a:lvl2pPr>
              <a:buNone/>
              <a:defRPr sz="2875" b="1"/>
            </a:lvl2pPr>
            <a:lvl3pPr>
              <a:buNone/>
              <a:defRPr sz="2625" b="1"/>
            </a:lvl3pPr>
            <a:lvl4pPr>
              <a:buNone/>
              <a:defRPr sz="2250" b="1"/>
            </a:lvl4pPr>
            <a:lvl5pPr>
              <a:buNone/>
              <a:defRPr sz="2250" b="1"/>
            </a:lvl5pPr>
          </a:lstStyle>
          <a:p>
            <a:pPr lvl="0"/>
            <a:r>
              <a:rPr lang="en-US"/>
              <a:t>Click to edit Master text styles</a:t>
            </a:r>
          </a:p>
        </p:txBody>
      </p:sp>
      <p:sp>
        <p:nvSpPr>
          <p:cNvPr id="4" name="Content Placeholder 3"/>
          <p:cNvSpPr>
            <a:spLocks noGrp="1"/>
          </p:cNvSpPr>
          <p:nvPr>
            <p:ph sz="quarter" idx="2"/>
          </p:nvPr>
        </p:nvSpPr>
        <p:spPr>
          <a:xfrm>
            <a:off x="450309" y="1754719"/>
            <a:ext cx="6864891" cy="5255685"/>
          </a:xfrm>
        </p:spPr>
        <p:txBody>
          <a:bodyPr/>
          <a:lstStyle>
            <a:lvl1pPr>
              <a:defRPr sz="3375"/>
            </a:lvl1pPr>
            <a:lvl2pPr>
              <a:defRPr sz="2875"/>
            </a:lvl2pPr>
            <a:lvl3pPr>
              <a:defRPr sz="2625"/>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7437968" y="1754719"/>
            <a:ext cx="6861659" cy="5255685"/>
          </a:xfrm>
        </p:spPr>
        <p:txBody>
          <a:bodyPr/>
          <a:lstStyle>
            <a:lvl1pPr>
              <a:defRPr sz="3375"/>
            </a:lvl1pPr>
            <a:lvl2pPr>
              <a:defRPr sz="2875"/>
            </a:lvl2pPr>
            <a:lvl3pPr>
              <a:defRPr sz="2625"/>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6ED0C4F1-2671-4DFC-828E-3F7992A30B44}" type="datetimeFigureOut">
              <a:rPr lang="en-US"/>
              <a:pPr>
                <a:defRPr/>
              </a:pPr>
              <a:t>4/9/2022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3167784" y="8636001"/>
            <a:ext cx="1219200" cy="329406"/>
          </a:xfrm>
        </p:spPr>
        <p:txBody>
          <a:bodyPr/>
          <a:lstStyle>
            <a:lvl1pPr>
              <a:defRPr/>
            </a:lvl1pPr>
          </a:lstStyle>
          <a:p>
            <a:pPr>
              <a:defRPr/>
            </a:pPr>
            <a:fld id="{579E267C-F5E4-4D11-AC62-FE1FF15A99F5}" type="slidenum">
              <a:rPr lang="en-US"/>
              <a:pPr>
                <a:defRPr/>
              </a:pPr>
              <a:t>‹#›</a:t>
            </a:fld>
            <a:endParaRPr lang="en-US"/>
          </a:p>
        </p:txBody>
      </p:sp>
    </p:spTree>
    <p:extLst>
      <p:ext uri="{BB962C8B-B14F-4D97-AF65-F5344CB8AC3E}">
        <p14:creationId xmlns:p14="http://schemas.microsoft.com/office/powerpoint/2010/main" val="116710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609600"/>
            <a:ext cx="13898880" cy="1121665"/>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A76C8E1D-DD79-45A6-AC5D-9E4E76372781}" type="datetimeFigureOut">
              <a:rPr lang="en-US"/>
              <a:pPr>
                <a:defRPr/>
              </a:pPr>
              <a:t>4/9/2022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6871B3D-B81F-473B-8B59-64E59A5CAA57}" type="slidenum">
              <a:rPr lang="en-US"/>
              <a:pPr>
                <a:defRPr/>
              </a:pPr>
              <a:t>‹#›</a:t>
            </a:fld>
            <a:endParaRPr lang="en-US"/>
          </a:p>
        </p:txBody>
      </p:sp>
    </p:spTree>
    <p:extLst>
      <p:ext uri="{BB962C8B-B14F-4D97-AF65-F5344CB8AC3E}">
        <p14:creationId xmlns:p14="http://schemas.microsoft.com/office/powerpoint/2010/main" val="294355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3ACCF64-2C9A-4E97-B79C-572A302B834C}" type="datetimeFigureOut">
              <a:rPr lang="en-US"/>
              <a:pPr>
                <a:defRPr/>
              </a:pPr>
              <a:t>4/9/2022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7B0F3FD3-B2A0-4D36-B038-65AACD7CAB5E}" type="slidenum">
              <a:rPr lang="en-US"/>
              <a:pPr>
                <a:defRPr/>
              </a:pPr>
              <a:t>‹#›</a:t>
            </a:fld>
            <a:endParaRPr lang="en-US"/>
          </a:p>
        </p:txBody>
      </p:sp>
    </p:spTree>
    <p:extLst>
      <p:ext uri="{BB962C8B-B14F-4D97-AF65-F5344CB8AC3E}">
        <p14:creationId xmlns:p14="http://schemas.microsoft.com/office/powerpoint/2010/main" val="1820302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822960" y="7798834"/>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
        <p:nvSpPr>
          <p:cNvPr id="12" name="Title 11"/>
          <p:cNvSpPr>
            <a:spLocks noGrp="1"/>
          </p:cNvSpPr>
          <p:nvPr>
            <p:ph type="title"/>
          </p:nvPr>
        </p:nvSpPr>
        <p:spPr>
          <a:xfrm>
            <a:off x="731520" y="7315203"/>
            <a:ext cx="13533120" cy="694266"/>
          </a:xfrm>
        </p:spPr>
        <p:txBody>
          <a:bodyPr/>
          <a:lstStyle>
            <a:lvl1pPr algn="l">
              <a:buNone/>
              <a:defRPr sz="2875" b="1"/>
            </a:lvl1pPr>
          </a:lstStyle>
          <a:p>
            <a:r>
              <a:rPr lang="en-US"/>
              <a:t>Click to edit Master title style</a:t>
            </a:r>
          </a:p>
        </p:txBody>
      </p:sp>
      <p:sp>
        <p:nvSpPr>
          <p:cNvPr id="26" name="Text Placeholder 25"/>
          <p:cNvSpPr>
            <a:spLocks noGrp="1"/>
          </p:cNvSpPr>
          <p:nvPr>
            <p:ph type="body" idx="2"/>
          </p:nvPr>
        </p:nvSpPr>
        <p:spPr>
          <a:xfrm>
            <a:off x="731532" y="812800"/>
            <a:ext cx="4813301" cy="6400800"/>
          </a:xfrm>
        </p:spPr>
        <p:txBody>
          <a:bodyPr/>
          <a:lstStyle>
            <a:lvl1pPr marL="0" indent="0">
              <a:buNone/>
              <a:defRPr sz="2000"/>
            </a:lvl1pPr>
            <a:lvl2pPr>
              <a:buNone/>
              <a:defRPr sz="1750"/>
            </a:lvl2pPr>
            <a:lvl3pPr>
              <a:buNone/>
              <a:defRPr sz="1375"/>
            </a:lvl3pPr>
            <a:lvl4pPr>
              <a:buNone/>
              <a:defRPr sz="1250"/>
            </a:lvl4pPr>
            <a:lvl5pPr>
              <a:buNone/>
              <a:defRPr sz="1250"/>
            </a:lvl5pPr>
          </a:lstStyle>
          <a:p>
            <a:pPr lvl="0"/>
            <a:r>
              <a:rPr lang="en-US"/>
              <a:t>Click to edit Master text styles</a:t>
            </a:r>
          </a:p>
        </p:txBody>
      </p:sp>
      <p:sp>
        <p:nvSpPr>
          <p:cNvPr id="14" name="Content Placeholder 13"/>
          <p:cNvSpPr>
            <a:spLocks noGrp="1"/>
          </p:cNvSpPr>
          <p:nvPr>
            <p:ph sz="half" idx="1"/>
          </p:nvPr>
        </p:nvSpPr>
        <p:spPr>
          <a:xfrm>
            <a:off x="5720080" y="812800"/>
            <a:ext cx="8544560" cy="6400800"/>
          </a:xfrm>
        </p:spPr>
        <p:txBody>
          <a:bodyPr/>
          <a:lstStyle>
            <a:lvl1pPr>
              <a:defRPr sz="4625"/>
            </a:lvl1pPr>
            <a:lvl2pPr>
              <a:defRPr sz="4000"/>
            </a:lvl2pPr>
            <a:lvl3pPr>
              <a:defRPr sz="3375"/>
            </a:lvl3pPr>
            <a:lvl4pPr>
              <a:defRPr sz="2875"/>
            </a:lvl4pPr>
            <a:lvl5pPr>
              <a:defRPr sz="28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5480648B-497F-4D42-BC36-067946A3FFED}" type="datetimeFigureOut">
              <a:rPr lang="en-US"/>
              <a:pPr>
                <a:defRPr/>
              </a:pPr>
              <a:t>4/9/2022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65DE03C-981C-410B-A0FD-17AAE28B39D1}" type="slidenum">
              <a:rPr lang="en-US"/>
              <a:pPr>
                <a:defRPr/>
              </a:pPr>
              <a:t>‹#›</a:t>
            </a:fld>
            <a:endParaRPr lang="en-US"/>
          </a:p>
        </p:txBody>
      </p:sp>
    </p:spTree>
    <p:extLst>
      <p:ext uri="{BB962C8B-B14F-4D97-AF65-F5344CB8AC3E}">
        <p14:creationId xmlns:p14="http://schemas.microsoft.com/office/powerpoint/2010/main" val="67809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989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822179"/>
            <a:ext cx="8046720" cy="48768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4625"/>
            </a:lvl1pPr>
          </a:lstStyle>
          <a:p>
            <a:pPr lvl="0"/>
            <a:r>
              <a:rPr lang="en-US" noProof="0"/>
              <a:t>Click icon to add picture</a:t>
            </a:r>
            <a:endParaRPr lang="en-US" noProof="0" dirty="0"/>
          </a:p>
        </p:txBody>
      </p:sp>
      <p:sp>
        <p:nvSpPr>
          <p:cNvPr id="17" name="Title 16"/>
          <p:cNvSpPr>
            <a:spLocks noGrp="1"/>
          </p:cNvSpPr>
          <p:nvPr>
            <p:ph type="title"/>
          </p:nvPr>
        </p:nvSpPr>
        <p:spPr>
          <a:xfrm>
            <a:off x="609600" y="6658346"/>
            <a:ext cx="9387840" cy="696385"/>
          </a:xfrm>
        </p:spPr>
        <p:txBody>
          <a:bodyPr/>
          <a:lstStyle>
            <a:lvl1pPr algn="l">
              <a:buNone/>
              <a:defRPr sz="2875" b="1"/>
            </a:lvl1pPr>
          </a:lstStyle>
          <a:p>
            <a:r>
              <a:rPr lang="en-US"/>
              <a:t>Click to edit Master title style</a:t>
            </a:r>
          </a:p>
        </p:txBody>
      </p:sp>
      <p:sp>
        <p:nvSpPr>
          <p:cNvPr id="26" name="Text Placeholder 25"/>
          <p:cNvSpPr>
            <a:spLocks noGrp="1"/>
          </p:cNvSpPr>
          <p:nvPr>
            <p:ph type="body" sz="half" idx="2"/>
          </p:nvPr>
        </p:nvSpPr>
        <p:spPr>
          <a:xfrm>
            <a:off x="609600" y="7377626"/>
            <a:ext cx="9387840" cy="1024466"/>
          </a:xfrm>
        </p:spPr>
        <p:txBody>
          <a:bodyPr lIns="125366" tIns="0"/>
          <a:lstStyle>
            <a:lvl1pPr marL="0" indent="0">
              <a:buNone/>
              <a:defRPr sz="2000"/>
            </a:lvl1pPr>
            <a:lvl2pPr>
              <a:defRPr sz="1750"/>
            </a:lvl2pPr>
            <a:lvl3pPr>
              <a:defRPr sz="1375"/>
            </a:lvl3pPr>
            <a:lvl4pPr>
              <a:defRPr sz="1250"/>
            </a:lvl4pPr>
            <a:lvl5pPr>
              <a:defRPr sz="125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21B1D32E-9335-47F2-9358-AF4B7DAAC11B}"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54167450-8A7C-4252-8460-14B414C48E9C}" type="slidenum">
              <a:rPr lang="en-US"/>
              <a:pPr>
                <a:defRPr/>
              </a:pPr>
              <a:t>‹#›</a:t>
            </a:fld>
            <a:endParaRPr lang="en-US"/>
          </a:p>
        </p:txBody>
      </p:sp>
    </p:spTree>
    <p:extLst>
      <p:ext uri="{BB962C8B-B14F-4D97-AF65-F5344CB8AC3E}">
        <p14:creationId xmlns:p14="http://schemas.microsoft.com/office/powerpoint/2010/main" val="3224363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B4CCF6AA-EDDA-4C5D-96E5-ACDC07087391}" type="datetimeFigureOut">
              <a:rPr lang="en-US"/>
              <a:pPr>
                <a:defRPr/>
              </a:pPr>
              <a:t>4/9/2022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0ED1B87-EB52-477C-999E-A9F5FB7073D7}" type="slidenum">
              <a:rPr lang="en-US"/>
              <a:pPr>
                <a:defRPr/>
              </a:pPr>
              <a:t>‹#›</a:t>
            </a:fld>
            <a:endParaRPr lang="en-US"/>
          </a:p>
        </p:txBody>
      </p:sp>
    </p:spTree>
    <p:extLst>
      <p:ext uri="{BB962C8B-B14F-4D97-AF65-F5344CB8AC3E}">
        <p14:creationId xmlns:p14="http://schemas.microsoft.com/office/powerpoint/2010/main" val="248144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732372"/>
            <a:ext cx="2926080"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732372"/>
            <a:ext cx="9997440"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DD6791-3243-430F-B38F-EDB299C01DE6}"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D6DAF9-6DB2-4B74-98FB-CF9E6C886BFB}" type="slidenum">
              <a:rPr lang="en-US"/>
              <a:pPr>
                <a:defRPr/>
              </a:pPr>
              <a:t>‹#›</a:t>
            </a:fld>
            <a:endParaRPr lang="en-US"/>
          </a:p>
        </p:txBody>
      </p:sp>
    </p:spTree>
    <p:extLst>
      <p:ext uri="{BB962C8B-B14F-4D97-AF65-F5344CB8AC3E}">
        <p14:creationId xmlns:p14="http://schemas.microsoft.com/office/powerpoint/2010/main" val="4156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26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1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06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3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1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6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54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1D8BD707-D9CF-40AE-B4C6-C98DA3205C09}" type="datetimeFigureOut">
              <a:rPr lang="en-US" smtClean="0"/>
              <a:pPr/>
              <a:t>4/9/2022</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054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401205"/>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
        <p:nvSpPr>
          <p:cNvPr id="1029" name="Text Placeholder 7"/>
          <p:cNvSpPr>
            <a:spLocks noGrp="1"/>
          </p:cNvSpPr>
          <p:nvPr>
            <p:ph type="body" idx="1"/>
          </p:nvPr>
        </p:nvSpPr>
        <p:spPr bwMode="auto">
          <a:xfrm>
            <a:off x="486834" y="2071688"/>
            <a:ext cx="13900151" cy="6034485"/>
          </a:xfrm>
          <a:prstGeom prst="rect">
            <a:avLst/>
          </a:prstGeom>
          <a:noFill/>
          <a:ln w="9525">
            <a:noFill/>
            <a:miter lim="800000"/>
            <a:headEnd/>
            <a:tailEnd/>
          </a:ln>
        </p:spPr>
        <p:txBody>
          <a:bodyPr vert="horz" wrap="square" lIns="104471" tIns="52236" rIns="104471" bIns="522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10363200" y="103188"/>
            <a:ext cx="4023784" cy="382985"/>
          </a:xfrm>
          <a:prstGeom prst="rect">
            <a:avLst/>
          </a:prstGeom>
        </p:spPr>
        <p:txBody>
          <a:bodyPr vert="horz" lIns="104471" tIns="52236" rIns="104471" bIns="52236"/>
          <a:lstStyle>
            <a:lvl1pPr algn="l" eaLnBrk="1" fontAlgn="auto" latinLnBrk="0" hangingPunct="1">
              <a:spcBef>
                <a:spcPts val="0"/>
              </a:spcBef>
              <a:spcAft>
                <a:spcPts val="0"/>
              </a:spcAft>
              <a:defRPr kumimoji="0" sz="1750">
                <a:solidFill>
                  <a:schemeClr val="accent1">
                    <a:shade val="75000"/>
                  </a:schemeClr>
                </a:solidFill>
                <a:latin typeface="+mn-lt"/>
                <a:cs typeface="+mn-cs"/>
              </a:defRPr>
            </a:lvl1pPr>
          </a:lstStyle>
          <a:p>
            <a:pPr>
              <a:defRPr/>
            </a:pPr>
            <a:fld id="{05AA1FFA-CDC5-4901-8613-94D831FBD635}" type="datetimeFigureOut">
              <a:rPr lang="en-US"/>
              <a:pPr>
                <a:defRPr/>
              </a:pPr>
              <a:t>4/9/2022</a:t>
            </a:fld>
            <a:endParaRPr lang="en-US"/>
          </a:p>
        </p:txBody>
      </p:sp>
      <p:sp>
        <p:nvSpPr>
          <p:cNvPr id="28" name="Footer Placeholder 27"/>
          <p:cNvSpPr>
            <a:spLocks noGrp="1"/>
          </p:cNvSpPr>
          <p:nvPr>
            <p:ph type="ftr" sz="quarter" idx="3"/>
          </p:nvPr>
        </p:nvSpPr>
        <p:spPr>
          <a:xfrm>
            <a:off x="4999567" y="103188"/>
            <a:ext cx="5363633" cy="382985"/>
          </a:xfrm>
          <a:prstGeom prst="rect">
            <a:avLst/>
          </a:prstGeom>
        </p:spPr>
        <p:txBody>
          <a:bodyPr vert="horz" lIns="104471" tIns="52236" rIns="104471" bIns="52236"/>
          <a:lstStyle>
            <a:lvl1pPr algn="r" eaLnBrk="1" fontAlgn="auto" latinLnBrk="0" hangingPunct="1">
              <a:spcBef>
                <a:spcPts val="0"/>
              </a:spcBef>
              <a:spcAft>
                <a:spcPts val="0"/>
              </a:spcAft>
              <a:defRPr kumimoji="0" sz="175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13167784" y="8636000"/>
            <a:ext cx="1219200" cy="325438"/>
          </a:xfrm>
          <a:prstGeom prst="rect">
            <a:avLst/>
          </a:prstGeom>
        </p:spPr>
        <p:txBody>
          <a:bodyPr vert="horz" lIns="104471" tIns="52236" rIns="104471" bIns="52236"/>
          <a:lstStyle>
            <a:lvl1pPr algn="r" eaLnBrk="1" fontAlgn="auto" latinLnBrk="0" hangingPunct="1">
              <a:spcBef>
                <a:spcPts val="0"/>
              </a:spcBef>
              <a:spcAft>
                <a:spcPts val="0"/>
              </a:spcAft>
              <a:defRPr kumimoji="0" sz="1750">
                <a:solidFill>
                  <a:schemeClr val="accent1">
                    <a:shade val="75000"/>
                  </a:schemeClr>
                </a:solidFill>
                <a:latin typeface="+mn-lt"/>
                <a:cs typeface="+mn-cs"/>
              </a:defRPr>
            </a:lvl1pPr>
          </a:lstStyle>
          <a:p>
            <a:pPr>
              <a:defRPr/>
            </a:pPr>
            <a:fld id="{0551B926-63AF-40D2-A294-AC9BBD34DA2B}" type="slidenum">
              <a:rPr lang="en-US"/>
              <a:pPr>
                <a:defRPr/>
              </a:pPr>
              <a:t>‹#›</a:t>
            </a:fld>
            <a:endParaRPr lang="en-US"/>
          </a:p>
        </p:txBody>
      </p:sp>
      <p:sp>
        <p:nvSpPr>
          <p:cNvPr id="10" name="Title Placeholder 9"/>
          <p:cNvSpPr>
            <a:spLocks noGrp="1"/>
          </p:cNvSpPr>
          <p:nvPr>
            <p:ph type="title"/>
          </p:nvPr>
        </p:nvSpPr>
        <p:spPr>
          <a:xfrm>
            <a:off x="486834" y="611188"/>
            <a:ext cx="13900151" cy="1115219"/>
          </a:xfrm>
          <a:prstGeom prst="rect">
            <a:avLst/>
          </a:prstGeom>
        </p:spPr>
        <p:txBody>
          <a:bodyPr vert="horz" lIns="104471" tIns="52236" rIns="104471" bIns="52236" anchor="ctr">
            <a:normAutofit/>
          </a:bodyPr>
          <a:lstStyle/>
          <a:p>
            <a:r>
              <a:rPr lang="en-US"/>
              <a:t>Click to edit Master title style</a:t>
            </a:r>
          </a:p>
        </p:txBody>
      </p:sp>
      <p:sp>
        <p:nvSpPr>
          <p:cNvPr id="9" name="Straight Connector 8"/>
          <p:cNvSpPr>
            <a:spLocks noChangeShapeType="1"/>
          </p:cNvSpPr>
          <p:nvPr/>
        </p:nvSpPr>
        <p:spPr bwMode="auto">
          <a:xfrm>
            <a:off x="822960" y="1401205"/>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
        <p:nvSpPr>
          <p:cNvPr id="12" name="Straight Connector 11"/>
          <p:cNvSpPr>
            <a:spLocks noChangeShapeType="1"/>
          </p:cNvSpPr>
          <p:nvPr/>
        </p:nvSpPr>
        <p:spPr bwMode="auto">
          <a:xfrm>
            <a:off x="822960" y="1410656"/>
            <a:ext cx="13807440"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sz="3375" dirty="0">
              <a:latin typeface="+mn-lt"/>
              <a:cs typeface="+mn-cs"/>
            </a:endParaRPr>
          </a:p>
        </p:txBody>
      </p:sp>
    </p:spTree>
    <p:extLst>
      <p:ext uri="{BB962C8B-B14F-4D97-AF65-F5344CB8AC3E}">
        <p14:creationId xmlns:p14="http://schemas.microsoft.com/office/powerpoint/2010/main" val="4152564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5125"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5125">
          <a:solidFill>
            <a:schemeClr val="tx2"/>
          </a:solidFill>
          <a:latin typeface="Franklin Gothic Medium" pitchFamily="34" charset="0"/>
        </a:defRPr>
      </a:lvl2pPr>
      <a:lvl3pPr algn="l" rtl="0" eaLnBrk="0" fontAlgn="base" hangingPunct="0">
        <a:spcBef>
          <a:spcPct val="0"/>
        </a:spcBef>
        <a:spcAft>
          <a:spcPct val="0"/>
        </a:spcAft>
        <a:defRPr sz="5125">
          <a:solidFill>
            <a:schemeClr val="tx2"/>
          </a:solidFill>
          <a:latin typeface="Franklin Gothic Medium" pitchFamily="34" charset="0"/>
        </a:defRPr>
      </a:lvl3pPr>
      <a:lvl4pPr algn="l" rtl="0" eaLnBrk="0" fontAlgn="base" hangingPunct="0">
        <a:spcBef>
          <a:spcPct val="0"/>
        </a:spcBef>
        <a:spcAft>
          <a:spcPct val="0"/>
        </a:spcAft>
        <a:defRPr sz="5125">
          <a:solidFill>
            <a:schemeClr val="tx2"/>
          </a:solidFill>
          <a:latin typeface="Franklin Gothic Medium" pitchFamily="34" charset="0"/>
        </a:defRPr>
      </a:lvl4pPr>
      <a:lvl5pPr algn="l" rtl="0" eaLnBrk="0" fontAlgn="base" hangingPunct="0">
        <a:spcBef>
          <a:spcPct val="0"/>
        </a:spcBef>
        <a:spcAft>
          <a:spcPct val="0"/>
        </a:spcAft>
        <a:defRPr sz="5125">
          <a:solidFill>
            <a:schemeClr val="tx2"/>
          </a:solidFill>
          <a:latin typeface="Franklin Gothic Medium" pitchFamily="34" charset="0"/>
        </a:defRPr>
      </a:lvl5pPr>
      <a:lvl6pPr marL="652946" algn="l" rtl="0" fontAlgn="base">
        <a:spcBef>
          <a:spcPct val="0"/>
        </a:spcBef>
        <a:spcAft>
          <a:spcPct val="0"/>
        </a:spcAft>
        <a:defRPr sz="5125">
          <a:solidFill>
            <a:schemeClr val="tx2"/>
          </a:solidFill>
          <a:latin typeface="Franklin Gothic Medium" pitchFamily="34" charset="0"/>
        </a:defRPr>
      </a:lvl6pPr>
      <a:lvl7pPr marL="1305895" algn="l" rtl="0" fontAlgn="base">
        <a:spcBef>
          <a:spcPct val="0"/>
        </a:spcBef>
        <a:spcAft>
          <a:spcPct val="0"/>
        </a:spcAft>
        <a:defRPr sz="5125">
          <a:solidFill>
            <a:schemeClr val="tx2"/>
          </a:solidFill>
          <a:latin typeface="Franklin Gothic Medium" pitchFamily="34" charset="0"/>
        </a:defRPr>
      </a:lvl7pPr>
      <a:lvl8pPr marL="1958843" algn="l" rtl="0" fontAlgn="base">
        <a:spcBef>
          <a:spcPct val="0"/>
        </a:spcBef>
        <a:spcAft>
          <a:spcPct val="0"/>
        </a:spcAft>
        <a:defRPr sz="5125">
          <a:solidFill>
            <a:schemeClr val="tx2"/>
          </a:solidFill>
          <a:latin typeface="Franklin Gothic Medium" pitchFamily="34" charset="0"/>
        </a:defRPr>
      </a:lvl8pPr>
      <a:lvl9pPr marL="2611791" algn="l" rtl="0" fontAlgn="base">
        <a:spcBef>
          <a:spcPct val="0"/>
        </a:spcBef>
        <a:spcAft>
          <a:spcPct val="0"/>
        </a:spcAft>
        <a:defRPr sz="5125">
          <a:solidFill>
            <a:schemeClr val="tx2"/>
          </a:solidFill>
          <a:latin typeface="Franklin Gothic Medium" pitchFamily="34" charset="0"/>
        </a:defRPr>
      </a:lvl9pPr>
    </p:titleStyle>
    <p:bodyStyle>
      <a:lvl1pPr marL="488156" indent="-488156" algn="l" rtl="0" eaLnBrk="0" fontAlgn="base" hangingPunct="0">
        <a:spcBef>
          <a:spcPct val="20000"/>
        </a:spcBef>
        <a:spcAft>
          <a:spcPct val="0"/>
        </a:spcAft>
        <a:buClr>
          <a:schemeClr val="accent1"/>
        </a:buClr>
        <a:buSzPct val="70000"/>
        <a:buFont typeface="Wingdings 2" pitchFamily="18" charset="2"/>
        <a:buChar char=""/>
        <a:defRPr sz="4625" kern="1200">
          <a:solidFill>
            <a:schemeClr val="tx2"/>
          </a:solidFill>
          <a:latin typeface="+mn-lt"/>
          <a:ea typeface="+mn-ea"/>
          <a:cs typeface="+mn-cs"/>
        </a:defRPr>
      </a:lvl1pPr>
      <a:lvl2pPr marL="1059656" indent="-406798" algn="l" rtl="0" eaLnBrk="0" fontAlgn="base" hangingPunct="0">
        <a:spcBef>
          <a:spcPct val="20000"/>
        </a:spcBef>
        <a:spcAft>
          <a:spcPct val="0"/>
        </a:spcAft>
        <a:buClr>
          <a:schemeClr val="accent1"/>
        </a:buClr>
        <a:buSzPct val="70000"/>
        <a:buFont typeface="Wingdings 2" pitchFamily="18" charset="2"/>
        <a:buChar char=""/>
        <a:defRPr sz="4000" kern="1200">
          <a:solidFill>
            <a:schemeClr val="tx2"/>
          </a:solidFill>
          <a:latin typeface="+mn-lt"/>
          <a:ea typeface="+mn-ea"/>
          <a:cs typeface="+mn-cs"/>
        </a:defRPr>
      </a:lvl2pPr>
      <a:lvl3pPr marL="1631156" indent="-325438" algn="l" rtl="0" eaLnBrk="0" fontAlgn="base" hangingPunct="0">
        <a:spcBef>
          <a:spcPct val="20000"/>
        </a:spcBef>
        <a:spcAft>
          <a:spcPct val="0"/>
        </a:spcAft>
        <a:buClr>
          <a:schemeClr val="accent1"/>
        </a:buClr>
        <a:buSzPct val="70000"/>
        <a:buFont typeface="Wingdings 2" pitchFamily="18" charset="2"/>
        <a:buChar char=""/>
        <a:defRPr sz="3375" kern="1200">
          <a:solidFill>
            <a:schemeClr val="tx2"/>
          </a:solidFill>
          <a:latin typeface="+mn-lt"/>
          <a:ea typeface="+mn-ea"/>
          <a:cs typeface="+mn-cs"/>
        </a:defRPr>
      </a:lvl3pPr>
      <a:lvl4pPr marL="2284016" indent="-325438" algn="l" rtl="0" eaLnBrk="0" fontAlgn="base" hangingPunct="0">
        <a:spcBef>
          <a:spcPct val="20000"/>
        </a:spcBef>
        <a:spcAft>
          <a:spcPct val="0"/>
        </a:spcAft>
        <a:buClr>
          <a:schemeClr val="accent1"/>
        </a:buClr>
        <a:buSzPct val="70000"/>
        <a:buFont typeface="Wingdings 2" pitchFamily="18" charset="2"/>
        <a:buChar char=""/>
        <a:defRPr sz="2875" kern="1200">
          <a:solidFill>
            <a:schemeClr val="tx2"/>
          </a:solidFill>
          <a:latin typeface="+mn-lt"/>
          <a:ea typeface="+mn-ea"/>
          <a:cs typeface="+mn-cs"/>
        </a:defRPr>
      </a:lvl4pPr>
      <a:lvl5pPr marL="2936875" indent="-325438"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3591206" indent="-326473" algn="l" rtl="0" eaLnBrk="1" latinLnBrk="0" hangingPunct="1">
        <a:spcBef>
          <a:spcPct val="20000"/>
        </a:spcBef>
        <a:buClr>
          <a:schemeClr val="accent1"/>
        </a:buClr>
        <a:buSzPct val="60000"/>
        <a:buFont typeface="Wingdings 2"/>
        <a:buChar char=""/>
        <a:defRPr kumimoji="0" sz="2625" kern="1200">
          <a:solidFill>
            <a:schemeClr val="tx2"/>
          </a:solidFill>
          <a:latin typeface="+mn-lt"/>
          <a:ea typeface="+mn-ea"/>
          <a:cs typeface="+mn-cs"/>
        </a:defRPr>
      </a:lvl6pPr>
      <a:lvl7pPr marL="4244153" indent="-326473" algn="l" rtl="0" eaLnBrk="1" latinLnBrk="0" hangingPunct="1">
        <a:spcBef>
          <a:spcPct val="20000"/>
        </a:spcBef>
        <a:buClr>
          <a:schemeClr val="accent1"/>
        </a:buClr>
        <a:buSzPct val="60000"/>
        <a:buFont typeface="Wingdings 2"/>
        <a:buChar char=""/>
        <a:defRPr kumimoji="0" sz="2250" kern="1200">
          <a:solidFill>
            <a:schemeClr val="tx2"/>
          </a:solidFill>
          <a:latin typeface="+mn-lt"/>
          <a:ea typeface="+mn-ea"/>
          <a:cs typeface="+mn-cs"/>
        </a:defRPr>
      </a:lvl7pPr>
      <a:lvl8pPr marL="4897103" indent="-326473" algn="l" rtl="0" eaLnBrk="1" latinLnBrk="0" hangingPunct="1">
        <a:spcBef>
          <a:spcPct val="20000"/>
        </a:spcBef>
        <a:buClr>
          <a:schemeClr val="accent1"/>
        </a:buClr>
        <a:buSzPct val="60000"/>
        <a:buFont typeface="Wingdings 2"/>
        <a:buChar char=""/>
        <a:defRPr kumimoji="0" sz="2250" kern="1200" baseline="0">
          <a:solidFill>
            <a:schemeClr val="tx2"/>
          </a:solidFill>
          <a:latin typeface="+mn-lt"/>
          <a:ea typeface="+mn-ea"/>
          <a:cs typeface="+mn-cs"/>
        </a:defRPr>
      </a:lvl8pPr>
      <a:lvl9pPr marL="5550050" indent="-326473"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2946" algn="l" rtl="0" eaLnBrk="1" latinLnBrk="0" hangingPunct="1">
        <a:defRPr kumimoji="0" kern="1200">
          <a:solidFill>
            <a:schemeClr val="tx1"/>
          </a:solidFill>
          <a:latin typeface="+mn-lt"/>
          <a:ea typeface="+mn-ea"/>
          <a:cs typeface="+mn-cs"/>
        </a:defRPr>
      </a:lvl2pPr>
      <a:lvl3pPr marL="1305895" algn="l" rtl="0" eaLnBrk="1" latinLnBrk="0" hangingPunct="1">
        <a:defRPr kumimoji="0" kern="1200">
          <a:solidFill>
            <a:schemeClr val="tx1"/>
          </a:solidFill>
          <a:latin typeface="+mn-lt"/>
          <a:ea typeface="+mn-ea"/>
          <a:cs typeface="+mn-cs"/>
        </a:defRPr>
      </a:lvl3pPr>
      <a:lvl4pPr marL="1958843" algn="l" rtl="0" eaLnBrk="1" latinLnBrk="0" hangingPunct="1">
        <a:defRPr kumimoji="0" kern="1200">
          <a:solidFill>
            <a:schemeClr val="tx1"/>
          </a:solidFill>
          <a:latin typeface="+mn-lt"/>
          <a:ea typeface="+mn-ea"/>
          <a:cs typeface="+mn-cs"/>
        </a:defRPr>
      </a:lvl4pPr>
      <a:lvl5pPr marL="2611791" algn="l" rtl="0" eaLnBrk="1" latinLnBrk="0" hangingPunct="1">
        <a:defRPr kumimoji="0" kern="1200">
          <a:solidFill>
            <a:schemeClr val="tx1"/>
          </a:solidFill>
          <a:latin typeface="+mn-lt"/>
          <a:ea typeface="+mn-ea"/>
          <a:cs typeface="+mn-cs"/>
        </a:defRPr>
      </a:lvl5pPr>
      <a:lvl6pPr marL="3264735" algn="l" rtl="0" eaLnBrk="1" latinLnBrk="0" hangingPunct="1">
        <a:defRPr kumimoji="0" kern="1200">
          <a:solidFill>
            <a:schemeClr val="tx1"/>
          </a:solidFill>
          <a:latin typeface="+mn-lt"/>
          <a:ea typeface="+mn-ea"/>
          <a:cs typeface="+mn-cs"/>
        </a:defRPr>
      </a:lvl6pPr>
      <a:lvl7pPr marL="3917683" algn="l" rtl="0" eaLnBrk="1" latinLnBrk="0" hangingPunct="1">
        <a:defRPr kumimoji="0" kern="1200">
          <a:solidFill>
            <a:schemeClr val="tx1"/>
          </a:solidFill>
          <a:latin typeface="+mn-lt"/>
          <a:ea typeface="+mn-ea"/>
          <a:cs typeface="+mn-cs"/>
        </a:defRPr>
      </a:lvl7pPr>
      <a:lvl8pPr marL="4570629" algn="l" rtl="0" eaLnBrk="1" latinLnBrk="0" hangingPunct="1">
        <a:defRPr kumimoji="0" kern="1200">
          <a:solidFill>
            <a:schemeClr val="tx1"/>
          </a:solidFill>
          <a:latin typeface="+mn-lt"/>
          <a:ea typeface="+mn-ea"/>
          <a:cs typeface="+mn-cs"/>
        </a:defRPr>
      </a:lvl8pPr>
      <a:lvl9pPr marL="522357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thedailystar.net/business/economy/bangladesh-gdp-growth-rate-2018-19-8.13-per-cent-1717291"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dhakatribune.com/bangladesh/foreign-affairs/2019/06/14/bangladesh-sees-record-growth-in-fdi-trend-likely-to-continu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1524000"/>
          </a:xfrm>
        </p:spPr>
        <p:txBody>
          <a:bodyPr>
            <a:normAutofit/>
          </a:bodyPr>
          <a:lstStyle/>
          <a:p>
            <a:r>
              <a:rPr lang="en-US" sz="5300" b="1" dirty="0">
                <a:latin typeface="Eras Bold ITC" pitchFamily="34" charset="0"/>
              </a:rPr>
              <a:t>Economy of Bangladesh</a:t>
            </a:r>
          </a:p>
        </p:txBody>
      </p:sp>
      <p:sp>
        <p:nvSpPr>
          <p:cNvPr id="3" name="Subtitle 2"/>
          <p:cNvSpPr>
            <a:spLocks noGrp="1"/>
          </p:cNvSpPr>
          <p:nvPr>
            <p:ph type="subTitle" idx="1"/>
          </p:nvPr>
        </p:nvSpPr>
        <p:spPr>
          <a:xfrm>
            <a:off x="609600" y="2336800"/>
            <a:ext cx="13533120" cy="6096000"/>
          </a:xfrm>
        </p:spPr>
        <p:txBody>
          <a:bodyPr>
            <a:normAutofit fontScale="47500" lnSpcReduction="20000"/>
          </a:bodyPr>
          <a:lstStyle/>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r>
              <a:rPr lang="en-US" sz="10100" b="1" dirty="0">
                <a:solidFill>
                  <a:schemeClr val="tx1"/>
                </a:solidFill>
                <a:latin typeface="Eras Bold ITC" pitchFamily="34" charset="0"/>
              </a:rPr>
              <a:t>Md. </a:t>
            </a:r>
            <a:r>
              <a:rPr lang="en-US" sz="10100" b="1" dirty="0" err="1">
                <a:solidFill>
                  <a:schemeClr val="tx1"/>
                </a:solidFill>
                <a:latin typeface="Eras Bold ITC" pitchFamily="34" charset="0"/>
              </a:rPr>
              <a:t>Fouad</a:t>
            </a:r>
            <a:r>
              <a:rPr lang="en-US" sz="10100" b="1" dirty="0">
                <a:solidFill>
                  <a:schemeClr val="tx1"/>
                </a:solidFill>
                <a:latin typeface="Eras Bold ITC" pitchFamily="34" charset="0"/>
              </a:rPr>
              <a:t> </a:t>
            </a:r>
            <a:r>
              <a:rPr lang="en-US" sz="10100" b="1" dirty="0" err="1">
                <a:solidFill>
                  <a:schemeClr val="tx1"/>
                </a:solidFill>
                <a:latin typeface="Eras Bold ITC" pitchFamily="34" charset="0"/>
              </a:rPr>
              <a:t>Hossain</a:t>
            </a:r>
            <a:r>
              <a:rPr lang="en-US" sz="10100" b="1" dirty="0">
                <a:solidFill>
                  <a:schemeClr val="tx1"/>
                </a:solidFill>
                <a:latin typeface="Eras Bold ITC" pitchFamily="34" charset="0"/>
              </a:rPr>
              <a:t> </a:t>
            </a:r>
            <a:r>
              <a:rPr lang="en-US" sz="10100" b="1" dirty="0" err="1">
                <a:solidFill>
                  <a:schemeClr val="tx1"/>
                </a:solidFill>
                <a:latin typeface="Eras Bold ITC" pitchFamily="34" charset="0"/>
              </a:rPr>
              <a:t>Sarker</a:t>
            </a:r>
            <a:endParaRPr lang="en-US" sz="10100" b="1" dirty="0">
              <a:solidFill>
                <a:schemeClr val="tx1"/>
              </a:solidFill>
              <a:latin typeface="Eras Bold ITC" pitchFamily="34" charset="0"/>
            </a:endParaRPr>
          </a:p>
          <a:p>
            <a:r>
              <a:rPr lang="en-US" sz="10100" b="1" dirty="0" smtClean="0">
                <a:solidFill>
                  <a:schemeClr val="tx1"/>
                </a:solidFill>
                <a:latin typeface="Eras Bold ITC" pitchFamily="34" charset="0"/>
              </a:rPr>
              <a:t>Associate </a:t>
            </a:r>
            <a:r>
              <a:rPr lang="en-US" sz="10100" b="1" dirty="0">
                <a:solidFill>
                  <a:schemeClr val="tx1"/>
                </a:solidFill>
                <a:latin typeface="Eras Bold ITC" pitchFamily="34" charset="0"/>
              </a:rPr>
              <a:t>Professor &amp; Head</a:t>
            </a:r>
          </a:p>
          <a:p>
            <a:r>
              <a:rPr lang="en-US" sz="10100" b="1" dirty="0">
                <a:solidFill>
                  <a:schemeClr val="tx1"/>
                </a:solidFill>
                <a:latin typeface="Eras Bold ITC" pitchFamily="34" charset="0"/>
              </a:rPr>
              <a:t>Department of Development Studies</a:t>
            </a:r>
          </a:p>
          <a:p>
            <a:r>
              <a:rPr lang="en-US" sz="10100" b="1" dirty="0">
                <a:solidFill>
                  <a:schemeClr val="tx1"/>
                </a:solidFill>
                <a:latin typeface="Eras Bold ITC" pitchFamily="34" charset="0"/>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5791200" y="32004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http://www.ecojesuit.com/wp-content/uploads/2015/09/2015_08_31_Reflection_Photo1.png"/>
          <p:cNvPicPr>
            <a:picLocks noChangeAspect="1" noChangeArrowheads="1"/>
          </p:cNvPicPr>
          <p:nvPr/>
        </p:nvPicPr>
        <p:blipFill>
          <a:blip r:embed="rId2"/>
          <a:srcRect/>
          <a:stretch>
            <a:fillRect/>
          </a:stretch>
        </p:blipFill>
        <p:spPr bwMode="auto">
          <a:xfrm>
            <a:off x="-1584960" y="-304800"/>
            <a:ext cx="18231693" cy="944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2041 Expectations</a:t>
            </a:r>
          </a:p>
        </p:txBody>
      </p:sp>
      <p:sp>
        <p:nvSpPr>
          <p:cNvPr id="3" name="Rectangle 2"/>
          <p:cNvSpPr/>
          <p:nvPr/>
        </p:nvSpPr>
        <p:spPr>
          <a:xfrm>
            <a:off x="1115568" y="2032001"/>
            <a:ext cx="11948160" cy="6422297"/>
          </a:xfrm>
          <a:prstGeom prst="rect">
            <a:avLst/>
          </a:prstGeom>
        </p:spPr>
        <p:txBody>
          <a:bodyPr wrap="square" lIns="135852" tIns="67926" rIns="135852" bIns="67926">
            <a:spAutoFit/>
          </a:bodyPr>
          <a:lstStyle/>
          <a:p>
            <a:pPr marL="0" marR="0" lvl="0" indent="0" algn="just" defTabSz="1358524"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The government's Vision 2041, which is a continuation of Vision 2021, aims to carry the development journey of Bangladesh that Bangabandhu had dreamed of – to end absolute poverty and to graduate into a higher middle-income status by 2031 and a developed country by 2041.</a:t>
            </a:r>
          </a:p>
          <a:p>
            <a:pPr marL="0" marR="0" lvl="0" indent="0" algn="just" defTabSz="1358524" rtl="0" eaLnBrk="1" fontAlgn="auto" latinLnBrk="0" hangingPunct="1">
              <a:lnSpc>
                <a:spcPct val="150000"/>
              </a:lnSpc>
              <a:spcBef>
                <a:spcPts val="0"/>
              </a:spcBef>
              <a:spcAft>
                <a:spcPts val="0"/>
              </a:spcAft>
              <a:buClrTx/>
              <a:buSzTx/>
              <a:buFontTx/>
              <a:buNone/>
              <a:tabLst/>
              <a:defRPr/>
            </a:pPr>
            <a:endParaRPr lang="en-US" sz="2400" b="1" dirty="0">
              <a:solidFill>
                <a:prstClr val="black"/>
              </a:solidFill>
              <a:latin typeface="Calibri" pitchFamily="34" charset="0"/>
            </a:endParaRPr>
          </a:p>
          <a:p>
            <a:pPr marL="0" marR="0" lvl="0" indent="0" algn="just" defTabSz="1358524"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Calibri" pitchFamily="34" charset="0"/>
              </a:rPr>
              <a:t>T</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he per capita income will be US$ 5500 by 2031 while it will be US$ 16000 in 2041.</a:t>
            </a:r>
            <a:endParaRPr lang="en-US" sz="3000" b="1" dirty="0">
              <a:solidFill>
                <a:prstClr val="black"/>
              </a:solidFill>
              <a:latin typeface="Calibri" pitchFamily="34" charset="0"/>
            </a:endParaRP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391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742950" y="1333500"/>
            <a:ext cx="13887450" cy="7620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91440" tIns="45720" rIns="91440" bIns="45720"/>
          <a:lstStyle/>
          <a:p>
            <a:pPr algn="just" defTabSz="1143000" fontAlgn="base">
              <a:lnSpc>
                <a:spcPct val="125000"/>
              </a:lnSpc>
              <a:spcAft>
                <a:spcPct val="0"/>
              </a:spcAft>
            </a:pPr>
            <a:r>
              <a:rPr lang="en-US" sz="2750" dirty="0">
                <a:solidFill>
                  <a:prstClr val="black"/>
                </a:solidFill>
                <a:latin typeface="Tahoma" pitchFamily="34" charset="0"/>
                <a:ea typeface="Tahoma" pitchFamily="34" charset="0"/>
                <a:cs typeface="Tahoma" pitchFamily="34" charset="0"/>
              </a:rPr>
              <a:t>Bangladesh Vision 2041 (Vision '41) is a national strategic plan to further develop the socio-economic standing of the People's Republic of Bangladesh, issued by Prime Minister Sheikh </a:t>
            </a:r>
            <a:r>
              <a:rPr lang="en-US" sz="2750" dirty="0" err="1">
                <a:solidFill>
                  <a:prstClr val="black"/>
                </a:solidFill>
                <a:latin typeface="Tahoma" pitchFamily="34" charset="0"/>
                <a:ea typeface="Tahoma" pitchFamily="34" charset="0"/>
                <a:cs typeface="Tahoma" pitchFamily="34" charset="0"/>
              </a:rPr>
              <a:t>Hasina</a:t>
            </a:r>
            <a:r>
              <a:rPr lang="en-US" sz="2750" dirty="0">
                <a:solidFill>
                  <a:prstClr val="black"/>
                </a:solidFill>
                <a:latin typeface="Tahoma" pitchFamily="34" charset="0"/>
                <a:ea typeface="Tahoma" pitchFamily="34" charset="0"/>
                <a:cs typeface="Tahoma" pitchFamily="34" charset="0"/>
              </a:rPr>
              <a:t> and formulated by the National Economic Council.</a:t>
            </a:r>
          </a:p>
          <a:p>
            <a:pPr algn="just" defTabSz="1143000" fontAlgn="base">
              <a:lnSpc>
                <a:spcPct val="125000"/>
              </a:lnSpc>
              <a:spcAft>
                <a:spcPct val="0"/>
              </a:spcAft>
            </a:pPr>
            <a:endParaRPr lang="en-US" sz="2750" dirty="0">
              <a:solidFill>
                <a:prstClr val="black"/>
              </a:solidFill>
              <a:latin typeface="Tahoma" pitchFamily="34" charset="0"/>
              <a:ea typeface="Tahoma" pitchFamily="34" charset="0"/>
              <a:cs typeface="Tahoma" pitchFamily="34" charset="0"/>
            </a:endParaRPr>
          </a:p>
          <a:p>
            <a:pPr defTabSz="1143000" fontAlgn="base">
              <a:lnSpc>
                <a:spcPct val="125000"/>
              </a:lnSpc>
              <a:spcAft>
                <a:spcPct val="0"/>
              </a:spcAft>
            </a:pPr>
            <a:r>
              <a:rPr lang="en-US" sz="2750" b="1"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specific targets are: </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Per capita income of $12,500 (more than $16,000 in 2041 prices)</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Maintain 9% GDP growth until 2031.</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Increasing tax revenue to 15% of GDP.</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Export diversification.</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Increase life expectancy to 80 years.</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Extend universal health care to 75% of the population.</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Increase adult literacy rate to 100% by 2031.</a:t>
            </a:r>
          </a:p>
          <a:p>
            <a:pPr marL="342900" indent="-342900" algn="just" defTabSz="1143000" fontAlgn="base">
              <a:lnSpc>
                <a:spcPct val="125000"/>
              </a:lnSpc>
              <a:spcAft>
                <a:spcPct val="0"/>
              </a:spcAft>
              <a:buFont typeface="Wingdings" pitchFamily="2" charset="2"/>
              <a:buChar char="q"/>
              <a:defRPr/>
            </a:pPr>
            <a:r>
              <a:rPr lang="en-US" sz="2750" dirty="0">
                <a:solidFill>
                  <a:prstClr val="black"/>
                </a:solidFill>
                <a:latin typeface="Tahoma" pitchFamily="34" charset="0"/>
                <a:ea typeface="Tahoma" pitchFamily="34" charset="0"/>
                <a:cs typeface="Tahoma" pitchFamily="34" charset="0"/>
              </a:rPr>
              <a:t> Poverty will be decreased to 3% and Extreme poverty will be under 1% </a:t>
            </a:r>
          </a:p>
        </p:txBody>
      </p:sp>
      <p:sp>
        <p:nvSpPr>
          <p:cNvPr id="4" name="Rectangle 3"/>
          <p:cNvSpPr/>
          <p:nvPr/>
        </p:nvSpPr>
        <p:spPr>
          <a:xfrm>
            <a:off x="457200" y="285751"/>
            <a:ext cx="13716000" cy="1047749"/>
          </a:xfrm>
          <a:prstGeom prst="rect">
            <a:avLst/>
          </a:prstGeom>
          <a:no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lgn="ctr" defTabSz="1143000">
              <a:defRPr/>
            </a:pPr>
            <a:r>
              <a:rPr lang="en-US" sz="4500" b="1" dirty="0">
                <a:solidFill>
                  <a:srgbClr val="99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Vision 2041: Bangladesh as we want to see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4F335B4E-B354-488E-AAC0-0AAD2205BD84}"/>
              </a:ext>
            </a:extLst>
          </p:cNvPr>
          <p:cNvSpPr txBox="1"/>
          <p:nvPr/>
        </p:nvSpPr>
        <p:spPr>
          <a:xfrm>
            <a:off x="381000" y="2148500"/>
            <a:ext cx="13487400" cy="3539430"/>
          </a:xfrm>
          <a:prstGeom prst="rect">
            <a:avLst/>
          </a:prstGeom>
          <a:noFill/>
        </p:spPr>
        <p:txBody>
          <a:bodyPr wrap="square">
            <a:spAutoFit/>
          </a:bodyPr>
          <a:lstStyle/>
          <a:p>
            <a:pPr algn="just"/>
            <a:r>
              <a:rPr lang="en-US" sz="3200" dirty="0">
                <a:effectLst/>
                <a:ea typeface="Candara" panose="020E0502030303020204" pitchFamily="34" charset="0"/>
                <a:cs typeface="Candara" panose="020E0502030303020204" pitchFamily="34" charset="0"/>
              </a:rPr>
              <a:t>The BDP 2100 seeks to integrate the medium to long term aspirations of Bangladesh to </a:t>
            </a:r>
            <a:r>
              <a:rPr lang="en-US" sz="3200" b="1" dirty="0">
                <a:effectLst/>
                <a:ea typeface="Candara" panose="020E0502030303020204" pitchFamily="34" charset="0"/>
                <a:cs typeface="Candara" panose="020E0502030303020204" pitchFamily="34" charset="0"/>
              </a:rPr>
              <a:t>achieve upper middle income (UMIC) status and eliminate extreme poverty by 2030 and being a prosperous country beyond 2041 </a:t>
            </a:r>
            <a:r>
              <a:rPr lang="en-US" sz="3200" dirty="0">
                <a:effectLst/>
                <a:ea typeface="Candara" panose="020E0502030303020204" pitchFamily="34" charset="0"/>
                <a:cs typeface="Candara" panose="020E0502030303020204" pitchFamily="34" charset="0"/>
              </a:rPr>
              <a:t>with the longer term challenge of sustainable management of water, ecology, environment and land resources in the context of their interaction with natural disasters and climate change. </a:t>
            </a:r>
          </a:p>
          <a:p>
            <a:pPr algn="just"/>
            <a:endParaRPr lang="en-US" sz="3200" dirty="0"/>
          </a:p>
        </p:txBody>
      </p:sp>
      <p:pic>
        <p:nvPicPr>
          <p:cNvPr id="10" name="Picture 9">
            <a:extLst>
              <a:ext uri="{FF2B5EF4-FFF2-40B4-BE49-F238E27FC236}">
                <a16:creationId xmlns:a16="http://schemas.microsoft.com/office/drawing/2014/main" xmlns="" id="{4A06B6CD-900A-48E8-A364-C432A206CF36}"/>
              </a:ext>
            </a:extLst>
          </p:cNvPr>
          <p:cNvPicPr>
            <a:picLocks noChangeAspect="1"/>
          </p:cNvPicPr>
          <p:nvPr/>
        </p:nvPicPr>
        <p:blipFill>
          <a:blip r:embed="rId2"/>
          <a:stretch>
            <a:fillRect/>
          </a:stretch>
        </p:blipFill>
        <p:spPr>
          <a:xfrm>
            <a:off x="228600" y="5687930"/>
            <a:ext cx="12544093" cy="3046988"/>
          </a:xfrm>
          <a:prstGeom prst="rect">
            <a:avLst/>
          </a:prstGeom>
        </p:spPr>
      </p:pic>
    </p:spTree>
    <p:extLst>
      <p:ext uri="{BB962C8B-B14F-4D97-AF65-F5344CB8AC3E}">
        <p14:creationId xmlns:p14="http://schemas.microsoft.com/office/powerpoint/2010/main" val="13597668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9F0710D6-82CD-41BD-82AC-A03605070224}"/>
              </a:ext>
            </a:extLst>
          </p:cNvPr>
          <p:cNvPicPr>
            <a:picLocks noChangeAspect="1"/>
          </p:cNvPicPr>
          <p:nvPr/>
        </p:nvPicPr>
        <p:blipFill>
          <a:blip r:embed="rId2"/>
          <a:stretch>
            <a:fillRect/>
          </a:stretch>
        </p:blipFill>
        <p:spPr>
          <a:xfrm>
            <a:off x="380999" y="2362200"/>
            <a:ext cx="13868401" cy="6172200"/>
          </a:xfrm>
          <a:prstGeom prst="rect">
            <a:avLst/>
          </a:prstGeom>
          <a:solidFill>
            <a:schemeClr val="accent1"/>
          </a:solidFill>
          <a:ln>
            <a:solidFill>
              <a:schemeClr val="accent1">
                <a:lumMod val="40000"/>
                <a:lumOff val="60000"/>
              </a:schemeClr>
            </a:solidFill>
          </a:ln>
        </p:spPr>
      </p:pic>
    </p:spTree>
    <p:extLst>
      <p:ext uri="{BB962C8B-B14F-4D97-AF65-F5344CB8AC3E}">
        <p14:creationId xmlns:p14="http://schemas.microsoft.com/office/powerpoint/2010/main" val="114420320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742950" y="1333500"/>
            <a:ext cx="7524750" cy="7620000"/>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a:lstStyle/>
          <a:p>
            <a:pPr algn="just">
              <a:lnSpc>
                <a:spcPct val="114000"/>
              </a:lnSpc>
            </a:pPr>
            <a:r>
              <a:rPr lang="en-US" sz="2750" b="1" dirty="0">
                <a:effectLst>
                  <a:outerShdw blurRad="38100" dist="38100" dir="2700000" algn="tl">
                    <a:srgbClr val="000000">
                      <a:alpha val="43137"/>
                    </a:srgbClr>
                  </a:outerShdw>
                </a:effectLst>
                <a:latin typeface="Tahoma" pitchFamily="34" charset="0"/>
                <a:ea typeface="Tahoma" pitchFamily="34" charset="0"/>
                <a:cs typeface="Tahoma" pitchFamily="34" charset="0"/>
              </a:rPr>
              <a:t>Blue Economy: </a:t>
            </a:r>
            <a:r>
              <a:rPr lang="en-US" sz="2750" dirty="0">
                <a:latin typeface="Tahoma" pitchFamily="34" charset="0"/>
                <a:ea typeface="Tahoma" pitchFamily="34" charset="0"/>
                <a:cs typeface="Tahoma" pitchFamily="34" charset="0"/>
              </a:rPr>
              <a:t>Blue economy means extraction of the resources of the sea for the growth of an economy. </a:t>
            </a:r>
          </a:p>
          <a:p>
            <a:pPr algn="just">
              <a:lnSpc>
                <a:spcPct val="114000"/>
              </a:lnSpc>
            </a:pPr>
            <a:endParaRPr lang="en-US" sz="2750" dirty="0">
              <a:latin typeface="Tahoma" pitchFamily="34" charset="0"/>
              <a:ea typeface="Tahoma" pitchFamily="34" charset="0"/>
              <a:cs typeface="Tahoma" pitchFamily="34" charset="0"/>
            </a:endParaRPr>
          </a:p>
          <a:p>
            <a:pPr algn="just">
              <a:lnSpc>
                <a:spcPct val="114000"/>
              </a:lnSpc>
            </a:pPr>
            <a:r>
              <a:rPr lang="en-US" sz="2750" b="1" dirty="0">
                <a:latin typeface="Tahoma" pitchFamily="34" charset="0"/>
                <a:ea typeface="Tahoma" pitchFamily="34" charset="0"/>
                <a:cs typeface="Tahoma" pitchFamily="34" charset="0"/>
              </a:rPr>
              <a:t>Blue Economy in Bangladesh: </a:t>
            </a:r>
            <a:r>
              <a:rPr lang="en-US" sz="2750" dirty="0">
                <a:latin typeface="Tahoma" pitchFamily="34" charset="0"/>
                <a:ea typeface="Tahoma" pitchFamily="34" charset="0"/>
                <a:cs typeface="Tahoma" pitchFamily="34" charset="0"/>
              </a:rPr>
              <a:t>Bangladesh possesses an enormous body of water with the blessings of the Bay of Bengal situated in the southern part of Bangladesh. It has sovereign rights through international court verdicts on more than 118,813 square km of maritime territory, 200 nautical miles of exclusive economic zone, and 354 nautical miles of continental shelf from the Chittagong coast. It has raised hopes of extracting "plenty of resources" from the Bay of Bengal, considered by Bangladesh as its "third neighbor". </a:t>
            </a:r>
          </a:p>
        </p:txBody>
      </p:sp>
      <p:sp>
        <p:nvSpPr>
          <p:cNvPr id="4" name="Rectangle 3"/>
          <p:cNvSpPr/>
          <p:nvPr/>
        </p:nvSpPr>
        <p:spPr>
          <a:xfrm>
            <a:off x="457200" y="285751"/>
            <a:ext cx="13716000" cy="1047749"/>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defRPr/>
            </a:pPr>
            <a:r>
              <a:rPr lang="en-US" sz="4500" b="1" dirty="0">
                <a:solidFill>
                  <a:srgbClr val="9900CC"/>
                </a:solidFill>
                <a:latin typeface="Tahoma" pitchFamily="34" charset="0"/>
                <a:ea typeface="Tahoma" pitchFamily="34" charset="0"/>
                <a:cs typeface="Tahoma" pitchFamily="34" charset="0"/>
              </a:rPr>
              <a:t> BLUE ECONOMY and Bangladesh </a:t>
            </a:r>
          </a:p>
        </p:txBody>
      </p:sp>
      <p:pic>
        <p:nvPicPr>
          <p:cNvPr id="1026" name="Picture 2"/>
          <p:cNvPicPr>
            <a:picLocks noChangeAspect="1" noChangeArrowheads="1"/>
          </p:cNvPicPr>
          <p:nvPr/>
        </p:nvPicPr>
        <p:blipFill>
          <a:blip r:embed="rId2"/>
          <a:srcRect/>
          <a:stretch>
            <a:fillRect/>
          </a:stretch>
        </p:blipFill>
        <p:spPr bwMode="auto">
          <a:xfrm>
            <a:off x="8458200" y="1143000"/>
            <a:ext cx="5563405" cy="7905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7200" y="2"/>
            <a:ext cx="13716000" cy="914399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742950" y="1333500"/>
            <a:ext cx="13144500" cy="7620000"/>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a:lstStyle/>
          <a:p>
            <a:pPr algn="just">
              <a:lnSpc>
                <a:spcPct val="114000"/>
              </a:lnSpc>
            </a:pPr>
            <a:r>
              <a:rPr lang="en-US" sz="2750" b="1" dirty="0">
                <a:effectLst>
                  <a:outerShdw blurRad="38100" dist="38100" dir="2700000" algn="tl">
                    <a:srgbClr val="000000">
                      <a:alpha val="43137"/>
                    </a:srgbClr>
                  </a:outerShdw>
                </a:effectLst>
                <a:latin typeface="Tahoma" pitchFamily="34" charset="0"/>
                <a:ea typeface="Tahoma" pitchFamily="34" charset="0"/>
                <a:cs typeface="Tahoma" pitchFamily="34" charset="0"/>
              </a:rPr>
              <a:t>Gig Economy: </a:t>
            </a:r>
            <a:r>
              <a:rPr lang="en-US" sz="2750" dirty="0">
                <a:latin typeface="Tahoma" pitchFamily="34" charset="0"/>
                <a:ea typeface="Tahoma" pitchFamily="34" charset="0"/>
                <a:cs typeface="Tahoma" pitchFamily="34" charset="0"/>
              </a:rPr>
              <a:t>A gig economy is a free market system in which temporary positions are common and organizations contract with independent workers for short-term engagements. The term "gig" is a word meaning "a job for a specified period of time". Examples of gig employees in the workforce could include freelancers, independent contractors, project-based workers and temporary or part-time hires. The result of a gig economy is cheaper, more efficient services, such as </a:t>
            </a:r>
            <a:r>
              <a:rPr lang="en-US" sz="2750" dirty="0" err="1">
                <a:latin typeface="Tahoma" pitchFamily="34" charset="0"/>
                <a:ea typeface="Tahoma" pitchFamily="34" charset="0"/>
                <a:cs typeface="Tahoma" pitchFamily="34" charset="0"/>
              </a:rPr>
              <a:t>Uber</a:t>
            </a:r>
            <a:r>
              <a:rPr lang="en-US" sz="2750" dirty="0">
                <a:latin typeface="Tahoma" pitchFamily="34" charset="0"/>
                <a:ea typeface="Tahoma" pitchFamily="34" charset="0"/>
                <a:cs typeface="Tahoma" pitchFamily="34" charset="0"/>
              </a:rPr>
              <a:t>, </a:t>
            </a:r>
            <a:r>
              <a:rPr lang="en-US" sz="2750" dirty="0" err="1">
                <a:latin typeface="Tahoma" pitchFamily="34" charset="0"/>
                <a:ea typeface="Tahoma" pitchFamily="34" charset="0"/>
                <a:cs typeface="Tahoma" pitchFamily="34" charset="0"/>
              </a:rPr>
              <a:t>Pahtao</a:t>
            </a:r>
            <a:r>
              <a:rPr lang="en-US" sz="2750" dirty="0">
                <a:latin typeface="Tahoma" pitchFamily="34" charset="0"/>
                <a:ea typeface="Tahoma" pitchFamily="34" charset="0"/>
                <a:cs typeface="Tahoma" pitchFamily="34" charset="0"/>
              </a:rPr>
              <a:t> for those willing to use them. </a:t>
            </a:r>
          </a:p>
          <a:p>
            <a:pPr algn="just">
              <a:lnSpc>
                <a:spcPct val="114000"/>
              </a:lnSpc>
            </a:pPr>
            <a:endParaRPr lang="en-US" sz="2750" dirty="0">
              <a:latin typeface="Tahoma" pitchFamily="34" charset="0"/>
              <a:ea typeface="Tahoma" pitchFamily="34" charset="0"/>
              <a:cs typeface="Tahoma" pitchFamily="34" charset="0"/>
            </a:endParaRPr>
          </a:p>
          <a:p>
            <a:pPr algn="just">
              <a:lnSpc>
                <a:spcPct val="114000"/>
              </a:lnSpc>
            </a:pPr>
            <a:r>
              <a:rPr lang="en-US" sz="2750" b="1" dirty="0">
                <a:effectLst>
                  <a:outerShdw blurRad="38100" dist="38100" dir="2700000" algn="tl">
                    <a:srgbClr val="000000">
                      <a:alpha val="43137"/>
                    </a:srgbClr>
                  </a:outerShdw>
                </a:effectLst>
                <a:latin typeface="Tahoma" pitchFamily="34" charset="0"/>
                <a:ea typeface="Tahoma" pitchFamily="34" charset="0"/>
                <a:cs typeface="Tahoma" pitchFamily="34" charset="0"/>
              </a:rPr>
              <a:t>Key Takeaways</a:t>
            </a:r>
          </a:p>
          <a:p>
            <a:pPr marL="342900" indent="-342900" algn="just">
              <a:buFont typeface="Wingdings" pitchFamily="2" charset="2"/>
              <a:buChar char="§"/>
            </a:pPr>
            <a:r>
              <a:rPr lang="en-US" sz="2750" dirty="0">
                <a:latin typeface="Tahoma" pitchFamily="34" charset="0"/>
                <a:ea typeface="Tahoma" pitchFamily="34" charset="0"/>
                <a:cs typeface="Tahoma" pitchFamily="34" charset="0"/>
              </a:rPr>
              <a:t>The gig economy is based on flexible, temporary, or freelance jobs, often involving connecting with clients or customers through an online platform.</a:t>
            </a:r>
          </a:p>
          <a:p>
            <a:pPr marL="342900" indent="-342900" algn="just">
              <a:buFont typeface="Wingdings" pitchFamily="2" charset="2"/>
              <a:buChar char="§"/>
            </a:pPr>
            <a:r>
              <a:rPr lang="en-US" sz="2750" dirty="0">
                <a:latin typeface="Tahoma" pitchFamily="34" charset="0"/>
                <a:ea typeface="Tahoma" pitchFamily="34" charset="0"/>
                <a:cs typeface="Tahoma" pitchFamily="34" charset="0"/>
              </a:rPr>
              <a:t>The gig economy can benefit workers, businesses, and consumers by making work more adaptable to the needs of the moment and demand for flexible lifestyles.</a:t>
            </a:r>
          </a:p>
          <a:p>
            <a:pPr marL="342900" indent="-342900" algn="just">
              <a:buFont typeface="Wingdings" pitchFamily="2" charset="2"/>
              <a:buChar char="§"/>
            </a:pPr>
            <a:r>
              <a:rPr lang="en-US" sz="2750" dirty="0">
                <a:latin typeface="Tahoma" pitchFamily="34" charset="0"/>
                <a:ea typeface="Tahoma" pitchFamily="34" charset="0"/>
                <a:cs typeface="Tahoma" pitchFamily="34" charset="0"/>
              </a:rPr>
              <a:t>At the same time, the gig economy can have downsides due to the erosion of traditional economic relationships between workers, businesses, and clients.</a:t>
            </a:r>
          </a:p>
          <a:p>
            <a:pPr algn="just">
              <a:lnSpc>
                <a:spcPct val="114000"/>
              </a:lnSpc>
            </a:pPr>
            <a:endParaRPr lang="en-US" sz="2750" dirty="0">
              <a:latin typeface="Tahoma" pitchFamily="34" charset="0"/>
              <a:ea typeface="Tahoma" pitchFamily="34" charset="0"/>
              <a:cs typeface="Tahoma" pitchFamily="34" charset="0"/>
            </a:endParaRPr>
          </a:p>
        </p:txBody>
      </p:sp>
      <p:sp>
        <p:nvSpPr>
          <p:cNvPr id="4" name="Rectangle 3"/>
          <p:cNvSpPr/>
          <p:nvPr/>
        </p:nvSpPr>
        <p:spPr>
          <a:xfrm>
            <a:off x="171450" y="248429"/>
            <a:ext cx="13716000" cy="104774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defRPr/>
            </a:pPr>
            <a:r>
              <a:rPr lang="en-US" sz="4500" b="1" dirty="0">
                <a:solidFill>
                  <a:srgbClr val="9900CC"/>
                </a:solidFill>
                <a:latin typeface="Tahoma" pitchFamily="34" charset="0"/>
                <a:ea typeface="Tahoma" pitchFamily="34" charset="0"/>
                <a:cs typeface="Tahoma" pitchFamily="34" charset="0"/>
              </a:rPr>
              <a:t> Gig Economy and Bangladesh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2057400"/>
            <a:ext cx="8858250" cy="104774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lgn="ctr">
              <a:defRPr/>
            </a:pPr>
            <a:r>
              <a:rPr lang="en-US" sz="4500" b="1" dirty="0">
                <a:solidFill>
                  <a:srgbClr val="9900CC"/>
                </a:solidFill>
                <a:latin typeface="Tahoma" pitchFamily="34" charset="0"/>
                <a:ea typeface="Tahoma" pitchFamily="34" charset="0"/>
                <a:cs typeface="Tahoma" pitchFamily="34" charset="0"/>
              </a:rPr>
              <a:t> </a:t>
            </a:r>
            <a:r>
              <a:rPr lang="en-US" sz="4500" b="1" dirty="0" smtClean="0">
                <a:solidFill>
                  <a:srgbClr val="9900CC"/>
                </a:solidFill>
                <a:latin typeface="Tahoma" pitchFamily="34" charset="0"/>
                <a:ea typeface="Tahoma" pitchFamily="34" charset="0"/>
                <a:cs typeface="Tahoma" pitchFamily="34" charset="0"/>
              </a:rPr>
              <a:t>Open Discussion</a:t>
            </a:r>
            <a:endParaRPr lang="en-US" sz="4500" b="1" dirty="0">
              <a:solidFill>
                <a:srgbClr val="9900CC"/>
              </a:solidFill>
              <a:latin typeface="Tahoma" pitchFamily="34" charset="0"/>
              <a:ea typeface="Tahoma" pitchFamily="34" charset="0"/>
              <a:cs typeface="Tahoma" pitchFamily="34" charset="0"/>
            </a:endParaRPr>
          </a:p>
        </p:txBody>
      </p:sp>
      <p:sp>
        <p:nvSpPr>
          <p:cNvPr id="7" name="Rectangle 6"/>
          <p:cNvSpPr/>
          <p:nvPr/>
        </p:nvSpPr>
        <p:spPr>
          <a:xfrm>
            <a:off x="3048000" y="3886200"/>
            <a:ext cx="9982200" cy="3124200"/>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lgn="ctr">
              <a:defRPr/>
            </a:pPr>
            <a:r>
              <a:rPr lang="en-US" sz="4500" b="1" dirty="0">
                <a:solidFill>
                  <a:srgbClr val="9900CC"/>
                </a:solidFill>
                <a:latin typeface="Tahoma" pitchFamily="34" charset="0"/>
                <a:ea typeface="Tahoma" pitchFamily="34" charset="0"/>
                <a:cs typeface="Tahoma" pitchFamily="34" charset="0"/>
              </a:rPr>
              <a:t> </a:t>
            </a:r>
            <a:r>
              <a:rPr lang="en-US" sz="4500" b="1" dirty="0" smtClean="0">
                <a:solidFill>
                  <a:srgbClr val="0070C0"/>
                </a:solidFill>
                <a:latin typeface="Tahoma" pitchFamily="34" charset="0"/>
                <a:ea typeface="Tahoma" pitchFamily="34" charset="0"/>
                <a:cs typeface="Tahoma" pitchFamily="34" charset="0"/>
              </a:rPr>
              <a:t>What is your Opinion about the Gig and Blue Economy? Do you think we are really able to explore in these sectors?</a:t>
            </a:r>
            <a:endParaRPr lang="en-US" sz="4500" b="1"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600"/>
            <a:ext cx="12070080" cy="1219200"/>
          </a:xfrm>
        </p:spPr>
        <p:txBody>
          <a:bodyPr>
            <a:normAutofit/>
          </a:bodyPr>
          <a:lstStyle/>
          <a:p>
            <a:pPr algn="l"/>
            <a:r>
              <a:rPr lang="en-US" sz="4200" b="1" dirty="0"/>
              <a:t>                      </a:t>
            </a:r>
            <a:r>
              <a:rPr lang="en-US" sz="4800" b="1" dirty="0"/>
              <a:t>Budgeting in Bangladesh</a:t>
            </a:r>
            <a:endParaRPr lang="en-US" sz="4200" b="1" dirty="0"/>
          </a:p>
        </p:txBody>
      </p:sp>
      <p:sp>
        <p:nvSpPr>
          <p:cNvPr id="4" name="TextBox 3"/>
          <p:cNvSpPr txBox="1"/>
          <p:nvPr/>
        </p:nvSpPr>
        <p:spPr>
          <a:xfrm>
            <a:off x="1207008" y="1625600"/>
            <a:ext cx="12070080" cy="7031374"/>
          </a:xfrm>
          <a:prstGeom prst="rect">
            <a:avLst/>
          </a:prstGeom>
          <a:noFill/>
        </p:spPr>
        <p:txBody>
          <a:bodyPr wrap="square" lIns="135852" tIns="67926" rIns="135852" bIns="67926" rtlCol="0">
            <a:spAutoFit/>
          </a:bodyPr>
          <a:lstStyle/>
          <a:p>
            <a:r>
              <a:rPr lang="en-US" sz="2800" dirty="0">
                <a:latin typeface="Calibri" pitchFamily="34" charset="0"/>
              </a:rPr>
              <a:t>Budget is an itemized estimate of expected income and expense for a given period in the future. A government budget is a government document presenting the government's proposed revenues and spending for a financial year.  Major institutions in budget formulation &amp; implementations in BD are:</a:t>
            </a:r>
          </a:p>
          <a:p>
            <a:pPr marL="424539" indent="-424539">
              <a:buFont typeface="Arial" pitchFamily="34" charset="0"/>
              <a:buChar char="•"/>
            </a:pPr>
            <a:endParaRPr lang="en-US" sz="2800" dirty="0">
              <a:latin typeface="Calibri" pitchFamily="34" charset="0"/>
            </a:endParaRPr>
          </a:p>
          <a:p>
            <a:pPr marL="424539" indent="-424539">
              <a:buClr>
                <a:schemeClr val="tx2">
                  <a:lumMod val="60000"/>
                  <a:lumOff val="40000"/>
                </a:schemeClr>
              </a:buClr>
              <a:buFont typeface="Wingdings" pitchFamily="2" charset="2"/>
              <a:buChar char="q"/>
            </a:pPr>
            <a:r>
              <a:rPr lang="en-US" sz="2800" dirty="0">
                <a:latin typeface="Calibri" pitchFamily="34" charset="0"/>
              </a:rPr>
              <a:t>Ministry of Finance</a:t>
            </a:r>
          </a:p>
          <a:p>
            <a:pPr marL="1358524" indent="-509447">
              <a:buClr>
                <a:srgbClr val="002060"/>
              </a:buClr>
              <a:buFont typeface="+mj-lt"/>
              <a:buAutoNum type="arabicPeriod"/>
            </a:pPr>
            <a:r>
              <a:rPr lang="en-US" sz="2800" dirty="0">
                <a:latin typeface="Calibri" pitchFamily="34" charset="0"/>
              </a:rPr>
              <a:t> Finance Division: overall &amp; expenditure</a:t>
            </a:r>
          </a:p>
          <a:p>
            <a:pPr marL="1358524" indent="-509447">
              <a:buClr>
                <a:srgbClr val="002060"/>
              </a:buClr>
              <a:buFont typeface="+mj-lt"/>
              <a:buAutoNum type="arabicPeriod"/>
            </a:pPr>
            <a:r>
              <a:rPr lang="en-US" sz="2800" dirty="0">
                <a:latin typeface="Calibri" pitchFamily="34" charset="0"/>
              </a:rPr>
              <a:t> Internal Resource Division- domestic</a:t>
            </a:r>
          </a:p>
          <a:p>
            <a:pPr marL="1358524" indent="-509447">
              <a:buClr>
                <a:srgbClr val="002060"/>
              </a:buClr>
              <a:buFont typeface="+mj-lt"/>
              <a:buAutoNum type="arabicPeriod"/>
            </a:pPr>
            <a:r>
              <a:rPr lang="en-US" sz="2800" dirty="0">
                <a:latin typeface="Calibri" pitchFamily="34" charset="0"/>
              </a:rPr>
              <a:t> Economic Relations Division- external</a:t>
            </a:r>
          </a:p>
          <a:p>
            <a:endParaRPr lang="en-US" sz="2800" dirty="0">
              <a:latin typeface="Calibri" pitchFamily="34" charset="0"/>
            </a:endParaRP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Ministry of Planning- FYP, ADP</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Planning Commission- Coordinating &amp; finalization of investment plans</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IMED - Implementation Monitoring and Evaluation Division</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Line Ministries- Scrutinizing demand</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Directorate/Offices- Organizing demand</a:t>
            </a:r>
          </a:p>
        </p:txBody>
      </p:sp>
      <p:sp>
        <p:nvSpPr>
          <p:cNvPr id="5"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a:latin typeface="Calibri" pitchFamily="34" charset="0"/>
                <a:cs typeface="Calibri" pitchFamily="34" charset="0"/>
              </a:rPr>
              <a:t>Objectives of this Class</a:t>
            </a:r>
            <a:endParaRPr lang="en-US" sz="4800" dirty="0"/>
          </a:p>
        </p:txBody>
      </p:sp>
      <p:sp>
        <p:nvSpPr>
          <p:cNvPr id="3" name="Content Placeholder 2"/>
          <p:cNvSpPr>
            <a:spLocks noGrp="1"/>
          </p:cNvSpPr>
          <p:nvPr>
            <p:ph idx="1"/>
          </p:nvPr>
        </p:nvSpPr>
        <p:spPr>
          <a:xfrm>
            <a:off x="731520" y="1890184"/>
            <a:ext cx="13167360" cy="6339417"/>
          </a:xfrm>
        </p:spPr>
        <p:txBody>
          <a:bodyPr>
            <a:noAutofit/>
          </a:bodyPr>
          <a:lstStyle/>
          <a:p>
            <a:pPr>
              <a:buClr>
                <a:srgbClr val="00B0F0"/>
              </a:buClr>
              <a:buFont typeface="Wingdings" pitchFamily="2" charset="2"/>
              <a:buChar char="Ø"/>
            </a:pPr>
            <a:r>
              <a:rPr lang="en-US" sz="3300" dirty="0"/>
              <a:t>Learning more about the historical background of our economy.</a:t>
            </a:r>
          </a:p>
          <a:p>
            <a:pPr>
              <a:buClr>
                <a:srgbClr val="00B0F0"/>
              </a:buClr>
              <a:buFont typeface="Wingdings" pitchFamily="2" charset="2"/>
              <a:buChar char="Ø"/>
            </a:pPr>
            <a:r>
              <a:rPr lang="en-US" sz="3300" dirty="0">
                <a:latin typeface="Calibri" pitchFamily="34" charset="0"/>
                <a:cs typeface="Calibri" pitchFamily="34" charset="0"/>
              </a:rPr>
              <a:t>To examine the Economical nature of Bangladesh.</a:t>
            </a:r>
            <a:endParaRPr lang="en-US" sz="3300" dirty="0"/>
          </a:p>
          <a:p>
            <a:pPr>
              <a:buClr>
                <a:srgbClr val="00B0F0"/>
              </a:buClr>
              <a:buFont typeface="Wingdings" pitchFamily="2" charset="2"/>
              <a:buChar char="Ø"/>
            </a:pPr>
            <a:r>
              <a:rPr lang="en-US" sz="3300" dirty="0"/>
              <a:t>To know about various  development planning in BD: vision 2021, SDGs, 2041, and Delta Plan-2021</a:t>
            </a:r>
          </a:p>
          <a:p>
            <a:pPr>
              <a:buClr>
                <a:srgbClr val="00B0F0"/>
              </a:buClr>
              <a:buFont typeface="Wingdings" pitchFamily="2" charset="2"/>
              <a:buChar char="Ø"/>
            </a:pPr>
            <a:r>
              <a:rPr lang="en-US" sz="3300" dirty="0"/>
              <a:t>Understand the concept Gig economy and Blu economy </a:t>
            </a:r>
          </a:p>
          <a:p>
            <a:pPr>
              <a:buClr>
                <a:srgbClr val="00B0F0"/>
              </a:buClr>
              <a:buFont typeface="Wingdings" pitchFamily="2" charset="2"/>
              <a:buChar char="Ø"/>
            </a:pPr>
            <a:r>
              <a:rPr lang="en-US" sz="3300" dirty="0"/>
              <a:t>To increase our foreign investment  so that, our economical development can grow rapidly. </a:t>
            </a:r>
            <a:endParaRPr lang="en-US" sz="3300" dirty="0">
              <a:latin typeface="Calibri" pitchFamily="34" charset="0"/>
              <a:cs typeface="Calibri" pitchFamily="34" charset="0"/>
            </a:endParaRPr>
          </a:p>
          <a:p>
            <a:pPr>
              <a:buClr>
                <a:srgbClr val="00B0F0"/>
              </a:buClr>
              <a:buFont typeface="Wingdings" pitchFamily="2" charset="2"/>
              <a:buChar char="Ø"/>
            </a:pPr>
            <a:r>
              <a:rPr lang="en-US" sz="3300" dirty="0">
                <a:latin typeface="Calibri" pitchFamily="34" charset="0"/>
              </a:rPr>
              <a:t>To gain more knowledge about various economical developing sector.</a:t>
            </a:r>
          </a:p>
          <a:p>
            <a:pPr>
              <a:buClr>
                <a:srgbClr val="00B0F0"/>
              </a:buClr>
              <a:buFont typeface="Wingdings" pitchFamily="2" charset="2"/>
              <a:buChar char="Ø"/>
            </a:pPr>
            <a:r>
              <a:rPr lang="en-US" sz="3300" dirty="0">
                <a:latin typeface="Calibri" pitchFamily="34" charset="0"/>
              </a:rPr>
              <a:t>To know about the vision 2021 expectations and SDGs</a:t>
            </a:r>
            <a:endParaRPr lang="en-US" sz="3300" dirty="0"/>
          </a:p>
          <a:p>
            <a:pPr>
              <a:buClr>
                <a:srgbClr val="00B0F0"/>
              </a:buClr>
              <a:buFont typeface="Wingdings" pitchFamily="2" charset="2"/>
              <a:buChar char="Ø"/>
            </a:pPr>
            <a:r>
              <a:rPr lang="en-US" sz="3300" dirty="0"/>
              <a:t>To identify some common problems in economic sector in Bangladesh &amp; how to get rid of this problems.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016000"/>
            <a:ext cx="13167360" cy="2336800"/>
          </a:xfrm>
        </p:spPr>
        <p:txBody>
          <a:bodyPr>
            <a:normAutofit fontScale="90000"/>
          </a:bodyPr>
          <a:lstStyle/>
          <a:p>
            <a:pPr algn="l"/>
            <a:r>
              <a:rPr lang="en-US" sz="4200" b="1" dirty="0"/>
              <a:t>                        </a:t>
            </a:r>
            <a:r>
              <a:rPr lang="en-US" sz="4600" b="1" dirty="0"/>
              <a:t>Preparation of Revenue Budget</a:t>
            </a:r>
            <a:r>
              <a:rPr lang="en-US" sz="4200" b="1" dirty="0"/>
              <a:t/>
            </a:r>
            <a:br>
              <a:rPr lang="en-US" sz="4200" b="1" dirty="0"/>
            </a:br>
            <a:r>
              <a:rPr lang="en-US" sz="4200" b="1" dirty="0"/>
              <a:t/>
            </a:r>
            <a:br>
              <a:rPr lang="en-US" sz="4200" b="1" dirty="0"/>
            </a:br>
            <a:r>
              <a:rPr lang="en-US" sz="3000" dirty="0">
                <a:latin typeface="+mn-lt"/>
              </a:rPr>
              <a:t>The </a:t>
            </a:r>
            <a:r>
              <a:rPr lang="en-US" sz="3000" b="1" dirty="0">
                <a:latin typeface="+mn-lt"/>
              </a:rPr>
              <a:t>revenue</a:t>
            </a:r>
            <a:r>
              <a:rPr lang="en-US" sz="3000" dirty="0">
                <a:latin typeface="+mn-lt"/>
              </a:rPr>
              <a:t> </a:t>
            </a:r>
            <a:r>
              <a:rPr lang="en-US" sz="3000" b="1" dirty="0">
                <a:latin typeface="+mn-lt"/>
              </a:rPr>
              <a:t>budget</a:t>
            </a:r>
            <a:r>
              <a:rPr lang="en-US" sz="3000" dirty="0">
                <a:latin typeface="+mn-lt"/>
              </a:rPr>
              <a: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a:t>
            </a:r>
            <a:r>
              <a:rPr lang="en-US" sz="4200" dirty="0"/>
              <a:t/>
            </a:r>
            <a:br>
              <a:rPr lang="en-US" sz="4200" dirty="0"/>
            </a:br>
            <a:endParaRPr lang="en-US" sz="4200" b="1" spc="-149" dirty="0"/>
          </a:p>
        </p:txBody>
      </p:sp>
      <p:sp>
        <p:nvSpPr>
          <p:cNvPr id="4" name="TextBox 3"/>
          <p:cNvSpPr txBox="1"/>
          <p:nvPr/>
        </p:nvSpPr>
        <p:spPr>
          <a:xfrm>
            <a:off x="853440" y="3454401"/>
            <a:ext cx="13082954" cy="6369654"/>
          </a:xfrm>
          <a:prstGeom prst="rect">
            <a:avLst/>
          </a:prstGeom>
          <a:noFill/>
        </p:spPr>
        <p:txBody>
          <a:bodyPr wrap="square" lIns="135852" tIns="67926" rIns="135852" bIns="67926" rtlCol="0">
            <a:spAutoFit/>
          </a:bodyPr>
          <a:lstStyle/>
          <a:p>
            <a:r>
              <a:rPr lang="en-US" b="1" dirty="0"/>
              <a:t>a) Distribution of forms</a:t>
            </a:r>
            <a:endParaRPr lang="en-US" dirty="0"/>
          </a:p>
          <a:p>
            <a:r>
              <a:rPr lang="en-US" dirty="0"/>
              <a:t>It means the process of distribution of budget forms. It includes Estimating officer’s forms and controlling officer’s forms. </a:t>
            </a:r>
          </a:p>
          <a:p>
            <a:r>
              <a:rPr lang="en-US" b="1" dirty="0"/>
              <a:t>b) Submission of estimates to the Finance division</a:t>
            </a:r>
            <a:endParaRPr lang="en-US" dirty="0"/>
          </a:p>
          <a:p>
            <a:r>
              <a:rPr lang="en-US" dirty="0"/>
              <a:t>It means the process by which the accountant general submits the final estimates of receipt and expenditure to the finance division.</a:t>
            </a:r>
          </a:p>
          <a:p>
            <a:r>
              <a:rPr lang="en-US" b="1" dirty="0"/>
              <a:t>c)  Finalization of estimates</a:t>
            </a:r>
            <a:endParaRPr lang="en-US" dirty="0"/>
          </a:p>
          <a:p>
            <a:r>
              <a:rPr lang="en-US" dirty="0"/>
              <a:t>The budget wing of the finance division examines the estimate report from the controlling officers and accountant general. Then it makes the final best judgment about the budget.</a:t>
            </a:r>
          </a:p>
          <a:p>
            <a:r>
              <a:rPr lang="en-US" b="1" dirty="0"/>
              <a:t>d)   Schedule of new expenditure</a:t>
            </a:r>
            <a:endParaRPr lang="en-US" dirty="0"/>
          </a:p>
          <a:p>
            <a:r>
              <a:rPr lang="en-US" dirty="0"/>
              <a:t>It means the detection of some new expenditure for the upcoming year. Though it is a part of revenue budget, sometimes it can be presented desperately.</a:t>
            </a:r>
          </a:p>
          <a:p>
            <a:pPr marL="424539" indent="-424539"/>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46304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700" b="1" dirty="0">
                <a:solidFill>
                  <a:srgbClr val="9900CC"/>
                </a:solidFill>
                <a:latin typeface="Tahoma" pitchFamily="34" charset="0"/>
                <a:ea typeface="Tahoma" pitchFamily="34" charset="0"/>
                <a:cs typeface="Tahoma" pitchFamily="34" charset="0"/>
              </a:rPr>
              <a:t>National Budget of Bangladesh: FY 2019-20</a:t>
            </a:r>
          </a:p>
        </p:txBody>
      </p:sp>
      <p:sp>
        <p:nvSpPr>
          <p:cNvPr id="1026" name="AutoShape 2"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sp>
        <p:nvSpPr>
          <p:cNvPr id="1028" name="AutoShape 4"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pic>
        <p:nvPicPr>
          <p:cNvPr id="1031" name="Picture 7" descr="C:\Users\Administrator\Desktop\2019_06_14_2_3_b.jpg"/>
          <p:cNvPicPr>
            <a:picLocks noChangeAspect="1" noChangeArrowheads="1"/>
          </p:cNvPicPr>
          <p:nvPr/>
        </p:nvPicPr>
        <p:blipFill>
          <a:blip r:embed="rId2"/>
          <a:srcRect/>
          <a:stretch>
            <a:fillRect/>
          </a:stretch>
        </p:blipFill>
        <p:spPr bwMode="auto">
          <a:xfrm>
            <a:off x="0" y="1238251"/>
            <a:ext cx="14630400" cy="78444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
            <a:ext cx="13716000" cy="104774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lgn="ctr" defTabSz="1143000" fontAlgn="base">
              <a:spcBef>
                <a:spcPct val="0"/>
              </a:spcBef>
              <a:spcAft>
                <a:spcPct val="0"/>
              </a:spcAft>
            </a:pPr>
            <a:r>
              <a:rPr lang="en-US" sz="4500" b="1" dirty="0">
                <a:solidFill>
                  <a:srgbClr val="9900CC"/>
                </a:solidFill>
                <a:latin typeface="Tahoma" pitchFamily="34" charset="0"/>
                <a:ea typeface="Tahoma" pitchFamily="34" charset="0"/>
                <a:cs typeface="Tahoma" pitchFamily="34" charset="0"/>
              </a:rPr>
              <a:t>National Budget of Bangladesh: FY 2021-22</a:t>
            </a:r>
          </a:p>
        </p:txBody>
      </p:sp>
      <p:sp>
        <p:nvSpPr>
          <p:cNvPr id="1026" name="AutoShape 2" descr="national budget 2019-20 Bangladesh এর ছবির ফলাফল"/>
          <p:cNvSpPr>
            <a:spLocks noChangeAspect="1" noChangeArrowheads="1"/>
          </p:cNvSpPr>
          <p:nvPr/>
        </p:nvSpPr>
        <p:spPr bwMode="auto">
          <a:xfrm>
            <a:off x="651669" y="-180578"/>
            <a:ext cx="381000" cy="381001"/>
          </a:xfrm>
          <a:prstGeom prst="rect">
            <a:avLst/>
          </a:prstGeom>
          <a:noFill/>
        </p:spPr>
        <p:txBody>
          <a:bodyPr vert="horz" wrap="square" lIns="114300" tIns="57150" rIns="114300" bIns="57150" numCol="1" anchor="t" anchorCtr="0" compatLnSpc="1">
            <a:prstTxWarp prst="textNoShape">
              <a:avLst/>
            </a:prstTxWarp>
          </a:bodyPr>
          <a:lstStyle/>
          <a:p>
            <a:pPr defTabSz="1143000" fontAlgn="base">
              <a:spcBef>
                <a:spcPct val="0"/>
              </a:spcBef>
              <a:spcAft>
                <a:spcPct val="0"/>
              </a:spcAft>
            </a:pPr>
            <a:endParaRPr lang="en-US" sz="2250">
              <a:solidFill>
                <a:prstClr val="black"/>
              </a:solidFill>
              <a:latin typeface="Arial" charset="0"/>
              <a:cs typeface="Arial" charset="0"/>
            </a:endParaRPr>
          </a:p>
        </p:txBody>
      </p:sp>
      <p:sp>
        <p:nvSpPr>
          <p:cNvPr id="1028" name="AutoShape 4" descr="national budget 2019-20 Bangladesh এর ছবির ফলাফল"/>
          <p:cNvSpPr>
            <a:spLocks noChangeAspect="1" noChangeArrowheads="1"/>
          </p:cNvSpPr>
          <p:nvPr/>
        </p:nvSpPr>
        <p:spPr bwMode="auto">
          <a:xfrm>
            <a:off x="651669" y="-180578"/>
            <a:ext cx="381000" cy="381001"/>
          </a:xfrm>
          <a:prstGeom prst="rect">
            <a:avLst/>
          </a:prstGeom>
          <a:noFill/>
        </p:spPr>
        <p:txBody>
          <a:bodyPr vert="horz" wrap="square" lIns="114300" tIns="57150" rIns="114300" bIns="57150" numCol="1" anchor="t" anchorCtr="0" compatLnSpc="1">
            <a:prstTxWarp prst="textNoShape">
              <a:avLst/>
            </a:prstTxWarp>
          </a:bodyPr>
          <a:lstStyle/>
          <a:p>
            <a:pPr defTabSz="1143000" fontAlgn="base">
              <a:spcBef>
                <a:spcPct val="0"/>
              </a:spcBef>
              <a:spcAft>
                <a:spcPct val="0"/>
              </a:spcAft>
            </a:pPr>
            <a:endParaRPr lang="en-US" sz="2250">
              <a:solidFill>
                <a:prstClr val="black"/>
              </a:solidFill>
              <a:latin typeface="Arial" charset="0"/>
              <a:cs typeface="Arial" charset="0"/>
            </a:endParaRPr>
          </a:p>
        </p:txBody>
      </p:sp>
      <p:pic>
        <p:nvPicPr>
          <p:cNvPr id="12290" name="Picture 2" descr="Budget 2021-22 Bangladesh: Next budget targets higher spending without  raising taxes"/>
          <p:cNvPicPr>
            <a:picLocks noChangeAspect="1" noChangeArrowheads="1"/>
          </p:cNvPicPr>
          <p:nvPr/>
        </p:nvPicPr>
        <p:blipFill>
          <a:blip r:embed="rId2"/>
          <a:srcRect/>
          <a:stretch>
            <a:fillRect/>
          </a:stretch>
        </p:blipFill>
        <p:spPr bwMode="auto">
          <a:xfrm>
            <a:off x="609600" y="1238250"/>
            <a:ext cx="13716000" cy="76502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1016000"/>
          </a:xfrm>
        </p:spPr>
        <p:txBody>
          <a:bodyPr>
            <a:normAutofit/>
          </a:bodyPr>
          <a:lstStyle/>
          <a:p>
            <a:pPr algn="l"/>
            <a:r>
              <a:rPr lang="en-US" sz="4800" b="1" dirty="0">
                <a:latin typeface="Calibri" pitchFamily="34" charset="0"/>
                <a:cs typeface="Calibri" pitchFamily="34" charset="0"/>
              </a:rPr>
              <a:t>           Role of Key Financial Organizations</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lnSpc>
                <a:spcPct val="114000"/>
              </a:lnSpc>
              <a:buNone/>
            </a:pPr>
            <a:r>
              <a:rPr lang="en-US" sz="66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rPr>
              <a:t>There are three key financial bodies which determine and execute the development budget of Bangladesh. These are:</a:t>
            </a:r>
          </a:p>
          <a:p>
            <a:pPr algn="just">
              <a:lnSpc>
                <a:spcPct val="114000"/>
              </a:lnSpc>
              <a:buNone/>
            </a:pPr>
            <a:endPar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Planning Commission </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National Economic Council (NEC)</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Executive Committee of the National Economic Council (ECNEC) </a:t>
            </a:r>
          </a:p>
          <a:p>
            <a:endParaRPr lang="en-US" dirty="0"/>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dirty="0">
                <a:latin typeface="Calibri" pitchFamily="34" charset="0"/>
                <a:cs typeface="Calibri" pitchFamily="34" charset="0"/>
              </a:rPr>
              <a:t>    Role of Key Financial Organizations (ECNEC)</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buNone/>
            </a:pPr>
            <a:r>
              <a:rPr lang="en-US" sz="3600" dirty="0"/>
              <a:t>  According to available records, the </a:t>
            </a:r>
            <a:r>
              <a:rPr lang="en-US" sz="3600" b="1" dirty="0"/>
              <a:t>composition and functions</a:t>
            </a:r>
            <a:r>
              <a:rPr lang="en-US" sz="3600" dirty="0"/>
              <a:t> of ECNEC are laid down in the </a:t>
            </a:r>
            <a:r>
              <a:rPr lang="en-US" sz="3600" b="1" dirty="0"/>
              <a:t>Cabinet Division Resolution in 1982</a:t>
            </a:r>
            <a:r>
              <a:rPr lang="en-US" sz="3600" dirty="0"/>
              <a:t>. However, the said resolution supersedes all previous orders in this respect.</a:t>
            </a:r>
          </a:p>
          <a:p>
            <a:pPr>
              <a:buNone/>
            </a:pPr>
            <a:endParaRPr lang="en-US" sz="3600" dirty="0"/>
          </a:p>
          <a:p>
            <a:pPr>
              <a:buNone/>
            </a:pPr>
            <a:r>
              <a:rPr lang="en-US" sz="3600" b="1" dirty="0"/>
              <a:t>     </a:t>
            </a:r>
            <a:r>
              <a:rPr lang="en-US" sz="3600" b="1" u="sng" dirty="0"/>
              <a:t>Composition of ECNEC</a:t>
            </a:r>
          </a:p>
          <a:p>
            <a:pPr marL="508000" lvl="0" indent="128588">
              <a:buClr>
                <a:schemeClr val="accent5"/>
              </a:buClr>
              <a:buFont typeface="Wingdings" pitchFamily="2" charset="2"/>
              <a:buChar char="q"/>
            </a:pPr>
            <a:r>
              <a:rPr lang="en-US" sz="3600" dirty="0"/>
              <a:t> Prime Minister - Chairperson </a:t>
            </a:r>
          </a:p>
          <a:p>
            <a:pPr marL="508000" lvl="0" indent="128588">
              <a:buClr>
                <a:schemeClr val="accent5"/>
              </a:buClr>
              <a:buFont typeface="Wingdings" pitchFamily="2" charset="2"/>
              <a:buChar char="q"/>
            </a:pPr>
            <a:r>
              <a:rPr lang="en-US" sz="3600" dirty="0"/>
              <a:t> Finance Minister - Alternate Chairperson </a:t>
            </a:r>
          </a:p>
          <a:p>
            <a:pPr marL="508000" lvl="0" indent="128588">
              <a:buClr>
                <a:schemeClr val="accent5"/>
              </a:buClr>
              <a:buFont typeface="Wingdings" pitchFamily="2" charset="2"/>
              <a:buChar char="q"/>
            </a:pPr>
            <a:r>
              <a:rPr lang="en-US" sz="3600" dirty="0"/>
              <a:t> Planning Minister – Vice Chairperson</a:t>
            </a:r>
          </a:p>
          <a:p>
            <a:pPr marL="508000" lvl="0" indent="128588">
              <a:buClr>
                <a:schemeClr val="accent5"/>
              </a:buClr>
              <a:buFont typeface="Wingdings" pitchFamily="2" charset="2"/>
              <a:buChar char="q"/>
            </a:pPr>
            <a:r>
              <a:rPr lang="en-US" sz="3600" dirty="0"/>
              <a:t> All members of cabinet work as a member of ECNEC.</a:t>
            </a: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8128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2057400"/>
            <a:ext cx="13167360" cy="67818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all project concept papers;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development projects recommended by Special Project Evaluation Committee costing above taka 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investment projects in the private sector costing above taka 15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Review the progress of implementation of development project and  monitor economic situation and economic activities of the country and review policies;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proposals for investment companies as private or joint ventures or with foreign participation; </a:t>
            </a:r>
          </a:p>
          <a:p>
            <a:pPr>
              <a:buNone/>
            </a:pPr>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1176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1625600"/>
            <a:ext cx="13167360" cy="72136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Promote the economic situation and review over-all performance of the economy and related policy issues;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financial performance of statutory corporations and specially their financial results;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rates, fees and prices of public utility services or products of public enterprises.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measures relating to foreign aid, expansion of commerce and determine targets for the Bangladesh missions abroad in respect of export of manpower including review of progress in these areas.</a:t>
            </a:r>
          </a:p>
          <a:p>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1066800" y="2190231"/>
            <a:ext cx="12192000" cy="542925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lstStyle/>
          <a:p>
            <a:pPr algn="just" defTabSz="457208">
              <a:lnSpc>
                <a:spcPct val="114000"/>
              </a:lnSpc>
              <a:spcBef>
                <a:spcPct val="0"/>
              </a:spcBef>
              <a:buClr>
                <a:srgbClr val="FBEEC9">
                  <a:lumMod val="40000"/>
                  <a:lumOff val="60000"/>
                </a:srgbClr>
              </a:buClr>
              <a:defRPr/>
            </a:pPr>
            <a:r>
              <a:rPr lang="en-US" altLang="en-US" sz="3125" dirty="0">
                <a:solidFill>
                  <a:srgbClr val="002060"/>
                </a:solidFill>
                <a:latin typeface="Tahoma" pitchFamily="34" charset="0"/>
                <a:ea typeface="Tahoma" pitchFamily="34" charset="0"/>
                <a:cs typeface="Tahoma" pitchFamily="34" charset="0"/>
              </a:rPr>
              <a:t>Former US Secretary of State Henry Kissinger has described Bangladesh as a "bottomless basket" in the world. It means that the country was designed to be a hopeless and endless case of international charity! In the early days after independence, Bangladesh was also designated as a "Test Case" for development. But now it can be said that Bangladesh is the "Emerging Tiger" of Asia.</a:t>
            </a:r>
          </a:p>
          <a:p>
            <a:pPr algn="ctr" defTabSz="457208">
              <a:lnSpc>
                <a:spcPct val="114000"/>
              </a:lnSpc>
              <a:spcBef>
                <a:spcPct val="0"/>
              </a:spcBef>
              <a:buClr>
                <a:srgbClr val="FBEEC9">
                  <a:lumMod val="40000"/>
                  <a:lumOff val="60000"/>
                </a:srgbClr>
              </a:buClr>
              <a:defRPr/>
            </a:pPr>
            <a:endParaRPr lang="en-US" altLang="en-US" sz="3125" dirty="0">
              <a:solidFill>
                <a:srgbClr val="002060"/>
              </a:solidFill>
              <a:latin typeface="Tahoma" pitchFamily="34" charset="0"/>
              <a:ea typeface="Tahoma" pitchFamily="34" charset="0"/>
              <a:cs typeface="Tahoma" pitchFamily="34" charset="0"/>
            </a:endParaRPr>
          </a:p>
          <a:p>
            <a:pPr algn="ctr" defTabSz="457208">
              <a:lnSpc>
                <a:spcPct val="114000"/>
              </a:lnSpc>
              <a:spcBef>
                <a:spcPct val="0"/>
              </a:spcBef>
              <a:buClr>
                <a:srgbClr val="FBEEC9">
                  <a:lumMod val="40000"/>
                  <a:lumOff val="60000"/>
                </a:srgbClr>
              </a:buClr>
              <a:defRPr/>
            </a:pPr>
            <a:r>
              <a:rPr lang="en-US" altLang="en-US" sz="4375"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Bangladesh a promising country?</a:t>
            </a:r>
            <a:endParaRPr lang="en-US" sz="4375" b="1" dirty="0">
              <a:solidFill>
                <a:srgbClr val="FF0000"/>
              </a:solidFill>
              <a:effectLst>
                <a:outerShdw blurRad="38100" dist="38100" dir="2700000" algn="tl">
                  <a:srgbClr val="000000">
                    <a:alpha val="43137"/>
                  </a:srgbClr>
                </a:outerShdw>
              </a:effectLst>
              <a:latin typeface="Eras Bold ITC" pitchFamily="34" charset="0"/>
            </a:endParaRPr>
          </a:p>
        </p:txBody>
      </p:sp>
      <p:sp>
        <p:nvSpPr>
          <p:cNvPr id="3" name="Rectangle 2"/>
          <p:cNvSpPr/>
          <p:nvPr/>
        </p:nvSpPr>
        <p:spPr>
          <a:xfrm>
            <a:off x="3386137" y="900015"/>
            <a:ext cx="7858125" cy="1270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nchor="ctr"/>
          <a:lstStyle/>
          <a:p>
            <a:pPr algn="ctr" defTabSz="1143000" fontAlgn="base">
              <a:spcBef>
                <a:spcPct val="0"/>
              </a:spcBef>
              <a:spcAft>
                <a:spcPct val="0"/>
              </a:spcAft>
              <a:defRPr/>
            </a:pPr>
            <a:r>
              <a:rPr lang="en-US" sz="4750" b="1" dirty="0">
                <a:solidFill>
                  <a:srgbClr val="9900CC"/>
                </a:solidFill>
                <a:latin typeface="Tahoma" pitchFamily="34" charset="0"/>
                <a:ea typeface="Tahoma" pitchFamily="34" charset="0"/>
                <a:cs typeface="Tahoma" pitchFamily="34" charset="0"/>
              </a:rPr>
              <a:t>Brainstorming Session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457200" y="304800"/>
            <a:ext cx="13716000" cy="79653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lstStyle/>
          <a:p>
            <a:pPr algn="ctr" defTabSz="1143000" fontAlgn="base">
              <a:spcBef>
                <a:spcPct val="0"/>
              </a:spcBef>
              <a:spcAft>
                <a:spcPct val="0"/>
              </a:spcAft>
              <a:defRPr/>
            </a:pPr>
            <a:r>
              <a:rPr lang="en-US" sz="4500" b="1" dirty="0">
                <a:solidFill>
                  <a:srgbClr val="9900CC"/>
                </a:solidFill>
                <a:latin typeface="Tahoma" pitchFamily="34" charset="0"/>
                <a:ea typeface="Tahoma" pitchFamily="34" charset="0"/>
                <a:cs typeface="Tahoma" pitchFamily="34" charset="0"/>
              </a:rPr>
              <a:t>Bangladesh: Emerging tiger of Asia!</a:t>
            </a:r>
          </a:p>
          <a:p>
            <a:pPr algn="ctr" defTabSz="1143000">
              <a:defRPr/>
            </a:pPr>
            <a:endParaRPr lang="en-US" sz="4500" b="1" dirty="0">
              <a:solidFill>
                <a:srgbClr val="9900CC"/>
              </a:solidFill>
              <a:latin typeface="Tahoma" pitchFamily="34" charset="0"/>
              <a:ea typeface="Tahoma" pitchFamily="34" charset="0"/>
              <a:cs typeface="Tahoma" pitchFamily="34" charset="0"/>
            </a:endParaRPr>
          </a:p>
          <a:p>
            <a:pPr algn="ctr" defTabSz="1143000">
              <a:defRPr/>
            </a:pPr>
            <a:endParaRPr lang="en-US" sz="4500" b="1" dirty="0">
              <a:solidFill>
                <a:srgbClr val="9900CC"/>
              </a:solidFill>
              <a:latin typeface="Tahoma" pitchFamily="34" charset="0"/>
              <a:ea typeface="Tahoma" pitchFamily="34" charset="0"/>
              <a:cs typeface="Tahoma" pitchFamily="34" charset="0"/>
            </a:endParaRPr>
          </a:p>
          <a:p>
            <a:pPr marL="489711" indent="-489711" algn="ctr" defTabSz="1143000">
              <a:lnSpc>
                <a:spcPct val="130000"/>
              </a:lnSpc>
              <a:buClr>
                <a:srgbClr val="F0A22E"/>
              </a:buClr>
              <a:buSzPct val="70000"/>
              <a:buFont typeface="Wingdings 2" pitchFamily="18" charset="2"/>
              <a:buChar char=""/>
              <a:defRPr/>
            </a:pPr>
            <a:endParaRPr lang="en-US" sz="4500" dirty="0">
              <a:solidFill>
                <a:srgbClr val="002060"/>
              </a:solidFill>
              <a:latin typeface="Eras Bold ITC" pitchFamily="34" charset="0"/>
            </a:endParaRPr>
          </a:p>
        </p:txBody>
      </p:sp>
      <p:sp>
        <p:nvSpPr>
          <p:cNvPr id="3" name="Rectangle 2"/>
          <p:cNvSpPr/>
          <p:nvPr/>
        </p:nvSpPr>
        <p:spPr>
          <a:xfrm>
            <a:off x="742950" y="1295400"/>
            <a:ext cx="13582650" cy="78486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nchor="ctr"/>
          <a:lstStyle/>
          <a:p>
            <a:pPr algn="just" defTabSz="1143000" fontAlgn="base">
              <a:lnSpc>
                <a:spcPct val="114000"/>
              </a:lnSpc>
              <a:spcBef>
                <a:spcPct val="0"/>
              </a:spcBef>
              <a:spcAft>
                <a:spcPct val="0"/>
              </a:spcAft>
              <a:defRPr/>
            </a:pPr>
            <a:r>
              <a:rPr lang="en-US" sz="3125" dirty="0">
                <a:solidFill>
                  <a:srgbClr val="002060"/>
                </a:solidFill>
                <a:latin typeface="Tahoma" pitchFamily="34" charset="0"/>
                <a:cs typeface="Tahoma" pitchFamily="34" charset="0"/>
              </a:rPr>
              <a:t>According to a global monitor on economics, with three positive statistics on per capita income, a good ranking among 177 countries, and a slower population growth rate, Bangladesh is one of the most promising economies in the world today. </a:t>
            </a:r>
          </a:p>
          <a:p>
            <a:pPr algn="ctr" defTabSz="1143000" fontAlgn="base">
              <a:lnSpc>
                <a:spcPct val="114000"/>
              </a:lnSpc>
              <a:spcBef>
                <a:spcPct val="0"/>
              </a:spcBef>
              <a:spcAft>
                <a:spcPct val="0"/>
              </a:spcAft>
              <a:defRPr/>
            </a:pPr>
            <a:r>
              <a:rPr lang="en-US" sz="3750" b="1" dirty="0">
                <a:solidFill>
                  <a:srgbClr val="9900CC"/>
                </a:solidFill>
                <a:effectLst>
                  <a:outerShdw blurRad="38100" dist="38100" dir="2700000" algn="tl">
                    <a:srgbClr val="000000">
                      <a:alpha val="43137"/>
                    </a:srgbClr>
                  </a:outerShdw>
                </a:effectLst>
                <a:latin typeface="Tahoma" pitchFamily="34" charset="0"/>
                <a:cs typeface="Tahoma" pitchFamily="34" charset="0"/>
              </a:rPr>
              <a:t>Because Bangladesh has-</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Excellent geopolitical opportunity for a strategic location near China and India.</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Bangladesh’s society of 160 million people is a largely homogeneous society.</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The middle class is rising and will be 25% of the total population by 2025.</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Enthusiastic, hard-working, and cheap labor is available to supply any labor-intensive industry.</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The huge demographic dividend has created a window of economic opportunity.</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Poverty has been decreasing at a rate of about 2% per year.</a:t>
            </a:r>
          </a:p>
          <a:p>
            <a:pPr algn="just" defTabSz="1143000" fontAlgn="base">
              <a:lnSpc>
                <a:spcPct val="114000"/>
              </a:lnSpc>
              <a:spcBef>
                <a:spcPct val="0"/>
              </a:spcBef>
              <a:spcAft>
                <a:spcPct val="0"/>
              </a:spcAft>
              <a:buClr>
                <a:srgbClr val="9900CC"/>
              </a:buClr>
              <a:buFont typeface="Wingdings" pitchFamily="2" charset="2"/>
              <a:buChar char="q"/>
              <a:defRPr/>
            </a:pPr>
            <a:r>
              <a:rPr lang="en-US" altLang="en-US" sz="2875" dirty="0">
                <a:solidFill>
                  <a:srgbClr val="002060"/>
                </a:solidFill>
                <a:latin typeface="Tahoma" pitchFamily="34" charset="0"/>
                <a:cs typeface="Tahoma" pitchFamily="34" charset="0"/>
              </a:rPr>
              <a:t>Electricity generation reached 20.000+ MW.</a:t>
            </a:r>
            <a:endParaRPr lang="en-US" altLang="en-US" sz="2750" dirty="0">
              <a:solidFill>
                <a:srgbClr val="9900CC"/>
              </a:solidFill>
              <a:latin typeface="Tahoma" pitchFamily="34" charset="0"/>
              <a:cs typeface="Tahoma"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457200" y="1"/>
            <a:ext cx="13716000" cy="1101329"/>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lstStyle/>
          <a:p>
            <a:pPr algn="ctr" defTabSz="1143000" fontAlgn="base">
              <a:spcBef>
                <a:spcPct val="0"/>
              </a:spcBef>
              <a:spcAft>
                <a:spcPct val="0"/>
              </a:spcAft>
              <a:defRPr/>
            </a:pPr>
            <a:r>
              <a:rPr lang="en-US" sz="4500" b="1" dirty="0">
                <a:solidFill>
                  <a:srgbClr val="9900CC"/>
                </a:solidFill>
                <a:latin typeface="Tahoma" pitchFamily="34" charset="0"/>
                <a:ea typeface="Tahoma" pitchFamily="34" charset="0"/>
                <a:cs typeface="Tahoma" pitchFamily="34" charset="0"/>
              </a:rPr>
              <a:t>Bangladesh: Emerging tiger of Asia!</a:t>
            </a:r>
          </a:p>
          <a:p>
            <a:pPr algn="ctr" defTabSz="1143000">
              <a:defRPr/>
            </a:pPr>
            <a:endParaRPr lang="en-US" sz="4500" b="1" dirty="0">
              <a:solidFill>
                <a:srgbClr val="9900CC"/>
              </a:solidFill>
              <a:latin typeface="Tahoma" pitchFamily="34" charset="0"/>
              <a:ea typeface="Tahoma" pitchFamily="34" charset="0"/>
              <a:cs typeface="Tahoma" pitchFamily="34" charset="0"/>
            </a:endParaRPr>
          </a:p>
          <a:p>
            <a:pPr algn="ctr" defTabSz="1143000">
              <a:defRPr/>
            </a:pPr>
            <a:endParaRPr lang="en-US" sz="4500" b="1" dirty="0">
              <a:solidFill>
                <a:srgbClr val="9900CC"/>
              </a:solidFill>
              <a:latin typeface="Tahoma" pitchFamily="34" charset="0"/>
              <a:ea typeface="Tahoma" pitchFamily="34" charset="0"/>
              <a:cs typeface="Tahoma" pitchFamily="34" charset="0"/>
            </a:endParaRPr>
          </a:p>
          <a:p>
            <a:pPr marL="489711" indent="-489711" algn="ctr" defTabSz="1143000">
              <a:lnSpc>
                <a:spcPct val="130000"/>
              </a:lnSpc>
              <a:buClr>
                <a:srgbClr val="F0A22E"/>
              </a:buClr>
              <a:buSzPct val="70000"/>
              <a:buFont typeface="Wingdings 2" pitchFamily="18" charset="2"/>
              <a:buChar char=""/>
              <a:defRPr/>
            </a:pPr>
            <a:endParaRPr lang="en-US" sz="4500" dirty="0">
              <a:solidFill>
                <a:srgbClr val="002060"/>
              </a:solidFill>
              <a:latin typeface="Eras Bold ITC" pitchFamily="34" charset="0"/>
            </a:endParaRPr>
          </a:p>
        </p:txBody>
      </p:sp>
      <p:sp>
        <p:nvSpPr>
          <p:cNvPr id="3" name="Rectangle 2"/>
          <p:cNvSpPr/>
          <p:nvPr/>
        </p:nvSpPr>
        <p:spPr>
          <a:xfrm>
            <a:off x="742950" y="1428750"/>
            <a:ext cx="13144500" cy="74295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nchor="ctr"/>
          <a:lstStyle/>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Bangladesh’s dependence on foreign aid has decreased significantly.</a:t>
            </a:r>
          </a:p>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Bangladesh has made remarkable progress in raising income, reducing poverty and outperforming its neighbors in social development.</a:t>
            </a:r>
          </a:p>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Bangladesh has now been upgraded from a low-income country to a "Lower Middle-Income Country" by the World Bank since July 2015.</a:t>
            </a:r>
          </a:p>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Over the last decade, Bangladesh's GDP has grown at a rate of 6% on average.(Ranks 33rd among 190 countries' GDP-PPP)</a:t>
            </a:r>
          </a:p>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JP Morgan lists Bangladesh among its "Frontier Five" emerging economies worth investing in. Bangladesh is now gradually becoming a "trade-dependent country" instead of an "aid-dependent one.“</a:t>
            </a:r>
          </a:p>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There has been a remarkable advance in the growth of foreign remittances. In 2021, it exceeded $21 billion and Bangladesh's foreign exchange reserves reached $48 billion, which is the highest in the history of the country.</a:t>
            </a:r>
          </a:p>
          <a:p>
            <a:pPr marL="342906" indent="-342906" algn="just" defTabSz="457208">
              <a:lnSpc>
                <a:spcPct val="114000"/>
              </a:lnSpc>
              <a:buClr>
                <a:srgbClr val="FBEEC9">
                  <a:lumMod val="40000"/>
                  <a:lumOff val="60000"/>
                </a:srgbClr>
              </a:buClr>
              <a:buBlip>
                <a:blip r:embed="rId2"/>
              </a:buBlip>
              <a:defRPr/>
            </a:pPr>
            <a:r>
              <a:rPr lang="en-US" altLang="en-US" sz="2875" dirty="0">
                <a:solidFill>
                  <a:srgbClr val="002060"/>
                </a:solidFill>
                <a:latin typeface="Tahoma" pitchFamily="34" charset="0"/>
                <a:ea typeface="Tahoma" pitchFamily="34" charset="0"/>
                <a:cs typeface="Tahoma" pitchFamily="34" charset="0"/>
              </a:rPr>
              <a:t>Goldman Sachs includes Bangladesh in the "Next 11" emerging countries to watch, along with the BRIC countries (Brazil, Russia, India, and China).</a:t>
            </a:r>
            <a:endParaRPr lang="en-US" sz="2875" spc="-40" dirty="0">
              <a:solidFill>
                <a:srgbClr val="002060"/>
              </a:solidFill>
              <a:latin typeface="Tahoma" pitchFamily="34" charset="0"/>
              <a:ea typeface="Tahoma" pitchFamily="34" charset="0"/>
              <a:cs typeface="Tahoma"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a:bodyPr>
          <a:lstStyle/>
          <a:p>
            <a:r>
              <a:rPr lang="en-US" sz="4800" b="1" dirty="0">
                <a:latin typeface="Calibri" pitchFamily="34" charset="0"/>
                <a:cs typeface="Calibri" pitchFamily="34" charset="0"/>
              </a:rPr>
              <a:t>Historical Background of the Economy of BD</a:t>
            </a:r>
            <a:endParaRPr lang="en-US" sz="4800" dirty="0"/>
          </a:p>
        </p:txBody>
      </p:sp>
      <p:sp>
        <p:nvSpPr>
          <p:cNvPr id="3" name="Content Placeholder 2"/>
          <p:cNvSpPr>
            <a:spLocks noGrp="1"/>
          </p:cNvSpPr>
          <p:nvPr>
            <p:ph idx="1"/>
          </p:nvPr>
        </p:nvSpPr>
        <p:spPr>
          <a:xfrm>
            <a:off x="457200" y="1625600"/>
            <a:ext cx="13716000" cy="7010400"/>
          </a:xfrm>
        </p:spPr>
        <p:txBody>
          <a:bodyPr>
            <a:noAutofit/>
          </a:bodyPr>
          <a:lstStyle/>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Mujib</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1972 to 1975, the government of Bangladesh took nationalization policy. That means nationalized economy or, state own economy.</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Ziaur</a:t>
            </a:r>
            <a:r>
              <a:rPr lang="en-US" sz="2600" b="1" u="sng" dirty="0">
                <a:latin typeface="Tahoma" pitchFamily="34" charset="0"/>
                <a:ea typeface="Tahoma" pitchFamily="34" charset="0"/>
                <a:cs typeface="Tahoma" pitchFamily="34" charset="0"/>
              </a:rPr>
              <a:t> </a:t>
            </a:r>
            <a:r>
              <a:rPr lang="en-US" sz="2600" b="1" u="sng" dirty="0" err="1">
                <a:latin typeface="Tahoma" pitchFamily="34" charset="0"/>
                <a:ea typeface="Tahoma" pitchFamily="34" charset="0"/>
                <a:cs typeface="Tahoma" pitchFamily="34" charset="0"/>
              </a:rPr>
              <a:t>Rahman</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a:t>
            </a:r>
            <a:r>
              <a:rPr lang="en-US" sz="2600" dirty="0">
                <a:latin typeface="Tahoma" pitchFamily="34" charset="0"/>
                <a:ea typeface="Tahoma" pitchFamily="34" charset="0"/>
                <a:cs typeface="Tahoma" pitchFamily="34" charset="0"/>
              </a:rPr>
              <a:t> Between 1976 to 1981, nationalized economy to denationalized economy </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Ershad</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1982 to 1990, he focused on denationalized economy, more specially development of Private sector (Establishment of Privatization Board in 1989).</a:t>
            </a:r>
          </a:p>
          <a:p>
            <a:pPr algn="just">
              <a:buClr>
                <a:srgbClr val="00B0F0"/>
              </a:buClr>
              <a:buNone/>
            </a:pPr>
            <a:endParaRPr lang="en-US" sz="2600" dirty="0">
              <a:latin typeface="Tahoma" pitchFamily="34" charset="0"/>
              <a:ea typeface="Tahoma" pitchFamily="34" charset="0"/>
              <a:cs typeface="Tahoma" pitchFamily="34" charset="0"/>
            </a:endParaRPr>
          </a:p>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Begum </a:t>
            </a:r>
            <a:r>
              <a:rPr lang="en-US" sz="2600" b="1" u="sng" dirty="0" err="1">
                <a:latin typeface="Tahoma" pitchFamily="34" charset="0"/>
                <a:ea typeface="Tahoma" pitchFamily="34" charset="0"/>
                <a:cs typeface="Tahoma" pitchFamily="34" charset="0"/>
              </a:rPr>
              <a:t>Khaleda</a:t>
            </a:r>
            <a:r>
              <a:rPr lang="en-US" sz="2600" b="1" u="sng" dirty="0">
                <a:latin typeface="Tahoma" pitchFamily="34" charset="0"/>
                <a:ea typeface="Tahoma" pitchFamily="34" charset="0"/>
                <a:cs typeface="Tahoma" pitchFamily="34" charset="0"/>
              </a:rPr>
              <a:t> Zia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1991 to 1996 and between 2001 to 2006, More importance was given to trade, and a roving trade representative of the country was appointed. In the economic interest of the nation, the policymakers of Bangladesh would come closer to India for regional and bilateral economic cooperation.</a:t>
            </a:r>
          </a:p>
          <a:p>
            <a:pPr algn="just">
              <a:buClr>
                <a:srgbClr val="00B0F0"/>
              </a:buClr>
              <a:buFont typeface="Wingdings" pitchFamily="2" charset="2"/>
              <a:buChar char="v"/>
            </a:pPr>
            <a:endParaRPr lang="en-US" sz="2600" dirty="0">
              <a:latin typeface="Tahoma" pitchFamily="34" charset="0"/>
              <a:ea typeface="Tahoma" pitchFamily="34" charset="0"/>
              <a:cs typeface="Tahoma" pitchFamily="34" charset="0"/>
            </a:endParaRPr>
          </a:p>
          <a:p>
            <a:pPr marL="509447" lvl="1" indent="-509447"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Hasina</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1996 to 2001, and 2008-till, focused on Foreign Investment; International Migration and Remittances; and Implementation of Mega Projects. She explained the concept of "Bay of Bengal Industrial Growth Belt (BIG-B)", the improvement of investment environment and regional connectivity.</a:t>
            </a:r>
          </a:p>
          <a:p>
            <a:pPr>
              <a:buFont typeface="Wingdings" pitchFamily="2" charset="2"/>
              <a:buChar char="v"/>
            </a:pPr>
            <a:endParaRPr lang="en-US" sz="2100" dirty="0">
              <a:latin typeface="Verdana" pitchFamily="34" charset="0"/>
            </a:endParaRPr>
          </a:p>
          <a:p>
            <a:pPr>
              <a:buFont typeface="Wingdings" pitchFamily="2" charset="2"/>
              <a:buChar char="v"/>
            </a:pPr>
            <a:endParaRPr lang="en-US" sz="2700" dirty="0"/>
          </a:p>
          <a:p>
            <a:pPr>
              <a:buFont typeface="Wingdings" pitchFamily="2" charset="2"/>
              <a:buChar char="v"/>
            </a:pPr>
            <a:endParaRPr lang="en-US" sz="2700" dirty="0"/>
          </a:p>
          <a:p>
            <a:pPr>
              <a:buFont typeface="Wingdings" pitchFamily="2" charset="2"/>
              <a:buChar char="v"/>
            </a:pPr>
            <a:endParaRPr lang="en-US" sz="27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304800" y="228600"/>
            <a:ext cx="13716000" cy="85725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lstStyle/>
          <a:p>
            <a:pPr algn="ctr" defTabSz="1143000">
              <a:defRPr/>
            </a:pPr>
            <a:r>
              <a:rPr lang="en-US" sz="4500" b="1" dirty="0">
                <a:solidFill>
                  <a:srgbClr val="9900CC"/>
                </a:solidFill>
                <a:latin typeface="Tahoma" pitchFamily="34" charset="0"/>
                <a:ea typeface="Tahoma" pitchFamily="34" charset="0"/>
                <a:cs typeface="Tahoma" pitchFamily="34" charset="0"/>
              </a:rPr>
              <a:t> Past Vs Present Economic Scenario</a:t>
            </a:r>
          </a:p>
        </p:txBody>
      </p:sp>
      <p:graphicFrame>
        <p:nvGraphicFramePr>
          <p:cNvPr id="4" name="Table 3"/>
          <p:cNvGraphicFramePr>
            <a:graphicFrameLocks noGrp="1"/>
          </p:cNvGraphicFramePr>
          <p:nvPr>
            <p:extLst>
              <p:ext uri="{D42A27DB-BD31-4B8C-83A1-F6EECF244321}">
                <p14:modId xmlns:p14="http://schemas.microsoft.com/office/powerpoint/2010/main" val="3851867129"/>
              </p:ext>
            </p:extLst>
          </p:nvPr>
        </p:nvGraphicFramePr>
        <p:xfrm>
          <a:off x="457200" y="1333501"/>
          <a:ext cx="13716002" cy="7032054"/>
        </p:xfrm>
        <a:graphic>
          <a:graphicData uri="http://schemas.openxmlformats.org/drawingml/2006/table">
            <a:tbl>
              <a:tblPr firstRow="1" bandRow="1">
                <a:tableStyleId>{5C22544A-7EE6-4342-B048-85BDC9FD1C3A}</a:tableStyleId>
              </a:tblPr>
              <a:tblGrid>
                <a:gridCol w="3815730">
                  <a:extLst>
                    <a:ext uri="{9D8B030D-6E8A-4147-A177-3AD203B41FA5}">
                      <a16:colId xmlns:a16="http://schemas.microsoft.com/office/drawing/2014/main" xmlns="" val="20000"/>
                    </a:ext>
                  </a:extLst>
                </a:gridCol>
                <a:gridCol w="5053264">
                  <a:extLst>
                    <a:ext uri="{9D8B030D-6E8A-4147-A177-3AD203B41FA5}">
                      <a16:colId xmlns:a16="http://schemas.microsoft.com/office/drawing/2014/main" xmlns="" val="20001"/>
                    </a:ext>
                  </a:extLst>
                </a:gridCol>
                <a:gridCol w="4847008">
                  <a:extLst>
                    <a:ext uri="{9D8B030D-6E8A-4147-A177-3AD203B41FA5}">
                      <a16:colId xmlns:a16="http://schemas.microsoft.com/office/drawing/2014/main" xmlns="" val="20002"/>
                    </a:ext>
                  </a:extLst>
                </a:gridCol>
              </a:tblGrid>
              <a:tr h="952500">
                <a:tc>
                  <a:txBody>
                    <a:bodyPr/>
                    <a:lstStyle/>
                    <a:p>
                      <a:pPr algn="ctr"/>
                      <a:r>
                        <a:rPr lang="en-US" sz="3000" b="1" dirty="0">
                          <a:solidFill>
                            <a:srgbClr val="9900CC"/>
                          </a:solidFill>
                          <a:effectLst/>
                          <a:latin typeface="Tahoma" pitchFamily="34" charset="0"/>
                          <a:ea typeface="Tahoma" pitchFamily="34" charset="0"/>
                          <a:cs typeface="Tahoma" pitchFamily="34" charset="0"/>
                        </a:rPr>
                        <a:t>Particulars </a:t>
                      </a:r>
                    </a:p>
                  </a:txBody>
                  <a:tcPr marL="114300" marR="114300" marT="57150" marB="57150">
                    <a:solidFill>
                      <a:schemeClr val="bg1"/>
                    </a:solidFill>
                  </a:tcPr>
                </a:tc>
                <a:tc>
                  <a:txBody>
                    <a:bodyPr/>
                    <a:lstStyle/>
                    <a:p>
                      <a:pPr algn="ctr"/>
                      <a:r>
                        <a:rPr lang="en-US" sz="3000" b="1" dirty="0">
                          <a:solidFill>
                            <a:srgbClr val="9900CC"/>
                          </a:solidFill>
                          <a:effectLst/>
                          <a:latin typeface="Tahoma" pitchFamily="34" charset="0"/>
                          <a:ea typeface="Tahoma" pitchFamily="34" charset="0"/>
                          <a:cs typeface="Tahoma" pitchFamily="34" charset="0"/>
                        </a:rPr>
                        <a:t>Past Scenario</a:t>
                      </a:r>
                    </a:p>
                    <a:p>
                      <a:pPr algn="ctr"/>
                      <a:r>
                        <a:rPr lang="en-US" sz="2500" b="1" dirty="0">
                          <a:solidFill>
                            <a:srgbClr val="9900CC"/>
                          </a:solidFill>
                          <a:effectLst/>
                          <a:latin typeface="Tahoma" pitchFamily="34" charset="0"/>
                          <a:ea typeface="Tahoma" pitchFamily="34" charset="0"/>
                          <a:cs typeface="Tahoma" pitchFamily="34" charset="0"/>
                        </a:rPr>
                        <a:t>(After Early</a:t>
                      </a:r>
                      <a:r>
                        <a:rPr lang="en-US" sz="2500" b="1" baseline="0" dirty="0">
                          <a:solidFill>
                            <a:srgbClr val="9900CC"/>
                          </a:solidFill>
                          <a:effectLst/>
                          <a:latin typeface="Tahoma" pitchFamily="34" charset="0"/>
                          <a:ea typeface="Tahoma" pitchFamily="34" charset="0"/>
                          <a:cs typeface="Tahoma" pitchFamily="34" charset="0"/>
                        </a:rPr>
                        <a:t> Independence) </a:t>
                      </a:r>
                      <a:endParaRPr lang="en-US" sz="2500" b="1" dirty="0">
                        <a:solidFill>
                          <a:srgbClr val="9900CC"/>
                        </a:solidFill>
                        <a:effectLst/>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algn="ctr"/>
                      <a:r>
                        <a:rPr lang="en-US" sz="3000" b="1" dirty="0">
                          <a:solidFill>
                            <a:srgbClr val="9900CC"/>
                          </a:solidFill>
                          <a:effectLst/>
                          <a:latin typeface="Tahoma" pitchFamily="34" charset="0"/>
                          <a:ea typeface="Tahoma" pitchFamily="34" charset="0"/>
                          <a:cs typeface="Tahoma" pitchFamily="34" charset="0"/>
                        </a:rPr>
                        <a:t>Present Scenario</a:t>
                      </a:r>
                    </a:p>
                    <a:p>
                      <a:pPr algn="ctr"/>
                      <a:r>
                        <a:rPr lang="en-US" sz="2500" b="1" dirty="0">
                          <a:solidFill>
                            <a:srgbClr val="9900CC"/>
                          </a:solidFill>
                          <a:effectLst/>
                          <a:latin typeface="Tahoma" pitchFamily="34" charset="0"/>
                          <a:ea typeface="Tahoma" pitchFamily="34" charset="0"/>
                          <a:cs typeface="Tahoma" pitchFamily="34" charset="0"/>
                        </a:rPr>
                        <a:t>(Eco.</a:t>
                      </a:r>
                      <a:r>
                        <a:rPr lang="en-US" sz="2500" b="1" baseline="0" dirty="0">
                          <a:solidFill>
                            <a:srgbClr val="9900CC"/>
                          </a:solidFill>
                          <a:effectLst/>
                          <a:latin typeface="Tahoma" pitchFamily="34" charset="0"/>
                          <a:ea typeface="Tahoma" pitchFamily="34" charset="0"/>
                          <a:cs typeface="Tahoma" pitchFamily="34" charset="0"/>
                        </a:rPr>
                        <a:t> Review Report2021</a:t>
                      </a:r>
                      <a:r>
                        <a:rPr lang="en-US" sz="2500" b="1" dirty="0">
                          <a:solidFill>
                            <a:srgbClr val="9900CC"/>
                          </a:solidFill>
                          <a:effectLst/>
                          <a:latin typeface="Tahoma" pitchFamily="34" charset="0"/>
                          <a:ea typeface="Tahoma" pitchFamily="34" charset="0"/>
                          <a:cs typeface="Tahoma" pitchFamily="34" charset="0"/>
                        </a:rPr>
                        <a:t>)</a:t>
                      </a:r>
                    </a:p>
                  </a:txBody>
                  <a:tcPr marL="114300" marR="114300" marT="57150" marB="57150">
                    <a:solidFill>
                      <a:schemeClr val="bg1"/>
                    </a:solidFill>
                  </a:tcPr>
                </a:tc>
                <a:extLst>
                  <a:ext uri="{0D108BD9-81ED-4DB2-BD59-A6C34878D82A}">
                    <a16:rowId xmlns:a16="http://schemas.microsoft.com/office/drawing/2014/main" xmlns="" val="10000"/>
                  </a:ext>
                </a:extLst>
              </a:tr>
              <a:tr h="5444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Tahoma" pitchFamily="34" charset="0"/>
                          <a:ea typeface="Tahoma" pitchFamily="34" charset="0"/>
                          <a:cs typeface="Tahoma" pitchFamily="34" charset="0"/>
                        </a:rPr>
                        <a:t>Per Capita Income </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513080" marR="0" lvl="2" indent="0" algn="l" defTabSz="365766" rtl="0" eaLnBrk="1" fontAlgn="auto" latinLnBrk="0" hangingPunct="1">
                        <a:lnSpc>
                          <a:spcPct val="114000"/>
                        </a:lnSpc>
                        <a:spcBef>
                          <a:spcPts val="0"/>
                        </a:spcBef>
                        <a:spcAft>
                          <a:spcPts val="0"/>
                        </a:spcAft>
                        <a:buClr>
                          <a:srgbClr val="002060"/>
                        </a:buClr>
                        <a:buSzTx/>
                        <a:buFont typeface="Wingdings" panose="05000000000000000000" pitchFamily="2" charset="2"/>
                        <a:buNone/>
                        <a:tabLst/>
                        <a:defRPr/>
                      </a:pPr>
                      <a:r>
                        <a:rPr lang="en-US" altLang="en-US" sz="2800" dirty="0">
                          <a:solidFill>
                            <a:schemeClr val="tx1"/>
                          </a:solidFill>
                          <a:latin typeface="Tahoma" pitchFamily="34" charset="0"/>
                          <a:ea typeface="Tahoma" pitchFamily="34" charset="0"/>
                          <a:cs typeface="Tahoma" pitchFamily="34" charset="0"/>
                        </a:rPr>
                        <a:t>129 USD in 1972-73  </a:t>
                      </a:r>
                    </a:p>
                  </a:txBody>
                  <a:tcPr marL="114300" marR="114300" marT="57150" marB="5715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solidFill>
                          <a:latin typeface="Tahoma" pitchFamily="34" charset="0"/>
                          <a:ea typeface="Tahoma" pitchFamily="34" charset="0"/>
                          <a:cs typeface="Tahoma" pitchFamily="34" charset="0"/>
                        </a:rPr>
                        <a:t>2591 USD</a:t>
                      </a:r>
                    </a:p>
                  </a:txBody>
                  <a:tcPr marL="114300" marR="114300" marT="57150" marB="57150">
                    <a:solidFill>
                      <a:schemeClr val="bg1"/>
                    </a:solidFill>
                  </a:tcPr>
                </a:tc>
                <a:extLst>
                  <a:ext uri="{0D108BD9-81ED-4DB2-BD59-A6C34878D82A}">
                    <a16:rowId xmlns:a16="http://schemas.microsoft.com/office/drawing/2014/main" xmlns="" val="10001"/>
                  </a:ext>
                </a:extLst>
              </a:tr>
              <a:tr h="533400">
                <a:tc>
                  <a:txBody>
                    <a:bodyPr/>
                    <a:lstStyle/>
                    <a:p>
                      <a:pPr algn="just"/>
                      <a:r>
                        <a:rPr lang="en-US" altLang="en-US" sz="2800" b="1" dirty="0">
                          <a:solidFill>
                            <a:schemeClr val="tx1"/>
                          </a:solidFill>
                          <a:latin typeface="Tahoma" pitchFamily="34" charset="0"/>
                          <a:ea typeface="Tahoma" pitchFamily="34" charset="0"/>
                          <a:cs typeface="Tahoma" pitchFamily="34" charset="0"/>
                        </a:rPr>
                        <a:t>GDP Growth Rate </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algn="ctr"/>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solidFill>
                          <a:latin typeface="Tahoma" pitchFamily="34" charset="0"/>
                          <a:ea typeface="Tahoma" pitchFamily="34" charset="0"/>
                          <a:cs typeface="Tahoma" pitchFamily="34" charset="0"/>
                        </a:rPr>
                        <a:t>7.65 percent</a:t>
                      </a:r>
                      <a:endParaRPr lang="en-US" sz="2800" b="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extLst>
                  <a:ext uri="{0D108BD9-81ED-4DB2-BD59-A6C34878D82A}">
                    <a16:rowId xmlns:a16="http://schemas.microsoft.com/office/drawing/2014/main" xmlns="" val="10002"/>
                  </a:ext>
                </a:extLst>
              </a:tr>
              <a:tr h="9525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Tahoma" pitchFamily="34" charset="0"/>
                          <a:ea typeface="Tahoma" pitchFamily="34" charset="0"/>
                          <a:cs typeface="Tahoma" pitchFamily="34" charset="0"/>
                        </a:rPr>
                        <a:t>Population Growth Rate </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ahoma" pitchFamily="34" charset="0"/>
                          <a:ea typeface="Tahoma" pitchFamily="34" charset="0"/>
                          <a:cs typeface="Tahoma" pitchFamily="34" charset="0"/>
                        </a:rPr>
                        <a:t>About 3 percent</a:t>
                      </a:r>
                    </a:p>
                  </a:txBody>
                  <a:tcPr marL="114300" marR="114300" marT="57150" marB="5715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solidFill>
                          <a:latin typeface="Tahoma" pitchFamily="34" charset="0"/>
                          <a:ea typeface="Tahoma" pitchFamily="34" charset="0"/>
                          <a:cs typeface="Tahoma" pitchFamily="34" charset="0"/>
                        </a:rPr>
                        <a:t>1.37 percent </a:t>
                      </a:r>
                      <a:endParaRPr lang="en-US" sz="2800" b="0" dirty="0">
                        <a:solidFill>
                          <a:schemeClr val="tx1"/>
                        </a:solidFill>
                        <a:latin typeface="Tahoma" pitchFamily="34" charset="0"/>
                        <a:ea typeface="Tahoma" pitchFamily="34" charset="0"/>
                        <a:cs typeface="Tahoma" pitchFamily="34" charset="0"/>
                      </a:endParaRPr>
                    </a:p>
                    <a:p>
                      <a:pPr algn="just"/>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extLst>
                  <a:ext uri="{0D108BD9-81ED-4DB2-BD59-A6C34878D82A}">
                    <a16:rowId xmlns:a16="http://schemas.microsoft.com/office/drawing/2014/main" xmlns="" val="10003"/>
                  </a:ext>
                </a:extLst>
              </a:tr>
              <a:tr h="952500">
                <a:tc>
                  <a:txBody>
                    <a:bodyPr/>
                    <a:lstStyle/>
                    <a:p>
                      <a:pPr algn="just"/>
                      <a:r>
                        <a:rPr lang="en-US" altLang="en-US" sz="2800" b="1" dirty="0">
                          <a:solidFill>
                            <a:schemeClr val="tx1"/>
                          </a:solidFill>
                          <a:latin typeface="Tahoma" pitchFamily="34" charset="0"/>
                          <a:ea typeface="Tahoma" pitchFamily="34" charset="0"/>
                          <a:cs typeface="Tahoma" pitchFamily="34" charset="0"/>
                        </a:rPr>
                        <a:t>Poverty Rate</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ahoma" pitchFamily="34" charset="0"/>
                          <a:ea typeface="Tahoma" pitchFamily="34" charset="0"/>
                          <a:cs typeface="Tahoma" pitchFamily="34" charset="0"/>
                        </a:rPr>
                        <a:t>About 70 percent</a:t>
                      </a:r>
                    </a:p>
                    <a:p>
                      <a:pPr algn="ctr"/>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solidFill>
                          <a:latin typeface="Tahoma" pitchFamily="34" charset="0"/>
                          <a:ea typeface="Tahoma" pitchFamily="34" charset="0"/>
                          <a:cs typeface="Tahoma" pitchFamily="34" charset="0"/>
                        </a:rPr>
                        <a:t>High level 20.5 percent</a:t>
                      </a:r>
                      <a:r>
                        <a:rPr lang="en-US" altLang="en-US" sz="2800" b="0" baseline="0" dirty="0">
                          <a:solidFill>
                            <a:schemeClr val="tx1"/>
                          </a:solidFill>
                          <a:latin typeface="Tahoma" pitchFamily="34" charset="0"/>
                          <a:ea typeface="Tahoma" pitchFamily="34" charset="0"/>
                          <a:cs typeface="Tahoma" pitchFamily="34" charset="0"/>
                        </a:rPr>
                        <a:t>,</a:t>
                      </a:r>
                      <a:r>
                        <a:rPr lang="en-US" altLang="en-US" sz="2800" b="0" dirty="0">
                          <a:solidFill>
                            <a:schemeClr val="tx1"/>
                          </a:solidFill>
                          <a:latin typeface="Tahoma" pitchFamily="34" charset="0"/>
                          <a:ea typeface="Tahoma" pitchFamily="34" charset="0"/>
                          <a:cs typeface="Tahoma" pitchFamily="34" charset="0"/>
                        </a:rPr>
                        <a:t> Low level 10.5% </a:t>
                      </a:r>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extLst>
                  <a:ext uri="{0D108BD9-81ED-4DB2-BD59-A6C34878D82A}">
                    <a16:rowId xmlns:a16="http://schemas.microsoft.com/office/drawing/2014/main" xmlns="" val="10004"/>
                  </a:ext>
                </a:extLst>
              </a:tr>
              <a:tr h="9525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Tahoma" pitchFamily="34" charset="0"/>
                          <a:ea typeface="Tahoma" pitchFamily="34" charset="0"/>
                          <a:cs typeface="Tahoma" pitchFamily="34" charset="0"/>
                        </a:rPr>
                        <a:t>Life expectancy </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ahoma" pitchFamily="34" charset="0"/>
                          <a:ea typeface="Tahoma" pitchFamily="34" charset="0"/>
                          <a:cs typeface="Tahoma" pitchFamily="34" charset="0"/>
                        </a:rPr>
                        <a:t>Around 50 years</a:t>
                      </a:r>
                    </a:p>
                  </a:txBody>
                  <a:tcPr marL="114300" marR="114300" marT="57150" marB="5715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solidFill>
                          <a:latin typeface="Tahoma" pitchFamily="34" charset="0"/>
                          <a:ea typeface="Tahoma" pitchFamily="34" charset="0"/>
                          <a:cs typeface="Tahoma" pitchFamily="34" charset="0"/>
                        </a:rPr>
                        <a:t>72.8 years  </a:t>
                      </a:r>
                      <a:endParaRPr lang="en-US" sz="2800" b="0" dirty="0">
                        <a:solidFill>
                          <a:schemeClr val="tx1"/>
                        </a:solidFill>
                        <a:latin typeface="Tahoma" pitchFamily="34" charset="0"/>
                        <a:ea typeface="Tahoma" pitchFamily="34" charset="0"/>
                        <a:cs typeface="Tahoma" pitchFamily="34" charset="0"/>
                      </a:endParaRPr>
                    </a:p>
                    <a:p>
                      <a:pPr algn="just"/>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extLst>
                  <a:ext uri="{0D108BD9-81ED-4DB2-BD59-A6C34878D82A}">
                    <a16:rowId xmlns:a16="http://schemas.microsoft.com/office/drawing/2014/main" xmlns="" val="10005"/>
                  </a:ext>
                </a:extLst>
              </a:tr>
              <a:tr h="533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Tahoma" pitchFamily="34" charset="0"/>
                          <a:ea typeface="Tahoma" pitchFamily="34" charset="0"/>
                          <a:cs typeface="Tahoma" pitchFamily="34" charset="0"/>
                        </a:rPr>
                        <a:t>Literacy rate </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ahoma" pitchFamily="34" charset="0"/>
                          <a:ea typeface="Tahoma" pitchFamily="34" charset="0"/>
                          <a:cs typeface="Tahoma" pitchFamily="34" charset="0"/>
                        </a:rPr>
                        <a:t>16.8 percent in 1972 </a:t>
                      </a:r>
                    </a:p>
                  </a:txBody>
                  <a:tcPr marL="114300" marR="114300" marT="57150" marB="57150">
                    <a:solidFill>
                      <a:schemeClr val="bg1"/>
                    </a:solidFill>
                  </a:tcPr>
                </a:tc>
                <a:tc>
                  <a:txBody>
                    <a:bodyPr/>
                    <a:lstStyle/>
                    <a:p>
                      <a:pPr algn="just"/>
                      <a:r>
                        <a:rPr lang="en-US" sz="2800" dirty="0">
                          <a:solidFill>
                            <a:schemeClr val="tx1"/>
                          </a:solidFill>
                          <a:latin typeface="Tahoma" pitchFamily="34" charset="0"/>
                          <a:ea typeface="Tahoma" pitchFamily="34" charset="0"/>
                          <a:cs typeface="Tahoma" pitchFamily="34" charset="0"/>
                        </a:rPr>
                        <a:t>75.2 Percent</a:t>
                      </a:r>
                      <a:r>
                        <a:rPr lang="en-US" sz="2800" baseline="0" dirty="0">
                          <a:solidFill>
                            <a:schemeClr val="tx1"/>
                          </a:solidFill>
                          <a:latin typeface="Tahoma" pitchFamily="34" charset="0"/>
                          <a:ea typeface="Tahoma" pitchFamily="34" charset="0"/>
                          <a:cs typeface="Tahoma" pitchFamily="34" charset="0"/>
                        </a:rPr>
                        <a:t> </a:t>
                      </a:r>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extLst>
                  <a:ext uri="{0D108BD9-81ED-4DB2-BD59-A6C34878D82A}">
                    <a16:rowId xmlns:a16="http://schemas.microsoft.com/office/drawing/2014/main" xmlns="" val="10006"/>
                  </a:ext>
                </a:extLst>
              </a:tr>
              <a:tr h="9525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Tahoma" pitchFamily="34" charset="0"/>
                          <a:ea typeface="Tahoma" pitchFamily="34" charset="0"/>
                          <a:cs typeface="Tahoma" pitchFamily="34" charset="0"/>
                        </a:rPr>
                        <a:t>Child mortality rate </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ahoma" pitchFamily="34" charset="0"/>
                          <a:ea typeface="Tahoma" pitchFamily="34" charset="0"/>
                          <a:cs typeface="Tahoma" pitchFamily="34" charset="0"/>
                        </a:rPr>
                        <a:t>141 per 1000 births </a:t>
                      </a:r>
                    </a:p>
                  </a:txBody>
                  <a:tcPr marL="114300" marR="114300" marT="57150" marB="57150">
                    <a:solidFill>
                      <a:schemeClr val="bg1"/>
                    </a:solidFill>
                  </a:tcPr>
                </a:tc>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ahoma" pitchFamily="34" charset="0"/>
                          <a:ea typeface="Tahoma" pitchFamily="34" charset="0"/>
                          <a:cs typeface="Tahoma" pitchFamily="34" charset="0"/>
                        </a:rPr>
                        <a:t>21 per 1,000 births </a:t>
                      </a:r>
                    </a:p>
                  </a:txBody>
                  <a:tcPr marL="114300" marR="114300" marT="57150" marB="57150">
                    <a:solidFill>
                      <a:schemeClr val="bg1"/>
                    </a:solidFill>
                  </a:tcPr>
                </a:tc>
                <a:extLst>
                  <a:ext uri="{0D108BD9-81ED-4DB2-BD59-A6C34878D82A}">
                    <a16:rowId xmlns:a16="http://schemas.microsoft.com/office/drawing/2014/main" xmlns="" val="10007"/>
                  </a:ext>
                </a:extLst>
              </a:tr>
              <a:tr h="533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latin typeface="Tahoma" pitchFamily="34" charset="0"/>
                          <a:ea typeface="Tahoma" pitchFamily="34" charset="0"/>
                          <a:cs typeface="Tahoma" pitchFamily="34" charset="0"/>
                        </a:rPr>
                        <a:t> Labor Force</a:t>
                      </a:r>
                      <a:endParaRPr lang="en-US" sz="2800" b="1"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algn="just"/>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ahoma" pitchFamily="34" charset="0"/>
                          <a:ea typeface="Tahoma" pitchFamily="34" charset="0"/>
                          <a:cs typeface="Tahoma" pitchFamily="34" charset="0"/>
                        </a:rPr>
                        <a:t>66.2</a:t>
                      </a:r>
                      <a:r>
                        <a:rPr lang="en-US" sz="2800" b="0" baseline="0" dirty="0">
                          <a:solidFill>
                            <a:schemeClr val="tx1"/>
                          </a:solidFill>
                          <a:latin typeface="Tahoma" pitchFamily="34" charset="0"/>
                          <a:ea typeface="Tahoma" pitchFamily="34" charset="0"/>
                          <a:cs typeface="Tahoma" pitchFamily="34" charset="0"/>
                        </a:rPr>
                        <a:t> </a:t>
                      </a:r>
                      <a:r>
                        <a:rPr lang="en-US" sz="2800" b="0" dirty="0">
                          <a:solidFill>
                            <a:schemeClr val="tx1"/>
                          </a:solidFill>
                          <a:latin typeface="Tahoma" pitchFamily="34" charset="0"/>
                          <a:ea typeface="Tahoma" pitchFamily="34" charset="0"/>
                          <a:cs typeface="Tahoma" pitchFamily="34" charset="0"/>
                        </a:rPr>
                        <a:t>million in 2015</a:t>
                      </a:r>
                      <a:endParaRPr lang="en-US" sz="2800" dirty="0">
                        <a:solidFill>
                          <a:schemeClr val="tx1"/>
                        </a:solidFill>
                        <a:latin typeface="Tahoma" pitchFamily="34" charset="0"/>
                        <a:ea typeface="Tahoma" pitchFamily="34" charset="0"/>
                        <a:cs typeface="Tahoma" pitchFamily="34" charset="0"/>
                      </a:endParaRPr>
                    </a:p>
                  </a:txBody>
                  <a:tcPr marL="114300" marR="114300" marT="57150" marB="57150">
                    <a:solidFill>
                      <a:schemeClr val="bg1"/>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457200" y="168670"/>
            <a:ext cx="13716000" cy="89813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lstStyle/>
          <a:p>
            <a:pPr algn="ctr" defTabSz="1143000" fontAlgn="base">
              <a:spcBef>
                <a:spcPct val="0"/>
              </a:spcBef>
              <a:spcAft>
                <a:spcPct val="0"/>
              </a:spcAft>
              <a:defRPr/>
            </a:pPr>
            <a:r>
              <a:rPr lang="en-US" sz="4500" b="1" dirty="0">
                <a:solidFill>
                  <a:srgbClr val="9900CC"/>
                </a:solidFill>
                <a:latin typeface="Tahoma" pitchFamily="34" charset="0"/>
                <a:ea typeface="Tahoma" pitchFamily="34" charset="0"/>
                <a:cs typeface="Tahoma" pitchFamily="34" charset="0"/>
              </a:rPr>
              <a:t> Present State of Socio-Economic Progress</a:t>
            </a:r>
          </a:p>
        </p:txBody>
      </p:sp>
      <p:sp>
        <p:nvSpPr>
          <p:cNvPr id="6" name="Rectangle 5"/>
          <p:cNvSpPr/>
          <p:nvPr/>
        </p:nvSpPr>
        <p:spPr>
          <a:xfrm>
            <a:off x="838200" y="1238251"/>
            <a:ext cx="13335000" cy="7737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143000" fontAlgn="base">
              <a:spcBef>
                <a:spcPct val="0"/>
              </a:spcBef>
              <a:spcAft>
                <a:spcPct val="0"/>
              </a:spcAft>
              <a:defRPr/>
            </a:pPr>
            <a:endParaRPr lang="en-US" sz="2250">
              <a:solidFill>
                <a:prstClr val="white"/>
              </a:solidFill>
              <a:latin typeface="Franklin Gothic Book"/>
            </a:endParaRPr>
          </a:p>
        </p:txBody>
      </p:sp>
      <p:pic>
        <p:nvPicPr>
          <p:cNvPr id="20484" name="Picture 3"/>
          <p:cNvPicPr>
            <a:picLocks noChangeAspect="1" noChangeArrowheads="1"/>
          </p:cNvPicPr>
          <p:nvPr/>
        </p:nvPicPr>
        <p:blipFill>
          <a:blip r:embed="rId2"/>
          <a:srcRect/>
          <a:stretch>
            <a:fillRect/>
          </a:stretch>
        </p:blipFill>
        <p:spPr bwMode="auto">
          <a:xfrm>
            <a:off x="1219201" y="1619251"/>
            <a:ext cx="12449969" cy="701675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742950" y="1333500"/>
            <a:ext cx="13144500" cy="7620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91440" tIns="45720" rIns="91440" bIns="45720"/>
          <a:lstStyle/>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The country's foreign exchange reserves are said to have hit a new high, with a record of $48 billion, which is a lot.</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The central bank has targeted average inflation at 6-7 percent. Empirical evidence indicates that 6-7 percent inflation is compatible with economic growth.</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Bangladesh is expected to receive $21 billion+ in 2021, which is enough to retain last year’s eighth position among the top ten remittance-earning countries. This is going on.</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Investment is sluggish due to the poor investment climate. Private sector credit growth went down, but now the private sector is also flourishing day by day.</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Despite domestic optimism about the pharmaceutical sector, which accounts for only 0.5 percent of the export basket, clothing still accounts for 80% of the export basket. Bangladesh needs to diversify its export basket.</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GDP growth is expected to be 6–8 percent per year and is increasing on a daily basis.</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A huge labor force has a great contribution to the national economy of Bangladesh.</a:t>
            </a:r>
          </a:p>
          <a:p>
            <a:pPr marL="408094" indent="-408094" algn="just" defTabSz="1143000" fontAlgn="base">
              <a:spcBef>
                <a:spcPct val="0"/>
              </a:spcBef>
              <a:spcAft>
                <a:spcPct val="0"/>
              </a:spcAft>
              <a:buClr>
                <a:srgbClr val="A19574"/>
              </a:buClr>
              <a:buFont typeface="Wingdings" pitchFamily="2" charset="2"/>
              <a:buChar char="q"/>
            </a:pPr>
            <a:r>
              <a:rPr lang="en-US" sz="2750" dirty="0">
                <a:solidFill>
                  <a:prstClr val="black"/>
                </a:solidFill>
                <a:latin typeface="Tahoma" pitchFamily="34" charset="0"/>
                <a:ea typeface="Tahoma" pitchFamily="34" charset="0"/>
                <a:cs typeface="Tahoma" pitchFamily="34" charset="0"/>
              </a:rPr>
              <a:t>The government has undertaken mega projects through which a huge number of job markets can be opened in the future. </a:t>
            </a:r>
            <a:endParaRPr lang="en-US" sz="2750" b="1" dirty="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Rectangle 3"/>
          <p:cNvSpPr/>
          <p:nvPr/>
        </p:nvSpPr>
        <p:spPr>
          <a:xfrm>
            <a:off x="457200" y="2"/>
            <a:ext cx="13716000" cy="104774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lgn="ctr" defTabSz="1143000">
              <a:defRPr/>
            </a:pPr>
            <a:r>
              <a:rPr lang="en-US" sz="4500" b="1" spc="-142" dirty="0">
                <a:solidFill>
                  <a:srgbClr val="9900CC"/>
                </a:solidFill>
                <a:latin typeface="Tahoma" pitchFamily="34" charset="0"/>
                <a:ea typeface="Tahoma" pitchFamily="34" charset="0"/>
                <a:cs typeface="Tahoma" pitchFamily="34" charset="0"/>
              </a:rPr>
              <a:t> Present Economic Trend of BD: on Right Track?</a:t>
            </a:r>
            <a:endParaRPr lang="en-US" sz="4500" b="1" dirty="0">
              <a:solidFill>
                <a:srgbClr val="9900C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228600" y="1295400"/>
            <a:ext cx="13868400" cy="2753279"/>
          </a:xfrm>
          <a:prstGeom prst="rect">
            <a:avLst/>
          </a:prstGeom>
          <a:noFill/>
        </p:spPr>
        <p:txBody>
          <a:bodyPr wrap="square" lIns="135852" tIns="67926" rIns="135852" bIns="67926" rtlCol="0">
            <a:spAutoFit/>
          </a:bodyPr>
          <a:lstStyle/>
          <a:p>
            <a:pPr algn="just"/>
            <a:r>
              <a:rPr lang="en-US" sz="2800" b="1" dirty="0"/>
              <a:t>Bangladesh's economy has grown 8.13 per cent this fiscal year, the highest in its history, Finance Minister AHM Mustafa </a:t>
            </a:r>
            <a:r>
              <a:rPr lang="en-US" sz="2800" b="1" dirty="0" err="1"/>
              <a:t>Kamal</a:t>
            </a:r>
            <a:r>
              <a:rPr lang="en-US" sz="2800" b="1" dirty="0"/>
              <a:t> said while releasing a provisional estimate.</a:t>
            </a:r>
            <a:r>
              <a:rPr lang="en-US" sz="2800" dirty="0"/>
              <a:t> </a:t>
            </a:r>
            <a:r>
              <a:rPr lang="en-US" sz="2800" b="1" dirty="0"/>
              <a:t>FDI flows to Bangladesh rose by 68% to a record level of $3.6 billion (UNCTAD, 2019).</a:t>
            </a:r>
          </a:p>
          <a:p>
            <a:pPr algn="just"/>
            <a:endParaRPr lang="en-US" sz="3200" b="1" dirty="0"/>
          </a:p>
          <a:p>
            <a:r>
              <a:rPr lang="en-US" dirty="0"/>
              <a:t/>
            </a:r>
            <a:br>
              <a:rPr lang="en-US" dirty="0"/>
            </a:br>
            <a:endParaRPr lang="en-US" dirty="0">
              <a:latin typeface="Calibri" pitchFamily="34" charset="0"/>
            </a:endParaRPr>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2" descr="https://assetsds.cdnedge.bluemix.net/sites/default/files/styles/very_big_1/public/feature/images/gdp_10.jpg?itok=6L8nfcgK"/>
          <p:cNvPicPr>
            <a:picLocks noChangeAspect="1" noChangeArrowheads="1"/>
          </p:cNvPicPr>
          <p:nvPr/>
        </p:nvPicPr>
        <p:blipFill>
          <a:blip r:embed="rId2"/>
          <a:srcRect/>
          <a:stretch>
            <a:fillRect/>
          </a:stretch>
        </p:blipFill>
        <p:spPr bwMode="auto">
          <a:xfrm>
            <a:off x="457199" y="3048000"/>
            <a:ext cx="6430641" cy="4114800"/>
          </a:xfrm>
          <a:prstGeom prst="rect">
            <a:avLst/>
          </a:prstGeom>
          <a:noFill/>
        </p:spPr>
      </p:pic>
      <p:sp>
        <p:nvSpPr>
          <p:cNvPr id="9" name="Rectangle 8"/>
          <p:cNvSpPr/>
          <p:nvPr/>
        </p:nvSpPr>
        <p:spPr>
          <a:xfrm>
            <a:off x="381000" y="7391400"/>
            <a:ext cx="13792200" cy="1077218"/>
          </a:xfrm>
          <a:prstGeom prst="rect">
            <a:avLst/>
          </a:prstGeom>
        </p:spPr>
        <p:txBody>
          <a:bodyPr wrap="square">
            <a:spAutoFit/>
          </a:bodyPr>
          <a:lstStyle/>
          <a:p>
            <a:pPr algn="just"/>
            <a:r>
              <a:rPr lang="en-US" sz="2800" b="1" dirty="0">
                <a:solidFill>
                  <a:srgbClr val="FF0000"/>
                </a:solidFill>
              </a:rPr>
              <a:t>Source: </a:t>
            </a:r>
          </a:p>
          <a:p>
            <a:pPr algn="just"/>
            <a:r>
              <a:rPr lang="en-US" sz="1800" b="1" dirty="0">
                <a:hlinkClick r:id="rId3"/>
              </a:rPr>
              <a:t>https://www.thedailystar.net/business/economy/bangladesh-gdp-growth-rate-2018-19-8.13-per-cent-1717291</a:t>
            </a:r>
            <a:endParaRPr lang="en-US" sz="1800" b="1" dirty="0"/>
          </a:p>
          <a:p>
            <a:pPr algn="just"/>
            <a:r>
              <a:rPr lang="en-US" sz="1800" b="1" dirty="0">
                <a:hlinkClick r:id="rId4"/>
              </a:rPr>
              <a:t>https://www.dhakatribune.com/bangladesh/foreign-affairs/2019/06/14/bangladesh-sees-record-growth-in-fdi-trend-likely-to-continue</a:t>
            </a:r>
            <a:endParaRPr lang="en-US" sz="1800" b="1" dirty="0"/>
          </a:p>
        </p:txBody>
      </p:sp>
      <p:pic>
        <p:nvPicPr>
          <p:cNvPr id="10" name="Picture 9" descr="https://assetsds.cdnedge.bluemix.net/sites/default/files/styles/very_big_1/public/feature/images/export_14.jpg?itok=wIPvCF38"/>
          <p:cNvPicPr/>
          <p:nvPr/>
        </p:nvPicPr>
        <p:blipFill>
          <a:blip r:embed="rId5"/>
          <a:srcRect/>
          <a:stretch>
            <a:fillRect/>
          </a:stretch>
        </p:blipFill>
        <p:spPr bwMode="auto">
          <a:xfrm>
            <a:off x="7543800" y="2971800"/>
            <a:ext cx="5638800" cy="4191000"/>
          </a:xfrm>
          <a:prstGeom prst="rect">
            <a:avLst/>
          </a:prstGeom>
          <a:noFill/>
          <a:ln w="9525">
            <a:noFill/>
            <a:miter lim="800000"/>
            <a:headEnd/>
            <a:tailEnd/>
          </a:ln>
        </p:spPr>
      </p:pic>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spc="-149" dirty="0"/>
              <a:t>      Common Problems in Economic Sector in BD</a:t>
            </a:r>
            <a:endParaRPr lang="en-US" sz="4800" dirty="0"/>
          </a:p>
        </p:txBody>
      </p:sp>
      <p:sp>
        <p:nvSpPr>
          <p:cNvPr id="3" name="Content Placeholder 2"/>
          <p:cNvSpPr>
            <a:spLocks noGrp="1"/>
          </p:cNvSpPr>
          <p:nvPr>
            <p:ph sz="half" idx="2"/>
          </p:nvPr>
        </p:nvSpPr>
        <p:spPr>
          <a:xfrm>
            <a:off x="731520" y="1524000"/>
            <a:ext cx="6464301" cy="7112000"/>
          </a:xfrm>
        </p:spPr>
        <p:txBody>
          <a:bodyPr>
            <a:noAutofit/>
          </a:bodyPr>
          <a:lstStyle/>
          <a:p>
            <a:pPr>
              <a:buNone/>
            </a:pPr>
            <a:endParaRPr lang="en-US" sz="2400" dirty="0"/>
          </a:p>
          <a:p>
            <a:pPr algn="just">
              <a:buFont typeface="Wingdings" pitchFamily="2" charset="2"/>
              <a:buChar char="q"/>
            </a:pPr>
            <a:r>
              <a:rPr lang="en-US" sz="3000" dirty="0"/>
              <a:t> </a:t>
            </a:r>
            <a:r>
              <a:rPr lang="en-US" sz="3000" dirty="0">
                <a:ea typeface="Tahoma" pitchFamily="34" charset="0"/>
                <a:cs typeface="Tahoma" pitchFamily="34" charset="0"/>
              </a:rPr>
              <a:t>Corruption practices</a:t>
            </a:r>
          </a:p>
          <a:p>
            <a:pPr marL="326475" indent="-326475" algn="just">
              <a:buClr>
                <a:schemeClr val="accent5"/>
              </a:buClr>
              <a:buFont typeface="Wingdings" pitchFamily="2" charset="2"/>
              <a:buChar char="q"/>
            </a:pPr>
            <a:r>
              <a:rPr lang="en-US" sz="3000" dirty="0">
                <a:ea typeface="Tahoma" pitchFamily="34" charset="0"/>
                <a:cs typeface="Tahoma" pitchFamily="34" charset="0"/>
              </a:rPr>
              <a:t>Political Instability</a:t>
            </a:r>
          </a:p>
          <a:p>
            <a:pPr marL="326475" indent="-326475">
              <a:buClr>
                <a:schemeClr val="accent5"/>
              </a:buClr>
              <a:buFont typeface="Wingdings" pitchFamily="2" charset="2"/>
              <a:buChar char="q"/>
            </a:pPr>
            <a:r>
              <a:rPr lang="en-US" sz="3000" dirty="0">
                <a:ea typeface="Tahoma" pitchFamily="34" charset="0"/>
                <a:cs typeface="Tahoma" pitchFamily="34" charset="0"/>
              </a:rPr>
              <a:t>Inadequate Government and Bureaucratic Structures</a:t>
            </a:r>
          </a:p>
          <a:p>
            <a:pPr marL="326475" indent="-326475" algn="just">
              <a:buClr>
                <a:schemeClr val="accent5"/>
              </a:buClr>
              <a:buFont typeface="Wingdings" pitchFamily="2" charset="2"/>
              <a:buChar char="q"/>
            </a:pPr>
            <a:r>
              <a:rPr lang="en-US" sz="3000" dirty="0">
                <a:ea typeface="Tahoma" pitchFamily="34" charset="0"/>
                <a:cs typeface="Tahoma" pitchFamily="34" charset="0"/>
              </a:rPr>
              <a:t>Aid Dependence</a:t>
            </a:r>
          </a:p>
          <a:p>
            <a:pPr marL="326475" indent="-326475" algn="just">
              <a:buClr>
                <a:schemeClr val="accent5"/>
              </a:buClr>
              <a:buFont typeface="Wingdings" pitchFamily="2" charset="2"/>
              <a:buChar char="q"/>
            </a:pPr>
            <a:r>
              <a:rPr lang="en-US" sz="3000" dirty="0">
                <a:ea typeface="Tahoma" pitchFamily="34" charset="0"/>
                <a:cs typeface="Tahoma" pitchFamily="34" charset="0"/>
              </a:rPr>
              <a:t>Over growth of Population </a:t>
            </a:r>
          </a:p>
          <a:p>
            <a:pPr marL="326475" indent="-326475" algn="just">
              <a:buClr>
                <a:schemeClr val="accent5"/>
              </a:buClr>
              <a:buFont typeface="Wingdings" pitchFamily="2" charset="2"/>
              <a:buChar char="q"/>
            </a:pPr>
            <a:r>
              <a:rPr lang="en-US" sz="3000" dirty="0">
                <a:ea typeface="Tahoma" pitchFamily="34" charset="0"/>
                <a:cs typeface="Tahoma" pitchFamily="34" charset="0"/>
              </a:rPr>
              <a:t>Land Scarcity</a:t>
            </a:r>
          </a:p>
          <a:p>
            <a:pPr marL="326475" indent="-326475" algn="just">
              <a:buClr>
                <a:schemeClr val="accent5"/>
              </a:buClr>
              <a:buFont typeface="Wingdings" pitchFamily="2" charset="2"/>
              <a:buChar char="q"/>
            </a:pPr>
            <a:r>
              <a:rPr lang="en-US" sz="3000" dirty="0">
                <a:ea typeface="Tahoma" pitchFamily="34" charset="0"/>
                <a:cs typeface="Tahoma" pitchFamily="34" charset="0"/>
              </a:rPr>
              <a:t>Natural Disaster</a:t>
            </a:r>
          </a:p>
          <a:p>
            <a:pPr marL="326475" indent="-326475" algn="just">
              <a:buClr>
                <a:schemeClr val="accent5"/>
              </a:buClr>
              <a:buFont typeface="Wingdings" pitchFamily="2" charset="2"/>
              <a:buChar char="q"/>
            </a:pPr>
            <a:r>
              <a:rPr lang="en-US" sz="3000" dirty="0">
                <a:ea typeface="Tahoma" pitchFamily="34" charset="0"/>
                <a:cs typeface="Tahoma" pitchFamily="34" charset="0"/>
              </a:rPr>
              <a:t>Increase rate of Unemployment </a:t>
            </a:r>
          </a:p>
          <a:p>
            <a:pPr marL="326475" indent="-326475" algn="just">
              <a:buClr>
                <a:schemeClr val="accent5"/>
              </a:buClr>
              <a:buFont typeface="Wingdings" pitchFamily="2" charset="2"/>
              <a:buChar char="q"/>
            </a:pPr>
            <a:r>
              <a:rPr lang="en-US" sz="3000" dirty="0">
                <a:ea typeface="Tahoma" pitchFamily="34" charset="0"/>
                <a:cs typeface="Tahoma" pitchFamily="34" charset="0"/>
              </a:rPr>
              <a:t>Patronize Bank Defaulters culture</a:t>
            </a:r>
          </a:p>
          <a:p>
            <a:pPr marL="326475" indent="-326475" algn="just">
              <a:buClr>
                <a:schemeClr val="accent5"/>
              </a:buClr>
              <a:buFont typeface="Wingdings" pitchFamily="2" charset="2"/>
              <a:buChar char="q"/>
            </a:pPr>
            <a:r>
              <a:rPr lang="en-US" sz="3000" dirty="0">
                <a:ea typeface="Tahoma" pitchFamily="34" charset="0"/>
                <a:cs typeface="Tahoma" pitchFamily="34" charset="0"/>
              </a:rPr>
              <a:t>Lack of Knowledge and Skills</a:t>
            </a:r>
          </a:p>
          <a:p>
            <a:pPr marL="326475" indent="-326475" algn="just">
              <a:buClr>
                <a:schemeClr val="accent5"/>
              </a:buClr>
              <a:buFont typeface="Wingdings" pitchFamily="2" charset="2"/>
              <a:buChar char="q"/>
            </a:pPr>
            <a:r>
              <a:rPr lang="en-US" sz="3000" dirty="0">
                <a:ea typeface="Tahoma" pitchFamily="34" charset="0"/>
                <a:cs typeface="Tahoma" pitchFamily="34" charset="0"/>
              </a:rPr>
              <a:t>Not ensure Financial Freedom</a:t>
            </a:r>
          </a:p>
          <a:p>
            <a:pPr marL="326475" indent="-326475" algn="just">
              <a:buClr>
                <a:schemeClr val="accent5"/>
              </a:buClr>
              <a:buNone/>
            </a:pPr>
            <a:endParaRPr lang="en-US" sz="2800" dirty="0">
              <a:latin typeface="Tahoma" pitchFamily="34" charset="0"/>
              <a:ea typeface="Tahoma" pitchFamily="34" charset="0"/>
              <a:cs typeface="Tahoma" pitchFamily="34" charset="0"/>
            </a:endParaRPr>
          </a:p>
          <a:p>
            <a:pPr>
              <a:buNone/>
            </a:pPr>
            <a:endParaRPr lang="en-US" sz="2400" dirty="0"/>
          </a:p>
          <a:p>
            <a:pPr>
              <a:buNone/>
            </a:pP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7" name="Content Placeholder 6"/>
          <p:cNvSpPr>
            <a:spLocks noGrp="1"/>
          </p:cNvSpPr>
          <p:nvPr>
            <p:ph sz="quarter" idx="4"/>
          </p:nvPr>
        </p:nvSpPr>
        <p:spPr>
          <a:xfrm>
            <a:off x="7193281" y="1828800"/>
            <a:ext cx="6949438" cy="6629400"/>
          </a:xfrm>
        </p:spPr>
        <p:txBody>
          <a:bodyPr>
            <a:normAutofit fontScale="77500" lnSpcReduction="20000"/>
          </a:bodyPr>
          <a:lstStyle/>
          <a:p>
            <a:pPr marL="424539" indent="-424539">
              <a:buClr>
                <a:schemeClr val="accent5"/>
              </a:buClr>
              <a:buFont typeface="Wingdings" pitchFamily="2" charset="2"/>
              <a:buChar char="q"/>
            </a:pPr>
            <a:r>
              <a:rPr lang="en-US" sz="4300" dirty="0"/>
              <a:t>Lack of Knowledge and Skills</a:t>
            </a:r>
          </a:p>
          <a:p>
            <a:pPr marL="424539" indent="-424539">
              <a:buClr>
                <a:schemeClr val="accent5"/>
              </a:buClr>
              <a:buFont typeface="Wingdings" pitchFamily="2" charset="2"/>
              <a:buChar char="q"/>
            </a:pPr>
            <a:r>
              <a:rPr lang="en-US" sz="4300" dirty="0"/>
              <a:t>Not ensure financial freedom</a:t>
            </a:r>
          </a:p>
          <a:p>
            <a:pPr marL="424539" indent="-424539">
              <a:buClr>
                <a:schemeClr val="accent5"/>
              </a:buClr>
              <a:buFont typeface="Wingdings" pitchFamily="2" charset="2"/>
              <a:buChar char="q"/>
            </a:pPr>
            <a:r>
              <a:rPr lang="en-US" sz="4300" dirty="0"/>
              <a:t>Improper combination &amp; coordination </a:t>
            </a:r>
          </a:p>
          <a:p>
            <a:pPr marL="424539" indent="-424539">
              <a:buClr>
                <a:schemeClr val="accent5"/>
              </a:buClr>
              <a:buFont typeface="Wingdings" pitchFamily="2" charset="2"/>
              <a:buChar char="q"/>
            </a:pPr>
            <a:r>
              <a:rPr lang="en-US" sz="4300" dirty="0"/>
              <a:t>Lack of skilled and sound manpower </a:t>
            </a:r>
          </a:p>
          <a:p>
            <a:pPr marL="424539" indent="-424539">
              <a:buClr>
                <a:schemeClr val="accent5"/>
              </a:buClr>
              <a:buFont typeface="Wingdings" pitchFamily="2" charset="2"/>
              <a:buChar char="q"/>
            </a:pPr>
            <a:r>
              <a:rPr lang="en-US" sz="4300" dirty="0"/>
              <a:t>Improper  role of various organizations</a:t>
            </a:r>
          </a:p>
          <a:p>
            <a:pPr marL="424539" indent="-424539">
              <a:buClr>
                <a:schemeClr val="accent5"/>
              </a:buClr>
              <a:buFont typeface="Wingdings" pitchFamily="2" charset="2"/>
              <a:buChar char="q"/>
            </a:pPr>
            <a:r>
              <a:rPr lang="en-US" sz="4300" dirty="0"/>
              <a:t>Improper role of press and media</a:t>
            </a:r>
          </a:p>
          <a:p>
            <a:pPr marL="424539" indent="-424539">
              <a:buClr>
                <a:schemeClr val="accent5"/>
              </a:buClr>
              <a:buFont typeface="Wingdings" pitchFamily="2" charset="2"/>
              <a:buChar char="q"/>
            </a:pPr>
            <a:r>
              <a:rPr lang="en-US" sz="4300" dirty="0"/>
              <a:t>Lack experience in foreign ministry</a:t>
            </a:r>
          </a:p>
          <a:p>
            <a:pPr marL="424539" indent="-424539">
              <a:buClr>
                <a:schemeClr val="accent5"/>
              </a:buClr>
              <a:buFont typeface="Wingdings" pitchFamily="2" charset="2"/>
              <a:buChar char="q"/>
            </a:pPr>
            <a:r>
              <a:rPr lang="en-US" sz="4300" dirty="0"/>
              <a:t>Less experience  of  foreign    diplomats</a:t>
            </a:r>
          </a:p>
          <a:p>
            <a:pPr marL="424539" indent="-424539">
              <a:buClr>
                <a:schemeClr val="accent5"/>
              </a:buClr>
              <a:buFont typeface="Wingdings" pitchFamily="2" charset="2"/>
              <a:buChar char="q"/>
            </a:pPr>
            <a:r>
              <a:rPr lang="en-US" sz="4300" dirty="0"/>
              <a:t>Inequality  </a:t>
            </a:r>
          </a:p>
          <a:p>
            <a:pPr marL="424539" indent="-424539">
              <a:buClr>
                <a:schemeClr val="accent5"/>
              </a:buClr>
              <a:buFont typeface="Wingdings" pitchFamily="2" charset="2"/>
              <a:buChar char="q"/>
            </a:pPr>
            <a:r>
              <a:rPr lang="en-US" sz="4300" dirty="0"/>
              <a:t>Presence of black money</a:t>
            </a:r>
          </a:p>
          <a:p>
            <a:endParaRPr lang="en-US"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r>
              <a:rPr lang="en-US" sz="4800" b="1" spc="-149" dirty="0"/>
              <a:t>Some Measures for Economic Development of BD</a:t>
            </a:r>
            <a:endParaRPr lang="en-US" sz="4800" dirty="0"/>
          </a:p>
        </p:txBody>
      </p:sp>
      <p:sp>
        <p:nvSpPr>
          <p:cNvPr id="3" name="Content Placeholder 2"/>
          <p:cNvSpPr>
            <a:spLocks noGrp="1"/>
          </p:cNvSpPr>
          <p:nvPr>
            <p:ph idx="1"/>
          </p:nvPr>
        </p:nvSpPr>
        <p:spPr>
          <a:xfrm>
            <a:off x="731520" y="1828801"/>
            <a:ext cx="13167360" cy="6339417"/>
          </a:xfrm>
        </p:spPr>
        <p:txBody>
          <a:bodyPr>
            <a:noAutofit/>
          </a:bodyPr>
          <a:lstStyle/>
          <a:p>
            <a:pPr>
              <a:buClr>
                <a:schemeClr val="accent5"/>
              </a:buClr>
              <a:buFont typeface="Wingdings" pitchFamily="2" charset="2"/>
              <a:buChar char="q"/>
            </a:pPr>
            <a:r>
              <a:rPr lang="en-US" sz="2400" dirty="0">
                <a:latin typeface="Tahoma" pitchFamily="34" charset="0"/>
                <a:ea typeface="Tahoma" pitchFamily="34" charset="0"/>
                <a:cs typeface="Tahoma" pitchFamily="34" charset="0"/>
              </a:rPr>
              <a:t>Build National &amp; International Cooperation.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Remittances &amp; Intellectual Investment.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Market Expansion.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promotion of Trade Market.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labor force in the Industrial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proper uses of the Budget in every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Demographic Dividend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Should build up National Integration among political parties.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Sustainable Development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Stop Corruption and Mismanagement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Good Governance and rule of law</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Create Employment by establishing new industry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Emphasize on Foreign Direct Investment, Mega Projects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Give incentive for the private sectors and entrepreneurs</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youth generation in ICT sector </a:t>
            </a:r>
            <a:endParaRPr lang="en-US" sz="2400"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pPr algn="l"/>
            <a:r>
              <a:rPr lang="en-US" sz="4800" b="1" spc="-149" dirty="0"/>
              <a:t>Chapter related Questions</a:t>
            </a:r>
            <a:endParaRPr lang="en-US" sz="4800" dirty="0"/>
          </a:p>
        </p:txBody>
      </p:sp>
      <p:sp>
        <p:nvSpPr>
          <p:cNvPr id="3" name="Content Placeholder 2"/>
          <p:cNvSpPr>
            <a:spLocks noGrp="1"/>
          </p:cNvSpPr>
          <p:nvPr>
            <p:ph idx="1"/>
          </p:nvPr>
        </p:nvSpPr>
        <p:spPr>
          <a:xfrm>
            <a:off x="731520" y="1828801"/>
            <a:ext cx="13167360" cy="7315199"/>
          </a:xfrm>
        </p:spPr>
        <p:txBody>
          <a:bodyPr>
            <a:noAutofit/>
          </a:bodyPr>
          <a:lstStyle/>
          <a:p>
            <a:pPr lvl="0"/>
            <a:r>
              <a:rPr lang="en-US" sz="3000" b="1" dirty="0"/>
              <a:t>What was the historical background of the economy of Bangladesh?</a:t>
            </a:r>
          </a:p>
          <a:p>
            <a:pPr lvl="0"/>
            <a:r>
              <a:rPr lang="en-US" sz="3000" b="1" dirty="0"/>
              <a:t>‘Economy of Bangladesh is mixed one’-explain this statement.</a:t>
            </a:r>
          </a:p>
          <a:p>
            <a:pPr lvl="0"/>
            <a:r>
              <a:rPr lang="en-US" sz="3000" b="1" dirty="0"/>
              <a:t>Discuss the nature of the economy of Bangladesh.</a:t>
            </a:r>
          </a:p>
          <a:p>
            <a:pPr lvl="0"/>
            <a:r>
              <a:rPr lang="en-US" sz="3000" b="1" dirty="0"/>
              <a:t>What is budget? Discuss the process of making various budgets.</a:t>
            </a:r>
          </a:p>
          <a:p>
            <a:pPr lvl="0"/>
            <a:r>
              <a:rPr lang="en-US" sz="3000" b="1" dirty="0"/>
              <a:t>What is SDG? Mention the key targets of it.</a:t>
            </a:r>
          </a:p>
          <a:p>
            <a:pPr lvl="0"/>
            <a:r>
              <a:rPr lang="en-US" sz="3000" b="1" dirty="0"/>
              <a:t>What is Planning Commission? Narrate the history and functions of it.</a:t>
            </a:r>
          </a:p>
          <a:p>
            <a:pPr lvl="0"/>
            <a:r>
              <a:rPr lang="en-US" sz="3000" b="1" dirty="0"/>
              <a:t>What is ECNEC? Write down the composition of ECNEC. Discuss the prime functions of it.   </a:t>
            </a:r>
          </a:p>
          <a:p>
            <a:pPr lvl="0"/>
            <a:r>
              <a:rPr lang="en-US" sz="3000" b="1" dirty="0"/>
              <a:t>Discuss the recent economic development trend of Bangladesh.</a:t>
            </a:r>
          </a:p>
          <a:p>
            <a:pPr lvl="0"/>
            <a:r>
              <a:rPr lang="en-US" sz="3000" b="1" dirty="0"/>
              <a:t>What problems and challenges have in economic sector of Bangladesh and what needs are  very much crucial for meeting these problems and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latin typeface="Calibri" pitchFamily="34" charset="0"/>
                <a:cs typeface="Calibri" pitchFamily="34" charset="0"/>
              </a:rPr>
              <a:t>Nature of the Economy of BD</a:t>
            </a:r>
            <a:endParaRPr lang="en-US" sz="4800" dirty="0"/>
          </a:p>
        </p:txBody>
      </p:sp>
      <p:sp>
        <p:nvSpPr>
          <p:cNvPr id="3" name="Content Placeholder 2"/>
          <p:cNvSpPr>
            <a:spLocks noGrp="1"/>
          </p:cNvSpPr>
          <p:nvPr>
            <p:ph idx="1"/>
          </p:nvPr>
        </p:nvSpPr>
        <p:spPr/>
        <p:txBody>
          <a:bodyPr>
            <a:normAutofit lnSpcReduction="10000"/>
          </a:bodyPr>
          <a:lstStyle/>
          <a:p>
            <a:pPr lvl="0">
              <a:buClr>
                <a:schemeClr val="accent5"/>
              </a:buClr>
              <a:buFont typeface="Wingdings" pitchFamily="2" charset="2"/>
              <a:buChar char="q"/>
            </a:pPr>
            <a:r>
              <a:rPr lang="en-US" sz="3200" b="1" dirty="0"/>
              <a:t>It is a mixed economy (Public and Private)</a:t>
            </a:r>
          </a:p>
          <a:p>
            <a:pPr lvl="0">
              <a:buClr>
                <a:schemeClr val="accent5"/>
              </a:buClr>
              <a:buFont typeface="Wingdings" pitchFamily="2" charset="2"/>
              <a:buChar char="q"/>
            </a:pPr>
            <a:r>
              <a:rPr lang="en-US" sz="3200" b="1" dirty="0"/>
              <a:t>Patronizing money or free market economy</a:t>
            </a:r>
          </a:p>
          <a:p>
            <a:pPr lvl="0">
              <a:buClr>
                <a:schemeClr val="accent5"/>
              </a:buClr>
              <a:buFont typeface="Wingdings" pitchFamily="2" charset="2"/>
              <a:buChar char="q"/>
            </a:pPr>
            <a:r>
              <a:rPr lang="en-US" sz="3200" b="1" dirty="0"/>
              <a:t>Making open border relationship with rest of the world</a:t>
            </a:r>
          </a:p>
          <a:p>
            <a:pPr>
              <a:buClr>
                <a:schemeClr val="accent5"/>
              </a:buClr>
              <a:buFont typeface="Wingdings" pitchFamily="2" charset="2"/>
              <a:buChar char="q"/>
            </a:pPr>
            <a:r>
              <a:rPr lang="en-US" sz="3200" b="1" dirty="0"/>
              <a:t>Developing the concept of privatization</a:t>
            </a:r>
          </a:p>
          <a:p>
            <a:pPr lvl="0">
              <a:buClr>
                <a:schemeClr val="accent5"/>
              </a:buClr>
              <a:buFont typeface="Wingdings" pitchFamily="2" charset="2"/>
              <a:buChar char="q"/>
            </a:pPr>
            <a:r>
              <a:rPr lang="en-US" sz="3200" b="1" dirty="0"/>
              <a:t>Highly depending on national and international loan</a:t>
            </a:r>
          </a:p>
          <a:p>
            <a:pPr>
              <a:buClr>
                <a:schemeClr val="accent5"/>
              </a:buClr>
              <a:buFont typeface="Wingdings" pitchFamily="2" charset="2"/>
              <a:buChar char="q"/>
            </a:pPr>
            <a:r>
              <a:rPr lang="en-US" sz="3200" b="1" dirty="0"/>
              <a:t>Depended on development actors, organizations and countries </a:t>
            </a:r>
          </a:p>
          <a:p>
            <a:pPr lvl="0">
              <a:buClr>
                <a:schemeClr val="accent5"/>
              </a:buClr>
              <a:buFont typeface="Wingdings" pitchFamily="2" charset="2"/>
              <a:buChar char="q"/>
            </a:pPr>
            <a:r>
              <a:rPr lang="en-US" sz="3200" b="1" dirty="0"/>
              <a:t>Emphasizing on foreign direct investment (FDI)</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Depended on Foreign Remittance and Labor market</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Majority export income come from RMG Industry</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Public-Private partnership newly introduced</a:t>
            </a:r>
          </a:p>
          <a:p>
            <a:endParaRPr lang="en-US" sz="2700" b="1" dirty="0"/>
          </a:p>
          <a:p>
            <a:pPr lvl="0"/>
            <a:endParaRPr lang="en-US" sz="2700" b="1" dirty="0"/>
          </a:p>
        </p:txBody>
      </p:sp>
      <p:sp>
        <p:nvSpPr>
          <p:cNvPr id="5"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8" y="304800"/>
            <a:ext cx="12070080" cy="914400"/>
          </a:xfrm>
        </p:spPr>
        <p:txBody>
          <a:bodyPr>
            <a:normAutofit/>
          </a:bodyPr>
          <a:lstStyle/>
          <a:p>
            <a:pPr algn="ctr"/>
            <a:r>
              <a:rPr lang="en-US" sz="4200" b="1" dirty="0"/>
              <a:t>Approaches to Development Planning in BD</a:t>
            </a:r>
          </a:p>
        </p:txBody>
      </p:sp>
      <p:sp>
        <p:nvSpPr>
          <p:cNvPr id="4" name="TextBox 3"/>
          <p:cNvSpPr txBox="1"/>
          <p:nvPr/>
        </p:nvSpPr>
        <p:spPr>
          <a:xfrm>
            <a:off x="975360" y="1271826"/>
            <a:ext cx="12070080" cy="5538657"/>
          </a:xfrm>
          <a:prstGeom prst="rect">
            <a:avLst/>
          </a:prstGeom>
          <a:noFill/>
        </p:spPr>
        <p:txBody>
          <a:bodyPr wrap="square" lIns="135852" tIns="67926" rIns="135852" bIns="67926" rtlCol="0">
            <a:spAutoFit/>
          </a:bodyPr>
          <a:lstStyle/>
          <a:p>
            <a:pPr algn="just">
              <a:lnSpc>
                <a:spcPct val="120000"/>
              </a:lnSpc>
            </a:pPr>
            <a:r>
              <a:rPr lang="en-US" dirty="0">
                <a:latin typeface="Calibri" pitchFamily="34" charset="0"/>
              </a:rPr>
              <a:t>Development planning provides the road map for accelerated growth and lays down broad approaches for eradication of poverty, inequality, and human deprivation. Bangladesh's economy has been an orphan without a long-term perspective plan, more like a vessel without a compass. Marking vision 2021 a reality,  is a strategic articulation of the development vision, mission, and goals of the Bangladesh government. To make the Vision 2021 a reality, the Perspective Plan of Bangladesh 2010-2021 was adopted. Specific strategies and the task of implementation will be articulated through the two five-year plan: Sixth Five Year Plan (2011-2015) and the Seventh Five Year Plan (2016-2020) which are further broken down as Annual Development Plans. </a:t>
            </a:r>
          </a:p>
          <a:p>
            <a:endParaRPr lang="en-US"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2754547313"/>
              </p:ext>
            </p:extLst>
          </p:nvPr>
        </p:nvGraphicFramePr>
        <p:xfrm>
          <a:off x="3733800" y="6248400"/>
          <a:ext cx="73152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4772980"/>
              </p:ext>
            </p:extLst>
          </p:nvPr>
        </p:nvGraphicFramePr>
        <p:xfrm>
          <a:off x="381000" y="1219200"/>
          <a:ext cx="13487400" cy="7217794"/>
        </p:xfrm>
        <a:graphic>
          <a:graphicData uri="http://schemas.openxmlformats.org/drawingml/2006/table">
            <a:tbl>
              <a:tblPr firstRow="1" firstCol="1" bandRow="1">
                <a:tableStyleId>{22838BEF-8BB2-4498-84A7-C5851F593DF1}</a:tableStyleId>
              </a:tblPr>
              <a:tblGrid>
                <a:gridCol w="7957566">
                  <a:extLst>
                    <a:ext uri="{9D8B030D-6E8A-4147-A177-3AD203B41FA5}">
                      <a16:colId xmlns:a16="http://schemas.microsoft.com/office/drawing/2014/main" xmlns="" val="20000"/>
                    </a:ext>
                  </a:extLst>
                </a:gridCol>
                <a:gridCol w="2832354">
                  <a:extLst>
                    <a:ext uri="{9D8B030D-6E8A-4147-A177-3AD203B41FA5}">
                      <a16:colId xmlns:a16="http://schemas.microsoft.com/office/drawing/2014/main" xmlns="" val="20001"/>
                    </a:ext>
                  </a:extLst>
                </a:gridCol>
                <a:gridCol w="2697480">
                  <a:extLst>
                    <a:ext uri="{9D8B030D-6E8A-4147-A177-3AD203B41FA5}">
                      <a16:colId xmlns:a16="http://schemas.microsoft.com/office/drawing/2014/main" xmlns="" val="20002"/>
                    </a:ext>
                  </a:extLst>
                </a:gridCol>
              </a:tblGrid>
              <a:tr h="1078876">
                <a:tc rowSpan="2">
                  <a:txBody>
                    <a:bodyPr/>
                    <a:lstStyle/>
                    <a:p>
                      <a:pPr marL="0" marR="0" algn="ctr">
                        <a:lnSpc>
                          <a:spcPct val="115000"/>
                        </a:lnSpc>
                        <a:spcBef>
                          <a:spcPts val="0"/>
                        </a:spcBef>
                        <a:spcAft>
                          <a:spcPts val="0"/>
                        </a:spcAft>
                      </a:pPr>
                      <a:r>
                        <a:rPr lang="en-US" sz="2800" dirty="0">
                          <a:effectLst/>
                        </a:rPr>
                        <a:t>Plan Period</a:t>
                      </a:r>
                      <a:endParaRPr lang="en-US" sz="2800" b="1" dirty="0">
                        <a:effectLst/>
                        <a:latin typeface="Calibri"/>
                        <a:ea typeface="Calibri"/>
                        <a:cs typeface="Vrinda"/>
                      </a:endParaRPr>
                    </a:p>
                  </a:txBody>
                  <a:tcPr marL="109728" marR="109728" marT="0" marB="0" anchor="ctr"/>
                </a:tc>
                <a:tc gridSpan="2">
                  <a:txBody>
                    <a:bodyPr/>
                    <a:lstStyle/>
                    <a:p>
                      <a:pPr marL="0" marR="0" algn="ctr">
                        <a:lnSpc>
                          <a:spcPct val="115000"/>
                        </a:lnSpc>
                        <a:spcBef>
                          <a:spcPts val="0"/>
                        </a:spcBef>
                        <a:spcAft>
                          <a:spcPts val="0"/>
                        </a:spcAft>
                      </a:pPr>
                      <a:r>
                        <a:rPr lang="en-US" sz="2800" dirty="0">
                          <a:effectLst/>
                        </a:rPr>
                        <a:t>Annual average growth (%)</a:t>
                      </a:r>
                      <a:endParaRPr lang="en-US" sz="2800" b="1" dirty="0">
                        <a:effectLst/>
                        <a:latin typeface="Calibri"/>
                        <a:ea typeface="Calibri"/>
                        <a:cs typeface="Vrinda"/>
                      </a:endParaRPr>
                    </a:p>
                  </a:txBody>
                  <a:tcPr marL="109728" marR="109728" marT="0" marB="0" anchor="ctr"/>
                </a:tc>
                <a:tc hMerge="1">
                  <a:txBody>
                    <a:bodyPr/>
                    <a:lstStyle/>
                    <a:p>
                      <a:endParaRPr lang="en-US"/>
                    </a:p>
                  </a:txBody>
                  <a:tcPr/>
                </a:tc>
                <a:extLst>
                  <a:ext uri="{0D108BD9-81ED-4DB2-BD59-A6C34878D82A}">
                    <a16:rowId xmlns:a16="http://schemas.microsoft.com/office/drawing/2014/main" xmlns="" val="10000"/>
                  </a:ext>
                </a:extLst>
              </a:tr>
              <a:tr h="536536">
                <a:tc vMerge="1">
                  <a:txBody>
                    <a:bodyPr/>
                    <a:lstStyle/>
                    <a:p>
                      <a:endParaRPr lang="en-US"/>
                    </a:p>
                  </a:txBody>
                  <a:tcPr/>
                </a:tc>
                <a:tc>
                  <a:txBody>
                    <a:bodyPr/>
                    <a:lstStyle/>
                    <a:p>
                      <a:pPr marL="0" marR="0" algn="ctr">
                        <a:lnSpc>
                          <a:spcPct val="115000"/>
                        </a:lnSpc>
                        <a:spcBef>
                          <a:spcPts val="0"/>
                        </a:spcBef>
                        <a:spcAft>
                          <a:spcPts val="0"/>
                        </a:spcAft>
                      </a:pPr>
                      <a:r>
                        <a:rPr lang="en-US" sz="2800" b="0" dirty="0">
                          <a:effectLst/>
                        </a:rPr>
                        <a:t>Target</a:t>
                      </a:r>
                      <a:endParaRPr lang="en-US" sz="2800" b="0" dirty="0">
                        <a:effectLst/>
                        <a:latin typeface="Calibri"/>
                        <a:ea typeface="Calibri"/>
                        <a:cs typeface="Vrinda"/>
                      </a:endParaRPr>
                    </a:p>
                  </a:txBody>
                  <a:tcPr marL="109728" marR="109728" marT="0" marB="0"/>
                </a:tc>
                <a:tc>
                  <a:txBody>
                    <a:bodyPr/>
                    <a:lstStyle/>
                    <a:p>
                      <a:pPr marL="0" marR="0" algn="ctr">
                        <a:lnSpc>
                          <a:spcPct val="115000"/>
                        </a:lnSpc>
                        <a:spcBef>
                          <a:spcPts val="0"/>
                        </a:spcBef>
                        <a:spcAft>
                          <a:spcPts val="0"/>
                        </a:spcAft>
                      </a:pPr>
                      <a:r>
                        <a:rPr lang="en-US" sz="2800" dirty="0">
                          <a:effectLst/>
                        </a:rPr>
                        <a:t>Actual</a:t>
                      </a:r>
                      <a:endParaRPr lang="en-US" sz="2800" b="1" dirty="0">
                        <a:effectLst/>
                        <a:latin typeface="Calibri"/>
                        <a:ea typeface="Calibri"/>
                        <a:cs typeface="Vrinda"/>
                      </a:endParaRPr>
                    </a:p>
                  </a:txBody>
                  <a:tcPr marL="109728" marR="109728" marT="0" marB="0"/>
                </a:tc>
                <a:extLst>
                  <a:ext uri="{0D108BD9-81ED-4DB2-BD59-A6C34878D82A}">
                    <a16:rowId xmlns:a16="http://schemas.microsoft.com/office/drawing/2014/main" xmlns="" val="10001"/>
                  </a:ext>
                </a:extLst>
              </a:tr>
              <a:tr h="982343">
                <a:tc>
                  <a:txBody>
                    <a:bodyPr/>
                    <a:lstStyle/>
                    <a:p>
                      <a:pPr marL="0" marR="0" algn="ctr">
                        <a:lnSpc>
                          <a:spcPct val="115000"/>
                        </a:lnSpc>
                        <a:spcBef>
                          <a:spcPts val="0"/>
                        </a:spcBef>
                        <a:spcAft>
                          <a:spcPts val="0"/>
                        </a:spcAft>
                      </a:pPr>
                      <a:r>
                        <a:rPr lang="en-US" sz="2800" b="0" dirty="0">
                          <a:effectLst/>
                        </a:rPr>
                        <a:t>First five year plan (FY1973-FY1978</a:t>
                      </a:r>
                      <a:r>
                        <a:rPr lang="en-US" sz="2800" dirty="0">
                          <a:effectLst/>
                        </a:rPr>
                        <a:t>)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5.5</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4.0</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xmlns="" val="10002"/>
                  </a:ext>
                </a:extLst>
              </a:tr>
              <a:tr h="916853">
                <a:tc>
                  <a:txBody>
                    <a:bodyPr/>
                    <a:lstStyle/>
                    <a:p>
                      <a:pPr marL="0" marR="0" algn="ctr">
                        <a:lnSpc>
                          <a:spcPct val="115000"/>
                        </a:lnSpc>
                        <a:spcBef>
                          <a:spcPts val="0"/>
                        </a:spcBef>
                        <a:spcAft>
                          <a:spcPts val="0"/>
                        </a:spcAft>
                      </a:pPr>
                      <a:r>
                        <a:rPr lang="en-US" sz="2800" b="0" dirty="0">
                          <a:effectLst/>
                        </a:rPr>
                        <a:t>Two year plan (FY1978-FY1980)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5.6</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3.5</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xmlns="" val="10003"/>
                  </a:ext>
                </a:extLst>
              </a:tr>
              <a:tr h="916853">
                <a:tc>
                  <a:txBody>
                    <a:bodyPr/>
                    <a:lstStyle/>
                    <a:p>
                      <a:pPr marL="0" marR="0" algn="ctr">
                        <a:lnSpc>
                          <a:spcPct val="115000"/>
                        </a:lnSpc>
                        <a:spcBef>
                          <a:spcPts val="0"/>
                        </a:spcBef>
                        <a:spcAft>
                          <a:spcPts val="0"/>
                        </a:spcAft>
                      </a:pPr>
                      <a:r>
                        <a:rPr lang="en-US" sz="2800" b="0" dirty="0">
                          <a:effectLst/>
                        </a:rPr>
                        <a:t>Second five year plan (FY1980-FY1985)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xmlns="" val="10004"/>
                  </a:ext>
                </a:extLst>
              </a:tr>
              <a:tr h="916853">
                <a:tc>
                  <a:txBody>
                    <a:bodyPr/>
                    <a:lstStyle/>
                    <a:p>
                      <a:pPr marL="0" marR="0" algn="ctr">
                        <a:lnSpc>
                          <a:spcPct val="115000"/>
                        </a:lnSpc>
                        <a:spcBef>
                          <a:spcPts val="0"/>
                        </a:spcBef>
                        <a:spcAft>
                          <a:spcPts val="0"/>
                        </a:spcAft>
                      </a:pPr>
                      <a:r>
                        <a:rPr lang="en-US" sz="2800" b="0" dirty="0">
                          <a:effectLst/>
                        </a:rPr>
                        <a:t>Third five year plan (FY1985-FY1990)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xmlns="" val="10005"/>
                  </a:ext>
                </a:extLst>
              </a:tr>
              <a:tr h="916853">
                <a:tc>
                  <a:txBody>
                    <a:bodyPr/>
                    <a:lstStyle/>
                    <a:p>
                      <a:pPr marL="0" marR="0" algn="ctr">
                        <a:lnSpc>
                          <a:spcPct val="115000"/>
                        </a:lnSpc>
                        <a:spcBef>
                          <a:spcPts val="0"/>
                        </a:spcBef>
                        <a:spcAft>
                          <a:spcPts val="0"/>
                        </a:spcAft>
                      </a:pPr>
                      <a:r>
                        <a:rPr lang="en-US" sz="2800" b="0" dirty="0">
                          <a:effectLst/>
                        </a:rPr>
                        <a:t>Fourth five year plan (FY1990-FY1995)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4.2</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xmlns="" val="10006"/>
                  </a:ext>
                </a:extLst>
              </a:tr>
              <a:tr h="821433">
                <a:tc>
                  <a:txBody>
                    <a:bodyPr/>
                    <a:lstStyle/>
                    <a:p>
                      <a:pPr marL="0" marR="0" algn="ctr">
                        <a:lnSpc>
                          <a:spcPct val="115000"/>
                        </a:lnSpc>
                        <a:spcBef>
                          <a:spcPts val="0"/>
                        </a:spcBef>
                        <a:spcAft>
                          <a:spcPts val="0"/>
                        </a:spcAft>
                      </a:pPr>
                      <a:r>
                        <a:rPr lang="en-US" sz="2800" b="0" dirty="0">
                          <a:effectLst/>
                        </a:rPr>
                        <a:t>Fifth five year plan (FY1997-FY2002) </a:t>
                      </a:r>
                    </a:p>
                    <a:p>
                      <a:pPr marL="0" marR="0" algn="ctr">
                        <a:lnSpc>
                          <a:spcPct val="115000"/>
                        </a:lnSpc>
                        <a:spcBef>
                          <a:spcPts val="0"/>
                        </a:spcBef>
                        <a:spcAft>
                          <a:spcPts val="0"/>
                        </a:spcAft>
                      </a:pP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7.0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5.1</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GDP 2019.JPG"/>
          <p:cNvPicPr>
            <a:picLocks noChangeAspect="1" noChangeArrowheads="1"/>
          </p:cNvPicPr>
          <p:nvPr/>
        </p:nvPicPr>
        <p:blipFill>
          <a:blip r:embed="rId2"/>
          <a:srcRect/>
          <a:stretch>
            <a:fillRect/>
          </a:stretch>
        </p:blipFill>
        <p:spPr bwMode="auto">
          <a:xfrm>
            <a:off x="990600" y="685800"/>
            <a:ext cx="12187466" cy="7543800"/>
          </a:xfrm>
          <a:prstGeom prst="rect">
            <a:avLst/>
          </a:prstGeom>
          <a:noFill/>
        </p:spPr>
      </p:pic>
      <p:sp>
        <p:nvSpPr>
          <p:cNvPr id="4" name="Rectangle 3"/>
          <p:cNvSpPr/>
          <p:nvPr/>
        </p:nvSpPr>
        <p:spPr>
          <a:xfrm>
            <a:off x="3200400" y="82296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 Year: 2019-2020</a:t>
            </a:r>
          </a:p>
        </p:txBody>
      </p:sp>
    </p:spTree>
    <p:extLst>
      <p:ext uri="{BB962C8B-B14F-4D97-AF65-F5344CB8AC3E}">
        <p14:creationId xmlns:p14="http://schemas.microsoft.com/office/powerpoint/2010/main" val="252084245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2021 Expectations</a:t>
            </a:r>
          </a:p>
        </p:txBody>
      </p:sp>
      <p:sp>
        <p:nvSpPr>
          <p:cNvPr id="3" name="Rectangle 2"/>
          <p:cNvSpPr/>
          <p:nvPr/>
        </p:nvSpPr>
        <p:spPr>
          <a:xfrm>
            <a:off x="1115568" y="2032001"/>
            <a:ext cx="11948160" cy="6369654"/>
          </a:xfrm>
          <a:prstGeom prst="rect">
            <a:avLst/>
          </a:prstGeom>
        </p:spPr>
        <p:txBody>
          <a:bodyPr wrap="square" lIns="135852" tIns="67926" rIns="135852" bIns="67926">
            <a:spAutoFit/>
          </a:bodyPr>
          <a:lstStyle/>
          <a:p>
            <a:pPr algn="just">
              <a:lnSpc>
                <a:spcPct val="150000"/>
              </a:lnSpc>
            </a:pPr>
            <a:r>
              <a:rPr lang="en-US" sz="3000" dirty="0">
                <a:latin typeface="Calibri" pitchFamily="34" charset="0"/>
              </a:rPr>
              <a:t>The expectations are that by 2021, </a:t>
            </a:r>
            <a:r>
              <a:rPr lang="en-US" sz="3000" b="1" dirty="0">
                <a:latin typeface="Calibri" pitchFamily="34" charset="0"/>
              </a:rPr>
              <a:t>the war against poverty will have been won, the country will have crossed the middle income threshold, with the basic needs of the population ensured and their basic rights respected, when everyone is adequately fed, clothed and housed, and have access to health care</a:t>
            </a:r>
            <a:r>
              <a:rPr lang="en-US" sz="3000" dirty="0">
                <a:latin typeface="Calibri" pitchFamily="34" charset="0"/>
              </a:rPr>
              <a:t>. And all this is achieved on a sustainable basis without damaging the environment. Furthermore, this progress will be ensured in an environment where every citizen has the opportunity fully and positively to contribute to the economy and society and equitably share the benefits from progresses achieved.</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Sustainable Development Goals  (SDGs)</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838200" y="2209800"/>
            <a:ext cx="13031745" cy="5943600"/>
          </a:xfrm>
          <a:prstGeom prst="rect">
            <a:avLst/>
          </a:prstGeom>
          <a:noFill/>
          <a:ln w="9525">
            <a:noFill/>
            <a:miter lim="800000"/>
            <a:headEnd/>
            <a:tailEnd/>
          </a:ln>
          <a:effectLst/>
        </p:spPr>
      </p:pic>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2522</TotalTime>
  <Words>2711</Words>
  <Application>Microsoft Office PowerPoint</Application>
  <PresentationFormat>Custom</PresentationFormat>
  <Paragraphs>274</Paragraphs>
  <Slides>36</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Arial</vt:lpstr>
      <vt:lpstr>Calibri</vt:lpstr>
      <vt:lpstr>Calibri Light</vt:lpstr>
      <vt:lpstr>Candara</vt:lpstr>
      <vt:lpstr>Eras Bold ITC</vt:lpstr>
      <vt:lpstr>Franklin Gothic Book</vt:lpstr>
      <vt:lpstr>Franklin Gothic Medium</vt:lpstr>
      <vt:lpstr>Tahoma</vt:lpstr>
      <vt:lpstr>Verdana</vt:lpstr>
      <vt:lpstr>Vrinda</vt:lpstr>
      <vt:lpstr>Wingdings</vt:lpstr>
      <vt:lpstr>Wingdings 2</vt:lpstr>
      <vt:lpstr>Office Theme</vt:lpstr>
      <vt:lpstr>Trek</vt:lpstr>
      <vt:lpstr>Economy of Bangladesh</vt:lpstr>
      <vt:lpstr>Objectives of this Class</vt:lpstr>
      <vt:lpstr>Historical Background of the Economy of BD</vt:lpstr>
      <vt:lpstr>Nature of the Economy of BD</vt:lpstr>
      <vt:lpstr>Approaches to Development Planning in BD</vt:lpstr>
      <vt:lpstr>PowerPoint Presentation</vt:lpstr>
      <vt:lpstr>PowerPoint Presentation</vt:lpstr>
      <vt:lpstr>Vision 2021 Expectations</vt:lpstr>
      <vt:lpstr>Sustainable Development Goals  (SDGs)</vt:lpstr>
      <vt:lpstr>PowerPoint Presentation</vt:lpstr>
      <vt:lpstr>Vision 2041 Expectations</vt:lpstr>
      <vt:lpstr>PowerPoint Presentation</vt:lpstr>
      <vt:lpstr>Bangladesh Delta Plan 2100 </vt:lpstr>
      <vt:lpstr>Bangladesh Delta Plan 2100 </vt:lpstr>
      <vt:lpstr>PowerPoint Presentation</vt:lpstr>
      <vt:lpstr>PowerPoint Presentation</vt:lpstr>
      <vt:lpstr>PowerPoint Presentation</vt:lpstr>
      <vt:lpstr>PowerPoint Presentation</vt:lpstr>
      <vt:lpstr>                      Budgeting in Bangladesh</vt:lpstr>
      <vt:lpstr>                        Preparation of Revenue Budget  The revenue budget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 </vt:lpstr>
      <vt:lpstr>PowerPoint Presentation</vt:lpstr>
      <vt:lpstr>PowerPoint Presentation</vt:lpstr>
      <vt:lpstr>           Role of Key Financial Organizations</vt:lpstr>
      <vt:lpstr>    Role of Key Financial Organizations (ECNEC)</vt:lpstr>
      <vt:lpstr>                              Functions of the ECNEC</vt:lpstr>
      <vt:lpstr>                              Functions of the ECNEC</vt:lpstr>
      <vt:lpstr>PowerPoint Presentation</vt:lpstr>
      <vt:lpstr>PowerPoint Presentation</vt:lpstr>
      <vt:lpstr>PowerPoint Presentation</vt:lpstr>
      <vt:lpstr>PowerPoint Presentation</vt:lpstr>
      <vt:lpstr>PowerPoint Presentation</vt:lpstr>
      <vt:lpstr>PowerPoint Presentation</vt:lpstr>
      <vt:lpstr>           Recent Economic Trends in BD: on Right Track?</vt:lpstr>
      <vt:lpstr>      Common Problems in Economic Sector in BD</vt:lpstr>
      <vt:lpstr>Some Measures for Economic Development of BD</vt:lpstr>
      <vt:lpstr>Chapter related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Windows User</cp:lastModifiedBy>
  <cp:revision>226</cp:revision>
  <dcterms:created xsi:type="dcterms:W3CDTF">2006-08-16T00:00:00Z</dcterms:created>
  <dcterms:modified xsi:type="dcterms:W3CDTF">2022-04-09T04:35:46Z</dcterms:modified>
</cp:coreProperties>
</file>