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532" r:id="rId3"/>
    <p:sldId id="551" r:id="rId4"/>
    <p:sldId id="552" r:id="rId5"/>
    <p:sldId id="553" r:id="rId6"/>
    <p:sldId id="554" r:id="rId7"/>
    <p:sldId id="555" r:id="rId8"/>
    <p:sldId id="556" r:id="rId9"/>
    <p:sldId id="646" r:id="rId10"/>
    <p:sldId id="557" r:id="rId11"/>
    <p:sldId id="558" r:id="rId12"/>
    <p:sldId id="559" r:id="rId13"/>
    <p:sldId id="619" r:id="rId14"/>
    <p:sldId id="620" r:id="rId15"/>
    <p:sldId id="649" r:id="rId16"/>
    <p:sldId id="621" r:id="rId17"/>
    <p:sldId id="622" r:id="rId18"/>
    <p:sldId id="647" r:id="rId19"/>
    <p:sldId id="623" r:id="rId20"/>
    <p:sldId id="624" r:id="rId21"/>
    <p:sldId id="650" r:id="rId22"/>
    <p:sldId id="625" r:id="rId23"/>
    <p:sldId id="626" r:id="rId24"/>
    <p:sldId id="316" r:id="rId25"/>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071" autoAdjust="0"/>
  </p:normalViewPr>
  <p:slideViewPr>
    <p:cSldViewPr>
      <p:cViewPr varScale="1">
        <p:scale>
          <a:sx n="72" d="100"/>
          <a:sy n="72" d="100"/>
        </p:scale>
        <p:origin x="132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6C4A28E5-0A02-4233-9D9B-4ECA035D4A3C}" type="datetimeFigureOut">
              <a:rPr lang="en-US" smtClean="0"/>
              <a:t>5/26/2020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6995BDD3-CBCF-4229-B679-4F3D92DE84DC}" type="slidenum">
              <a:rPr lang="en-US" smtClean="0"/>
              <a:t>‹#›</a:t>
            </a:fld>
            <a:endParaRPr lang="en-US"/>
          </a:p>
        </p:txBody>
      </p:sp>
    </p:spTree>
    <p:extLst>
      <p:ext uri="{BB962C8B-B14F-4D97-AF65-F5344CB8AC3E}">
        <p14:creationId xmlns:p14="http://schemas.microsoft.com/office/powerpoint/2010/main" val="377167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95BDD3-CBCF-4229-B679-4F3D92DE84DC}" type="slidenum">
              <a:rPr lang="en-US" smtClean="0"/>
              <a:t>1</a:t>
            </a:fld>
            <a:endParaRPr lang="en-US"/>
          </a:p>
        </p:txBody>
      </p:sp>
    </p:spTree>
    <p:extLst>
      <p:ext uri="{BB962C8B-B14F-4D97-AF65-F5344CB8AC3E}">
        <p14:creationId xmlns:p14="http://schemas.microsoft.com/office/powerpoint/2010/main" val="3726912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10</a:t>
            </a:fld>
            <a:endParaRPr lang="en-US"/>
          </a:p>
        </p:txBody>
      </p:sp>
    </p:spTree>
    <p:extLst>
      <p:ext uri="{BB962C8B-B14F-4D97-AF65-F5344CB8AC3E}">
        <p14:creationId xmlns:p14="http://schemas.microsoft.com/office/powerpoint/2010/main" val="418756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11</a:t>
            </a:fld>
            <a:endParaRPr lang="en-US"/>
          </a:p>
        </p:txBody>
      </p:sp>
    </p:spTree>
    <p:extLst>
      <p:ext uri="{BB962C8B-B14F-4D97-AF65-F5344CB8AC3E}">
        <p14:creationId xmlns:p14="http://schemas.microsoft.com/office/powerpoint/2010/main" val="315030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12</a:t>
            </a:fld>
            <a:endParaRPr lang="en-US"/>
          </a:p>
        </p:txBody>
      </p:sp>
    </p:spTree>
    <p:extLst>
      <p:ext uri="{BB962C8B-B14F-4D97-AF65-F5344CB8AC3E}">
        <p14:creationId xmlns:p14="http://schemas.microsoft.com/office/powerpoint/2010/main" val="3547847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13</a:t>
            </a:fld>
            <a:endParaRPr lang="en-US"/>
          </a:p>
        </p:txBody>
      </p:sp>
    </p:spTree>
    <p:extLst>
      <p:ext uri="{BB962C8B-B14F-4D97-AF65-F5344CB8AC3E}">
        <p14:creationId xmlns:p14="http://schemas.microsoft.com/office/powerpoint/2010/main" val="2843654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14</a:t>
            </a:fld>
            <a:endParaRPr lang="en-US"/>
          </a:p>
        </p:txBody>
      </p:sp>
    </p:spTree>
    <p:extLst>
      <p:ext uri="{BB962C8B-B14F-4D97-AF65-F5344CB8AC3E}">
        <p14:creationId xmlns:p14="http://schemas.microsoft.com/office/powerpoint/2010/main" val="857175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15</a:t>
            </a:fld>
            <a:endParaRPr lang="en-US"/>
          </a:p>
        </p:txBody>
      </p:sp>
    </p:spTree>
    <p:extLst>
      <p:ext uri="{BB962C8B-B14F-4D97-AF65-F5344CB8AC3E}">
        <p14:creationId xmlns:p14="http://schemas.microsoft.com/office/powerpoint/2010/main" val="3750420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16</a:t>
            </a:fld>
            <a:endParaRPr lang="en-US"/>
          </a:p>
        </p:txBody>
      </p:sp>
    </p:spTree>
    <p:extLst>
      <p:ext uri="{BB962C8B-B14F-4D97-AF65-F5344CB8AC3E}">
        <p14:creationId xmlns:p14="http://schemas.microsoft.com/office/powerpoint/2010/main" val="1151969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17</a:t>
            </a:fld>
            <a:endParaRPr lang="en-US"/>
          </a:p>
        </p:txBody>
      </p:sp>
    </p:spTree>
    <p:extLst>
      <p:ext uri="{BB962C8B-B14F-4D97-AF65-F5344CB8AC3E}">
        <p14:creationId xmlns:p14="http://schemas.microsoft.com/office/powerpoint/2010/main" val="3596921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18</a:t>
            </a:fld>
            <a:endParaRPr lang="en-US"/>
          </a:p>
        </p:txBody>
      </p:sp>
    </p:spTree>
    <p:extLst>
      <p:ext uri="{BB962C8B-B14F-4D97-AF65-F5344CB8AC3E}">
        <p14:creationId xmlns:p14="http://schemas.microsoft.com/office/powerpoint/2010/main" val="950175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19</a:t>
            </a:fld>
            <a:endParaRPr lang="en-US"/>
          </a:p>
        </p:txBody>
      </p:sp>
    </p:spTree>
    <p:extLst>
      <p:ext uri="{BB962C8B-B14F-4D97-AF65-F5344CB8AC3E}">
        <p14:creationId xmlns:p14="http://schemas.microsoft.com/office/powerpoint/2010/main" val="312164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a:t>
            </a:fld>
            <a:endParaRPr lang="en-US"/>
          </a:p>
        </p:txBody>
      </p:sp>
    </p:spTree>
    <p:extLst>
      <p:ext uri="{BB962C8B-B14F-4D97-AF65-F5344CB8AC3E}">
        <p14:creationId xmlns:p14="http://schemas.microsoft.com/office/powerpoint/2010/main" val="1934532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20</a:t>
            </a:fld>
            <a:endParaRPr lang="en-US"/>
          </a:p>
        </p:txBody>
      </p:sp>
    </p:spTree>
    <p:extLst>
      <p:ext uri="{BB962C8B-B14F-4D97-AF65-F5344CB8AC3E}">
        <p14:creationId xmlns:p14="http://schemas.microsoft.com/office/powerpoint/2010/main" val="3130212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21</a:t>
            </a:fld>
            <a:endParaRPr lang="en-US"/>
          </a:p>
        </p:txBody>
      </p:sp>
    </p:spTree>
    <p:extLst>
      <p:ext uri="{BB962C8B-B14F-4D97-AF65-F5344CB8AC3E}">
        <p14:creationId xmlns:p14="http://schemas.microsoft.com/office/powerpoint/2010/main" val="32503389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22</a:t>
            </a:fld>
            <a:endParaRPr lang="en-US"/>
          </a:p>
        </p:txBody>
      </p:sp>
    </p:spTree>
    <p:extLst>
      <p:ext uri="{BB962C8B-B14F-4D97-AF65-F5344CB8AC3E}">
        <p14:creationId xmlns:p14="http://schemas.microsoft.com/office/powerpoint/2010/main" val="1744984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23</a:t>
            </a:fld>
            <a:endParaRPr lang="en-US"/>
          </a:p>
        </p:txBody>
      </p:sp>
    </p:spTree>
    <p:extLst>
      <p:ext uri="{BB962C8B-B14F-4D97-AF65-F5344CB8AC3E}">
        <p14:creationId xmlns:p14="http://schemas.microsoft.com/office/powerpoint/2010/main" val="291683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95BDD3-CBCF-4229-B679-4F3D92DE84DC}" type="slidenum">
              <a:rPr lang="en-US" smtClean="0"/>
              <a:t>24</a:t>
            </a:fld>
            <a:endParaRPr lang="en-US"/>
          </a:p>
        </p:txBody>
      </p:sp>
    </p:spTree>
    <p:extLst>
      <p:ext uri="{BB962C8B-B14F-4D97-AF65-F5344CB8AC3E}">
        <p14:creationId xmlns:p14="http://schemas.microsoft.com/office/powerpoint/2010/main" val="866700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3</a:t>
            </a:fld>
            <a:endParaRPr lang="en-US"/>
          </a:p>
        </p:txBody>
      </p:sp>
    </p:spTree>
    <p:extLst>
      <p:ext uri="{BB962C8B-B14F-4D97-AF65-F5344CB8AC3E}">
        <p14:creationId xmlns:p14="http://schemas.microsoft.com/office/powerpoint/2010/main" val="2100632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4</a:t>
            </a:fld>
            <a:endParaRPr lang="en-US"/>
          </a:p>
        </p:txBody>
      </p:sp>
    </p:spTree>
    <p:extLst>
      <p:ext uri="{BB962C8B-B14F-4D97-AF65-F5344CB8AC3E}">
        <p14:creationId xmlns:p14="http://schemas.microsoft.com/office/powerpoint/2010/main" val="8566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5</a:t>
            </a:fld>
            <a:endParaRPr lang="en-US"/>
          </a:p>
        </p:txBody>
      </p:sp>
    </p:spTree>
    <p:extLst>
      <p:ext uri="{BB962C8B-B14F-4D97-AF65-F5344CB8AC3E}">
        <p14:creationId xmlns:p14="http://schemas.microsoft.com/office/powerpoint/2010/main" val="62792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6</a:t>
            </a:fld>
            <a:endParaRPr lang="en-US"/>
          </a:p>
        </p:txBody>
      </p:sp>
    </p:spTree>
    <p:extLst>
      <p:ext uri="{BB962C8B-B14F-4D97-AF65-F5344CB8AC3E}">
        <p14:creationId xmlns:p14="http://schemas.microsoft.com/office/powerpoint/2010/main" val="3297772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7</a:t>
            </a:fld>
            <a:endParaRPr lang="en-US"/>
          </a:p>
        </p:txBody>
      </p:sp>
    </p:spTree>
    <p:extLst>
      <p:ext uri="{BB962C8B-B14F-4D97-AF65-F5344CB8AC3E}">
        <p14:creationId xmlns:p14="http://schemas.microsoft.com/office/powerpoint/2010/main" val="2170042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8</a:t>
            </a:fld>
            <a:endParaRPr lang="en-US"/>
          </a:p>
        </p:txBody>
      </p:sp>
    </p:spTree>
    <p:extLst>
      <p:ext uri="{BB962C8B-B14F-4D97-AF65-F5344CB8AC3E}">
        <p14:creationId xmlns:p14="http://schemas.microsoft.com/office/powerpoint/2010/main" val="543358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base" latinLnBrk="0" hangingPunct="1">
              <a:lnSpc>
                <a:spcPct val="100000"/>
              </a:lnSpc>
              <a:spcBef>
                <a:spcPct val="30000"/>
              </a:spcBef>
              <a:spcAft>
                <a:spcPct val="0"/>
              </a:spcAft>
              <a:buClrTx/>
              <a:buSzTx/>
              <a:buFontTx/>
              <a:buAutoNum type="arabicParenR"/>
              <a:tabLst/>
              <a:defRPr/>
            </a:pPr>
            <a:endParaRPr lang="de-DE" b="0" dirty="0"/>
          </a:p>
        </p:txBody>
      </p:sp>
      <p:sp>
        <p:nvSpPr>
          <p:cNvPr id="4" name="Slide Number Placeholder 3"/>
          <p:cNvSpPr>
            <a:spLocks noGrp="1"/>
          </p:cNvSpPr>
          <p:nvPr>
            <p:ph type="sldNum" sz="quarter" idx="10"/>
          </p:nvPr>
        </p:nvSpPr>
        <p:spPr/>
        <p:txBody>
          <a:bodyPr/>
          <a:lstStyle/>
          <a:p>
            <a:fld id="{6995BDD3-CBCF-4229-B679-4F3D92DE84DC}" type="slidenum">
              <a:rPr lang="en-US" smtClean="0"/>
              <a:t>9</a:t>
            </a:fld>
            <a:endParaRPr lang="en-US"/>
          </a:p>
        </p:txBody>
      </p:sp>
    </p:spTree>
    <p:extLst>
      <p:ext uri="{BB962C8B-B14F-4D97-AF65-F5344CB8AC3E}">
        <p14:creationId xmlns:p14="http://schemas.microsoft.com/office/powerpoint/2010/main" val="4177009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pic>
        <p:nvPicPr>
          <p:cNvPr id="4" name="Picture 3"/>
          <p:cNvPicPr>
            <a:picLocks noChangeAspect="1"/>
          </p:cNvPicPr>
          <p:nvPr userDrawn="1"/>
        </p:nvPicPr>
        <p:blipFill>
          <a:blip r:embed="rId2"/>
          <a:stretch>
            <a:fillRect/>
          </a:stretch>
        </p:blipFill>
        <p:spPr>
          <a:xfrm>
            <a:off x="1" y="1"/>
            <a:ext cx="2146300" cy="762000"/>
          </a:xfrm>
          <a:prstGeom prst="rect">
            <a:avLst/>
          </a:prstGeom>
        </p:spPr>
      </p:pic>
      <p:sp>
        <p:nvSpPr>
          <p:cNvPr id="7" name="Rectangle 6"/>
          <p:cNvSpPr/>
          <p:nvPr userDrawn="1"/>
        </p:nvSpPr>
        <p:spPr>
          <a:xfrm>
            <a:off x="5943600" y="18415"/>
            <a:ext cx="3200400" cy="514985"/>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00"/>
                </a:solidFill>
                <a:latin typeface="Times New Roman" panose="02020603050405020304" pitchFamily="18" charset="0"/>
                <a:cs typeface="Times New Roman" panose="02020603050405020304" pitchFamily="18" charset="0"/>
              </a:rPr>
              <a:t>EEE, Faculty of Engineering</a:t>
            </a:r>
          </a:p>
        </p:txBody>
      </p:sp>
    </p:spTree>
    <p:extLst>
      <p:ext uri="{BB962C8B-B14F-4D97-AF65-F5344CB8AC3E}">
        <p14:creationId xmlns:p14="http://schemas.microsoft.com/office/powerpoint/2010/main" val="2256385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67793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90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97234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4771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3179409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Tree>
    <p:extLst>
      <p:ext uri="{BB962C8B-B14F-4D97-AF65-F5344CB8AC3E}">
        <p14:creationId xmlns:p14="http://schemas.microsoft.com/office/powerpoint/2010/main" val="101230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990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Dawit Mekonnen, Hira Channa, &amp; Claudia Ringler                                               KP’s, FO’s and ag productivity</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73162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990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Dawit Mekonnen, Hira Channa, &amp; Claudia Ringler                                               KP’s, FO’s and ag productivity</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329813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90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Dawit Mekonnen, Hira Channa, &amp; Claudia Ringler                                               KP’s, FO’s and ag productivity</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222504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55420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90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Dawit Mekonnen, Hira Channa, &amp; Claudia Ringler                                               KP’s, FO’s and ag productivity</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D987DD-6FCC-40E0-B469-693262C18935}" type="slidenum">
              <a:rPr lang="en-US" smtClean="0"/>
              <a:t>‹#›</a:t>
            </a:fld>
            <a:endParaRPr lang="en-US"/>
          </a:p>
        </p:txBody>
      </p:sp>
    </p:spTree>
    <p:extLst>
      <p:ext uri="{BB962C8B-B14F-4D97-AF65-F5344CB8AC3E}">
        <p14:creationId xmlns:p14="http://schemas.microsoft.com/office/powerpoint/2010/main" val="4155650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8000"/>
          </a:schemeClr>
        </a:solidFill>
        <a:effectLst/>
      </p:bgPr>
    </p:bg>
    <p:spTree>
      <p:nvGrpSpPr>
        <p:cNvPr id="1" name=""/>
        <p:cNvGrpSpPr/>
        <p:nvPr/>
      </p:nvGrpSpPr>
      <p:grpSpPr>
        <a:xfrm>
          <a:off x="0" y="0"/>
          <a:ext cx="0" cy="0"/>
          <a:chOff x="0" y="0"/>
          <a:chExt cx="0" cy="0"/>
        </a:xfrm>
      </p:grpSpPr>
      <p:pic>
        <p:nvPicPr>
          <p:cNvPr id="9" name="Picture 8" descr="PSSP_banner_v02.psd"/>
          <p:cNvPicPr>
            <a:picLocks noChangeAspect="1"/>
          </p:cNvPicPr>
          <p:nvPr userDrawn="1"/>
        </p:nvPicPr>
        <p:blipFill>
          <a:blip r:embed="rId13">
            <a:alphaModFix amt="91000"/>
            <a:extLst>
              <a:ext uri="{28A0092B-C50C-407E-A947-70E740481C1C}">
                <a14:useLocalDpi xmlns:a14="http://schemas.microsoft.com/office/drawing/2010/main"/>
              </a:ext>
            </a:extLst>
          </a:blip>
          <a:stretch>
            <a:fillRect/>
          </a:stretch>
        </p:blipFill>
        <p:spPr>
          <a:xfrm>
            <a:off x="0" y="1400033"/>
            <a:ext cx="9149208" cy="5457967"/>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324600"/>
            <a:ext cx="8686800" cy="380999"/>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Dawit Mekonnen, Hira Channa, &amp; Claudia Ringler                                               KP’s, FO’s and ag productivity</a:t>
            </a:r>
            <a:endParaRPr lang="en-US" dirty="0"/>
          </a:p>
        </p:txBody>
      </p:sp>
    </p:spTree>
    <p:extLst>
      <p:ext uri="{BB962C8B-B14F-4D97-AF65-F5344CB8AC3E}">
        <p14:creationId xmlns:p14="http://schemas.microsoft.com/office/powerpoint/2010/main" val="2174685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3600"/>
            <a:ext cx="8077200" cy="2057400"/>
          </a:xfrm>
        </p:spPr>
        <p:txBody>
          <a:bodyPr>
            <a:noAutofit/>
          </a:bodyPr>
          <a:lstStyle/>
          <a:p>
            <a:r>
              <a:rPr lang="en-US" sz="2800" b="1" dirty="0">
                <a:latin typeface="Times New Roman" panose="02020603050405020304" pitchFamily="18" charset="0"/>
                <a:cs typeface="Times New Roman" panose="02020603050405020304" pitchFamily="18" charset="0"/>
              </a:rPr>
              <a:t>Variable Load on Power Plants</a:t>
            </a:r>
          </a:p>
        </p:txBody>
      </p:sp>
    </p:spTree>
    <p:extLst>
      <p:ext uri="{BB962C8B-B14F-4D97-AF65-F5344CB8AC3E}">
        <p14:creationId xmlns:p14="http://schemas.microsoft.com/office/powerpoint/2010/main" val="101345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0" y="1524000"/>
            <a:ext cx="9182100" cy="83099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Diminishing value method (Cont.)</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7D38CF89-BC83-4C44-AE98-6B00E38BE04C}"/>
              </a:ext>
            </a:extLst>
          </p:cNvPr>
          <p:cNvPicPr>
            <a:picLocks noChangeAspect="1"/>
          </p:cNvPicPr>
          <p:nvPr/>
        </p:nvPicPr>
        <p:blipFill>
          <a:blip r:embed="rId3"/>
          <a:stretch>
            <a:fillRect/>
          </a:stretch>
        </p:blipFill>
        <p:spPr>
          <a:xfrm>
            <a:off x="304800" y="2269435"/>
            <a:ext cx="8115300" cy="1819275"/>
          </a:xfrm>
          <a:prstGeom prst="rect">
            <a:avLst/>
          </a:prstGeom>
        </p:spPr>
      </p:pic>
      <p:pic>
        <p:nvPicPr>
          <p:cNvPr id="4" name="Picture 3">
            <a:extLst>
              <a:ext uri="{FF2B5EF4-FFF2-40B4-BE49-F238E27FC236}">
                <a16:creationId xmlns:a16="http://schemas.microsoft.com/office/drawing/2014/main" id="{42D8A491-4BB1-4EFF-8DD7-C8561F5DE04E}"/>
              </a:ext>
            </a:extLst>
          </p:cNvPr>
          <p:cNvPicPr>
            <a:picLocks noChangeAspect="1"/>
          </p:cNvPicPr>
          <p:nvPr/>
        </p:nvPicPr>
        <p:blipFill>
          <a:blip r:embed="rId4"/>
          <a:stretch>
            <a:fillRect/>
          </a:stretch>
        </p:blipFill>
        <p:spPr>
          <a:xfrm>
            <a:off x="990600" y="4572000"/>
            <a:ext cx="5715000" cy="1343025"/>
          </a:xfrm>
          <a:prstGeom prst="rect">
            <a:avLst/>
          </a:prstGeom>
        </p:spPr>
      </p:pic>
    </p:spTree>
    <p:extLst>
      <p:ext uri="{BB962C8B-B14F-4D97-AF65-F5344CB8AC3E}">
        <p14:creationId xmlns:p14="http://schemas.microsoft.com/office/powerpoint/2010/main" val="2127530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0" y="1524000"/>
            <a:ext cx="9182100" cy="1938992"/>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Sinking fund method</a:t>
            </a:r>
            <a:r>
              <a:rPr lang="en-US" sz="2400" dirty="0">
                <a:latin typeface="Times New Roman" panose="02020603050405020304" pitchFamily="18" charset="0"/>
                <a:cs typeface="Times New Roman" panose="02020603050405020304" pitchFamily="18" charset="0"/>
              </a:rPr>
              <a:t>. In this method, a fixed depreciation charge is made every year and interest compounded on it annually. The constant depreciation charge is such that total of annual instalments plus the interest accumulations equal to the cost of replacement of equipment after its useful life.</a:t>
            </a:r>
          </a:p>
        </p:txBody>
      </p:sp>
      <p:pic>
        <p:nvPicPr>
          <p:cNvPr id="5" name="Picture 4">
            <a:extLst>
              <a:ext uri="{FF2B5EF4-FFF2-40B4-BE49-F238E27FC236}">
                <a16:creationId xmlns:a16="http://schemas.microsoft.com/office/drawing/2014/main" id="{48FCEACE-C768-42AC-88BB-5680E4FC8B60}"/>
              </a:ext>
            </a:extLst>
          </p:cNvPr>
          <p:cNvPicPr>
            <a:picLocks noChangeAspect="1"/>
          </p:cNvPicPr>
          <p:nvPr/>
        </p:nvPicPr>
        <p:blipFill>
          <a:blip r:embed="rId3"/>
          <a:stretch>
            <a:fillRect/>
          </a:stretch>
        </p:blipFill>
        <p:spPr>
          <a:xfrm>
            <a:off x="0" y="3462992"/>
            <a:ext cx="9144000" cy="3395008"/>
          </a:xfrm>
          <a:prstGeom prst="rect">
            <a:avLst/>
          </a:prstGeom>
        </p:spPr>
      </p:pic>
    </p:spTree>
    <p:extLst>
      <p:ext uri="{BB962C8B-B14F-4D97-AF65-F5344CB8AC3E}">
        <p14:creationId xmlns:p14="http://schemas.microsoft.com/office/powerpoint/2010/main" val="49596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E55E0968-622B-4C73-BE6B-C88AB3A27C60}"/>
              </a:ext>
            </a:extLst>
          </p:cNvPr>
          <p:cNvPicPr>
            <a:picLocks noChangeAspect="1"/>
          </p:cNvPicPr>
          <p:nvPr/>
        </p:nvPicPr>
        <p:blipFill>
          <a:blip r:embed="rId3"/>
          <a:stretch>
            <a:fillRect/>
          </a:stretch>
        </p:blipFill>
        <p:spPr>
          <a:xfrm>
            <a:off x="0" y="1447800"/>
            <a:ext cx="9144000" cy="5410200"/>
          </a:xfrm>
          <a:prstGeom prst="rect">
            <a:avLst/>
          </a:prstGeom>
        </p:spPr>
      </p:pic>
      <p:sp>
        <p:nvSpPr>
          <p:cNvPr id="4" name="Rectangle 3">
            <a:extLst>
              <a:ext uri="{FF2B5EF4-FFF2-40B4-BE49-F238E27FC236}">
                <a16:creationId xmlns:a16="http://schemas.microsoft.com/office/drawing/2014/main" id="{E1D6B611-7E66-43CF-8C45-BAFF6F58034D}"/>
              </a:ext>
            </a:extLst>
          </p:cNvPr>
          <p:cNvSpPr/>
          <p:nvPr/>
        </p:nvSpPr>
        <p:spPr>
          <a:xfrm>
            <a:off x="0" y="898465"/>
            <a:ext cx="3958135"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Sinking fund method </a:t>
            </a:r>
            <a:r>
              <a:rPr lang="en-US" sz="2400" b="1">
                <a:latin typeface="Times New Roman" panose="02020603050405020304" pitchFamily="18" charset="0"/>
                <a:cs typeface="Times New Roman" panose="02020603050405020304" pitchFamily="18" charset="0"/>
              </a:rPr>
              <a:t>(cont.)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6633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5" name="Picture 4">
            <a:extLst>
              <a:ext uri="{FF2B5EF4-FFF2-40B4-BE49-F238E27FC236}">
                <a16:creationId xmlns:a16="http://schemas.microsoft.com/office/drawing/2014/main" id="{B9984E29-1D69-43FF-A52E-928E265D7EB0}"/>
              </a:ext>
            </a:extLst>
          </p:cNvPr>
          <p:cNvPicPr>
            <a:picLocks noChangeAspect="1"/>
          </p:cNvPicPr>
          <p:nvPr/>
        </p:nvPicPr>
        <p:blipFill>
          <a:blip r:embed="rId4"/>
          <a:stretch>
            <a:fillRect/>
          </a:stretch>
        </p:blipFill>
        <p:spPr>
          <a:xfrm>
            <a:off x="0" y="3131820"/>
            <a:ext cx="9144000" cy="3327154"/>
          </a:xfrm>
          <a:prstGeom prst="rect">
            <a:avLst/>
          </a:prstGeom>
        </p:spPr>
      </p:pic>
    </p:spTree>
    <p:extLst>
      <p:ext uri="{BB962C8B-B14F-4D97-AF65-F5344CB8AC3E}">
        <p14:creationId xmlns:p14="http://schemas.microsoft.com/office/powerpoint/2010/main" val="318951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4" name="Picture 3">
            <a:extLst>
              <a:ext uri="{FF2B5EF4-FFF2-40B4-BE49-F238E27FC236}">
                <a16:creationId xmlns:a16="http://schemas.microsoft.com/office/drawing/2014/main" id="{A97D0572-AD62-4D90-97ED-C56C77010125}"/>
              </a:ext>
            </a:extLst>
          </p:cNvPr>
          <p:cNvPicPr>
            <a:picLocks noChangeAspect="1"/>
          </p:cNvPicPr>
          <p:nvPr/>
        </p:nvPicPr>
        <p:blipFill>
          <a:blip r:embed="rId4"/>
          <a:stretch>
            <a:fillRect/>
          </a:stretch>
        </p:blipFill>
        <p:spPr>
          <a:xfrm>
            <a:off x="83433" y="5029201"/>
            <a:ext cx="8453547" cy="1676400"/>
          </a:xfrm>
          <a:prstGeom prst="rect">
            <a:avLst/>
          </a:prstGeom>
        </p:spPr>
      </p:pic>
      <p:pic>
        <p:nvPicPr>
          <p:cNvPr id="5" name="Picture 4">
            <a:extLst>
              <a:ext uri="{FF2B5EF4-FFF2-40B4-BE49-F238E27FC236}">
                <a16:creationId xmlns:a16="http://schemas.microsoft.com/office/drawing/2014/main" id="{F90B5534-E13E-4048-82DF-70316DA59CA4}"/>
              </a:ext>
            </a:extLst>
          </p:cNvPr>
          <p:cNvPicPr>
            <a:picLocks noChangeAspect="1"/>
          </p:cNvPicPr>
          <p:nvPr/>
        </p:nvPicPr>
        <p:blipFill>
          <a:blip r:embed="rId5"/>
          <a:stretch>
            <a:fillRect/>
          </a:stretch>
        </p:blipFill>
        <p:spPr>
          <a:xfrm>
            <a:off x="83433" y="3187426"/>
            <a:ext cx="8453548" cy="1749010"/>
          </a:xfrm>
          <a:prstGeom prst="rect">
            <a:avLst/>
          </a:prstGeom>
        </p:spPr>
      </p:pic>
    </p:spTree>
    <p:extLst>
      <p:ext uri="{BB962C8B-B14F-4D97-AF65-F5344CB8AC3E}">
        <p14:creationId xmlns:p14="http://schemas.microsoft.com/office/powerpoint/2010/main" val="211861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6" name="Picture 5">
            <a:extLst>
              <a:ext uri="{FF2B5EF4-FFF2-40B4-BE49-F238E27FC236}">
                <a16:creationId xmlns:a16="http://schemas.microsoft.com/office/drawing/2014/main" id="{F7BDDDD8-A944-4844-BE9A-D734CD668603}"/>
              </a:ext>
            </a:extLst>
          </p:cNvPr>
          <p:cNvPicPr>
            <a:picLocks noChangeAspect="1"/>
          </p:cNvPicPr>
          <p:nvPr/>
        </p:nvPicPr>
        <p:blipFill>
          <a:blip r:embed="rId4"/>
          <a:stretch>
            <a:fillRect/>
          </a:stretch>
        </p:blipFill>
        <p:spPr>
          <a:xfrm>
            <a:off x="76200" y="3581400"/>
            <a:ext cx="9067800" cy="2590800"/>
          </a:xfrm>
          <a:prstGeom prst="rect">
            <a:avLst/>
          </a:prstGeom>
        </p:spPr>
      </p:pic>
    </p:spTree>
    <p:extLst>
      <p:ext uri="{BB962C8B-B14F-4D97-AF65-F5344CB8AC3E}">
        <p14:creationId xmlns:p14="http://schemas.microsoft.com/office/powerpoint/2010/main" val="261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A0FF5EAF-B225-4A95-BFE8-8F0D83178FDC}"/>
              </a:ext>
            </a:extLst>
          </p:cNvPr>
          <p:cNvPicPr>
            <a:picLocks noChangeAspect="1"/>
          </p:cNvPicPr>
          <p:nvPr/>
        </p:nvPicPr>
        <p:blipFill>
          <a:blip r:embed="rId3"/>
          <a:stretch>
            <a:fillRect/>
          </a:stretch>
        </p:blipFill>
        <p:spPr>
          <a:xfrm>
            <a:off x="0" y="1143001"/>
            <a:ext cx="9144000" cy="1830294"/>
          </a:xfrm>
          <a:prstGeom prst="rect">
            <a:avLst/>
          </a:prstGeom>
        </p:spPr>
      </p:pic>
      <p:pic>
        <p:nvPicPr>
          <p:cNvPr id="3" name="Picture 2">
            <a:extLst>
              <a:ext uri="{FF2B5EF4-FFF2-40B4-BE49-F238E27FC236}">
                <a16:creationId xmlns:a16="http://schemas.microsoft.com/office/drawing/2014/main" id="{94C62825-DF31-4196-A333-6FFD58382912}"/>
              </a:ext>
            </a:extLst>
          </p:cNvPr>
          <p:cNvPicPr>
            <a:picLocks noChangeAspect="1"/>
          </p:cNvPicPr>
          <p:nvPr/>
        </p:nvPicPr>
        <p:blipFill>
          <a:blip r:embed="rId4"/>
          <a:stretch>
            <a:fillRect/>
          </a:stretch>
        </p:blipFill>
        <p:spPr>
          <a:xfrm>
            <a:off x="36443" y="3429000"/>
            <a:ext cx="9107557" cy="2514599"/>
          </a:xfrm>
          <a:prstGeom prst="rect">
            <a:avLst/>
          </a:prstGeom>
        </p:spPr>
      </p:pic>
    </p:spTree>
    <p:extLst>
      <p:ext uri="{BB962C8B-B14F-4D97-AF65-F5344CB8AC3E}">
        <p14:creationId xmlns:p14="http://schemas.microsoft.com/office/powerpoint/2010/main" val="155711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Importance of High Load factor</a:t>
            </a:r>
          </a:p>
        </p:txBody>
      </p:sp>
      <p:sp>
        <p:nvSpPr>
          <p:cNvPr id="7" name="Rectangle 6">
            <a:extLst>
              <a:ext uri="{FF2B5EF4-FFF2-40B4-BE49-F238E27FC236}">
                <a16:creationId xmlns:a16="http://schemas.microsoft.com/office/drawing/2014/main" id="{2D931384-B5C3-4828-8C2E-2CF267E48CC7}"/>
              </a:ext>
            </a:extLst>
          </p:cNvPr>
          <p:cNvSpPr/>
          <p:nvPr/>
        </p:nvSpPr>
        <p:spPr>
          <a:xfrm>
            <a:off x="228600" y="1905000"/>
            <a:ext cx="8801100" cy="41549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load factor plays a vital role in determining the cost of energy. </a:t>
            </a:r>
          </a:p>
          <a:p>
            <a:pPr marL="342900" indent="-342900">
              <a:buFont typeface="Wingdings" panose="05000000000000000000" pitchFamily="2" charset="2"/>
              <a:buChar char="Ø"/>
            </a:pPr>
            <a:r>
              <a:rPr lang="en-US" sz="2400" b="1" dirty="0">
                <a:solidFill>
                  <a:srgbClr val="00B050"/>
                </a:solidFill>
                <a:latin typeface="Times New Roman" panose="02020603050405020304" pitchFamily="18" charset="0"/>
                <a:cs typeface="Times New Roman" panose="02020603050405020304" pitchFamily="18" charset="0"/>
              </a:rPr>
              <a:t>Reduces cost per unit generated:</a:t>
            </a:r>
            <a:r>
              <a:rPr lang="en-US" sz="2400" dirty="0">
                <a:latin typeface="Times New Roman" panose="02020603050405020304" pitchFamily="18" charset="0"/>
                <a:cs typeface="Times New Roman" panose="02020603050405020304" pitchFamily="18" charset="0"/>
              </a:rPr>
              <a:t> A high load factor reduces the overall cost per unit generated. The higher the load factor, the lower is the generation cost. It is because higher load factor means that for a given maximum demand, the number of units generated is more. This reduces the cost of generation.</a:t>
            </a:r>
          </a:p>
          <a:p>
            <a:pPr marL="342900" indent="-342900">
              <a:buFont typeface="Wingdings" panose="05000000000000000000" pitchFamily="2" charset="2"/>
              <a:buChar char="Ø"/>
            </a:pPr>
            <a:r>
              <a:rPr lang="en-US" sz="2400" b="1" dirty="0">
                <a:solidFill>
                  <a:srgbClr val="00B050"/>
                </a:solidFill>
                <a:latin typeface="Times New Roman" panose="02020603050405020304" pitchFamily="18" charset="0"/>
                <a:cs typeface="Times New Roman" panose="02020603050405020304" pitchFamily="18" charset="0"/>
              </a:rPr>
              <a:t>Reduces variable load problems</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high load factor reduces the variable load problems on the power station. A higher load factor means comparatively less variations in the load demands at various times. This avoids the frequent use of regulating devices installed to meet the variable load on the station.</a:t>
            </a:r>
            <a:endParaRPr lang="en-US" sz="2000" dirty="0">
              <a:highlight>
                <a:srgbClr val="FF00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8694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B19D5189-0EF6-432A-863B-F34A8FB187EB}"/>
              </a:ext>
            </a:extLst>
          </p:cNvPr>
          <p:cNvPicPr>
            <a:picLocks noChangeAspect="1"/>
          </p:cNvPicPr>
          <p:nvPr/>
        </p:nvPicPr>
        <p:blipFill>
          <a:blip r:embed="rId3"/>
          <a:stretch>
            <a:fillRect/>
          </a:stretch>
        </p:blipFill>
        <p:spPr>
          <a:xfrm>
            <a:off x="1656" y="1066800"/>
            <a:ext cx="9155596" cy="1143000"/>
          </a:xfrm>
          <a:prstGeom prst="rect">
            <a:avLst/>
          </a:prstGeom>
        </p:spPr>
      </p:pic>
      <p:pic>
        <p:nvPicPr>
          <p:cNvPr id="5" name="Picture 4">
            <a:extLst>
              <a:ext uri="{FF2B5EF4-FFF2-40B4-BE49-F238E27FC236}">
                <a16:creationId xmlns:a16="http://schemas.microsoft.com/office/drawing/2014/main" id="{A94524DC-70BC-4088-8722-D45AF1359D30}"/>
              </a:ext>
            </a:extLst>
          </p:cNvPr>
          <p:cNvPicPr>
            <a:picLocks noChangeAspect="1"/>
          </p:cNvPicPr>
          <p:nvPr/>
        </p:nvPicPr>
        <p:blipFill>
          <a:blip r:embed="rId4"/>
          <a:stretch>
            <a:fillRect/>
          </a:stretch>
        </p:blipFill>
        <p:spPr>
          <a:xfrm>
            <a:off x="1172768" y="2381251"/>
            <a:ext cx="6798463" cy="1047749"/>
          </a:xfrm>
          <a:prstGeom prst="rect">
            <a:avLst/>
          </a:prstGeom>
        </p:spPr>
      </p:pic>
      <p:pic>
        <p:nvPicPr>
          <p:cNvPr id="2" name="Picture 1">
            <a:extLst>
              <a:ext uri="{FF2B5EF4-FFF2-40B4-BE49-F238E27FC236}">
                <a16:creationId xmlns:a16="http://schemas.microsoft.com/office/drawing/2014/main" id="{56025889-EE71-4EE3-9C67-1B5A5DAD8161}"/>
              </a:ext>
            </a:extLst>
          </p:cNvPr>
          <p:cNvPicPr>
            <a:picLocks noChangeAspect="1"/>
          </p:cNvPicPr>
          <p:nvPr/>
        </p:nvPicPr>
        <p:blipFill>
          <a:blip r:embed="rId5"/>
          <a:stretch>
            <a:fillRect/>
          </a:stretch>
        </p:blipFill>
        <p:spPr>
          <a:xfrm>
            <a:off x="370439" y="3600451"/>
            <a:ext cx="8316361" cy="1657349"/>
          </a:xfrm>
          <a:prstGeom prst="rect">
            <a:avLst/>
          </a:prstGeom>
        </p:spPr>
      </p:pic>
      <p:pic>
        <p:nvPicPr>
          <p:cNvPr id="4" name="Picture 3">
            <a:extLst>
              <a:ext uri="{FF2B5EF4-FFF2-40B4-BE49-F238E27FC236}">
                <a16:creationId xmlns:a16="http://schemas.microsoft.com/office/drawing/2014/main" id="{2D55961F-1144-40F7-8DC0-BDA17735F6CD}"/>
              </a:ext>
            </a:extLst>
          </p:cNvPr>
          <p:cNvPicPr>
            <a:picLocks noChangeAspect="1"/>
          </p:cNvPicPr>
          <p:nvPr/>
        </p:nvPicPr>
        <p:blipFill>
          <a:blip r:embed="rId6"/>
          <a:stretch>
            <a:fillRect/>
          </a:stretch>
        </p:blipFill>
        <p:spPr>
          <a:xfrm>
            <a:off x="370438" y="5429251"/>
            <a:ext cx="8316361" cy="1428749"/>
          </a:xfrm>
          <a:prstGeom prst="rect">
            <a:avLst/>
          </a:prstGeom>
        </p:spPr>
      </p:pic>
    </p:spTree>
    <p:extLst>
      <p:ext uri="{BB962C8B-B14F-4D97-AF65-F5344CB8AC3E}">
        <p14:creationId xmlns:p14="http://schemas.microsoft.com/office/powerpoint/2010/main" val="208492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99844243-C0F0-4B85-AD28-4666D7EF75B3}"/>
              </a:ext>
            </a:extLst>
          </p:cNvPr>
          <p:cNvPicPr>
            <a:picLocks noChangeAspect="1"/>
          </p:cNvPicPr>
          <p:nvPr/>
        </p:nvPicPr>
        <p:blipFill>
          <a:blip r:embed="rId3"/>
          <a:stretch>
            <a:fillRect/>
          </a:stretch>
        </p:blipFill>
        <p:spPr>
          <a:xfrm>
            <a:off x="0" y="669235"/>
            <a:ext cx="9144000" cy="1543878"/>
          </a:xfrm>
          <a:prstGeom prst="rect">
            <a:avLst/>
          </a:prstGeom>
        </p:spPr>
      </p:pic>
      <p:pic>
        <p:nvPicPr>
          <p:cNvPr id="3" name="Picture 2">
            <a:extLst>
              <a:ext uri="{FF2B5EF4-FFF2-40B4-BE49-F238E27FC236}">
                <a16:creationId xmlns:a16="http://schemas.microsoft.com/office/drawing/2014/main" id="{3DC292CE-F72A-4F12-A4F8-8E92B17B9566}"/>
              </a:ext>
            </a:extLst>
          </p:cNvPr>
          <p:cNvPicPr>
            <a:picLocks noChangeAspect="1"/>
          </p:cNvPicPr>
          <p:nvPr/>
        </p:nvPicPr>
        <p:blipFill>
          <a:blip r:embed="rId4"/>
          <a:stretch>
            <a:fillRect/>
          </a:stretch>
        </p:blipFill>
        <p:spPr>
          <a:xfrm>
            <a:off x="324136" y="2316024"/>
            <a:ext cx="8343327" cy="1801675"/>
          </a:xfrm>
          <a:prstGeom prst="rect">
            <a:avLst/>
          </a:prstGeom>
        </p:spPr>
      </p:pic>
      <p:pic>
        <p:nvPicPr>
          <p:cNvPr id="5" name="Picture 4">
            <a:extLst>
              <a:ext uri="{FF2B5EF4-FFF2-40B4-BE49-F238E27FC236}">
                <a16:creationId xmlns:a16="http://schemas.microsoft.com/office/drawing/2014/main" id="{C382EDD6-C691-489E-9AA6-4E7320C9E8BB}"/>
              </a:ext>
            </a:extLst>
          </p:cNvPr>
          <p:cNvPicPr>
            <a:picLocks noChangeAspect="1"/>
          </p:cNvPicPr>
          <p:nvPr/>
        </p:nvPicPr>
        <p:blipFill>
          <a:blip r:embed="rId5"/>
          <a:stretch>
            <a:fillRect/>
          </a:stretch>
        </p:blipFill>
        <p:spPr>
          <a:xfrm>
            <a:off x="324137" y="4224754"/>
            <a:ext cx="8343326" cy="1152318"/>
          </a:xfrm>
          <a:prstGeom prst="rect">
            <a:avLst/>
          </a:prstGeom>
        </p:spPr>
      </p:pic>
      <p:pic>
        <p:nvPicPr>
          <p:cNvPr id="6" name="Picture 5">
            <a:extLst>
              <a:ext uri="{FF2B5EF4-FFF2-40B4-BE49-F238E27FC236}">
                <a16:creationId xmlns:a16="http://schemas.microsoft.com/office/drawing/2014/main" id="{32B964EC-111E-48DA-A6D5-700D6C1F57E2}"/>
              </a:ext>
            </a:extLst>
          </p:cNvPr>
          <p:cNvPicPr>
            <a:picLocks noChangeAspect="1"/>
          </p:cNvPicPr>
          <p:nvPr/>
        </p:nvPicPr>
        <p:blipFill>
          <a:blip r:embed="rId6"/>
          <a:stretch>
            <a:fillRect/>
          </a:stretch>
        </p:blipFill>
        <p:spPr>
          <a:xfrm>
            <a:off x="324136" y="5443332"/>
            <a:ext cx="8343326" cy="1295812"/>
          </a:xfrm>
          <a:prstGeom prst="rect">
            <a:avLst/>
          </a:prstGeom>
        </p:spPr>
      </p:pic>
    </p:spTree>
    <p:extLst>
      <p:ext uri="{BB962C8B-B14F-4D97-AF65-F5344CB8AC3E}">
        <p14:creationId xmlns:p14="http://schemas.microsoft.com/office/powerpoint/2010/main" val="23770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114300" y="1752600"/>
            <a:ext cx="8915400"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art of determining the per unit (i.e., one kWh) cost of production of electrical energy is known as </a:t>
            </a:r>
            <a:r>
              <a:rPr lang="en-US" sz="2400" dirty="0">
                <a:highlight>
                  <a:srgbClr val="FF00FF"/>
                </a:highlight>
                <a:latin typeface="Times New Roman" panose="02020603050405020304" pitchFamily="18" charset="0"/>
                <a:cs typeface="Times New Roman" panose="02020603050405020304" pitchFamily="18" charset="0"/>
              </a:rPr>
              <a:t>economics of power generation</a:t>
            </a:r>
            <a:r>
              <a:rPr lang="en-US" sz="24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050451F7-4A8A-4A47-B81A-57688C7E186D}"/>
              </a:ext>
            </a:extLst>
          </p:cNvPr>
          <p:cNvSpPr/>
          <p:nvPr/>
        </p:nvSpPr>
        <p:spPr>
          <a:xfrm>
            <a:off x="0" y="2819400"/>
            <a:ext cx="9144000" cy="3416320"/>
          </a:xfrm>
          <a:prstGeom prst="rect">
            <a:avLst/>
          </a:prstGeom>
        </p:spPr>
        <p:txBody>
          <a:bodyPr wrap="square">
            <a:spAutoFit/>
          </a:bodyPr>
          <a:lstStyle/>
          <a:p>
            <a:r>
              <a:rPr lang="en-US" sz="2400" dirty="0">
                <a:highlight>
                  <a:srgbClr val="FF00FF"/>
                </a:highlight>
                <a:latin typeface="Times New Roman" panose="02020603050405020304" pitchFamily="18" charset="0"/>
                <a:cs typeface="Times New Roman" panose="02020603050405020304" pitchFamily="18" charset="0"/>
              </a:rPr>
              <a:t>Cost of Electrical Energy</a:t>
            </a:r>
            <a:r>
              <a:rPr lang="en-US" sz="2400" dirty="0">
                <a:latin typeface="Times New Roman" panose="02020603050405020304" pitchFamily="18" charset="0"/>
                <a:cs typeface="Times New Roman" panose="02020603050405020304" pitchFamily="18" charset="0"/>
              </a:rPr>
              <a:t>: Total cost of electrical energy generated can be divided into three parts;</a:t>
            </a:r>
          </a:p>
          <a:p>
            <a:pPr marL="514350" indent="-514350">
              <a:buAutoNum type="romanLcParenBoth"/>
            </a:pPr>
            <a:r>
              <a:rPr lang="en-US" sz="2400" dirty="0">
                <a:latin typeface="Times New Roman" panose="02020603050405020304" pitchFamily="18" charset="0"/>
                <a:cs typeface="Times New Roman" panose="02020603050405020304" pitchFamily="18" charset="0"/>
              </a:rPr>
              <a:t>Fixed cost</a:t>
            </a:r>
          </a:p>
          <a:p>
            <a:pPr marL="514350" indent="-514350">
              <a:buAutoNum type="romanLcParenBoth"/>
            </a:pPr>
            <a:r>
              <a:rPr lang="en-US" sz="2400" dirty="0">
                <a:latin typeface="Times New Roman" panose="02020603050405020304" pitchFamily="18" charset="0"/>
                <a:cs typeface="Times New Roman" panose="02020603050405020304" pitchFamily="18" charset="0"/>
              </a:rPr>
              <a:t>Semi-fixed cost</a:t>
            </a:r>
          </a:p>
          <a:p>
            <a:pPr marL="514350" indent="-514350">
              <a:buAutoNum type="romanLcParenBoth"/>
            </a:pPr>
            <a:r>
              <a:rPr lang="en-US" sz="2400" dirty="0">
                <a:latin typeface="Times New Roman" panose="02020603050405020304" pitchFamily="18" charset="0"/>
                <a:cs typeface="Times New Roman" panose="02020603050405020304" pitchFamily="18" charset="0"/>
              </a:rPr>
              <a:t>Running or operating cost.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Fixed cost</a:t>
            </a:r>
            <a:r>
              <a:rPr lang="en-US" sz="2400" dirty="0">
                <a:latin typeface="Times New Roman" panose="02020603050405020304" pitchFamily="18" charset="0"/>
                <a:cs typeface="Times New Roman" panose="02020603050405020304" pitchFamily="18" charset="0"/>
              </a:rPr>
              <a:t>. It is the cost which is independent of maximum demand and units generated. The fixed cost is due to the annual cost of central organization, interest on capital cost of land and salaries of high officials. </a:t>
            </a:r>
          </a:p>
        </p:txBody>
      </p:sp>
    </p:spTree>
    <p:extLst>
      <p:ext uri="{BB962C8B-B14F-4D97-AF65-F5344CB8AC3E}">
        <p14:creationId xmlns:p14="http://schemas.microsoft.com/office/powerpoint/2010/main" val="729162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CFC9589F-3088-4F4F-8A45-9A6949FE8067}"/>
              </a:ext>
            </a:extLst>
          </p:cNvPr>
          <p:cNvPicPr>
            <a:picLocks noChangeAspect="1"/>
          </p:cNvPicPr>
          <p:nvPr/>
        </p:nvPicPr>
        <p:blipFill>
          <a:blip r:embed="rId3"/>
          <a:stretch>
            <a:fillRect/>
          </a:stretch>
        </p:blipFill>
        <p:spPr>
          <a:xfrm>
            <a:off x="0" y="609600"/>
            <a:ext cx="9220200" cy="1438275"/>
          </a:xfrm>
          <a:prstGeom prst="rect">
            <a:avLst/>
          </a:prstGeom>
        </p:spPr>
      </p:pic>
      <p:pic>
        <p:nvPicPr>
          <p:cNvPr id="5" name="Picture 4">
            <a:extLst>
              <a:ext uri="{FF2B5EF4-FFF2-40B4-BE49-F238E27FC236}">
                <a16:creationId xmlns:a16="http://schemas.microsoft.com/office/drawing/2014/main" id="{5B2DDFBC-5334-41BA-B6BB-539EE06D9F42}"/>
              </a:ext>
            </a:extLst>
          </p:cNvPr>
          <p:cNvPicPr>
            <a:picLocks noChangeAspect="1"/>
          </p:cNvPicPr>
          <p:nvPr/>
        </p:nvPicPr>
        <p:blipFill>
          <a:blip r:embed="rId4"/>
          <a:stretch>
            <a:fillRect/>
          </a:stretch>
        </p:blipFill>
        <p:spPr>
          <a:xfrm>
            <a:off x="1828800" y="1828800"/>
            <a:ext cx="5486400" cy="1755913"/>
          </a:xfrm>
          <a:prstGeom prst="rect">
            <a:avLst/>
          </a:prstGeom>
        </p:spPr>
      </p:pic>
      <p:pic>
        <p:nvPicPr>
          <p:cNvPr id="6" name="Picture 5">
            <a:extLst>
              <a:ext uri="{FF2B5EF4-FFF2-40B4-BE49-F238E27FC236}">
                <a16:creationId xmlns:a16="http://schemas.microsoft.com/office/drawing/2014/main" id="{02015F69-8B3C-439E-8F5A-36B8EA24B337}"/>
              </a:ext>
            </a:extLst>
          </p:cNvPr>
          <p:cNvPicPr>
            <a:picLocks noChangeAspect="1"/>
          </p:cNvPicPr>
          <p:nvPr/>
        </p:nvPicPr>
        <p:blipFill>
          <a:blip r:embed="rId5"/>
          <a:stretch>
            <a:fillRect/>
          </a:stretch>
        </p:blipFill>
        <p:spPr>
          <a:xfrm>
            <a:off x="0" y="3584713"/>
            <a:ext cx="9144000" cy="3276600"/>
          </a:xfrm>
          <a:prstGeom prst="rect">
            <a:avLst/>
          </a:prstGeom>
        </p:spPr>
      </p:pic>
    </p:spTree>
    <p:extLst>
      <p:ext uri="{BB962C8B-B14F-4D97-AF65-F5344CB8AC3E}">
        <p14:creationId xmlns:p14="http://schemas.microsoft.com/office/powerpoint/2010/main" val="19189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CFC9589F-3088-4F4F-8A45-9A6949FE8067}"/>
              </a:ext>
            </a:extLst>
          </p:cNvPr>
          <p:cNvPicPr>
            <a:picLocks noChangeAspect="1"/>
          </p:cNvPicPr>
          <p:nvPr/>
        </p:nvPicPr>
        <p:blipFill>
          <a:blip r:embed="rId3"/>
          <a:stretch>
            <a:fillRect/>
          </a:stretch>
        </p:blipFill>
        <p:spPr>
          <a:xfrm>
            <a:off x="0" y="609600"/>
            <a:ext cx="9220200" cy="1438275"/>
          </a:xfrm>
          <a:prstGeom prst="rect">
            <a:avLst/>
          </a:prstGeom>
        </p:spPr>
      </p:pic>
      <p:pic>
        <p:nvPicPr>
          <p:cNvPr id="5" name="Picture 4">
            <a:extLst>
              <a:ext uri="{FF2B5EF4-FFF2-40B4-BE49-F238E27FC236}">
                <a16:creationId xmlns:a16="http://schemas.microsoft.com/office/drawing/2014/main" id="{5B2DDFBC-5334-41BA-B6BB-539EE06D9F42}"/>
              </a:ext>
            </a:extLst>
          </p:cNvPr>
          <p:cNvPicPr>
            <a:picLocks noChangeAspect="1"/>
          </p:cNvPicPr>
          <p:nvPr/>
        </p:nvPicPr>
        <p:blipFill>
          <a:blip r:embed="rId4"/>
          <a:stretch>
            <a:fillRect/>
          </a:stretch>
        </p:blipFill>
        <p:spPr>
          <a:xfrm>
            <a:off x="1371600" y="2047875"/>
            <a:ext cx="5486400" cy="1755913"/>
          </a:xfrm>
          <a:prstGeom prst="rect">
            <a:avLst/>
          </a:prstGeom>
        </p:spPr>
      </p:pic>
      <p:pic>
        <p:nvPicPr>
          <p:cNvPr id="2" name="Picture 1">
            <a:extLst>
              <a:ext uri="{FF2B5EF4-FFF2-40B4-BE49-F238E27FC236}">
                <a16:creationId xmlns:a16="http://schemas.microsoft.com/office/drawing/2014/main" id="{D8E6503A-B3FF-43F3-8A18-BD3BB6FA463E}"/>
              </a:ext>
            </a:extLst>
          </p:cNvPr>
          <p:cNvPicPr>
            <a:picLocks noChangeAspect="1"/>
          </p:cNvPicPr>
          <p:nvPr/>
        </p:nvPicPr>
        <p:blipFill>
          <a:blip r:embed="rId5"/>
          <a:stretch>
            <a:fillRect/>
          </a:stretch>
        </p:blipFill>
        <p:spPr>
          <a:xfrm>
            <a:off x="381000" y="3869636"/>
            <a:ext cx="8648700" cy="847726"/>
          </a:xfrm>
          <a:prstGeom prst="rect">
            <a:avLst/>
          </a:prstGeom>
        </p:spPr>
      </p:pic>
      <p:pic>
        <p:nvPicPr>
          <p:cNvPr id="4" name="Picture 3">
            <a:extLst>
              <a:ext uri="{FF2B5EF4-FFF2-40B4-BE49-F238E27FC236}">
                <a16:creationId xmlns:a16="http://schemas.microsoft.com/office/drawing/2014/main" id="{7B7214E6-936B-4137-A1B7-C6E417506320}"/>
              </a:ext>
            </a:extLst>
          </p:cNvPr>
          <p:cNvPicPr>
            <a:picLocks noChangeAspect="1"/>
          </p:cNvPicPr>
          <p:nvPr/>
        </p:nvPicPr>
        <p:blipFill>
          <a:blip r:embed="rId6"/>
          <a:stretch>
            <a:fillRect/>
          </a:stretch>
        </p:blipFill>
        <p:spPr>
          <a:xfrm>
            <a:off x="381000" y="4916142"/>
            <a:ext cx="8648700" cy="1847850"/>
          </a:xfrm>
          <a:prstGeom prst="rect">
            <a:avLst/>
          </a:prstGeom>
        </p:spPr>
      </p:pic>
    </p:spTree>
    <p:extLst>
      <p:ext uri="{BB962C8B-B14F-4D97-AF65-F5344CB8AC3E}">
        <p14:creationId xmlns:p14="http://schemas.microsoft.com/office/powerpoint/2010/main" val="34782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0A6424FA-8DB6-4C2F-94BC-2BFA50F07019}"/>
              </a:ext>
            </a:extLst>
          </p:cNvPr>
          <p:cNvPicPr>
            <a:picLocks noChangeAspect="1"/>
          </p:cNvPicPr>
          <p:nvPr/>
        </p:nvPicPr>
        <p:blipFill>
          <a:blip r:embed="rId3"/>
          <a:stretch>
            <a:fillRect/>
          </a:stretch>
        </p:blipFill>
        <p:spPr>
          <a:xfrm>
            <a:off x="-38100" y="730877"/>
            <a:ext cx="9182100" cy="1791653"/>
          </a:xfrm>
          <a:prstGeom prst="rect">
            <a:avLst/>
          </a:prstGeom>
        </p:spPr>
      </p:pic>
      <p:pic>
        <p:nvPicPr>
          <p:cNvPr id="4" name="Picture 3">
            <a:extLst>
              <a:ext uri="{FF2B5EF4-FFF2-40B4-BE49-F238E27FC236}">
                <a16:creationId xmlns:a16="http://schemas.microsoft.com/office/drawing/2014/main" id="{A3732660-5EAB-47E3-960E-69D8D682319E}"/>
              </a:ext>
            </a:extLst>
          </p:cNvPr>
          <p:cNvPicPr>
            <a:picLocks noChangeAspect="1"/>
          </p:cNvPicPr>
          <p:nvPr/>
        </p:nvPicPr>
        <p:blipFill>
          <a:blip r:embed="rId4"/>
          <a:stretch>
            <a:fillRect/>
          </a:stretch>
        </p:blipFill>
        <p:spPr>
          <a:xfrm>
            <a:off x="-30480" y="2779561"/>
            <a:ext cx="9052560" cy="3111818"/>
          </a:xfrm>
          <a:prstGeom prst="rect">
            <a:avLst/>
          </a:prstGeom>
        </p:spPr>
      </p:pic>
    </p:spTree>
    <p:extLst>
      <p:ext uri="{BB962C8B-B14F-4D97-AF65-F5344CB8AC3E}">
        <p14:creationId xmlns:p14="http://schemas.microsoft.com/office/powerpoint/2010/main" val="16178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76200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2" name="Picture 1">
            <a:extLst>
              <a:ext uri="{FF2B5EF4-FFF2-40B4-BE49-F238E27FC236}">
                <a16:creationId xmlns:a16="http://schemas.microsoft.com/office/drawing/2014/main" id="{0A6424FA-8DB6-4C2F-94BC-2BFA50F07019}"/>
              </a:ext>
            </a:extLst>
          </p:cNvPr>
          <p:cNvPicPr>
            <a:picLocks noChangeAspect="1"/>
          </p:cNvPicPr>
          <p:nvPr/>
        </p:nvPicPr>
        <p:blipFill>
          <a:blip r:embed="rId3"/>
          <a:stretch>
            <a:fillRect/>
          </a:stretch>
        </p:blipFill>
        <p:spPr>
          <a:xfrm>
            <a:off x="-38100" y="730877"/>
            <a:ext cx="9182100" cy="1791653"/>
          </a:xfrm>
          <a:prstGeom prst="rect">
            <a:avLst/>
          </a:prstGeom>
        </p:spPr>
      </p:pic>
      <p:pic>
        <p:nvPicPr>
          <p:cNvPr id="3" name="Picture 2">
            <a:extLst>
              <a:ext uri="{FF2B5EF4-FFF2-40B4-BE49-F238E27FC236}">
                <a16:creationId xmlns:a16="http://schemas.microsoft.com/office/drawing/2014/main" id="{CBA9F327-BE73-498F-AA8E-BF94A95F77B5}"/>
              </a:ext>
            </a:extLst>
          </p:cNvPr>
          <p:cNvPicPr>
            <a:picLocks noChangeAspect="1"/>
          </p:cNvPicPr>
          <p:nvPr/>
        </p:nvPicPr>
        <p:blipFill>
          <a:blip r:embed="rId4"/>
          <a:stretch>
            <a:fillRect/>
          </a:stretch>
        </p:blipFill>
        <p:spPr>
          <a:xfrm>
            <a:off x="435768" y="2697480"/>
            <a:ext cx="8120063" cy="2682240"/>
          </a:xfrm>
          <a:prstGeom prst="rect">
            <a:avLst/>
          </a:prstGeom>
        </p:spPr>
      </p:pic>
    </p:spTree>
    <p:extLst>
      <p:ext uri="{BB962C8B-B14F-4D97-AF65-F5344CB8AC3E}">
        <p14:creationId xmlns:p14="http://schemas.microsoft.com/office/powerpoint/2010/main" val="296691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bwMode="auto">
          <a:xfrm>
            <a:off x="685800" y="2915456"/>
            <a:ext cx="7620000" cy="1563688"/>
          </a:xfrm>
          <a:prstGeom prst="rect">
            <a:avLst/>
          </a:prstGeom>
          <a:ln>
            <a:miter lim="800000"/>
            <a:headEnd/>
            <a:tailEnd/>
          </a:ln>
        </p:spPr>
        <p:txBody>
          <a:bodyPr/>
          <a:lstStyle/>
          <a:p>
            <a:pPr algn="ctr" fontAlgn="base">
              <a:spcBef>
                <a:spcPct val="0"/>
              </a:spcBef>
              <a:spcAft>
                <a:spcPct val="0"/>
              </a:spcAft>
              <a:defRPr/>
            </a:pPr>
            <a:r>
              <a:rPr lang="de-DE" sz="6600" b="1" kern="0" dirty="0">
                <a:solidFill>
                  <a:srgbClr val="00B0F0"/>
                </a:solidFill>
                <a:latin typeface="RotisSansSerif" pitchFamily="34" charset="0"/>
              </a:rPr>
              <a:t>Thank You</a:t>
            </a:r>
            <a:endParaRPr lang="de-DE" sz="7200" b="1" kern="0" dirty="0">
              <a:solidFill>
                <a:srgbClr val="00B0F0"/>
              </a:solidFill>
              <a:latin typeface="RotisSansSerif" pitchFamily="34" charset="0"/>
            </a:endParaRPr>
          </a:p>
        </p:txBody>
      </p:sp>
      <p:sp>
        <p:nvSpPr>
          <p:cNvPr id="7" name="Text Box 4"/>
          <p:cNvSpPr txBox="1">
            <a:spLocks noChangeArrowheads="1"/>
          </p:cNvSpPr>
          <p:nvPr/>
        </p:nvSpPr>
        <p:spPr bwMode="auto">
          <a:xfrm>
            <a:off x="4648200" y="5562600"/>
            <a:ext cx="4168775" cy="892552"/>
          </a:xfrm>
          <a:prstGeom prst="rect">
            <a:avLst/>
          </a:prstGeom>
          <a:noFill/>
          <a:ln w="9525">
            <a:noFill/>
            <a:miter lim="800000"/>
            <a:headEnd/>
            <a:tailEnd/>
          </a:ln>
        </p:spPr>
        <p:txBody>
          <a:bodyPr>
            <a:spAutoFit/>
          </a:bodyPr>
          <a:lstStyle/>
          <a:p>
            <a:pPr algn="r" eaLnBrk="0" fontAlgn="base" hangingPunct="0">
              <a:spcBef>
                <a:spcPct val="0"/>
              </a:spcBef>
              <a:spcAft>
                <a:spcPct val="0"/>
              </a:spcAft>
            </a:pPr>
            <a:r>
              <a:rPr lang="de-DE" sz="2600" b="1" dirty="0">
                <a:solidFill>
                  <a:srgbClr val="00B0F0"/>
                </a:solidFill>
                <a:latin typeface="Garamond" pitchFamily="18" charset="0"/>
              </a:rPr>
              <a:t>Contact: dralam.eee@diu.edu.bd</a:t>
            </a:r>
            <a:endParaRPr lang="de-DE" sz="2600" dirty="0">
              <a:solidFill>
                <a:srgbClr val="00B0F0"/>
              </a:solidFill>
              <a:latin typeface="Garamond" pitchFamily="18" charset="0"/>
            </a:endParaRPr>
          </a:p>
        </p:txBody>
      </p:sp>
    </p:spTree>
    <p:extLst>
      <p:ext uri="{BB962C8B-B14F-4D97-AF65-F5344CB8AC3E}">
        <p14:creationId xmlns:p14="http://schemas.microsoft.com/office/powerpoint/2010/main" val="1594601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114300" y="1676400"/>
            <a:ext cx="8915400" cy="3785652"/>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(ii) </a:t>
            </a:r>
            <a:r>
              <a:rPr lang="en-US" sz="2400" b="1" dirty="0">
                <a:latin typeface="Times New Roman" panose="02020603050405020304" pitchFamily="18" charset="0"/>
                <a:cs typeface="Times New Roman" panose="02020603050405020304" pitchFamily="18" charset="0"/>
              </a:rPr>
              <a:t>Semi-fixed cost</a:t>
            </a:r>
            <a:r>
              <a:rPr lang="en-US" sz="2400" dirty="0">
                <a:latin typeface="Times New Roman" panose="02020603050405020304" pitchFamily="18" charset="0"/>
                <a:cs typeface="Times New Roman" panose="02020603050405020304" pitchFamily="18" charset="0"/>
              </a:rPr>
              <a:t>: It is the cost which depends upon maximum demand but is independent of units generated. The semi-fixed cost is directly proportional to the maximum demand on power station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(iii) </a:t>
            </a:r>
            <a:r>
              <a:rPr lang="en-US" sz="2400" b="1" dirty="0">
                <a:latin typeface="Times New Roman" panose="02020603050405020304" pitchFamily="18" charset="0"/>
                <a:cs typeface="Times New Roman" panose="02020603050405020304" pitchFamily="18" charset="0"/>
              </a:rPr>
              <a:t>Running cost</a:t>
            </a:r>
            <a:r>
              <a:rPr lang="en-US" sz="2400" dirty="0">
                <a:latin typeface="Times New Roman" panose="02020603050405020304" pitchFamily="18" charset="0"/>
                <a:cs typeface="Times New Roman" panose="02020603050405020304" pitchFamily="18" charset="0"/>
              </a:rPr>
              <a:t>. It is the cost which depends only upon the number of units generated. The running cost is on account of annual cost of fuel, lubricating oil, maintenance, repairs and salaries of operating staff. Since these charges depend upon the energy output, the running cost is directly proportional to the number of units generated by the station. </a:t>
            </a:r>
          </a:p>
        </p:txBody>
      </p:sp>
    </p:spTree>
    <p:extLst>
      <p:ext uri="{BB962C8B-B14F-4D97-AF65-F5344CB8AC3E}">
        <p14:creationId xmlns:p14="http://schemas.microsoft.com/office/powerpoint/2010/main" val="260958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20315955-F45A-49CE-980D-7B5601E6F5FB}"/>
              </a:ext>
            </a:extLst>
          </p:cNvPr>
          <p:cNvSpPr/>
          <p:nvPr/>
        </p:nvSpPr>
        <p:spPr>
          <a:xfrm>
            <a:off x="0" y="1676400"/>
            <a:ext cx="9144000" cy="4154984"/>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Expressions for Cost of Electrical Energy</a:t>
            </a:r>
          </a:p>
          <a:p>
            <a:r>
              <a:rPr lang="en-US" sz="2400" dirty="0">
                <a:latin typeface="Times New Roman" panose="02020603050405020304" pitchFamily="18" charset="0"/>
                <a:cs typeface="Times New Roman" panose="02020603050405020304" pitchFamily="18" charset="0"/>
              </a:rPr>
              <a:t>The overall annual cost of electrical energy generated by a power station can be expressed in two forms viz three part form and two part form.</a:t>
            </a:r>
          </a:p>
          <a:p>
            <a:r>
              <a:rPr lang="en-US" sz="2400" dirty="0">
                <a:highlight>
                  <a:srgbClr val="FFFF00"/>
                </a:highlight>
                <a:latin typeface="Times New Roman" panose="02020603050405020304" pitchFamily="18" charset="0"/>
                <a:cs typeface="Times New Roman" panose="02020603050405020304" pitchFamily="18" charset="0"/>
              </a:rPr>
              <a:t>(</a:t>
            </a:r>
            <a:r>
              <a:rPr lang="en-US" sz="2400" dirty="0" err="1">
                <a:highlight>
                  <a:srgbClr val="FFFF00"/>
                </a:highlight>
                <a:latin typeface="Times New Roman" panose="02020603050405020304" pitchFamily="18" charset="0"/>
                <a:cs typeface="Times New Roman" panose="02020603050405020304" pitchFamily="18" charset="0"/>
              </a:rPr>
              <a:t>i</a:t>
            </a:r>
            <a:r>
              <a:rPr lang="en-US" sz="2400" dirty="0">
                <a:highlight>
                  <a:srgbClr val="FFFF00"/>
                </a:highlight>
                <a:latin typeface="Times New Roman" panose="02020603050405020304" pitchFamily="18" charset="0"/>
                <a:cs typeface="Times New Roman" panose="02020603050405020304" pitchFamily="18" charset="0"/>
              </a:rPr>
              <a:t>) </a:t>
            </a:r>
            <a:r>
              <a:rPr lang="en-US" sz="2400" b="1" dirty="0">
                <a:highlight>
                  <a:srgbClr val="FFFF00"/>
                </a:highlight>
                <a:latin typeface="Times New Roman" panose="02020603050405020304" pitchFamily="18" charset="0"/>
                <a:cs typeface="Times New Roman" panose="02020603050405020304" pitchFamily="18" charset="0"/>
              </a:rPr>
              <a:t>Three part form</a:t>
            </a:r>
            <a:r>
              <a:rPr lang="en-US" sz="2400" dirty="0">
                <a:latin typeface="Times New Roman" panose="02020603050405020304" pitchFamily="18" charset="0"/>
                <a:cs typeface="Times New Roman" panose="02020603050405020304" pitchFamily="18" charset="0"/>
              </a:rPr>
              <a:t>: In this method, the overall annual cost of electrical energy generated is divided into three parts viz fixed cost, semi-fixed cost and running cost i.e.</a:t>
            </a:r>
          </a:p>
          <a:p>
            <a:r>
              <a:rPr lang="en-US" sz="2400" dirty="0">
                <a:latin typeface="Times New Roman" panose="02020603050405020304" pitchFamily="18" charset="0"/>
                <a:cs typeface="Times New Roman" panose="02020603050405020304" pitchFamily="18" charset="0"/>
              </a:rPr>
              <a:t>Total annual cost of energy = Fixed cost + Semi-fixed cost + Running cost</a:t>
            </a:r>
          </a:p>
          <a:p>
            <a:r>
              <a:rPr lang="en-US" sz="2400" dirty="0">
                <a:latin typeface="Times New Roman" panose="02020603050405020304" pitchFamily="18" charset="0"/>
                <a:cs typeface="Times New Roman" panose="02020603050405020304" pitchFamily="18" charset="0"/>
              </a:rPr>
              <a:t>= Constant + Proportional to max. demand + Proportional to kWh generated.</a:t>
            </a:r>
          </a:p>
          <a:p>
            <a:r>
              <a:rPr lang="en-US" sz="2400" dirty="0">
                <a:latin typeface="Times New Roman" panose="02020603050405020304" pitchFamily="18" charset="0"/>
                <a:cs typeface="Times New Roman" panose="02020603050405020304" pitchFamily="18" charset="0"/>
              </a:rPr>
              <a:t>= Rs (a + b kW + c kWh)</a:t>
            </a:r>
          </a:p>
        </p:txBody>
      </p:sp>
      <p:pic>
        <p:nvPicPr>
          <p:cNvPr id="4" name="Picture 3">
            <a:extLst>
              <a:ext uri="{FF2B5EF4-FFF2-40B4-BE49-F238E27FC236}">
                <a16:creationId xmlns:a16="http://schemas.microsoft.com/office/drawing/2014/main" id="{B590756B-D07E-4421-8E0B-DB2D55D63543}"/>
              </a:ext>
            </a:extLst>
          </p:cNvPr>
          <p:cNvPicPr>
            <a:picLocks noChangeAspect="1"/>
          </p:cNvPicPr>
          <p:nvPr/>
        </p:nvPicPr>
        <p:blipFill>
          <a:blip r:embed="rId3"/>
          <a:stretch>
            <a:fillRect/>
          </a:stretch>
        </p:blipFill>
        <p:spPr>
          <a:xfrm>
            <a:off x="3352800" y="5069384"/>
            <a:ext cx="5676900" cy="1568746"/>
          </a:xfrm>
          <a:prstGeom prst="rect">
            <a:avLst/>
          </a:prstGeom>
        </p:spPr>
      </p:pic>
    </p:spTree>
    <p:extLst>
      <p:ext uri="{BB962C8B-B14F-4D97-AF65-F5344CB8AC3E}">
        <p14:creationId xmlns:p14="http://schemas.microsoft.com/office/powerpoint/2010/main" val="27269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pic>
        <p:nvPicPr>
          <p:cNvPr id="3" name="Picture 2">
            <a:extLst>
              <a:ext uri="{FF2B5EF4-FFF2-40B4-BE49-F238E27FC236}">
                <a16:creationId xmlns:a16="http://schemas.microsoft.com/office/drawing/2014/main" id="{04011C86-2243-4ADE-B567-8507E58459DF}"/>
              </a:ext>
            </a:extLst>
          </p:cNvPr>
          <p:cNvPicPr>
            <a:picLocks noChangeAspect="1"/>
          </p:cNvPicPr>
          <p:nvPr/>
        </p:nvPicPr>
        <p:blipFill>
          <a:blip r:embed="rId3"/>
          <a:stretch>
            <a:fillRect/>
          </a:stretch>
        </p:blipFill>
        <p:spPr>
          <a:xfrm>
            <a:off x="76200" y="1447800"/>
            <a:ext cx="9067800" cy="5105400"/>
          </a:xfrm>
          <a:prstGeom prst="rect">
            <a:avLst/>
          </a:prstGeom>
        </p:spPr>
      </p:pic>
    </p:spTree>
    <p:extLst>
      <p:ext uri="{BB962C8B-B14F-4D97-AF65-F5344CB8AC3E}">
        <p14:creationId xmlns:p14="http://schemas.microsoft.com/office/powerpoint/2010/main" val="1952373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38100" y="1752600"/>
            <a:ext cx="9182100" cy="3416320"/>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Methods of Determining Depreciation</a:t>
            </a:r>
          </a:p>
          <a:p>
            <a:r>
              <a:rPr lang="en-US" sz="2400" dirty="0">
                <a:latin typeface="Times New Roman" panose="02020603050405020304" pitchFamily="18" charset="0"/>
                <a:cs typeface="Times New Roman" panose="02020603050405020304" pitchFamily="18" charset="0"/>
              </a:rPr>
              <a:t>There is reduction in the value of the equipment and other property of the plant every year due to </a:t>
            </a:r>
            <a:r>
              <a:rPr lang="en-US" sz="2400" b="1" dirty="0">
                <a:latin typeface="Times New Roman" panose="02020603050405020304" pitchFamily="18" charset="0"/>
                <a:cs typeface="Times New Roman" panose="02020603050405020304" pitchFamily="18" charset="0"/>
              </a:rPr>
              <a:t>depreciation</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following are the commonly used methods for determining the annual depreciation charge:</a:t>
            </a:r>
          </a:p>
          <a:p>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Straight line method </a:t>
            </a:r>
          </a:p>
          <a:p>
            <a:r>
              <a:rPr lang="en-US" sz="2400" dirty="0">
                <a:latin typeface="Times New Roman" panose="02020603050405020304" pitchFamily="18" charset="0"/>
                <a:cs typeface="Times New Roman" panose="02020603050405020304" pitchFamily="18" charset="0"/>
              </a:rPr>
              <a:t>(ii) Diminishing value method </a:t>
            </a:r>
          </a:p>
          <a:p>
            <a:r>
              <a:rPr lang="en-US" sz="2400" dirty="0">
                <a:latin typeface="Times New Roman" panose="02020603050405020304" pitchFamily="18" charset="0"/>
                <a:cs typeface="Times New Roman" panose="02020603050405020304" pitchFamily="18" charset="0"/>
              </a:rPr>
              <a:t>(iii) Sinking fund method.</a:t>
            </a:r>
          </a:p>
        </p:txBody>
      </p:sp>
    </p:spTree>
    <p:extLst>
      <p:ext uri="{BB962C8B-B14F-4D97-AF65-F5344CB8AC3E}">
        <p14:creationId xmlns:p14="http://schemas.microsoft.com/office/powerpoint/2010/main" val="1336291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76200" y="1752600"/>
            <a:ext cx="9067800" cy="2308324"/>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Straight line method</a:t>
            </a:r>
            <a:r>
              <a:rPr lang="en-US" sz="2400" dirty="0">
                <a:latin typeface="Times New Roman" panose="02020603050405020304" pitchFamily="18" charset="0"/>
                <a:cs typeface="Times New Roman" panose="02020603050405020304" pitchFamily="18" charset="0"/>
              </a:rPr>
              <a:t>. In this method, a constant depreciation charge is made every year on the basis of total depreciation and the useful life of the property. Obviously, annual depreciation charge will be equal to the total depreciation divided by the useful life of the property. Thus, if the initial cost of equipment is Rs 1,00,000 and its scrap value is Rs 10,000 after a useful life of 20 years, then,</a:t>
            </a:r>
          </a:p>
        </p:txBody>
      </p:sp>
      <p:pic>
        <p:nvPicPr>
          <p:cNvPr id="3" name="Picture 2">
            <a:extLst>
              <a:ext uri="{FF2B5EF4-FFF2-40B4-BE49-F238E27FC236}">
                <a16:creationId xmlns:a16="http://schemas.microsoft.com/office/drawing/2014/main" id="{A089F19B-D5F0-4849-910E-2527C923C35B}"/>
              </a:ext>
            </a:extLst>
          </p:cNvPr>
          <p:cNvPicPr>
            <a:picLocks noChangeAspect="1"/>
          </p:cNvPicPr>
          <p:nvPr/>
        </p:nvPicPr>
        <p:blipFill>
          <a:blip r:embed="rId3"/>
          <a:stretch>
            <a:fillRect/>
          </a:stretch>
        </p:blipFill>
        <p:spPr>
          <a:xfrm>
            <a:off x="56718" y="4191000"/>
            <a:ext cx="9030564" cy="896074"/>
          </a:xfrm>
          <a:prstGeom prst="rect">
            <a:avLst/>
          </a:prstGeom>
        </p:spPr>
      </p:pic>
      <p:pic>
        <p:nvPicPr>
          <p:cNvPr id="4" name="Picture 3">
            <a:extLst>
              <a:ext uri="{FF2B5EF4-FFF2-40B4-BE49-F238E27FC236}">
                <a16:creationId xmlns:a16="http://schemas.microsoft.com/office/drawing/2014/main" id="{55C3FDB4-79FE-45B4-AE35-8A7AE1E96E97}"/>
              </a:ext>
            </a:extLst>
          </p:cNvPr>
          <p:cNvPicPr>
            <a:picLocks noChangeAspect="1"/>
          </p:cNvPicPr>
          <p:nvPr/>
        </p:nvPicPr>
        <p:blipFill>
          <a:blip r:embed="rId4"/>
          <a:stretch>
            <a:fillRect/>
          </a:stretch>
        </p:blipFill>
        <p:spPr>
          <a:xfrm>
            <a:off x="56718" y="5087074"/>
            <a:ext cx="9030564" cy="1314450"/>
          </a:xfrm>
          <a:prstGeom prst="rect">
            <a:avLst/>
          </a:prstGeom>
        </p:spPr>
      </p:pic>
    </p:spTree>
    <p:extLst>
      <p:ext uri="{BB962C8B-B14F-4D97-AF65-F5344CB8AC3E}">
        <p14:creationId xmlns:p14="http://schemas.microsoft.com/office/powerpoint/2010/main" val="3013747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228600" y="1905000"/>
            <a:ext cx="8801100" cy="3847207"/>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Diminishing value method to determine depreciation:</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this method, charge is made every year at a fixed rate on the diminished value of the equipment.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Suppose the initial cost of equipment is BDT 10,000 and its scrap value after the useful life is zero.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the annual rate of depreciation is 10%, then depreciation charge for the first year will be 0·1 × 10,000 = BDT 1,000. The value of the equipment is diminished by BDT 1,000 and becomes BDT 9,000. </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the second year, the depreciation charge will be made on the diminished value (</a:t>
            </a:r>
            <a:r>
              <a:rPr lang="en-US" sz="2000" i="1" dirty="0">
                <a:latin typeface="Times New Roman" panose="02020603050405020304" pitchFamily="18" charset="0"/>
                <a:cs typeface="Times New Roman" panose="02020603050405020304" pitchFamily="18" charset="0"/>
              </a:rPr>
              <a:t>i.e. BDT</a:t>
            </a:r>
            <a:r>
              <a:rPr lang="en-US" sz="2000" dirty="0">
                <a:latin typeface="Times New Roman" panose="02020603050405020304" pitchFamily="18" charset="0"/>
                <a:cs typeface="Times New Roman" panose="02020603050405020304" pitchFamily="18" charset="0"/>
              </a:rPr>
              <a:t> 9,000) and becomes 0·1 × 9,000 = BDT 900. The value of the equipment now becomes 9000 − 900 = BDT 8100. For the third year, the depreciation charge will be 0·1 × 8100 = BDT 810 and so on</a:t>
            </a:r>
            <a:r>
              <a:rPr lang="en-US" sz="2000" dirty="0">
                <a:highlight>
                  <a:srgbClr val="FF00FF"/>
                </a:highligh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6678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8100" y="-1"/>
            <a:ext cx="9067800" cy="1272461"/>
          </a:xfrm>
        </p:spPr>
        <p:txBody>
          <a:bodyPr>
            <a:noAutofit/>
          </a:bodyPr>
          <a:lstStyle/>
          <a:p>
            <a:r>
              <a:rPr lang="en-US" sz="3200" b="1" dirty="0">
                <a:solidFill>
                  <a:srgbClr val="00B0F0"/>
                </a:solidFill>
                <a:latin typeface="Times New Roman" panose="02020603050405020304" pitchFamily="18" charset="0"/>
                <a:cs typeface="Times New Roman" panose="02020603050405020304" pitchFamily="18" charset="0"/>
              </a:rPr>
              <a:t>Economics of power generation </a:t>
            </a:r>
          </a:p>
        </p:txBody>
      </p:sp>
      <p:sp>
        <p:nvSpPr>
          <p:cNvPr id="2" name="Rectangle 1">
            <a:extLst>
              <a:ext uri="{FF2B5EF4-FFF2-40B4-BE49-F238E27FC236}">
                <a16:creationId xmlns:a16="http://schemas.microsoft.com/office/drawing/2014/main" id="{0788683B-67DD-4AEC-A9E9-592E74FE17F6}"/>
              </a:ext>
            </a:extLst>
          </p:cNvPr>
          <p:cNvSpPr/>
          <p:nvPr/>
        </p:nvSpPr>
        <p:spPr>
          <a:xfrm>
            <a:off x="0" y="1577008"/>
            <a:ext cx="9182100" cy="461665"/>
          </a:xfrm>
          <a:prstGeom prst="rect">
            <a:avLst/>
          </a:prstGeom>
        </p:spPr>
        <p:txBody>
          <a:bodyPr wrap="square">
            <a:spAutoFit/>
          </a:bodyPr>
          <a:lstStyle/>
          <a:p>
            <a:r>
              <a:rPr lang="en-US" sz="2400" b="1" dirty="0">
                <a:highlight>
                  <a:srgbClr val="FF00FF"/>
                </a:highlight>
                <a:latin typeface="Times New Roman" panose="02020603050405020304" pitchFamily="18" charset="0"/>
                <a:cs typeface="Times New Roman" panose="02020603050405020304" pitchFamily="18" charset="0"/>
              </a:rPr>
              <a:t>Diminishing value method to determine depreciation:</a:t>
            </a:r>
          </a:p>
        </p:txBody>
      </p:sp>
      <p:pic>
        <p:nvPicPr>
          <p:cNvPr id="5" name="Picture 4">
            <a:extLst>
              <a:ext uri="{FF2B5EF4-FFF2-40B4-BE49-F238E27FC236}">
                <a16:creationId xmlns:a16="http://schemas.microsoft.com/office/drawing/2014/main" id="{525D4CBE-7FA2-45C6-A316-08F3608BAFB0}"/>
              </a:ext>
            </a:extLst>
          </p:cNvPr>
          <p:cNvPicPr>
            <a:picLocks noChangeAspect="1"/>
          </p:cNvPicPr>
          <p:nvPr/>
        </p:nvPicPr>
        <p:blipFill>
          <a:blip r:embed="rId3"/>
          <a:stretch>
            <a:fillRect/>
          </a:stretch>
        </p:blipFill>
        <p:spPr>
          <a:xfrm>
            <a:off x="38100" y="2133600"/>
            <a:ext cx="9105900" cy="4324350"/>
          </a:xfrm>
          <a:prstGeom prst="rect">
            <a:avLst/>
          </a:prstGeom>
        </p:spPr>
      </p:pic>
    </p:spTree>
    <p:extLst>
      <p:ext uri="{BB962C8B-B14F-4D97-AF65-F5344CB8AC3E}">
        <p14:creationId xmlns:p14="http://schemas.microsoft.com/office/powerpoint/2010/main" val="1616106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14222</TotalTime>
  <Words>933</Words>
  <Application>Microsoft Office PowerPoint</Application>
  <PresentationFormat>On-screen Show (4:3)</PresentationFormat>
  <Paragraphs>85</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Garamond</vt:lpstr>
      <vt:lpstr>RotisSansSerif</vt:lpstr>
      <vt:lpstr>Times New Roman</vt:lpstr>
      <vt:lpstr>Wingdings</vt:lpstr>
      <vt:lpstr>Office Theme</vt:lpstr>
      <vt:lpstr>Variable Load on Power Plants</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Importance of High Load factor</vt:lpstr>
      <vt:lpstr>Economics of power generation </vt:lpstr>
      <vt:lpstr>Economics of power generation </vt:lpstr>
      <vt:lpstr>Economics of power generation </vt:lpstr>
      <vt:lpstr>Economics of power generation </vt:lpstr>
      <vt:lpstr>Economics of power generation </vt:lpstr>
      <vt:lpstr>Economics of power generation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impact of water users’  association</dc:title>
  <dc:creator>Hira Channa</dc:creator>
  <cp:lastModifiedBy>Mondal, Alam (IFPRI-Dhaka Non-Staff Fellow)</cp:lastModifiedBy>
  <cp:revision>1065</cp:revision>
  <cp:lastPrinted>2015-12-01T22:28:27Z</cp:lastPrinted>
  <dcterms:created xsi:type="dcterms:W3CDTF">2014-01-17T05:08:51Z</dcterms:created>
  <dcterms:modified xsi:type="dcterms:W3CDTF">2020-05-26T07:34:55Z</dcterms:modified>
</cp:coreProperties>
</file>