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588" r:id="rId3"/>
    <p:sldId id="589" r:id="rId4"/>
    <p:sldId id="624" r:id="rId5"/>
    <p:sldId id="619" r:id="rId6"/>
    <p:sldId id="623" r:id="rId7"/>
    <p:sldId id="620" r:id="rId8"/>
    <p:sldId id="621" r:id="rId9"/>
    <p:sldId id="622" r:id="rId10"/>
    <p:sldId id="625" r:id="rId11"/>
    <p:sldId id="590" r:id="rId12"/>
    <p:sldId id="591" r:id="rId13"/>
    <p:sldId id="618" r:id="rId14"/>
    <p:sldId id="626" r:id="rId15"/>
    <p:sldId id="592" r:id="rId16"/>
    <p:sldId id="593" r:id="rId17"/>
    <p:sldId id="627" r:id="rId18"/>
    <p:sldId id="628" r:id="rId19"/>
    <p:sldId id="629" r:id="rId20"/>
    <p:sldId id="630" r:id="rId21"/>
    <p:sldId id="631" r:id="rId22"/>
    <p:sldId id="316" r:id="rId2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5071" autoAdjust="0"/>
  </p:normalViewPr>
  <p:slideViewPr>
    <p:cSldViewPr>
      <p:cViewPr varScale="1">
        <p:scale>
          <a:sx n="72" d="100"/>
          <a:sy n="72" d="100"/>
        </p:scale>
        <p:origin x="1326"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C4A28E5-0A02-4233-9D9B-4ECA035D4A3C}" type="datetimeFigureOut">
              <a:rPr lang="en-US" smtClean="0"/>
              <a:t>5/26/2020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6995BDD3-CBCF-4229-B679-4F3D92DE84DC}" type="slidenum">
              <a:rPr lang="en-US" smtClean="0"/>
              <a:t>‹#›</a:t>
            </a:fld>
            <a:endParaRPr lang="en-US"/>
          </a:p>
        </p:txBody>
      </p:sp>
    </p:spTree>
    <p:extLst>
      <p:ext uri="{BB962C8B-B14F-4D97-AF65-F5344CB8AC3E}">
        <p14:creationId xmlns:p14="http://schemas.microsoft.com/office/powerpoint/2010/main" val="3771679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95BDD3-CBCF-4229-B679-4F3D92DE84DC}" type="slidenum">
              <a:rPr lang="en-US" smtClean="0"/>
              <a:t>1</a:t>
            </a:fld>
            <a:endParaRPr lang="en-US"/>
          </a:p>
        </p:txBody>
      </p:sp>
    </p:spTree>
    <p:extLst>
      <p:ext uri="{BB962C8B-B14F-4D97-AF65-F5344CB8AC3E}">
        <p14:creationId xmlns:p14="http://schemas.microsoft.com/office/powerpoint/2010/main" val="37269126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10</a:t>
            </a:fld>
            <a:endParaRPr lang="en-US"/>
          </a:p>
        </p:txBody>
      </p:sp>
    </p:spTree>
    <p:extLst>
      <p:ext uri="{BB962C8B-B14F-4D97-AF65-F5344CB8AC3E}">
        <p14:creationId xmlns:p14="http://schemas.microsoft.com/office/powerpoint/2010/main" val="875561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11</a:t>
            </a:fld>
            <a:endParaRPr lang="en-US"/>
          </a:p>
        </p:txBody>
      </p:sp>
    </p:spTree>
    <p:extLst>
      <p:ext uri="{BB962C8B-B14F-4D97-AF65-F5344CB8AC3E}">
        <p14:creationId xmlns:p14="http://schemas.microsoft.com/office/powerpoint/2010/main" val="38012361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12</a:t>
            </a:fld>
            <a:endParaRPr lang="en-US"/>
          </a:p>
        </p:txBody>
      </p:sp>
    </p:spTree>
    <p:extLst>
      <p:ext uri="{BB962C8B-B14F-4D97-AF65-F5344CB8AC3E}">
        <p14:creationId xmlns:p14="http://schemas.microsoft.com/office/powerpoint/2010/main" val="27338022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13</a:t>
            </a:fld>
            <a:endParaRPr lang="en-US"/>
          </a:p>
        </p:txBody>
      </p:sp>
    </p:spTree>
    <p:extLst>
      <p:ext uri="{BB962C8B-B14F-4D97-AF65-F5344CB8AC3E}">
        <p14:creationId xmlns:p14="http://schemas.microsoft.com/office/powerpoint/2010/main" val="4024760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14</a:t>
            </a:fld>
            <a:endParaRPr lang="en-US"/>
          </a:p>
        </p:txBody>
      </p:sp>
    </p:spTree>
    <p:extLst>
      <p:ext uri="{BB962C8B-B14F-4D97-AF65-F5344CB8AC3E}">
        <p14:creationId xmlns:p14="http://schemas.microsoft.com/office/powerpoint/2010/main" val="38754720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15</a:t>
            </a:fld>
            <a:endParaRPr lang="en-US"/>
          </a:p>
        </p:txBody>
      </p:sp>
    </p:spTree>
    <p:extLst>
      <p:ext uri="{BB962C8B-B14F-4D97-AF65-F5344CB8AC3E}">
        <p14:creationId xmlns:p14="http://schemas.microsoft.com/office/powerpoint/2010/main" val="9219202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16</a:t>
            </a:fld>
            <a:endParaRPr lang="en-US"/>
          </a:p>
        </p:txBody>
      </p:sp>
    </p:spTree>
    <p:extLst>
      <p:ext uri="{BB962C8B-B14F-4D97-AF65-F5344CB8AC3E}">
        <p14:creationId xmlns:p14="http://schemas.microsoft.com/office/powerpoint/2010/main" val="8293062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17</a:t>
            </a:fld>
            <a:endParaRPr lang="en-US"/>
          </a:p>
        </p:txBody>
      </p:sp>
    </p:spTree>
    <p:extLst>
      <p:ext uri="{BB962C8B-B14F-4D97-AF65-F5344CB8AC3E}">
        <p14:creationId xmlns:p14="http://schemas.microsoft.com/office/powerpoint/2010/main" val="14186329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18</a:t>
            </a:fld>
            <a:endParaRPr lang="en-US"/>
          </a:p>
        </p:txBody>
      </p:sp>
    </p:spTree>
    <p:extLst>
      <p:ext uri="{BB962C8B-B14F-4D97-AF65-F5344CB8AC3E}">
        <p14:creationId xmlns:p14="http://schemas.microsoft.com/office/powerpoint/2010/main" val="921129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19</a:t>
            </a:fld>
            <a:endParaRPr lang="en-US"/>
          </a:p>
        </p:txBody>
      </p:sp>
    </p:spTree>
    <p:extLst>
      <p:ext uri="{BB962C8B-B14F-4D97-AF65-F5344CB8AC3E}">
        <p14:creationId xmlns:p14="http://schemas.microsoft.com/office/powerpoint/2010/main" val="649771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2</a:t>
            </a:fld>
            <a:endParaRPr lang="en-US"/>
          </a:p>
        </p:txBody>
      </p:sp>
    </p:spTree>
    <p:extLst>
      <p:ext uri="{BB962C8B-B14F-4D97-AF65-F5344CB8AC3E}">
        <p14:creationId xmlns:p14="http://schemas.microsoft.com/office/powerpoint/2010/main" val="39243210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20</a:t>
            </a:fld>
            <a:endParaRPr lang="en-US"/>
          </a:p>
        </p:txBody>
      </p:sp>
    </p:spTree>
    <p:extLst>
      <p:ext uri="{BB962C8B-B14F-4D97-AF65-F5344CB8AC3E}">
        <p14:creationId xmlns:p14="http://schemas.microsoft.com/office/powerpoint/2010/main" val="29773470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21</a:t>
            </a:fld>
            <a:endParaRPr lang="en-US"/>
          </a:p>
        </p:txBody>
      </p:sp>
    </p:spTree>
    <p:extLst>
      <p:ext uri="{BB962C8B-B14F-4D97-AF65-F5344CB8AC3E}">
        <p14:creationId xmlns:p14="http://schemas.microsoft.com/office/powerpoint/2010/main" val="21904400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5BDD3-CBCF-4229-B679-4F3D92DE84DC}" type="slidenum">
              <a:rPr lang="en-US" smtClean="0"/>
              <a:t>22</a:t>
            </a:fld>
            <a:endParaRPr lang="en-US"/>
          </a:p>
        </p:txBody>
      </p:sp>
    </p:spTree>
    <p:extLst>
      <p:ext uri="{BB962C8B-B14F-4D97-AF65-F5344CB8AC3E}">
        <p14:creationId xmlns:p14="http://schemas.microsoft.com/office/powerpoint/2010/main" val="866700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3</a:t>
            </a:fld>
            <a:endParaRPr lang="en-US"/>
          </a:p>
        </p:txBody>
      </p:sp>
    </p:spTree>
    <p:extLst>
      <p:ext uri="{BB962C8B-B14F-4D97-AF65-F5344CB8AC3E}">
        <p14:creationId xmlns:p14="http://schemas.microsoft.com/office/powerpoint/2010/main" val="904367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4</a:t>
            </a:fld>
            <a:endParaRPr lang="en-US"/>
          </a:p>
        </p:txBody>
      </p:sp>
    </p:spTree>
    <p:extLst>
      <p:ext uri="{BB962C8B-B14F-4D97-AF65-F5344CB8AC3E}">
        <p14:creationId xmlns:p14="http://schemas.microsoft.com/office/powerpoint/2010/main" val="3133840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5</a:t>
            </a:fld>
            <a:endParaRPr lang="en-US"/>
          </a:p>
        </p:txBody>
      </p:sp>
    </p:spTree>
    <p:extLst>
      <p:ext uri="{BB962C8B-B14F-4D97-AF65-F5344CB8AC3E}">
        <p14:creationId xmlns:p14="http://schemas.microsoft.com/office/powerpoint/2010/main" val="2676768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6</a:t>
            </a:fld>
            <a:endParaRPr lang="en-US"/>
          </a:p>
        </p:txBody>
      </p:sp>
    </p:spTree>
    <p:extLst>
      <p:ext uri="{BB962C8B-B14F-4D97-AF65-F5344CB8AC3E}">
        <p14:creationId xmlns:p14="http://schemas.microsoft.com/office/powerpoint/2010/main" val="2089595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7</a:t>
            </a:fld>
            <a:endParaRPr lang="en-US"/>
          </a:p>
        </p:txBody>
      </p:sp>
    </p:spTree>
    <p:extLst>
      <p:ext uri="{BB962C8B-B14F-4D97-AF65-F5344CB8AC3E}">
        <p14:creationId xmlns:p14="http://schemas.microsoft.com/office/powerpoint/2010/main" val="2238462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8</a:t>
            </a:fld>
            <a:endParaRPr lang="en-US"/>
          </a:p>
        </p:txBody>
      </p:sp>
    </p:spTree>
    <p:extLst>
      <p:ext uri="{BB962C8B-B14F-4D97-AF65-F5344CB8AC3E}">
        <p14:creationId xmlns:p14="http://schemas.microsoft.com/office/powerpoint/2010/main" val="49753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9</a:t>
            </a:fld>
            <a:endParaRPr lang="en-US"/>
          </a:p>
        </p:txBody>
      </p:sp>
    </p:spTree>
    <p:extLst>
      <p:ext uri="{BB962C8B-B14F-4D97-AF65-F5344CB8AC3E}">
        <p14:creationId xmlns:p14="http://schemas.microsoft.com/office/powerpoint/2010/main" val="32873673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Dawit Mekonnen, Hira Channa, &amp; Claudia Ringler                                               KP’s, FO’s and ag productivity</a:t>
            </a:r>
          </a:p>
        </p:txBody>
      </p:sp>
      <p:pic>
        <p:nvPicPr>
          <p:cNvPr id="4" name="Picture 3"/>
          <p:cNvPicPr>
            <a:picLocks noChangeAspect="1"/>
          </p:cNvPicPr>
          <p:nvPr userDrawn="1"/>
        </p:nvPicPr>
        <p:blipFill>
          <a:blip r:embed="rId2"/>
          <a:stretch>
            <a:fillRect/>
          </a:stretch>
        </p:blipFill>
        <p:spPr>
          <a:xfrm>
            <a:off x="1" y="1"/>
            <a:ext cx="2146300" cy="762000"/>
          </a:xfrm>
          <a:prstGeom prst="rect">
            <a:avLst/>
          </a:prstGeom>
        </p:spPr>
      </p:pic>
      <p:sp>
        <p:nvSpPr>
          <p:cNvPr id="7" name="Rectangle 6"/>
          <p:cNvSpPr/>
          <p:nvPr userDrawn="1"/>
        </p:nvSpPr>
        <p:spPr>
          <a:xfrm>
            <a:off x="5943600" y="18415"/>
            <a:ext cx="3200400" cy="514985"/>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FF00"/>
                </a:solidFill>
                <a:latin typeface="Times New Roman" panose="02020603050405020304" pitchFamily="18" charset="0"/>
                <a:cs typeface="Times New Roman" panose="02020603050405020304" pitchFamily="18" charset="0"/>
              </a:rPr>
              <a:t>EEE, Faculty of Engineering</a:t>
            </a:r>
          </a:p>
        </p:txBody>
      </p:sp>
    </p:spTree>
    <p:extLst>
      <p:ext uri="{BB962C8B-B14F-4D97-AF65-F5344CB8AC3E}">
        <p14:creationId xmlns:p14="http://schemas.microsoft.com/office/powerpoint/2010/main" val="2256385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990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Dawit Mekonnen, Hira Channa, &amp; Claudia Ringler                                               KP’s, FO’s and ag productivity</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2677938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990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Dawit Mekonnen, Hira Channa, &amp; Claudia Ringler                                               KP’s, FO’s and ag productivity</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3972345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p:cNvSpPr>
            <a:spLocks noGrp="1"/>
          </p:cNvSpPr>
          <p:nvPr>
            <p:ph type="ftr" sz="quarter" idx="3"/>
          </p:nvPr>
        </p:nvSpPr>
        <p:spPr>
          <a:xfrm>
            <a:off x="152400" y="6324600"/>
            <a:ext cx="8686800" cy="380999"/>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Dawit Mekonnen, Hira Channa, &amp; Claudia Ringler                                               KP’s, FO’s and ag productivity</a:t>
            </a:r>
            <a:endParaRPr lang="en-US" dirty="0"/>
          </a:p>
        </p:txBody>
      </p:sp>
    </p:spTree>
    <p:extLst>
      <p:ext uri="{BB962C8B-B14F-4D97-AF65-F5344CB8AC3E}">
        <p14:creationId xmlns:p14="http://schemas.microsoft.com/office/powerpoint/2010/main" val="477157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a:t>Dawit Mekonnen, Hira Channa, &amp; Claudia Ringler                                               KP’s, FO’s and ag productivity</a:t>
            </a:r>
          </a:p>
        </p:txBody>
      </p:sp>
    </p:spTree>
    <p:extLst>
      <p:ext uri="{BB962C8B-B14F-4D97-AF65-F5344CB8AC3E}">
        <p14:creationId xmlns:p14="http://schemas.microsoft.com/office/powerpoint/2010/main" val="3179409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a:t>Dawit Mekonnen, Hira Channa, &amp; Claudia Ringler                                               KP’s, FO’s and ag productivity</a:t>
            </a:r>
          </a:p>
        </p:txBody>
      </p:sp>
    </p:spTree>
    <p:extLst>
      <p:ext uri="{BB962C8B-B14F-4D97-AF65-F5344CB8AC3E}">
        <p14:creationId xmlns:p14="http://schemas.microsoft.com/office/powerpoint/2010/main" val="1012301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9906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a:t>Dawit Mekonnen, Hira Channa, &amp; Claudia Ringler                                               KP’s, FO’s and ag productivity</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2731629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9906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en-US"/>
              <a:t>Dawit Mekonnen, Hira Channa, &amp; Claudia Ringler                                               KP’s, FO’s and ag productivity</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3298130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9906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US"/>
              <a:t>Dawit Mekonnen, Hira Channa, &amp; Claudia Ringler                                               KP’s, FO’s and ag productivity</a:t>
            </a: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2225046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990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Dawit Mekonnen, Hira Channa, &amp; Claudia Ringler                                               KP’s, FO’s and ag productivity</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55420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990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Dawit Mekonnen, Hira Channa, &amp; Claudia Ringler                                               KP’s, FO’s and ag productivity</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415565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8000"/>
          </a:schemeClr>
        </a:solidFill>
        <a:effectLst/>
      </p:bgPr>
    </p:bg>
    <p:spTree>
      <p:nvGrpSpPr>
        <p:cNvPr id="1" name=""/>
        <p:cNvGrpSpPr/>
        <p:nvPr/>
      </p:nvGrpSpPr>
      <p:grpSpPr>
        <a:xfrm>
          <a:off x="0" y="0"/>
          <a:ext cx="0" cy="0"/>
          <a:chOff x="0" y="0"/>
          <a:chExt cx="0" cy="0"/>
        </a:xfrm>
      </p:grpSpPr>
      <p:pic>
        <p:nvPicPr>
          <p:cNvPr id="9" name="Picture 8" descr="PSSP_banner_v02.psd"/>
          <p:cNvPicPr>
            <a:picLocks noChangeAspect="1"/>
          </p:cNvPicPr>
          <p:nvPr userDrawn="1"/>
        </p:nvPicPr>
        <p:blipFill>
          <a:blip r:embed="rId13">
            <a:alphaModFix amt="91000"/>
            <a:extLst>
              <a:ext uri="{28A0092B-C50C-407E-A947-70E740481C1C}">
                <a14:useLocalDpi xmlns:a14="http://schemas.microsoft.com/office/drawing/2010/main"/>
              </a:ext>
            </a:extLst>
          </a:blip>
          <a:stretch>
            <a:fillRect/>
          </a:stretch>
        </p:blipFill>
        <p:spPr>
          <a:xfrm>
            <a:off x="0" y="1400033"/>
            <a:ext cx="9149208" cy="5457967"/>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152400" y="6324600"/>
            <a:ext cx="8686800" cy="380999"/>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Dawit Mekonnen, Hira Channa, &amp; Claudia Ringler                                               KP’s, FO’s and ag productivity</a:t>
            </a:r>
            <a:endParaRPr lang="en-US" dirty="0"/>
          </a:p>
        </p:txBody>
      </p:sp>
    </p:spTree>
    <p:extLst>
      <p:ext uri="{BB962C8B-B14F-4D97-AF65-F5344CB8AC3E}">
        <p14:creationId xmlns:p14="http://schemas.microsoft.com/office/powerpoint/2010/main" val="2174685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3600"/>
            <a:ext cx="8077200" cy="2057400"/>
          </a:xfrm>
        </p:spPr>
        <p:txBody>
          <a:bodyPr>
            <a:noAutofit/>
          </a:bodyPr>
          <a:lstStyle/>
          <a:p>
            <a:r>
              <a:rPr lang="en-US" sz="2800" b="1" dirty="0">
                <a:latin typeface="Times New Roman" panose="02020603050405020304" pitchFamily="18" charset="0"/>
                <a:cs typeface="Times New Roman" panose="02020603050405020304" pitchFamily="18" charset="0"/>
              </a:rPr>
              <a:t>Gas Turbine and Diesel Power Plant</a:t>
            </a:r>
          </a:p>
        </p:txBody>
      </p:sp>
    </p:spTree>
    <p:extLst>
      <p:ext uri="{BB962C8B-B14F-4D97-AF65-F5344CB8AC3E}">
        <p14:creationId xmlns:p14="http://schemas.microsoft.com/office/powerpoint/2010/main" val="1013458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Schematic Arrangement of Diesel Power Station</a:t>
            </a:r>
          </a:p>
        </p:txBody>
      </p:sp>
      <p:sp>
        <p:nvSpPr>
          <p:cNvPr id="2" name="Rectangle 1">
            <a:extLst>
              <a:ext uri="{FF2B5EF4-FFF2-40B4-BE49-F238E27FC236}">
                <a16:creationId xmlns:a16="http://schemas.microsoft.com/office/drawing/2014/main" id="{639C9EAB-30AA-4EE1-8E73-29BFAE12D1E6}"/>
              </a:ext>
            </a:extLst>
          </p:cNvPr>
          <p:cNvSpPr/>
          <p:nvPr/>
        </p:nvSpPr>
        <p:spPr>
          <a:xfrm>
            <a:off x="53009" y="1795672"/>
            <a:ext cx="9067800" cy="4154984"/>
          </a:xfrm>
          <a:prstGeom prst="rect">
            <a:avLst/>
          </a:prstGeom>
          <a:noFill/>
        </p:spPr>
        <p:txBody>
          <a:bodyPr wrap="square">
            <a:spAutoFit/>
          </a:bodyPr>
          <a:lstStyle/>
          <a:p>
            <a:r>
              <a:rPr lang="en-US" sz="2400" i="1" dirty="0">
                <a:highlight>
                  <a:srgbClr val="00FF00"/>
                </a:highlight>
                <a:latin typeface="Times New Roman" panose="02020603050405020304" pitchFamily="18" charset="0"/>
                <a:cs typeface="Times New Roman" panose="02020603050405020304" pitchFamily="18" charset="0"/>
              </a:rPr>
              <a:t>Engine starting system: </a:t>
            </a:r>
          </a:p>
          <a:p>
            <a:r>
              <a:rPr lang="en-US" sz="2400" dirty="0">
                <a:latin typeface="Times New Roman" panose="02020603050405020304" pitchFamily="18" charset="0"/>
                <a:cs typeface="Times New Roman" panose="02020603050405020304" pitchFamily="18" charset="0"/>
              </a:rPr>
              <a:t>This is an arrangement to rotate the engine initially, while starting,</a:t>
            </a:r>
          </a:p>
          <a:p>
            <a:r>
              <a:rPr lang="en-US" sz="2400" dirty="0">
                <a:latin typeface="Times New Roman" panose="02020603050405020304" pitchFamily="18" charset="0"/>
                <a:cs typeface="Times New Roman" panose="02020603050405020304" pitchFamily="18" charset="0"/>
              </a:rPr>
              <a:t>until firing starts and the unit runs with its own power.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Small sets are started manually by handles but for larger units, compressed air is used for starting.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For large units, air at high pressure is admitted to a few of the cylinders, making them to act as reciprocating air motors to turn over the engine shaft. The fuel is admitted to the remaining cylinders which makes the engine to start under its own power.</a:t>
            </a:r>
          </a:p>
        </p:txBody>
      </p:sp>
    </p:spTree>
    <p:extLst>
      <p:ext uri="{BB962C8B-B14F-4D97-AF65-F5344CB8AC3E}">
        <p14:creationId xmlns:p14="http://schemas.microsoft.com/office/powerpoint/2010/main" val="227251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Examples: Diesel Power Station</a:t>
            </a:r>
          </a:p>
        </p:txBody>
      </p:sp>
      <p:pic>
        <p:nvPicPr>
          <p:cNvPr id="2" name="Picture 1">
            <a:extLst>
              <a:ext uri="{FF2B5EF4-FFF2-40B4-BE49-F238E27FC236}">
                <a16:creationId xmlns:a16="http://schemas.microsoft.com/office/drawing/2014/main" id="{A593ACBE-B702-43C0-99D7-E0CF309E042E}"/>
              </a:ext>
            </a:extLst>
          </p:cNvPr>
          <p:cNvPicPr>
            <a:picLocks noChangeAspect="1"/>
          </p:cNvPicPr>
          <p:nvPr/>
        </p:nvPicPr>
        <p:blipFill>
          <a:blip r:embed="rId3"/>
          <a:stretch>
            <a:fillRect/>
          </a:stretch>
        </p:blipFill>
        <p:spPr>
          <a:xfrm>
            <a:off x="9940" y="1225828"/>
            <a:ext cx="9067800" cy="1272460"/>
          </a:xfrm>
          <a:prstGeom prst="rect">
            <a:avLst/>
          </a:prstGeom>
        </p:spPr>
      </p:pic>
      <p:pic>
        <p:nvPicPr>
          <p:cNvPr id="4" name="Picture 3">
            <a:extLst>
              <a:ext uri="{FF2B5EF4-FFF2-40B4-BE49-F238E27FC236}">
                <a16:creationId xmlns:a16="http://schemas.microsoft.com/office/drawing/2014/main" id="{E97040DB-38ED-406F-A6E5-7E3D18BC817D}"/>
              </a:ext>
            </a:extLst>
          </p:cNvPr>
          <p:cNvPicPr>
            <a:picLocks noChangeAspect="1"/>
          </p:cNvPicPr>
          <p:nvPr/>
        </p:nvPicPr>
        <p:blipFill>
          <a:blip r:embed="rId4"/>
          <a:stretch>
            <a:fillRect/>
          </a:stretch>
        </p:blipFill>
        <p:spPr>
          <a:xfrm>
            <a:off x="457200" y="2727901"/>
            <a:ext cx="8078810" cy="853499"/>
          </a:xfrm>
          <a:prstGeom prst="rect">
            <a:avLst/>
          </a:prstGeom>
        </p:spPr>
      </p:pic>
      <p:pic>
        <p:nvPicPr>
          <p:cNvPr id="3" name="Picture 2">
            <a:extLst>
              <a:ext uri="{FF2B5EF4-FFF2-40B4-BE49-F238E27FC236}">
                <a16:creationId xmlns:a16="http://schemas.microsoft.com/office/drawing/2014/main" id="{8CDFD5B5-BA71-442E-989D-F8909C71E41A}"/>
              </a:ext>
            </a:extLst>
          </p:cNvPr>
          <p:cNvPicPr>
            <a:picLocks noChangeAspect="1"/>
          </p:cNvPicPr>
          <p:nvPr/>
        </p:nvPicPr>
        <p:blipFill>
          <a:blip r:embed="rId5"/>
          <a:stretch>
            <a:fillRect/>
          </a:stretch>
        </p:blipFill>
        <p:spPr>
          <a:xfrm>
            <a:off x="457200" y="3837356"/>
            <a:ext cx="8078810" cy="853499"/>
          </a:xfrm>
          <a:prstGeom prst="rect">
            <a:avLst/>
          </a:prstGeom>
        </p:spPr>
      </p:pic>
      <p:pic>
        <p:nvPicPr>
          <p:cNvPr id="6" name="Picture 5">
            <a:extLst>
              <a:ext uri="{FF2B5EF4-FFF2-40B4-BE49-F238E27FC236}">
                <a16:creationId xmlns:a16="http://schemas.microsoft.com/office/drawing/2014/main" id="{2CCDB6ED-B5F6-41BA-A150-CC78D0EE1297}"/>
              </a:ext>
            </a:extLst>
          </p:cNvPr>
          <p:cNvPicPr>
            <a:picLocks noChangeAspect="1"/>
          </p:cNvPicPr>
          <p:nvPr/>
        </p:nvPicPr>
        <p:blipFill>
          <a:blip r:embed="rId6"/>
          <a:stretch>
            <a:fillRect/>
          </a:stretch>
        </p:blipFill>
        <p:spPr>
          <a:xfrm>
            <a:off x="457200" y="5308322"/>
            <a:ext cx="8078810" cy="711478"/>
          </a:xfrm>
          <a:prstGeom prst="rect">
            <a:avLst/>
          </a:prstGeom>
        </p:spPr>
      </p:pic>
    </p:spTree>
    <p:extLst>
      <p:ext uri="{BB962C8B-B14F-4D97-AF65-F5344CB8AC3E}">
        <p14:creationId xmlns:p14="http://schemas.microsoft.com/office/powerpoint/2010/main" val="243054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Examples: Diesel Power Station</a:t>
            </a:r>
          </a:p>
        </p:txBody>
      </p:sp>
      <p:pic>
        <p:nvPicPr>
          <p:cNvPr id="3" name="Picture 2">
            <a:extLst>
              <a:ext uri="{FF2B5EF4-FFF2-40B4-BE49-F238E27FC236}">
                <a16:creationId xmlns:a16="http://schemas.microsoft.com/office/drawing/2014/main" id="{596717E6-CAE6-48F9-A1CB-8FB7A3FB1B31}"/>
              </a:ext>
            </a:extLst>
          </p:cNvPr>
          <p:cNvPicPr>
            <a:picLocks noChangeAspect="1"/>
          </p:cNvPicPr>
          <p:nvPr/>
        </p:nvPicPr>
        <p:blipFill>
          <a:blip r:embed="rId3"/>
          <a:stretch>
            <a:fillRect/>
          </a:stretch>
        </p:blipFill>
        <p:spPr>
          <a:xfrm>
            <a:off x="-14910" y="967664"/>
            <a:ext cx="9158909" cy="2199092"/>
          </a:xfrm>
          <a:prstGeom prst="rect">
            <a:avLst/>
          </a:prstGeom>
        </p:spPr>
      </p:pic>
      <p:pic>
        <p:nvPicPr>
          <p:cNvPr id="2" name="Picture 1">
            <a:extLst>
              <a:ext uri="{FF2B5EF4-FFF2-40B4-BE49-F238E27FC236}">
                <a16:creationId xmlns:a16="http://schemas.microsoft.com/office/drawing/2014/main" id="{B81B3BC8-FBF3-49D7-A1E3-3544962083C6}"/>
              </a:ext>
            </a:extLst>
          </p:cNvPr>
          <p:cNvPicPr>
            <a:picLocks noChangeAspect="1"/>
          </p:cNvPicPr>
          <p:nvPr/>
        </p:nvPicPr>
        <p:blipFill>
          <a:blip r:embed="rId4"/>
          <a:stretch>
            <a:fillRect/>
          </a:stretch>
        </p:blipFill>
        <p:spPr>
          <a:xfrm>
            <a:off x="968651" y="3301966"/>
            <a:ext cx="6381750" cy="371475"/>
          </a:xfrm>
          <a:prstGeom prst="rect">
            <a:avLst/>
          </a:prstGeom>
        </p:spPr>
      </p:pic>
      <p:pic>
        <p:nvPicPr>
          <p:cNvPr id="4" name="Picture 3">
            <a:extLst>
              <a:ext uri="{FF2B5EF4-FFF2-40B4-BE49-F238E27FC236}">
                <a16:creationId xmlns:a16="http://schemas.microsoft.com/office/drawing/2014/main" id="{C9F12B13-1420-4CFE-B73D-C6F7AFAE6628}"/>
              </a:ext>
            </a:extLst>
          </p:cNvPr>
          <p:cNvPicPr>
            <a:picLocks noChangeAspect="1"/>
          </p:cNvPicPr>
          <p:nvPr/>
        </p:nvPicPr>
        <p:blipFill>
          <a:blip r:embed="rId5"/>
          <a:stretch>
            <a:fillRect/>
          </a:stretch>
        </p:blipFill>
        <p:spPr>
          <a:xfrm>
            <a:off x="990600" y="4876800"/>
            <a:ext cx="6381750" cy="1981200"/>
          </a:xfrm>
          <a:prstGeom prst="rect">
            <a:avLst/>
          </a:prstGeom>
        </p:spPr>
      </p:pic>
      <p:pic>
        <p:nvPicPr>
          <p:cNvPr id="5" name="Picture 4">
            <a:extLst>
              <a:ext uri="{FF2B5EF4-FFF2-40B4-BE49-F238E27FC236}">
                <a16:creationId xmlns:a16="http://schemas.microsoft.com/office/drawing/2014/main" id="{72B35275-6AEB-4F7A-8457-7C54DC54BB8E}"/>
              </a:ext>
            </a:extLst>
          </p:cNvPr>
          <p:cNvPicPr>
            <a:picLocks noChangeAspect="1"/>
          </p:cNvPicPr>
          <p:nvPr/>
        </p:nvPicPr>
        <p:blipFill>
          <a:blip r:embed="rId6"/>
          <a:stretch>
            <a:fillRect/>
          </a:stretch>
        </p:blipFill>
        <p:spPr>
          <a:xfrm>
            <a:off x="990601" y="3785363"/>
            <a:ext cx="6312176" cy="942975"/>
          </a:xfrm>
          <a:prstGeom prst="rect">
            <a:avLst/>
          </a:prstGeom>
        </p:spPr>
      </p:pic>
    </p:spTree>
    <p:extLst>
      <p:ext uri="{BB962C8B-B14F-4D97-AF65-F5344CB8AC3E}">
        <p14:creationId xmlns:p14="http://schemas.microsoft.com/office/powerpoint/2010/main" val="285808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Examples: Diesel Power Station</a:t>
            </a:r>
          </a:p>
        </p:txBody>
      </p:sp>
      <p:pic>
        <p:nvPicPr>
          <p:cNvPr id="2" name="Picture 1">
            <a:extLst>
              <a:ext uri="{FF2B5EF4-FFF2-40B4-BE49-F238E27FC236}">
                <a16:creationId xmlns:a16="http://schemas.microsoft.com/office/drawing/2014/main" id="{5AA0D735-135D-49F1-A9F7-DBCA8C6EE428}"/>
              </a:ext>
            </a:extLst>
          </p:cNvPr>
          <p:cNvPicPr>
            <a:picLocks noChangeAspect="1"/>
          </p:cNvPicPr>
          <p:nvPr/>
        </p:nvPicPr>
        <p:blipFill>
          <a:blip r:embed="rId3"/>
          <a:stretch>
            <a:fillRect/>
          </a:stretch>
        </p:blipFill>
        <p:spPr>
          <a:xfrm>
            <a:off x="-38101" y="1345075"/>
            <a:ext cx="9182101" cy="1225868"/>
          </a:xfrm>
          <a:prstGeom prst="rect">
            <a:avLst/>
          </a:prstGeom>
        </p:spPr>
      </p:pic>
      <p:pic>
        <p:nvPicPr>
          <p:cNvPr id="3" name="Picture 2">
            <a:extLst>
              <a:ext uri="{FF2B5EF4-FFF2-40B4-BE49-F238E27FC236}">
                <a16:creationId xmlns:a16="http://schemas.microsoft.com/office/drawing/2014/main" id="{7B397F76-F50A-45A9-AEF6-B2544ABAFB1B}"/>
              </a:ext>
            </a:extLst>
          </p:cNvPr>
          <p:cNvPicPr>
            <a:picLocks noChangeAspect="1"/>
          </p:cNvPicPr>
          <p:nvPr/>
        </p:nvPicPr>
        <p:blipFill>
          <a:blip r:embed="rId4"/>
          <a:stretch>
            <a:fillRect/>
          </a:stretch>
        </p:blipFill>
        <p:spPr>
          <a:xfrm>
            <a:off x="762000" y="2570943"/>
            <a:ext cx="7895431" cy="2209800"/>
          </a:xfrm>
          <a:prstGeom prst="rect">
            <a:avLst/>
          </a:prstGeom>
        </p:spPr>
      </p:pic>
      <p:pic>
        <p:nvPicPr>
          <p:cNvPr id="6" name="Picture 5">
            <a:extLst>
              <a:ext uri="{FF2B5EF4-FFF2-40B4-BE49-F238E27FC236}">
                <a16:creationId xmlns:a16="http://schemas.microsoft.com/office/drawing/2014/main" id="{80FEC5FA-BF29-4230-B752-01F51CAF66A4}"/>
              </a:ext>
            </a:extLst>
          </p:cNvPr>
          <p:cNvPicPr>
            <a:picLocks noChangeAspect="1"/>
          </p:cNvPicPr>
          <p:nvPr/>
        </p:nvPicPr>
        <p:blipFill>
          <a:blip r:embed="rId5"/>
          <a:stretch>
            <a:fillRect/>
          </a:stretch>
        </p:blipFill>
        <p:spPr>
          <a:xfrm>
            <a:off x="762000" y="4780743"/>
            <a:ext cx="5676900" cy="1200150"/>
          </a:xfrm>
          <a:prstGeom prst="rect">
            <a:avLst/>
          </a:prstGeom>
        </p:spPr>
      </p:pic>
    </p:spTree>
    <p:extLst>
      <p:ext uri="{BB962C8B-B14F-4D97-AF65-F5344CB8AC3E}">
        <p14:creationId xmlns:p14="http://schemas.microsoft.com/office/powerpoint/2010/main" val="176415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Examples: Diesel Power Station</a:t>
            </a:r>
          </a:p>
        </p:txBody>
      </p:sp>
      <p:pic>
        <p:nvPicPr>
          <p:cNvPr id="2" name="Picture 1">
            <a:extLst>
              <a:ext uri="{FF2B5EF4-FFF2-40B4-BE49-F238E27FC236}">
                <a16:creationId xmlns:a16="http://schemas.microsoft.com/office/drawing/2014/main" id="{5AA0D735-135D-49F1-A9F7-DBCA8C6EE428}"/>
              </a:ext>
            </a:extLst>
          </p:cNvPr>
          <p:cNvPicPr>
            <a:picLocks noChangeAspect="1"/>
          </p:cNvPicPr>
          <p:nvPr/>
        </p:nvPicPr>
        <p:blipFill>
          <a:blip r:embed="rId3"/>
          <a:stretch>
            <a:fillRect/>
          </a:stretch>
        </p:blipFill>
        <p:spPr>
          <a:xfrm>
            <a:off x="-38101" y="1345075"/>
            <a:ext cx="9182101" cy="1225868"/>
          </a:xfrm>
          <a:prstGeom prst="rect">
            <a:avLst/>
          </a:prstGeom>
        </p:spPr>
      </p:pic>
      <p:pic>
        <p:nvPicPr>
          <p:cNvPr id="7" name="Picture 6">
            <a:extLst>
              <a:ext uri="{FF2B5EF4-FFF2-40B4-BE49-F238E27FC236}">
                <a16:creationId xmlns:a16="http://schemas.microsoft.com/office/drawing/2014/main" id="{AFAA0F07-688B-4313-843C-552522697E6D}"/>
              </a:ext>
            </a:extLst>
          </p:cNvPr>
          <p:cNvPicPr>
            <a:picLocks noChangeAspect="1"/>
          </p:cNvPicPr>
          <p:nvPr/>
        </p:nvPicPr>
        <p:blipFill>
          <a:blip r:embed="rId4"/>
          <a:stretch>
            <a:fillRect/>
          </a:stretch>
        </p:blipFill>
        <p:spPr>
          <a:xfrm>
            <a:off x="762000" y="2849178"/>
            <a:ext cx="7602621" cy="884622"/>
          </a:xfrm>
          <a:prstGeom prst="rect">
            <a:avLst/>
          </a:prstGeom>
        </p:spPr>
      </p:pic>
      <p:pic>
        <p:nvPicPr>
          <p:cNvPr id="9" name="Picture 8">
            <a:extLst>
              <a:ext uri="{FF2B5EF4-FFF2-40B4-BE49-F238E27FC236}">
                <a16:creationId xmlns:a16="http://schemas.microsoft.com/office/drawing/2014/main" id="{F782A215-4861-4408-B8C1-A61EB0C03D4E}"/>
              </a:ext>
            </a:extLst>
          </p:cNvPr>
          <p:cNvPicPr>
            <a:picLocks noChangeAspect="1"/>
          </p:cNvPicPr>
          <p:nvPr/>
        </p:nvPicPr>
        <p:blipFill>
          <a:blip r:embed="rId5"/>
          <a:stretch>
            <a:fillRect/>
          </a:stretch>
        </p:blipFill>
        <p:spPr>
          <a:xfrm>
            <a:off x="762000" y="3766930"/>
            <a:ext cx="7602621" cy="728870"/>
          </a:xfrm>
          <a:prstGeom prst="rect">
            <a:avLst/>
          </a:prstGeom>
        </p:spPr>
      </p:pic>
    </p:spTree>
    <p:extLst>
      <p:ext uri="{BB962C8B-B14F-4D97-AF65-F5344CB8AC3E}">
        <p14:creationId xmlns:p14="http://schemas.microsoft.com/office/powerpoint/2010/main" val="2756631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Gas Turbine Power Plant</a:t>
            </a:r>
          </a:p>
        </p:txBody>
      </p:sp>
      <p:sp>
        <p:nvSpPr>
          <p:cNvPr id="5" name="Rectangle 4">
            <a:extLst>
              <a:ext uri="{FF2B5EF4-FFF2-40B4-BE49-F238E27FC236}">
                <a16:creationId xmlns:a16="http://schemas.microsoft.com/office/drawing/2014/main" id="{B26FF014-C55D-482F-8BB1-5D87E9B8BBBC}"/>
              </a:ext>
            </a:extLst>
          </p:cNvPr>
          <p:cNvSpPr/>
          <p:nvPr/>
        </p:nvSpPr>
        <p:spPr>
          <a:xfrm>
            <a:off x="0" y="1752600"/>
            <a:ext cx="9144000" cy="4524315"/>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A generating station which employs gas turbine as the prime mover for the generation of electrical energy is known as a </a:t>
            </a:r>
            <a:r>
              <a:rPr lang="en-US" sz="2400" b="1" dirty="0">
                <a:highlight>
                  <a:srgbClr val="FF00FF"/>
                </a:highlight>
                <a:latin typeface="Times New Roman" panose="02020603050405020304" pitchFamily="18" charset="0"/>
                <a:cs typeface="Times New Roman" panose="02020603050405020304" pitchFamily="18" charset="0"/>
              </a:rPr>
              <a:t>gas turbine power plant</a:t>
            </a:r>
          </a:p>
          <a:p>
            <a:r>
              <a:rPr lang="en-US" sz="2400" b="1" dirty="0">
                <a:latin typeface="Times New Roman" panose="02020603050405020304" pitchFamily="18" charset="0"/>
                <a:cs typeface="Times New Roman" panose="02020603050405020304" pitchFamily="18" charset="0"/>
              </a:rPr>
              <a:t>Advantages</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It is simple in design as compared to steam power station.</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It is much smaller in size as compared to steam power station. </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initial and operating costs are much lower</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It requires comparatively less water as no condenser is used.</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maintenance charges are quite small.</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Gas turbines are much simpler in construction and operation.</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It can be started quickly form cold conditions.</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There are no standby losses. </a:t>
            </a:r>
            <a:endParaRPr lang="en-US" sz="2400" dirty="0">
              <a:highlight>
                <a:srgbClr val="FF00FF"/>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0348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Gas Turbine Power Plant</a:t>
            </a:r>
          </a:p>
        </p:txBody>
      </p:sp>
      <p:sp>
        <p:nvSpPr>
          <p:cNvPr id="5" name="Rectangle 4">
            <a:extLst>
              <a:ext uri="{FF2B5EF4-FFF2-40B4-BE49-F238E27FC236}">
                <a16:creationId xmlns:a16="http://schemas.microsoft.com/office/drawing/2014/main" id="{B26FF014-C55D-482F-8BB1-5D87E9B8BBBC}"/>
              </a:ext>
            </a:extLst>
          </p:cNvPr>
          <p:cNvSpPr/>
          <p:nvPr/>
        </p:nvSpPr>
        <p:spPr>
          <a:xfrm>
            <a:off x="0" y="1752600"/>
            <a:ext cx="9144000" cy="3785652"/>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Disadvantages</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There is a problem for starting the unit. It is because before starting the turbine, the compressor has to be operated for which power is required from some external source. </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Since a greater part of power developed by the turbine is used in driving the compressor, the net output is low.</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overall efficiency of such plants is low (about 20%) because the exhaust gases from the turbine contain sufficient heat.</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temperature of combustion chamber is quite high so that its life is comparatively reduced.</a:t>
            </a:r>
            <a:endParaRPr lang="en-US" sz="2400" dirty="0">
              <a:highlight>
                <a:srgbClr val="FF00FF"/>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040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 Working principle/Schematic Arrangement of Gas Turbine Power Plant</a:t>
            </a:r>
          </a:p>
        </p:txBody>
      </p:sp>
      <p:sp>
        <p:nvSpPr>
          <p:cNvPr id="2" name="Rectangle 1">
            <a:extLst>
              <a:ext uri="{FF2B5EF4-FFF2-40B4-BE49-F238E27FC236}">
                <a16:creationId xmlns:a16="http://schemas.microsoft.com/office/drawing/2014/main" id="{B78D4CE1-514D-4693-A9EF-78681C0ED7E6}"/>
              </a:ext>
            </a:extLst>
          </p:cNvPr>
          <p:cNvSpPr/>
          <p:nvPr/>
        </p:nvSpPr>
        <p:spPr>
          <a:xfrm>
            <a:off x="533400" y="1828800"/>
            <a:ext cx="7010400" cy="3903954"/>
          </a:xfrm>
          <a:prstGeom prst="rect">
            <a:avLst/>
          </a:prstGeom>
        </p:spPr>
        <p:txBody>
          <a:bodyPr wrap="square">
            <a:spAutoFit/>
          </a:bodyPr>
          <a:lstStyle/>
          <a:p>
            <a:pPr>
              <a:lnSpc>
                <a:spcPct val="150000"/>
              </a:lnSpc>
            </a:pPr>
            <a:r>
              <a:rPr lang="en-US" sz="2400" b="1" dirty="0">
                <a:highlight>
                  <a:srgbClr val="00FF00"/>
                </a:highlight>
                <a:latin typeface="Times New Roman" panose="02020603050405020304" pitchFamily="18" charset="0"/>
                <a:cs typeface="Times New Roman" panose="02020603050405020304" pitchFamily="18" charset="0"/>
              </a:rPr>
              <a:t>The main components of gas turbine plant are</a:t>
            </a:r>
            <a:r>
              <a:rPr lang="en-US" sz="2400" b="1" dirty="0">
                <a:latin typeface="Times New Roman" panose="02020603050405020304" pitchFamily="18" charset="0"/>
                <a:cs typeface="Times New Roman" panose="02020603050405020304" pitchFamily="18" charset="0"/>
              </a:rPr>
              <a:t>:</a:t>
            </a:r>
          </a:p>
          <a:p>
            <a:pPr marL="514350" indent="-514350">
              <a:lnSpc>
                <a:spcPct val="150000"/>
              </a:lnSpc>
              <a:buAutoNum type="romanLcParenBoth"/>
            </a:pPr>
            <a:r>
              <a:rPr lang="en-US" sz="2400" b="1" dirty="0">
                <a:latin typeface="Times New Roman" panose="02020603050405020304" pitchFamily="18" charset="0"/>
                <a:cs typeface="Times New Roman" panose="02020603050405020304" pitchFamily="18" charset="0"/>
              </a:rPr>
              <a:t>Compressor </a:t>
            </a:r>
          </a:p>
          <a:p>
            <a:pPr marL="514350" indent="-514350">
              <a:lnSpc>
                <a:spcPct val="150000"/>
              </a:lnSpc>
              <a:buAutoNum type="romanLcParenBoth"/>
            </a:pPr>
            <a:r>
              <a:rPr lang="en-US" sz="2400" b="1" dirty="0">
                <a:latin typeface="Times New Roman" panose="02020603050405020304" pitchFamily="18" charset="0"/>
                <a:cs typeface="Times New Roman" panose="02020603050405020304" pitchFamily="18" charset="0"/>
              </a:rPr>
              <a:t>Regenerator</a:t>
            </a:r>
          </a:p>
          <a:p>
            <a:pPr>
              <a:lnSpc>
                <a:spcPct val="150000"/>
              </a:lnSpc>
            </a:pPr>
            <a:r>
              <a:rPr lang="en-US" sz="2400" b="1" dirty="0">
                <a:latin typeface="Times New Roman" panose="02020603050405020304" pitchFamily="18" charset="0"/>
                <a:cs typeface="Times New Roman" panose="02020603050405020304" pitchFamily="18" charset="0"/>
              </a:rPr>
              <a:t>(iii) Combustion chamber </a:t>
            </a:r>
          </a:p>
          <a:p>
            <a:pPr>
              <a:lnSpc>
                <a:spcPct val="150000"/>
              </a:lnSpc>
            </a:pPr>
            <a:r>
              <a:rPr lang="en-US" sz="2400" b="1" dirty="0">
                <a:latin typeface="Times New Roman" panose="02020603050405020304" pitchFamily="18" charset="0"/>
                <a:cs typeface="Times New Roman" panose="02020603050405020304" pitchFamily="18" charset="0"/>
              </a:rPr>
              <a:t>(iv) Gas turbine</a:t>
            </a:r>
          </a:p>
          <a:p>
            <a:pPr>
              <a:lnSpc>
                <a:spcPct val="150000"/>
              </a:lnSpc>
            </a:pPr>
            <a:r>
              <a:rPr lang="en-US" sz="2400" b="1" dirty="0">
                <a:latin typeface="Times New Roman" panose="02020603050405020304" pitchFamily="18" charset="0"/>
                <a:cs typeface="Times New Roman" panose="02020603050405020304" pitchFamily="18" charset="0"/>
              </a:rPr>
              <a:t>(v) Alternator  and </a:t>
            </a:r>
          </a:p>
          <a:p>
            <a:pPr>
              <a:lnSpc>
                <a:spcPct val="150000"/>
              </a:lnSpc>
            </a:pPr>
            <a:r>
              <a:rPr lang="en-US" sz="2400" b="1" dirty="0">
                <a:latin typeface="Times New Roman" panose="02020603050405020304" pitchFamily="18" charset="0"/>
                <a:cs typeface="Times New Roman" panose="02020603050405020304" pitchFamily="18" charset="0"/>
              </a:rPr>
              <a:t>(vi) Starting motor</a:t>
            </a:r>
          </a:p>
        </p:txBody>
      </p:sp>
    </p:spTree>
    <p:extLst>
      <p:ext uri="{BB962C8B-B14F-4D97-AF65-F5344CB8AC3E}">
        <p14:creationId xmlns:p14="http://schemas.microsoft.com/office/powerpoint/2010/main" val="705129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Working principle/Schematic Arrangement of Gas Turbine Power Plant</a:t>
            </a:r>
          </a:p>
        </p:txBody>
      </p:sp>
      <p:sp>
        <p:nvSpPr>
          <p:cNvPr id="2" name="Rectangle 1">
            <a:extLst>
              <a:ext uri="{FF2B5EF4-FFF2-40B4-BE49-F238E27FC236}">
                <a16:creationId xmlns:a16="http://schemas.microsoft.com/office/drawing/2014/main" id="{B78D4CE1-514D-4693-A9EF-78681C0ED7E6}"/>
              </a:ext>
            </a:extLst>
          </p:cNvPr>
          <p:cNvSpPr/>
          <p:nvPr/>
        </p:nvSpPr>
        <p:spPr>
          <a:xfrm>
            <a:off x="190500" y="1600200"/>
            <a:ext cx="8953500" cy="5011949"/>
          </a:xfrm>
          <a:prstGeom prst="rect">
            <a:avLst/>
          </a:prstGeom>
        </p:spPr>
        <p:txBody>
          <a:bodyPr wrap="square">
            <a:spAutoFit/>
          </a:bodyPr>
          <a:lstStyle/>
          <a:p>
            <a:pPr>
              <a:lnSpc>
                <a:spcPct val="150000"/>
              </a:lnSpc>
            </a:pPr>
            <a:r>
              <a:rPr lang="en-US" sz="2400" dirty="0">
                <a:highlight>
                  <a:srgbClr val="00FF00"/>
                </a:highlight>
                <a:latin typeface="Times New Roman" panose="02020603050405020304" pitchFamily="18" charset="0"/>
                <a:cs typeface="Times New Roman" panose="02020603050405020304" pitchFamily="18" charset="0"/>
              </a:rPr>
              <a:t>Compressor</a:t>
            </a:r>
          </a:p>
          <a:p>
            <a:pPr>
              <a:lnSpc>
                <a:spcPct val="150000"/>
              </a:lnSpc>
            </a:pPr>
            <a:r>
              <a:rPr lang="en-US" sz="2400" dirty="0">
                <a:latin typeface="Times New Roman" panose="02020603050405020304" pitchFamily="18" charset="0"/>
                <a:cs typeface="Times New Roman" panose="02020603050405020304" pitchFamily="18" charset="0"/>
              </a:rPr>
              <a:t>The compressor used in the plant is generally of rotatory type. The air at atmospheric pressure is drawn by the compressor via the filter which removes the dust from air.</a:t>
            </a:r>
          </a:p>
          <a:p>
            <a:pPr>
              <a:lnSpc>
                <a:spcPct val="150000"/>
              </a:lnSpc>
            </a:pPr>
            <a:r>
              <a:rPr lang="en-US" sz="2400" dirty="0">
                <a:highlight>
                  <a:srgbClr val="00FF00"/>
                </a:highlight>
                <a:latin typeface="Times New Roman" panose="02020603050405020304" pitchFamily="18" charset="0"/>
                <a:cs typeface="Times New Roman" panose="02020603050405020304" pitchFamily="18" charset="0"/>
              </a:rPr>
              <a:t>Regenerator</a:t>
            </a:r>
          </a:p>
          <a:p>
            <a:pPr>
              <a:lnSpc>
                <a:spcPct val="150000"/>
              </a:lnSpc>
            </a:pPr>
            <a:r>
              <a:rPr lang="en-US" sz="2400" dirty="0">
                <a:latin typeface="Times New Roman" panose="02020603050405020304" pitchFamily="18" charset="0"/>
                <a:cs typeface="Times New Roman" panose="02020603050405020304" pitchFamily="18" charset="0"/>
              </a:rPr>
              <a:t>A regenerator is a device which recovers heat from the exhaust gases of the turbine. The exhaust is passed through the regenerator before wasting to atmosphere. A regenerator consists of a nest of tubes contained in a shell. </a:t>
            </a:r>
          </a:p>
        </p:txBody>
      </p:sp>
    </p:spTree>
    <p:extLst>
      <p:ext uri="{BB962C8B-B14F-4D97-AF65-F5344CB8AC3E}">
        <p14:creationId xmlns:p14="http://schemas.microsoft.com/office/powerpoint/2010/main" val="1479988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Working principle/Schematic Arrangement of Gas Turbine Power Plant</a:t>
            </a:r>
          </a:p>
        </p:txBody>
      </p:sp>
      <p:sp>
        <p:nvSpPr>
          <p:cNvPr id="2" name="Rectangle 1">
            <a:extLst>
              <a:ext uri="{FF2B5EF4-FFF2-40B4-BE49-F238E27FC236}">
                <a16:creationId xmlns:a16="http://schemas.microsoft.com/office/drawing/2014/main" id="{B78D4CE1-514D-4693-A9EF-78681C0ED7E6}"/>
              </a:ext>
            </a:extLst>
          </p:cNvPr>
          <p:cNvSpPr/>
          <p:nvPr/>
        </p:nvSpPr>
        <p:spPr>
          <a:xfrm>
            <a:off x="190500" y="1600200"/>
            <a:ext cx="8953500" cy="4524315"/>
          </a:xfrm>
          <a:prstGeom prst="rect">
            <a:avLst/>
          </a:prstGeom>
        </p:spPr>
        <p:txBody>
          <a:bodyPr wrap="square">
            <a:spAutoFit/>
          </a:bodyPr>
          <a:lstStyle/>
          <a:p>
            <a:r>
              <a:rPr lang="en-US" sz="2400" dirty="0">
                <a:highlight>
                  <a:srgbClr val="00FF00"/>
                </a:highlight>
                <a:latin typeface="Times New Roman" panose="02020603050405020304" pitchFamily="18" charset="0"/>
                <a:cs typeface="Times New Roman" panose="02020603050405020304" pitchFamily="18" charset="0"/>
              </a:rPr>
              <a:t>Combustion chamber</a:t>
            </a:r>
          </a:p>
          <a:p>
            <a:r>
              <a:rPr lang="en-US" sz="2400" dirty="0">
                <a:latin typeface="Times New Roman" panose="02020603050405020304" pitchFamily="18" charset="0"/>
                <a:cs typeface="Times New Roman" panose="02020603050405020304" pitchFamily="18" charset="0"/>
              </a:rPr>
              <a:t>The air at high pressure from the compressor is led to the combustion chamber via the regenerator. In the combustion chamber, heat is added to the air by burning oil. The oil is injected through the burner into the chamber at high pressure.</a:t>
            </a:r>
          </a:p>
          <a:p>
            <a:endParaRPr lang="en-US" sz="2400" dirty="0">
              <a:latin typeface="Times New Roman" panose="02020603050405020304" pitchFamily="18" charset="0"/>
              <a:cs typeface="Times New Roman" panose="02020603050405020304" pitchFamily="18" charset="0"/>
            </a:endParaRPr>
          </a:p>
          <a:p>
            <a:r>
              <a:rPr lang="en-US" sz="2400" dirty="0">
                <a:highlight>
                  <a:srgbClr val="00FF00"/>
                </a:highlight>
                <a:latin typeface="Times New Roman" panose="02020603050405020304" pitchFamily="18" charset="0"/>
                <a:cs typeface="Times New Roman" panose="02020603050405020304" pitchFamily="18" charset="0"/>
              </a:rPr>
              <a:t>Gas turbine</a:t>
            </a:r>
          </a:p>
          <a:p>
            <a:r>
              <a:rPr lang="en-US" sz="2400" dirty="0">
                <a:latin typeface="Times New Roman" panose="02020603050405020304" pitchFamily="18" charset="0"/>
                <a:cs typeface="Times New Roman" panose="02020603050405020304" pitchFamily="18" charset="0"/>
              </a:rPr>
              <a:t>The products of combustion consisting of a mixture of gases at high temperature and pressure are passed to the gas turbine. These gases in passing over the turbine blades expand and thus do the mechanical work. The temperature of the exhaust gases from</a:t>
            </a:r>
          </a:p>
          <a:p>
            <a:r>
              <a:rPr lang="en-US" sz="2400" dirty="0">
                <a:latin typeface="Times New Roman" panose="02020603050405020304" pitchFamily="18" charset="0"/>
                <a:cs typeface="Times New Roman" panose="02020603050405020304" pitchFamily="18" charset="0"/>
              </a:rPr>
              <a:t>the turbine is about 900 degree F.</a:t>
            </a:r>
          </a:p>
        </p:txBody>
      </p:sp>
    </p:spTree>
    <p:extLst>
      <p:ext uri="{BB962C8B-B14F-4D97-AF65-F5344CB8AC3E}">
        <p14:creationId xmlns:p14="http://schemas.microsoft.com/office/powerpoint/2010/main" val="1943370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Diesel Power Station</a:t>
            </a:r>
          </a:p>
        </p:txBody>
      </p:sp>
      <p:sp>
        <p:nvSpPr>
          <p:cNvPr id="3" name="Rectangle 2">
            <a:extLst>
              <a:ext uri="{FF2B5EF4-FFF2-40B4-BE49-F238E27FC236}">
                <a16:creationId xmlns:a16="http://schemas.microsoft.com/office/drawing/2014/main" id="{27E8CBF4-7AC7-48A3-BB26-44308FDF5B19}"/>
              </a:ext>
            </a:extLst>
          </p:cNvPr>
          <p:cNvSpPr/>
          <p:nvPr/>
        </p:nvSpPr>
        <p:spPr>
          <a:xfrm>
            <a:off x="0" y="1752600"/>
            <a:ext cx="9144000" cy="5262979"/>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A generating station in which diesel engine is used as the prime mover for the generation of electrical energy is known as </a:t>
            </a:r>
            <a:r>
              <a:rPr lang="en-US" sz="2400" b="1" dirty="0">
                <a:highlight>
                  <a:srgbClr val="FF00FF"/>
                </a:highlight>
                <a:latin typeface="Times New Roman" panose="02020603050405020304" pitchFamily="18" charset="0"/>
                <a:cs typeface="Times New Roman" panose="02020603050405020304" pitchFamily="18" charset="0"/>
              </a:rPr>
              <a:t>diesel power station</a:t>
            </a:r>
            <a:r>
              <a:rPr lang="en-US" sz="2400" dirty="0">
                <a:latin typeface="Times New Roman" panose="02020603050405020304" pitchFamily="18" charset="0"/>
                <a:cs typeface="Times New Roman" panose="02020603050405020304" pitchFamily="18" charset="0"/>
              </a:rPr>
              <a:t>.</a:t>
            </a:r>
          </a:p>
          <a:p>
            <a:r>
              <a:rPr lang="en-US" sz="2400" b="1" dirty="0">
                <a:latin typeface="Times New Roman" panose="02020603050405020304" pitchFamily="18" charset="0"/>
                <a:cs typeface="Times New Roman" panose="02020603050405020304" pitchFamily="18" charset="0"/>
              </a:rPr>
              <a:t>Advantages</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The design and layout of the plant are quite simple.</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It occupies less space</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It can be located at any place.</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It can be started quickly and can pick up load in a short time.</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There are no standby losses.</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It requires less quantity of water for cooling.</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The overall cost is much less than that of steam power station of the same capacity.</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The thermal efficiency of the plant is higher than that of a steam power station.</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It requires less operating staff.</a:t>
            </a:r>
          </a:p>
        </p:txBody>
      </p:sp>
    </p:spTree>
    <p:extLst>
      <p:ext uri="{BB962C8B-B14F-4D97-AF65-F5344CB8AC3E}">
        <p14:creationId xmlns:p14="http://schemas.microsoft.com/office/powerpoint/2010/main" val="429107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Working principle/Schematic Arrangement of Gas Turbine Power Plant</a:t>
            </a:r>
          </a:p>
        </p:txBody>
      </p:sp>
      <p:sp>
        <p:nvSpPr>
          <p:cNvPr id="2" name="Rectangle 1">
            <a:extLst>
              <a:ext uri="{FF2B5EF4-FFF2-40B4-BE49-F238E27FC236}">
                <a16:creationId xmlns:a16="http://schemas.microsoft.com/office/drawing/2014/main" id="{B78D4CE1-514D-4693-A9EF-78681C0ED7E6}"/>
              </a:ext>
            </a:extLst>
          </p:cNvPr>
          <p:cNvSpPr/>
          <p:nvPr/>
        </p:nvSpPr>
        <p:spPr>
          <a:xfrm>
            <a:off x="190500" y="1600200"/>
            <a:ext cx="8953500" cy="4524315"/>
          </a:xfrm>
          <a:prstGeom prst="rect">
            <a:avLst/>
          </a:prstGeom>
        </p:spPr>
        <p:txBody>
          <a:bodyPr wrap="square">
            <a:spAutoFit/>
          </a:bodyPr>
          <a:lstStyle/>
          <a:p>
            <a:r>
              <a:rPr lang="en-US" sz="2400" dirty="0">
                <a:highlight>
                  <a:srgbClr val="00FF00"/>
                </a:highlight>
                <a:latin typeface="Times New Roman" panose="02020603050405020304" pitchFamily="18" charset="0"/>
                <a:cs typeface="Times New Roman" panose="02020603050405020304" pitchFamily="18" charset="0"/>
              </a:rPr>
              <a:t>Alternator</a:t>
            </a:r>
          </a:p>
          <a:p>
            <a:r>
              <a:rPr lang="en-US" sz="2400" dirty="0">
                <a:latin typeface="Times New Roman" panose="02020603050405020304" pitchFamily="18" charset="0"/>
                <a:cs typeface="Times New Roman" panose="02020603050405020304" pitchFamily="18" charset="0"/>
              </a:rPr>
              <a:t>The gas turbine is coupled to the alternator. The alternator converts mechanical energy of the turbine into electrical energy. The output from the alternator is given to the bus-bars through transformer, circuit breakers and isolators.</a:t>
            </a:r>
          </a:p>
          <a:p>
            <a:endParaRPr lang="en-US" sz="2400" dirty="0">
              <a:latin typeface="Times New Roman" panose="02020603050405020304" pitchFamily="18" charset="0"/>
              <a:cs typeface="Times New Roman" panose="02020603050405020304" pitchFamily="18" charset="0"/>
            </a:endParaRPr>
          </a:p>
          <a:p>
            <a:r>
              <a:rPr lang="en-US" sz="2400" dirty="0">
                <a:highlight>
                  <a:srgbClr val="00FF00"/>
                </a:highlight>
                <a:latin typeface="Times New Roman" panose="02020603050405020304" pitchFamily="18" charset="0"/>
                <a:cs typeface="Times New Roman" panose="02020603050405020304" pitchFamily="18" charset="0"/>
              </a:rPr>
              <a:t>Starting motor</a:t>
            </a:r>
          </a:p>
          <a:p>
            <a:r>
              <a:rPr lang="en-US" sz="2400" dirty="0">
                <a:latin typeface="Times New Roman" panose="02020603050405020304" pitchFamily="18" charset="0"/>
                <a:cs typeface="Times New Roman" panose="02020603050405020304" pitchFamily="18" charset="0"/>
              </a:rPr>
              <a:t>Before starting the turbine, compressor has to be started. For this purpose, an electric motor is mounted on the same shaft as that of the turbine. The motor is energized by the batteries. Once the unit starts, a part of mechanical power of the turbine drives the compressor and there is no need of motor now.</a:t>
            </a:r>
          </a:p>
        </p:txBody>
      </p:sp>
    </p:spTree>
    <p:extLst>
      <p:ext uri="{BB962C8B-B14F-4D97-AF65-F5344CB8AC3E}">
        <p14:creationId xmlns:p14="http://schemas.microsoft.com/office/powerpoint/2010/main" val="922572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Working principle/Schematic Arrangement of Gas Turbine Power Plant</a:t>
            </a:r>
          </a:p>
        </p:txBody>
      </p:sp>
      <p:pic>
        <p:nvPicPr>
          <p:cNvPr id="3" name="Picture 2">
            <a:extLst>
              <a:ext uri="{FF2B5EF4-FFF2-40B4-BE49-F238E27FC236}">
                <a16:creationId xmlns:a16="http://schemas.microsoft.com/office/drawing/2014/main" id="{58EE663C-375B-4C7E-A34A-760BDCD061C7}"/>
              </a:ext>
            </a:extLst>
          </p:cNvPr>
          <p:cNvPicPr>
            <a:picLocks noChangeAspect="1"/>
          </p:cNvPicPr>
          <p:nvPr/>
        </p:nvPicPr>
        <p:blipFill>
          <a:blip r:embed="rId3"/>
          <a:stretch>
            <a:fillRect/>
          </a:stretch>
        </p:blipFill>
        <p:spPr>
          <a:xfrm>
            <a:off x="0" y="1285874"/>
            <a:ext cx="9144000" cy="5343525"/>
          </a:xfrm>
          <a:prstGeom prst="rect">
            <a:avLst/>
          </a:prstGeom>
        </p:spPr>
      </p:pic>
    </p:spTree>
    <p:extLst>
      <p:ext uri="{BB962C8B-B14F-4D97-AF65-F5344CB8AC3E}">
        <p14:creationId xmlns:p14="http://schemas.microsoft.com/office/powerpoint/2010/main" val="2835056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bwMode="auto">
          <a:xfrm>
            <a:off x="685800" y="2915456"/>
            <a:ext cx="7620000" cy="1563688"/>
          </a:xfrm>
          <a:prstGeom prst="rect">
            <a:avLst/>
          </a:prstGeom>
          <a:ln>
            <a:miter lim="800000"/>
            <a:headEnd/>
            <a:tailEnd/>
          </a:ln>
        </p:spPr>
        <p:txBody>
          <a:bodyPr/>
          <a:lstStyle/>
          <a:p>
            <a:pPr algn="ctr" fontAlgn="base">
              <a:spcBef>
                <a:spcPct val="0"/>
              </a:spcBef>
              <a:spcAft>
                <a:spcPct val="0"/>
              </a:spcAft>
              <a:defRPr/>
            </a:pPr>
            <a:r>
              <a:rPr lang="de-DE" sz="6600" b="1" kern="0" dirty="0">
                <a:solidFill>
                  <a:srgbClr val="00B0F0"/>
                </a:solidFill>
                <a:latin typeface="RotisSansSerif" pitchFamily="34" charset="0"/>
              </a:rPr>
              <a:t>Thank You</a:t>
            </a:r>
            <a:endParaRPr lang="de-DE" sz="7200" b="1" kern="0" dirty="0">
              <a:solidFill>
                <a:srgbClr val="00B0F0"/>
              </a:solidFill>
              <a:latin typeface="RotisSansSerif" pitchFamily="34" charset="0"/>
            </a:endParaRPr>
          </a:p>
        </p:txBody>
      </p:sp>
      <p:sp>
        <p:nvSpPr>
          <p:cNvPr id="7" name="Text Box 4"/>
          <p:cNvSpPr txBox="1">
            <a:spLocks noChangeArrowheads="1"/>
          </p:cNvSpPr>
          <p:nvPr/>
        </p:nvSpPr>
        <p:spPr bwMode="auto">
          <a:xfrm>
            <a:off x="4648200" y="5562600"/>
            <a:ext cx="4168775" cy="892552"/>
          </a:xfrm>
          <a:prstGeom prst="rect">
            <a:avLst/>
          </a:prstGeom>
          <a:noFill/>
          <a:ln w="9525">
            <a:noFill/>
            <a:miter lim="800000"/>
            <a:headEnd/>
            <a:tailEnd/>
          </a:ln>
        </p:spPr>
        <p:txBody>
          <a:bodyPr>
            <a:spAutoFit/>
          </a:bodyPr>
          <a:lstStyle/>
          <a:p>
            <a:pPr algn="r" eaLnBrk="0" fontAlgn="base" hangingPunct="0">
              <a:spcBef>
                <a:spcPct val="0"/>
              </a:spcBef>
              <a:spcAft>
                <a:spcPct val="0"/>
              </a:spcAft>
            </a:pPr>
            <a:r>
              <a:rPr lang="de-DE" sz="2600" b="1" dirty="0">
                <a:solidFill>
                  <a:srgbClr val="00B0F0"/>
                </a:solidFill>
                <a:latin typeface="Garamond" pitchFamily="18" charset="0"/>
              </a:rPr>
              <a:t>Contact: dralam.eee@diu.edu.bd</a:t>
            </a:r>
            <a:endParaRPr lang="de-DE" sz="2600" dirty="0">
              <a:solidFill>
                <a:srgbClr val="00B0F0"/>
              </a:solidFill>
              <a:latin typeface="Garamond" pitchFamily="18" charset="0"/>
            </a:endParaRPr>
          </a:p>
        </p:txBody>
      </p:sp>
    </p:spTree>
    <p:extLst>
      <p:ext uri="{BB962C8B-B14F-4D97-AF65-F5344CB8AC3E}">
        <p14:creationId xmlns:p14="http://schemas.microsoft.com/office/powerpoint/2010/main" val="1594601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Diesel Power Station</a:t>
            </a:r>
          </a:p>
        </p:txBody>
      </p:sp>
      <p:sp>
        <p:nvSpPr>
          <p:cNvPr id="3" name="Rectangle 2">
            <a:extLst>
              <a:ext uri="{FF2B5EF4-FFF2-40B4-BE49-F238E27FC236}">
                <a16:creationId xmlns:a16="http://schemas.microsoft.com/office/drawing/2014/main" id="{27E8CBF4-7AC7-48A3-BB26-44308FDF5B19}"/>
              </a:ext>
            </a:extLst>
          </p:cNvPr>
          <p:cNvSpPr/>
          <p:nvPr/>
        </p:nvSpPr>
        <p:spPr>
          <a:xfrm>
            <a:off x="76200" y="1752600"/>
            <a:ext cx="8953500" cy="3046988"/>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Disadvantages</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The plant has high running charges as the fuel (i.e., diesel) used is costly.</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The plant does not work satisfactorily under overload conditions for a longer period.</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The plant can only generate small power.</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The cost of lubrication is generally high.</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The maintenance charges are generally high.</a:t>
            </a:r>
          </a:p>
        </p:txBody>
      </p:sp>
    </p:spTree>
    <p:extLst>
      <p:ext uri="{BB962C8B-B14F-4D97-AF65-F5344CB8AC3E}">
        <p14:creationId xmlns:p14="http://schemas.microsoft.com/office/powerpoint/2010/main" val="3682614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Schematic Arrangement/working principle of Diesel Power Station</a:t>
            </a:r>
          </a:p>
        </p:txBody>
      </p:sp>
      <p:pic>
        <p:nvPicPr>
          <p:cNvPr id="5" name="Picture 4">
            <a:extLst>
              <a:ext uri="{FF2B5EF4-FFF2-40B4-BE49-F238E27FC236}">
                <a16:creationId xmlns:a16="http://schemas.microsoft.com/office/drawing/2014/main" id="{09D31A2F-6BED-434A-8EA7-66E822961345}"/>
              </a:ext>
            </a:extLst>
          </p:cNvPr>
          <p:cNvPicPr>
            <a:picLocks noChangeAspect="1"/>
          </p:cNvPicPr>
          <p:nvPr/>
        </p:nvPicPr>
        <p:blipFill>
          <a:blip r:embed="rId3"/>
          <a:stretch>
            <a:fillRect/>
          </a:stretch>
        </p:blipFill>
        <p:spPr>
          <a:xfrm>
            <a:off x="0" y="1272460"/>
            <a:ext cx="9144000" cy="5585540"/>
          </a:xfrm>
          <a:prstGeom prst="rect">
            <a:avLst/>
          </a:prstGeom>
        </p:spPr>
      </p:pic>
    </p:spTree>
    <p:extLst>
      <p:ext uri="{BB962C8B-B14F-4D97-AF65-F5344CB8AC3E}">
        <p14:creationId xmlns:p14="http://schemas.microsoft.com/office/powerpoint/2010/main" val="331739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Schematic Arrangement/working principle of Diesel Power Station</a:t>
            </a:r>
          </a:p>
        </p:txBody>
      </p:sp>
      <p:pic>
        <p:nvPicPr>
          <p:cNvPr id="6" name="Picture 5">
            <a:extLst>
              <a:ext uri="{FF2B5EF4-FFF2-40B4-BE49-F238E27FC236}">
                <a16:creationId xmlns:a16="http://schemas.microsoft.com/office/drawing/2014/main" id="{A2D83EFB-110E-454A-AFB0-D0B6DCA6DB54}"/>
              </a:ext>
            </a:extLst>
          </p:cNvPr>
          <p:cNvPicPr>
            <a:picLocks noChangeAspect="1"/>
          </p:cNvPicPr>
          <p:nvPr/>
        </p:nvPicPr>
        <p:blipFill>
          <a:blip r:embed="rId3"/>
          <a:stretch>
            <a:fillRect/>
          </a:stretch>
        </p:blipFill>
        <p:spPr>
          <a:xfrm>
            <a:off x="0" y="1272460"/>
            <a:ext cx="9067799" cy="5356940"/>
          </a:xfrm>
          <a:prstGeom prst="rect">
            <a:avLst/>
          </a:prstGeom>
        </p:spPr>
      </p:pic>
    </p:spTree>
    <p:extLst>
      <p:ext uri="{BB962C8B-B14F-4D97-AF65-F5344CB8AC3E}">
        <p14:creationId xmlns:p14="http://schemas.microsoft.com/office/powerpoint/2010/main" val="2379341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Schematic Arrangement/working principle of Diesel Power Station</a:t>
            </a:r>
          </a:p>
        </p:txBody>
      </p:sp>
      <p:sp>
        <p:nvSpPr>
          <p:cNvPr id="2" name="Rectangle 1">
            <a:extLst>
              <a:ext uri="{FF2B5EF4-FFF2-40B4-BE49-F238E27FC236}">
                <a16:creationId xmlns:a16="http://schemas.microsoft.com/office/drawing/2014/main" id="{639C9EAB-30AA-4EE1-8E73-29BFAE12D1E6}"/>
              </a:ext>
            </a:extLst>
          </p:cNvPr>
          <p:cNvSpPr/>
          <p:nvPr/>
        </p:nvSpPr>
        <p:spPr>
          <a:xfrm>
            <a:off x="133350" y="4935855"/>
            <a:ext cx="8877300" cy="1938992"/>
          </a:xfrm>
          <a:prstGeom prst="rect">
            <a:avLst/>
          </a:prstGeom>
          <a:solidFill>
            <a:srgbClr val="FFFF00"/>
          </a:solidFill>
        </p:spPr>
        <p:txBody>
          <a:bodyPr wrap="square">
            <a:spAutoFit/>
          </a:bodyPr>
          <a:lstStyle/>
          <a:p>
            <a:r>
              <a:rPr lang="en-US" sz="2000" i="1" dirty="0">
                <a:solidFill>
                  <a:srgbClr val="ED008D"/>
                </a:solidFill>
                <a:latin typeface="Times New Roman" panose="02020603050405020304" pitchFamily="18" charset="0"/>
              </a:rPr>
              <a:t>Fuel supply system. </a:t>
            </a:r>
            <a:r>
              <a:rPr lang="en-US" sz="2000" dirty="0">
                <a:solidFill>
                  <a:srgbClr val="231F20"/>
                </a:solidFill>
                <a:latin typeface="Times New Roman" panose="02020603050405020304" pitchFamily="18" charset="0"/>
              </a:rPr>
              <a:t>It consists of storage tank, strainers, fuel transfer pump and all day fuel tank. The fuel oil is supplied at the plant site by rail or road. This oil is stored in the storage tank. From the storage tank, oil is pumped to smaller all day tank at daily or short intervals. From this tank, fuel oil is passed through strainers to remove suspended impurities. The clean oil is injected into the engine by fuel injection pump.</a:t>
            </a:r>
            <a:endParaRPr lang="en-US" sz="2000" dirty="0"/>
          </a:p>
        </p:txBody>
      </p:sp>
      <p:sp>
        <p:nvSpPr>
          <p:cNvPr id="4" name="Rectangle 3">
            <a:extLst>
              <a:ext uri="{FF2B5EF4-FFF2-40B4-BE49-F238E27FC236}">
                <a16:creationId xmlns:a16="http://schemas.microsoft.com/office/drawing/2014/main" id="{A0B6861B-A984-465A-9BB7-29D38E52B8B7}"/>
              </a:ext>
            </a:extLst>
          </p:cNvPr>
          <p:cNvSpPr/>
          <p:nvPr/>
        </p:nvSpPr>
        <p:spPr>
          <a:xfrm>
            <a:off x="57150" y="1752600"/>
            <a:ext cx="8877300" cy="2954655"/>
          </a:xfrm>
          <a:prstGeom prst="rect">
            <a:avLst/>
          </a:prstGeom>
        </p:spPr>
        <p:txBody>
          <a:bodyPr wrap="square">
            <a:spAutoFit/>
          </a:bodyPr>
          <a:lstStyle/>
          <a:p>
            <a:r>
              <a:rPr lang="en-US" sz="2400" dirty="0">
                <a:solidFill>
                  <a:srgbClr val="231F20"/>
                </a:solidFill>
                <a:highlight>
                  <a:srgbClr val="00FF00"/>
                </a:highlight>
                <a:latin typeface="Times New Roman" panose="02020603050405020304" pitchFamily="18" charset="0"/>
                <a:cs typeface="Times New Roman" panose="02020603050405020304" pitchFamily="18" charset="0"/>
              </a:rPr>
              <a:t>Diesel power plant has the following auxiliaries</a:t>
            </a:r>
            <a:r>
              <a:rPr lang="en-US" sz="2400" dirty="0">
                <a:solidFill>
                  <a:srgbClr val="231F20"/>
                </a:solidFill>
                <a:latin typeface="Times New Roman" panose="02020603050405020304" pitchFamily="18" charset="0"/>
                <a:cs typeface="Times New Roman" panose="02020603050405020304" pitchFamily="18" charset="0"/>
              </a:rPr>
              <a:t>:</a:t>
            </a:r>
          </a:p>
          <a:p>
            <a:pPr marL="342900" indent="-342900">
              <a:buAutoNum type="arabicParenR"/>
            </a:pPr>
            <a:r>
              <a:rPr lang="en-US" sz="2400" dirty="0">
                <a:solidFill>
                  <a:srgbClr val="231F20"/>
                </a:solidFill>
                <a:latin typeface="Times New Roman" panose="02020603050405020304" pitchFamily="18" charset="0"/>
                <a:cs typeface="Times New Roman" panose="02020603050405020304" pitchFamily="18" charset="0"/>
              </a:rPr>
              <a:t>Fuel Supply Chain</a:t>
            </a:r>
          </a:p>
          <a:p>
            <a:pPr marL="342900" indent="-342900">
              <a:buAutoNum type="arabicParenR"/>
            </a:pPr>
            <a:r>
              <a:rPr lang="en-US" sz="2400" dirty="0">
                <a:latin typeface="Times New Roman" panose="02020603050405020304" pitchFamily="18" charset="0"/>
                <a:cs typeface="Times New Roman" panose="02020603050405020304" pitchFamily="18" charset="0"/>
              </a:rPr>
              <a:t>Air intake system</a:t>
            </a:r>
          </a:p>
          <a:p>
            <a:pPr marL="342900" indent="-342900">
              <a:buAutoNum type="arabicParenR"/>
            </a:pPr>
            <a:r>
              <a:rPr lang="en-US" sz="2400" dirty="0">
                <a:latin typeface="Times New Roman" panose="02020603050405020304" pitchFamily="18" charset="0"/>
                <a:cs typeface="Times New Roman" panose="02020603050405020304" pitchFamily="18" charset="0"/>
              </a:rPr>
              <a:t>Exhaust system.</a:t>
            </a:r>
          </a:p>
          <a:p>
            <a:pPr marL="342900" indent="-342900">
              <a:buAutoNum type="arabicParenR"/>
            </a:pPr>
            <a:r>
              <a:rPr lang="en-US" sz="2400" dirty="0">
                <a:latin typeface="Times New Roman" panose="02020603050405020304" pitchFamily="18" charset="0"/>
                <a:cs typeface="Times New Roman" panose="02020603050405020304" pitchFamily="18" charset="0"/>
              </a:rPr>
              <a:t>Cooling system.</a:t>
            </a:r>
          </a:p>
          <a:p>
            <a:pPr marL="342900" indent="-342900">
              <a:buAutoNum type="arabicParenR"/>
            </a:pPr>
            <a:r>
              <a:rPr lang="en-US" sz="2400" dirty="0">
                <a:latin typeface="Times New Roman" panose="02020603050405020304" pitchFamily="18" charset="0"/>
                <a:cs typeface="Times New Roman" panose="02020603050405020304" pitchFamily="18" charset="0"/>
              </a:rPr>
              <a:t>Lubricating system.</a:t>
            </a:r>
          </a:p>
          <a:p>
            <a:pPr marL="342900" indent="-342900">
              <a:buAutoNum type="arabicParenR"/>
            </a:pPr>
            <a:r>
              <a:rPr lang="en-US" sz="2400" dirty="0">
                <a:latin typeface="Times New Roman" panose="02020603050405020304" pitchFamily="18" charset="0"/>
                <a:cs typeface="Times New Roman" panose="02020603050405020304" pitchFamily="18" charset="0"/>
              </a:rPr>
              <a:t>Engine starting system.</a:t>
            </a:r>
          </a:p>
          <a:p>
            <a:endParaRPr lang="en-US" dirty="0"/>
          </a:p>
        </p:txBody>
      </p:sp>
    </p:spTree>
    <p:extLst>
      <p:ext uri="{BB962C8B-B14F-4D97-AF65-F5344CB8AC3E}">
        <p14:creationId xmlns:p14="http://schemas.microsoft.com/office/powerpoint/2010/main" val="4216242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Schematic Arrangement of Diesel Power Station</a:t>
            </a:r>
          </a:p>
        </p:txBody>
      </p:sp>
      <p:sp>
        <p:nvSpPr>
          <p:cNvPr id="2" name="Rectangle 1">
            <a:extLst>
              <a:ext uri="{FF2B5EF4-FFF2-40B4-BE49-F238E27FC236}">
                <a16:creationId xmlns:a16="http://schemas.microsoft.com/office/drawing/2014/main" id="{639C9EAB-30AA-4EE1-8E73-29BFAE12D1E6}"/>
              </a:ext>
            </a:extLst>
          </p:cNvPr>
          <p:cNvSpPr/>
          <p:nvPr/>
        </p:nvSpPr>
        <p:spPr>
          <a:xfrm>
            <a:off x="243509" y="1981200"/>
            <a:ext cx="8877300" cy="1569660"/>
          </a:xfrm>
          <a:prstGeom prst="rect">
            <a:avLst/>
          </a:prstGeom>
          <a:solidFill>
            <a:srgbClr val="FFFF00"/>
          </a:solidFill>
        </p:spPr>
        <p:txBody>
          <a:bodyPr wrap="square">
            <a:spAutoFit/>
          </a:bodyPr>
          <a:lstStyle/>
          <a:p>
            <a:r>
              <a:rPr lang="en-US" sz="2400" i="1" dirty="0">
                <a:highlight>
                  <a:srgbClr val="00FF00"/>
                </a:highlight>
                <a:latin typeface="Times New Roman" panose="02020603050405020304" pitchFamily="18" charset="0"/>
                <a:cs typeface="Times New Roman" panose="02020603050405020304" pitchFamily="18" charset="0"/>
              </a:rPr>
              <a:t>Air intake system</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This system supplies necessary air to the engine for fuel combustion. It consists of pipes for the supply of fresh air to the engine manifold. Filters are provided to remove dust particles from air which may act as abrasive in the engine cylinder.</a:t>
            </a:r>
          </a:p>
        </p:txBody>
      </p:sp>
      <p:sp>
        <p:nvSpPr>
          <p:cNvPr id="3" name="Rectangle 2">
            <a:extLst>
              <a:ext uri="{FF2B5EF4-FFF2-40B4-BE49-F238E27FC236}">
                <a16:creationId xmlns:a16="http://schemas.microsoft.com/office/drawing/2014/main" id="{E545A9FD-724F-4D56-9340-16D47F2D3334}"/>
              </a:ext>
            </a:extLst>
          </p:cNvPr>
          <p:cNvSpPr/>
          <p:nvPr/>
        </p:nvSpPr>
        <p:spPr>
          <a:xfrm>
            <a:off x="243509" y="3886200"/>
            <a:ext cx="8786191" cy="1200329"/>
          </a:xfrm>
          <a:prstGeom prst="rect">
            <a:avLst/>
          </a:prstGeom>
          <a:solidFill>
            <a:srgbClr val="FFFF00"/>
          </a:solidFill>
        </p:spPr>
        <p:txBody>
          <a:bodyPr wrap="square">
            <a:spAutoFit/>
          </a:bodyPr>
          <a:lstStyle/>
          <a:p>
            <a:r>
              <a:rPr lang="en-US" sz="2400" i="1" dirty="0">
                <a:solidFill>
                  <a:srgbClr val="ED008D"/>
                </a:solidFill>
                <a:highlight>
                  <a:srgbClr val="00FF00"/>
                </a:highlight>
                <a:latin typeface="Times New Roman" panose="02020603050405020304" pitchFamily="18" charset="0"/>
              </a:rPr>
              <a:t>Exhaust system: </a:t>
            </a:r>
            <a:r>
              <a:rPr lang="en-US" sz="2400" dirty="0">
                <a:solidFill>
                  <a:srgbClr val="231F20"/>
                </a:solidFill>
                <a:latin typeface="Times New Roman" panose="02020603050405020304" pitchFamily="18" charset="0"/>
              </a:rPr>
              <a:t>This system leads the engine exhaust gas outside the building and discharges it into atmosphere. A silencer is usually incorporated in the system to reduce the noise level.</a:t>
            </a:r>
            <a:endParaRPr lang="en-US" sz="2400" dirty="0"/>
          </a:p>
        </p:txBody>
      </p:sp>
    </p:spTree>
    <p:extLst>
      <p:ext uri="{BB962C8B-B14F-4D97-AF65-F5344CB8AC3E}">
        <p14:creationId xmlns:p14="http://schemas.microsoft.com/office/powerpoint/2010/main" val="1800375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Schematic Arrangement of Diesel Power Station</a:t>
            </a:r>
          </a:p>
        </p:txBody>
      </p:sp>
      <p:sp>
        <p:nvSpPr>
          <p:cNvPr id="2" name="Rectangle 1">
            <a:extLst>
              <a:ext uri="{FF2B5EF4-FFF2-40B4-BE49-F238E27FC236}">
                <a16:creationId xmlns:a16="http://schemas.microsoft.com/office/drawing/2014/main" id="{639C9EAB-30AA-4EE1-8E73-29BFAE12D1E6}"/>
              </a:ext>
            </a:extLst>
          </p:cNvPr>
          <p:cNvSpPr/>
          <p:nvPr/>
        </p:nvSpPr>
        <p:spPr>
          <a:xfrm>
            <a:off x="53009" y="1795672"/>
            <a:ext cx="9067800" cy="4893647"/>
          </a:xfrm>
          <a:prstGeom prst="rect">
            <a:avLst/>
          </a:prstGeom>
          <a:noFill/>
        </p:spPr>
        <p:txBody>
          <a:bodyPr wrap="square">
            <a:spAutoFit/>
          </a:bodyPr>
          <a:lstStyle/>
          <a:p>
            <a:r>
              <a:rPr lang="en-US" sz="2400" i="1" dirty="0">
                <a:highlight>
                  <a:srgbClr val="00FF00"/>
                </a:highlight>
                <a:latin typeface="Times New Roman" panose="02020603050405020304" pitchFamily="18" charset="0"/>
                <a:cs typeface="Times New Roman" panose="02020603050405020304" pitchFamily="18" charset="0"/>
              </a:rPr>
              <a:t>Cooling system</a:t>
            </a:r>
            <a:r>
              <a:rPr lang="en-US" sz="2400" i="1"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The heat released by the burning of fuel in the engine cylinder is partially converted into work. The remainder part of the heat passes through the cylinder walls, piston, rings etc. and may cause damage to the system.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In order to keep the temperature of the engine parts within the safe operating limits, cooling is provided. The cooling system consists of a water source, pump and cooling towers.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pump circulates water through cylinder and head jacket. The water takes away heat form the engine and itself becomes hot. The hot water is cooled by cooling towers and is recirculated for cooling.</a:t>
            </a:r>
          </a:p>
        </p:txBody>
      </p:sp>
    </p:spTree>
    <p:extLst>
      <p:ext uri="{BB962C8B-B14F-4D97-AF65-F5344CB8AC3E}">
        <p14:creationId xmlns:p14="http://schemas.microsoft.com/office/powerpoint/2010/main" val="3477031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Schematic Arrangement of Diesel Power Station</a:t>
            </a:r>
          </a:p>
        </p:txBody>
      </p:sp>
      <p:sp>
        <p:nvSpPr>
          <p:cNvPr id="2" name="Rectangle 1">
            <a:extLst>
              <a:ext uri="{FF2B5EF4-FFF2-40B4-BE49-F238E27FC236}">
                <a16:creationId xmlns:a16="http://schemas.microsoft.com/office/drawing/2014/main" id="{639C9EAB-30AA-4EE1-8E73-29BFAE12D1E6}"/>
              </a:ext>
            </a:extLst>
          </p:cNvPr>
          <p:cNvSpPr/>
          <p:nvPr/>
        </p:nvSpPr>
        <p:spPr>
          <a:xfrm>
            <a:off x="53009" y="1795672"/>
            <a:ext cx="9067800" cy="3046988"/>
          </a:xfrm>
          <a:prstGeom prst="rect">
            <a:avLst/>
          </a:prstGeom>
          <a:noFill/>
        </p:spPr>
        <p:txBody>
          <a:bodyPr wrap="square">
            <a:spAutoFit/>
          </a:bodyPr>
          <a:lstStyle/>
          <a:p>
            <a:r>
              <a:rPr lang="en-US" sz="2400" i="1" dirty="0">
                <a:highlight>
                  <a:srgbClr val="00FF00"/>
                </a:highlight>
                <a:latin typeface="Times New Roman" panose="02020603050405020304" pitchFamily="18" charset="0"/>
                <a:cs typeface="Times New Roman" panose="02020603050405020304" pitchFamily="18" charset="0"/>
              </a:rPr>
              <a:t>Lubricating system</a:t>
            </a:r>
            <a:r>
              <a:rPr lang="en-US" sz="2400" i="1"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This system </a:t>
            </a:r>
            <a:r>
              <a:rPr lang="en-US" sz="2400" dirty="0" err="1">
                <a:latin typeface="Times New Roman" panose="02020603050405020304" pitchFamily="18" charset="0"/>
                <a:cs typeface="Times New Roman" panose="02020603050405020304" pitchFamily="18" charset="0"/>
              </a:rPr>
              <a:t>minimises</a:t>
            </a:r>
            <a:r>
              <a:rPr lang="en-US" sz="2400" dirty="0">
                <a:latin typeface="Times New Roman" panose="02020603050405020304" pitchFamily="18" charset="0"/>
                <a:cs typeface="Times New Roman" panose="02020603050405020304" pitchFamily="18" charset="0"/>
              </a:rPr>
              <a:t> the wear of rubbing surfaces of the engine. It comprises of lubricating oil tank, pump, filter and oil cooler.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lubricating oil is drawn from the lubricating oil tank by the pump and is passed through filters to remove impurities. The clean lubricating oil is delivered to the points which require lubrication. The oil coolers incorporated in the system keep the temperature of the oil low.</a:t>
            </a:r>
          </a:p>
        </p:txBody>
      </p:sp>
    </p:spTree>
    <p:extLst>
      <p:ext uri="{BB962C8B-B14F-4D97-AF65-F5344CB8AC3E}">
        <p14:creationId xmlns:p14="http://schemas.microsoft.com/office/powerpoint/2010/main" val="3940169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14215</TotalTime>
  <Words>1363</Words>
  <Application>Microsoft Office PowerPoint</Application>
  <PresentationFormat>On-screen Show (4:3)</PresentationFormat>
  <Paragraphs>126</Paragraphs>
  <Slides>22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Garamond</vt:lpstr>
      <vt:lpstr>RotisSansSerif</vt:lpstr>
      <vt:lpstr>Times New Roman</vt:lpstr>
      <vt:lpstr>Wingdings</vt:lpstr>
      <vt:lpstr>Office Theme</vt:lpstr>
      <vt:lpstr>Gas Turbine and Diesel Power Plant</vt:lpstr>
      <vt:lpstr>Diesel Power Station</vt:lpstr>
      <vt:lpstr>Diesel Power Station</vt:lpstr>
      <vt:lpstr>Schematic Arrangement/working principle of Diesel Power Station</vt:lpstr>
      <vt:lpstr>Schematic Arrangement/working principle of Diesel Power Station</vt:lpstr>
      <vt:lpstr>Schematic Arrangement/working principle of Diesel Power Station</vt:lpstr>
      <vt:lpstr>Schematic Arrangement of Diesel Power Station</vt:lpstr>
      <vt:lpstr>Schematic Arrangement of Diesel Power Station</vt:lpstr>
      <vt:lpstr>Schematic Arrangement of Diesel Power Station</vt:lpstr>
      <vt:lpstr>Schematic Arrangement of Diesel Power Station</vt:lpstr>
      <vt:lpstr>Examples: Diesel Power Station</vt:lpstr>
      <vt:lpstr>Examples: Diesel Power Station</vt:lpstr>
      <vt:lpstr>Examples: Diesel Power Station</vt:lpstr>
      <vt:lpstr>Examples: Diesel Power Station</vt:lpstr>
      <vt:lpstr>Gas Turbine Power Plant</vt:lpstr>
      <vt:lpstr>Gas Turbine Power Plant</vt:lpstr>
      <vt:lpstr> Working principle/Schematic Arrangement of Gas Turbine Power Plant</vt:lpstr>
      <vt:lpstr>Working principle/Schematic Arrangement of Gas Turbine Power Plant</vt:lpstr>
      <vt:lpstr>Working principle/Schematic Arrangement of Gas Turbine Power Plant</vt:lpstr>
      <vt:lpstr>Working principle/Schematic Arrangement of Gas Turbine Power Plant</vt:lpstr>
      <vt:lpstr>Working principle/Schematic Arrangement of Gas Turbine Power Plant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water users’  association</dc:title>
  <dc:creator>Hira Channa</dc:creator>
  <cp:lastModifiedBy>Mondal, Alam (IFPRI-Dhaka Non-Staff Fellow)</cp:lastModifiedBy>
  <cp:revision>1063</cp:revision>
  <cp:lastPrinted>2015-12-01T22:28:27Z</cp:lastPrinted>
  <dcterms:created xsi:type="dcterms:W3CDTF">2014-01-17T05:08:51Z</dcterms:created>
  <dcterms:modified xsi:type="dcterms:W3CDTF">2020-05-26T07:34:16Z</dcterms:modified>
</cp:coreProperties>
</file>