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58" r:id="rId4"/>
    <p:sldId id="259" r:id="rId5"/>
    <p:sldId id="260" r:id="rId6"/>
    <p:sldId id="261" r:id="rId7"/>
    <p:sldId id="262" r:id="rId8"/>
    <p:sldId id="263" r:id="rId9"/>
    <p:sldId id="264" r:id="rId10"/>
    <p:sldId id="280" r:id="rId11"/>
    <p:sldId id="287" r:id="rId12"/>
    <p:sldId id="285" r:id="rId13"/>
    <p:sldId id="265" r:id="rId14"/>
    <p:sldId id="283" r:id="rId15"/>
    <p:sldId id="266" r:id="rId16"/>
    <p:sldId id="267" r:id="rId17"/>
    <p:sldId id="268" r:id="rId18"/>
    <p:sldId id="269" r:id="rId19"/>
    <p:sldId id="288" r:id="rId20"/>
    <p:sldId id="286" r:id="rId21"/>
    <p:sldId id="270" r:id="rId22"/>
    <p:sldId id="279" r:id="rId23"/>
    <p:sldId id="274" r:id="rId24"/>
    <p:sldId id="273" r:id="rId25"/>
    <p:sldId id="275" r:id="rId26"/>
    <p:sldId id="278" r:id="rId27"/>
    <p:sldId id="276" r:id="rId28"/>
    <p:sldId id="277" r:id="rId29"/>
    <p:sldId id="28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Frictional Properties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4000" dirty="0" smtClean="0">
                <a:latin typeface="Andalus" panose="02020603050405020304" pitchFamily="18" charset="-78"/>
                <a:cs typeface="Andalus" panose="02020603050405020304" pitchFamily="18" charset="-78"/>
              </a:rPr>
              <a:t>Chapter 04</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5018106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Factors Affecting the Frictional Intensity of Textile Materials</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a:xfrm>
            <a:off x="1371600" y="2285999"/>
            <a:ext cx="9601200" cy="4383741"/>
          </a:xfrm>
        </p:spPr>
        <p:txBody>
          <a:bodyPr>
            <a:normAutofit/>
          </a:bodyPr>
          <a:lstStyle/>
          <a:p>
            <a:pPr marL="457200" lvl="0" indent="-457200">
              <a:buFont typeface="+mj-lt"/>
              <a:buAutoNum type="arabicPeriod" startAt="7"/>
            </a:pPr>
            <a:r>
              <a:rPr lang="en-US" sz="3200" dirty="0" smtClean="0">
                <a:latin typeface="Times New Roman" panose="02020603050405020304" pitchFamily="18" charset="0"/>
                <a:cs typeface="Times New Roman" panose="02020603050405020304" pitchFamily="18" charset="0"/>
              </a:rPr>
              <a:t>Temperature </a:t>
            </a:r>
            <a:r>
              <a:rPr lang="en-US" sz="3200" dirty="0">
                <a:latin typeface="Times New Roman" panose="02020603050405020304" pitchFamily="18" charset="0"/>
                <a:cs typeface="Times New Roman" panose="02020603050405020304" pitchFamily="18" charset="0"/>
              </a:rPr>
              <a:t>&amp; Relative humidity (%)</a:t>
            </a:r>
          </a:p>
          <a:p>
            <a:pPr marL="457200" lvl="0" indent="-457200">
              <a:buFont typeface="+mj-lt"/>
              <a:buAutoNum type="arabicPeriod" startAt="7"/>
            </a:pPr>
            <a:r>
              <a:rPr lang="en-US" sz="3200" dirty="0">
                <a:latin typeface="Times New Roman" panose="02020603050405020304" pitchFamily="18" charset="0"/>
                <a:cs typeface="Times New Roman" panose="02020603050405020304" pitchFamily="18" charset="0"/>
              </a:rPr>
              <a:t>Water absorption of </a:t>
            </a:r>
            <a:r>
              <a:rPr lang="en-US" sz="3200" dirty="0" err="1">
                <a:latin typeface="Times New Roman" panose="02020603050405020304" pitchFamily="18" charset="0"/>
                <a:cs typeface="Times New Roman" panose="02020603050405020304" pitchFamily="18" charset="0"/>
              </a:rPr>
              <a:t>fibre</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startAt="7"/>
            </a:pPr>
            <a:r>
              <a:rPr lang="en-US" sz="3200" dirty="0">
                <a:latin typeface="Times New Roman" panose="02020603050405020304" pitchFamily="18" charset="0"/>
                <a:cs typeface="Times New Roman" panose="02020603050405020304" pitchFamily="18" charset="0"/>
              </a:rPr>
              <a:t>Cross-sectional area of </a:t>
            </a:r>
            <a:r>
              <a:rPr lang="en-US" sz="3200" dirty="0" err="1">
                <a:latin typeface="Times New Roman" panose="02020603050405020304" pitchFamily="18" charset="0"/>
                <a:cs typeface="Times New Roman" panose="02020603050405020304" pitchFamily="18" charset="0"/>
              </a:rPr>
              <a:t>fibre</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446841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871" y="2770093"/>
            <a:ext cx="8444752" cy="2864223"/>
          </a:xfrm>
        </p:spPr>
        <p:txBody>
          <a:bodyPr>
            <a:normAutofit/>
          </a:bodyPr>
          <a:lstStyle/>
          <a:p>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114120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latin typeface="Andalus" panose="02020603050405020304" pitchFamily="18" charset="-78"/>
                <a:cs typeface="Andalus" panose="02020603050405020304" pitchFamily="18" charset="-78"/>
              </a:rPr>
              <a:t>Lecture </a:t>
            </a:r>
            <a:r>
              <a:rPr lang="en-US" sz="7200" dirty="0" smtClean="0">
                <a:latin typeface="Andalus" panose="02020603050405020304" pitchFamily="18" charset="-78"/>
                <a:cs typeface="Andalus" panose="02020603050405020304" pitchFamily="18" charset="-78"/>
              </a:rPr>
              <a:t>02</a:t>
            </a:r>
            <a:endParaRPr lang="en-US" sz="7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893591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Directional Frictional Effect (DFE)</a:t>
            </a:r>
            <a:r>
              <a:rPr lang="en-US" dirty="0"/>
              <a:t/>
            </a:r>
            <a:br>
              <a:rPr lang="en-US" dirty="0"/>
            </a:br>
            <a:endParaRPr lang="en-US" dirty="0"/>
          </a:p>
        </p:txBody>
      </p:sp>
      <p:sp>
        <p:nvSpPr>
          <p:cNvPr id="3" name="Content Placeholder 2"/>
          <p:cNvSpPr>
            <a:spLocks noGrp="1"/>
          </p:cNvSpPr>
          <p:nvPr>
            <p:ph idx="1"/>
          </p:nvPr>
        </p:nvSpPr>
        <p:spPr>
          <a:xfrm>
            <a:off x="1048871" y="1653988"/>
            <a:ext cx="10596281" cy="4894730"/>
          </a:xfrm>
        </p:spPr>
        <p:txBody>
          <a:bodyPr>
            <a:normAutofit/>
          </a:bodyPr>
          <a:lstStyle/>
          <a:p>
            <a:pPr marL="0" indent="0" algn="just">
              <a:buNone/>
            </a:pPr>
            <a:r>
              <a:rPr lang="en-US" sz="2800" dirty="0">
                <a:latin typeface="Times New Roman" panose="02020603050405020304" pitchFamily="18" charset="0"/>
                <a:cs typeface="Times New Roman" panose="02020603050405020304" pitchFamily="18" charset="0"/>
              </a:rPr>
              <a:t>The friction of the wool </a:t>
            </a:r>
            <a:r>
              <a:rPr lang="en-US" sz="2800" dirty="0" err="1">
                <a:latin typeface="Times New Roman" panose="02020603050405020304" pitchFamily="18" charset="0"/>
                <a:cs typeface="Times New Roman" panose="02020603050405020304" pitchFamily="18" charset="0"/>
              </a:rPr>
              <a:t>fibre</a:t>
            </a:r>
            <a:r>
              <a:rPr lang="en-US" sz="2800" dirty="0">
                <a:latin typeface="Times New Roman" panose="02020603050405020304" pitchFamily="18" charset="0"/>
                <a:cs typeface="Times New Roman" panose="02020603050405020304" pitchFamily="18" charset="0"/>
              </a:rPr>
              <a:t> depends on the direction in which it is pulled. The resistance is greater when it is pulled against the scales than when it is pulled with the scales. This is known as the directional frictional effect.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So</a:t>
            </a:r>
            <a:r>
              <a:rPr lang="en-US" sz="2800" dirty="0">
                <a:latin typeface="Times New Roman" panose="02020603050405020304" pitchFamily="18" charset="0"/>
                <a:cs typeface="Times New Roman" panose="02020603050405020304" pitchFamily="18" charset="0"/>
              </a:rPr>
              <a:t>, in case of wool </a:t>
            </a:r>
            <a:r>
              <a:rPr lang="en-US" sz="2800" dirty="0" err="1">
                <a:latin typeface="Times New Roman" panose="02020603050405020304" pitchFamily="18" charset="0"/>
                <a:cs typeface="Times New Roman" panose="02020603050405020304" pitchFamily="18" charset="0"/>
              </a:rPr>
              <a:t>fibre</a:t>
            </a:r>
            <a:r>
              <a:rPr lang="en-US" sz="2800" dirty="0">
                <a:latin typeface="Times New Roman" panose="02020603050405020304" pitchFamily="18" charset="0"/>
                <a:cs typeface="Times New Roman" panose="02020603050405020304" pitchFamily="18" charset="0"/>
              </a:rPr>
              <a:t> it can be said that, less friction takes place between the </a:t>
            </a:r>
            <a:r>
              <a:rPr lang="en-US" sz="2800" dirty="0" err="1">
                <a:latin typeface="Times New Roman" panose="02020603050405020304" pitchFamily="18" charset="0"/>
                <a:cs typeface="Times New Roman" panose="02020603050405020304" pitchFamily="18" charset="0"/>
              </a:rPr>
              <a:t>fibres</a:t>
            </a:r>
            <a:r>
              <a:rPr lang="en-US" sz="2800" dirty="0">
                <a:latin typeface="Times New Roman" panose="02020603050405020304" pitchFamily="18" charset="0"/>
                <a:cs typeface="Times New Roman" panose="02020603050405020304" pitchFamily="18" charset="0"/>
              </a:rPr>
              <a:t> with the direction of scales and the friction becomes higher between the </a:t>
            </a:r>
            <a:r>
              <a:rPr lang="en-US" sz="2800" dirty="0" err="1">
                <a:latin typeface="Times New Roman" panose="02020603050405020304" pitchFamily="18" charset="0"/>
                <a:cs typeface="Times New Roman" panose="02020603050405020304" pitchFamily="18" charset="0"/>
              </a:rPr>
              <a:t>fibres</a:t>
            </a:r>
            <a:r>
              <a:rPr lang="en-US" sz="2800" dirty="0">
                <a:latin typeface="Times New Roman" panose="02020603050405020304" pitchFamily="18" charset="0"/>
                <a:cs typeface="Times New Roman" panose="02020603050405020304" pitchFamily="18" charset="0"/>
              </a:rPr>
              <a:t> against the scales</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 </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3738281" y="5405717"/>
            <a:ext cx="5217459" cy="968188"/>
          </a:xfrm>
          <a:prstGeom prst="rect">
            <a:avLst/>
          </a:prstGeom>
        </p:spPr>
      </p:pic>
    </p:spTree>
    <p:extLst>
      <p:ext uri="{BB962C8B-B14F-4D97-AF65-F5344CB8AC3E}">
        <p14:creationId xmlns:p14="http://schemas.microsoft.com/office/powerpoint/2010/main" val="15986064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Directional Frictional Effect (DFE)</a:t>
            </a:r>
            <a:r>
              <a:rPr lang="en-US" dirty="0"/>
              <a:t/>
            </a:r>
            <a:br>
              <a:rPr lang="en-US" dirty="0"/>
            </a:br>
            <a:endParaRPr lang="en-US" dirty="0"/>
          </a:p>
        </p:txBody>
      </p:sp>
      <p:sp>
        <p:nvSpPr>
          <p:cNvPr id="3" name="Content Placeholder 2"/>
          <p:cNvSpPr>
            <a:spLocks noGrp="1"/>
          </p:cNvSpPr>
          <p:nvPr>
            <p:ph idx="1"/>
          </p:nvPr>
        </p:nvSpPr>
        <p:spPr>
          <a:xfrm>
            <a:off x="1183342" y="5136776"/>
            <a:ext cx="10609728" cy="2420470"/>
          </a:xfrm>
        </p:spPr>
        <p:txBody>
          <a:bodyPr>
            <a:normAutofit/>
          </a:bodyPr>
          <a:lstStyle/>
          <a:p>
            <a:pPr marL="0" indent="0" algn="just">
              <a:buNone/>
            </a:pPr>
            <a:r>
              <a:rPr lang="en-US" sz="2800" dirty="0" smtClean="0">
                <a:latin typeface="Times New Roman" panose="02020603050405020304" pitchFamily="18" charset="0"/>
                <a:cs typeface="Times New Roman" panose="02020603050405020304" pitchFamily="18" charset="0"/>
              </a:rPr>
              <a:t>Wool </a:t>
            </a:r>
            <a:r>
              <a:rPr lang="en-US" sz="2800" dirty="0">
                <a:latin typeface="Times New Roman" panose="02020603050405020304" pitchFamily="18" charset="0"/>
                <a:cs typeface="Times New Roman" panose="02020603050405020304" pitchFamily="18" charset="0"/>
              </a:rPr>
              <a:t>has greater friction for having scales in its surface. But, cotton also has more friction due to its convolution (natural crimp) and has more friction than wool. </a:t>
            </a:r>
          </a:p>
          <a:p>
            <a:pPr marL="0" indent="0">
              <a:buNone/>
            </a:pPr>
            <a:endParaRPr lang="en-US" dirty="0"/>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3542" y="1882588"/>
            <a:ext cx="7673788" cy="3025588"/>
          </a:xfrm>
          <a:prstGeom prst="rect">
            <a:avLst/>
          </a:prstGeom>
        </p:spPr>
      </p:pic>
    </p:spTree>
    <p:extLst>
      <p:ext uri="{BB962C8B-B14F-4D97-AF65-F5344CB8AC3E}">
        <p14:creationId xmlns:p14="http://schemas.microsoft.com/office/powerpoint/2010/main" val="3651987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Co-efficient </a:t>
            </a:r>
            <a:r>
              <a:rPr lang="en-US" dirty="0">
                <a:latin typeface="Times New Roman" panose="02020603050405020304" pitchFamily="18" charset="0"/>
                <a:cs typeface="Times New Roman" panose="02020603050405020304" pitchFamily="18" charset="0"/>
              </a:rPr>
              <a:t>of Friction</a:t>
            </a:r>
            <a:r>
              <a:rPr lang="en-US" dirty="0"/>
              <a:t/>
            </a:r>
            <a:br>
              <a:rPr lang="en-US" dirty="0"/>
            </a:br>
            <a:endParaRPr lang="en-US" dirty="0"/>
          </a:p>
        </p:txBody>
      </p:sp>
      <p:sp>
        <p:nvSpPr>
          <p:cNvPr id="3" name="Content Placeholder 2"/>
          <p:cNvSpPr>
            <a:spLocks noGrp="1"/>
          </p:cNvSpPr>
          <p:nvPr>
            <p:ph idx="1"/>
          </p:nvPr>
        </p:nvSpPr>
        <p:spPr>
          <a:xfrm>
            <a:off x="1008529" y="1748118"/>
            <a:ext cx="10757647" cy="4119282"/>
          </a:xfrm>
        </p:spPr>
        <p:txBody>
          <a:bodyPr>
            <a:normAutofit/>
          </a:bodyPr>
          <a:lstStyle/>
          <a:p>
            <a:pPr marL="0" indent="0" algn="just">
              <a:buNone/>
            </a:pPr>
            <a:r>
              <a:rPr lang="en-US" sz="2800" dirty="0">
                <a:latin typeface="Times New Roman" panose="02020603050405020304" pitchFamily="18" charset="0"/>
                <a:cs typeface="Times New Roman" panose="02020603050405020304" pitchFamily="18" charset="0"/>
              </a:rPr>
              <a:t>Frictional intensity of textile </a:t>
            </a:r>
            <a:r>
              <a:rPr lang="en-US" sz="2800" dirty="0" err="1">
                <a:latin typeface="Times New Roman" panose="02020603050405020304" pitchFamily="18" charset="0"/>
                <a:cs typeface="Times New Roman" panose="02020603050405020304" pitchFamily="18" charset="0"/>
              </a:rPr>
              <a:t>fibres</a:t>
            </a:r>
            <a:r>
              <a:rPr lang="en-US" sz="2800" dirty="0">
                <a:latin typeface="Times New Roman" panose="02020603050405020304" pitchFamily="18" charset="0"/>
                <a:cs typeface="Times New Roman" panose="02020603050405020304" pitchFamily="18" charset="0"/>
              </a:rPr>
              <a:t> can be determined by measuring co-efficient of friction.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According </a:t>
            </a:r>
            <a:r>
              <a:rPr lang="en-US" sz="2800" dirty="0">
                <a:latin typeface="Times New Roman" panose="02020603050405020304" pitchFamily="18" charset="0"/>
                <a:cs typeface="Times New Roman" panose="02020603050405020304" pitchFamily="18" charset="0"/>
              </a:rPr>
              <a:t>to </a:t>
            </a:r>
            <a:r>
              <a:rPr lang="en-US" sz="2800" dirty="0" err="1">
                <a:latin typeface="Times New Roman" panose="02020603050405020304" pitchFamily="18" charset="0"/>
                <a:cs typeface="Times New Roman" panose="02020603050405020304" pitchFamily="18" charset="0"/>
              </a:rPr>
              <a:t>Amonton’s</a:t>
            </a:r>
            <a:r>
              <a:rPr lang="en-US" sz="2800" dirty="0">
                <a:latin typeface="Times New Roman" panose="02020603050405020304" pitchFamily="18" charset="0"/>
                <a:cs typeface="Times New Roman" panose="02020603050405020304" pitchFamily="18" charset="0"/>
              </a:rPr>
              <a:t> basic law (2</a:t>
            </a:r>
            <a:r>
              <a:rPr lang="en-US" sz="2800" baseline="30000" dirty="0">
                <a:latin typeface="Times New Roman" panose="02020603050405020304" pitchFamily="18" charset="0"/>
                <a:cs typeface="Times New Roman" panose="02020603050405020304" pitchFamily="18" charset="0"/>
              </a:rPr>
              <a:t>nd</a:t>
            </a:r>
            <a:r>
              <a:rPr lang="en-US" sz="2800" dirty="0">
                <a:latin typeface="Times New Roman" panose="02020603050405020304" pitchFamily="18" charset="0"/>
                <a:cs typeface="Times New Roman" panose="02020603050405020304" pitchFamily="18" charset="0"/>
              </a:rPr>
              <a:t> law) of friction,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“Frictional </a:t>
            </a:r>
            <a:r>
              <a:rPr lang="en-US" sz="2800" dirty="0">
                <a:latin typeface="Times New Roman" panose="02020603050405020304" pitchFamily="18" charset="0"/>
                <a:cs typeface="Times New Roman" panose="02020603050405020304" pitchFamily="18" charset="0"/>
              </a:rPr>
              <a:t>force is proportional to the normal/ perpendicular force between surfaces in </a:t>
            </a:r>
            <a:r>
              <a:rPr lang="en-US" sz="2800" dirty="0" smtClean="0">
                <a:latin typeface="Times New Roman" panose="02020603050405020304" pitchFamily="18" charset="0"/>
                <a:cs typeface="Times New Roman" panose="02020603050405020304" pitchFamily="18" charset="0"/>
              </a:rPr>
              <a:t>contact.”</a:t>
            </a:r>
            <a:endParaRPr lang="en-US" dirty="0"/>
          </a:p>
        </p:txBody>
      </p:sp>
      <p:pic>
        <p:nvPicPr>
          <p:cNvPr id="2050" name="Picture 2" descr="Fri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7776" y="4558833"/>
            <a:ext cx="4235824" cy="227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6333565" y="4558833"/>
            <a:ext cx="4450976" cy="2186416"/>
          </a:xfrm>
          <a:prstGeom prst="rect">
            <a:avLst/>
          </a:prstGeom>
        </p:spPr>
      </p:pic>
    </p:spTree>
    <p:extLst>
      <p:ext uri="{BB962C8B-B14F-4D97-AF65-F5344CB8AC3E}">
        <p14:creationId xmlns:p14="http://schemas.microsoft.com/office/powerpoint/2010/main" val="15704758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Co-efficient </a:t>
            </a:r>
            <a:r>
              <a:rPr lang="en-US" dirty="0">
                <a:latin typeface="Times New Roman" panose="02020603050405020304" pitchFamily="18" charset="0"/>
                <a:cs typeface="Times New Roman" panose="02020603050405020304" pitchFamily="18" charset="0"/>
              </a:rPr>
              <a:t>of Friction</a:t>
            </a:r>
            <a:r>
              <a:rPr lang="en-US" dirty="0"/>
              <a:t/>
            </a:r>
            <a:br>
              <a:rPr lang="en-US" dirty="0"/>
            </a:br>
            <a:endParaRPr lang="en-US" dirty="0"/>
          </a:p>
        </p:txBody>
      </p:sp>
      <p:sp>
        <p:nvSpPr>
          <p:cNvPr id="3" name="Content Placeholder 2"/>
          <p:cNvSpPr>
            <a:spLocks noGrp="1"/>
          </p:cNvSpPr>
          <p:nvPr>
            <p:ph idx="1"/>
          </p:nvPr>
        </p:nvSpPr>
        <p:spPr>
          <a:xfrm>
            <a:off x="1035423" y="1707775"/>
            <a:ext cx="10811435" cy="4961965"/>
          </a:xfrm>
        </p:spPr>
        <p:txBody>
          <a:bodyPr>
            <a:normAutofit fontScale="92500" lnSpcReduction="20000"/>
          </a:bodyPr>
          <a:lstStyle/>
          <a:p>
            <a:pPr marL="0" indent="0" algn="just">
              <a:buNone/>
            </a:pPr>
            <a:r>
              <a:rPr lang="en-US" sz="3500" i="1" dirty="0">
                <a:latin typeface="Times New Roman" panose="02020603050405020304" pitchFamily="18" charset="0"/>
                <a:cs typeface="Times New Roman" panose="02020603050405020304" pitchFamily="18" charset="0"/>
              </a:rPr>
              <a:t>So, F∞ N; where F= Frictional force &amp; N= Normal or perpendicular force</a:t>
            </a:r>
          </a:p>
          <a:p>
            <a:pPr marL="0" indent="0" algn="just">
              <a:buNone/>
            </a:pPr>
            <a:r>
              <a:rPr lang="en-US" sz="3500" b="1" i="1" dirty="0">
                <a:latin typeface="Times New Roman" panose="02020603050405020304" pitchFamily="18" charset="0"/>
                <a:cs typeface="Times New Roman" panose="02020603050405020304" pitchFamily="18" charset="0"/>
              </a:rPr>
              <a:t> </a:t>
            </a:r>
            <a:r>
              <a:rPr lang="en-US" sz="3500" i="1" dirty="0">
                <a:latin typeface="Times New Roman" panose="02020603050405020304" pitchFamily="18" charset="0"/>
                <a:cs typeface="Times New Roman" panose="02020603050405020304" pitchFamily="18" charset="0"/>
              </a:rPr>
              <a:t>Or, F= µ N   Or, µ= F/N</a:t>
            </a:r>
          </a:p>
          <a:p>
            <a:pPr algn="just"/>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Here</a:t>
            </a:r>
            <a:r>
              <a:rPr lang="en-US" sz="2800" dirty="0">
                <a:latin typeface="Times New Roman" panose="02020603050405020304" pitchFamily="18" charset="0"/>
                <a:cs typeface="Times New Roman" panose="02020603050405020304" pitchFamily="18" charset="0"/>
              </a:rPr>
              <a:t>, µ is the proportionate constant known as </a:t>
            </a:r>
            <a:r>
              <a:rPr lang="en-US" sz="2800" b="1" i="1" dirty="0">
                <a:latin typeface="Times New Roman" panose="02020603050405020304" pitchFamily="18" charset="0"/>
                <a:cs typeface="Times New Roman" panose="02020603050405020304" pitchFamily="18" charset="0"/>
              </a:rPr>
              <a:t>co-efficient of friction</a:t>
            </a:r>
            <a:r>
              <a:rPr lang="en-US" sz="2800" dirty="0">
                <a:latin typeface="Times New Roman" panose="02020603050405020304" pitchFamily="18" charset="0"/>
                <a:cs typeface="Times New Roman" panose="02020603050405020304" pitchFamily="18" charset="0"/>
              </a:rPr>
              <a:t>. Thus, co-efficient of friction can also be defined as the ratio between frictional force and perpendicular force of a material. </a:t>
            </a:r>
            <a:r>
              <a:rPr lang="en-US" sz="2800" dirty="0" smtClean="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µ= </a:t>
            </a:r>
            <a:r>
              <a:rPr lang="en-US" sz="2800" i="1" dirty="0" smtClean="0">
                <a:latin typeface="Times New Roman" panose="02020603050405020304" pitchFamily="18" charset="0"/>
                <a:cs typeface="Times New Roman" panose="02020603050405020304" pitchFamily="18" charset="0"/>
              </a:rPr>
              <a:t>F/N)</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Frictional intensity of textile </a:t>
            </a:r>
            <a:r>
              <a:rPr lang="en-US" sz="2800" dirty="0" err="1">
                <a:latin typeface="Times New Roman" panose="02020603050405020304" pitchFamily="18" charset="0"/>
                <a:cs typeface="Times New Roman" panose="02020603050405020304" pitchFamily="18" charset="0"/>
              </a:rPr>
              <a:t>fibres</a:t>
            </a:r>
            <a:r>
              <a:rPr lang="en-US" sz="2800" dirty="0">
                <a:latin typeface="Times New Roman" panose="02020603050405020304" pitchFamily="18" charset="0"/>
                <a:cs typeface="Times New Roman" panose="02020603050405020304" pitchFamily="18" charset="0"/>
              </a:rPr>
              <a:t> depends on the difference between µs and µk (µs-µk), where µs is always higher than µk. If the difference is high, then the fabric becomes slippery and if the difference is less, then the fabric becomes rough.</a:t>
            </a:r>
          </a:p>
          <a:p>
            <a:endParaRPr lang="en-US" dirty="0"/>
          </a:p>
        </p:txBody>
      </p:sp>
    </p:spTree>
    <p:extLst>
      <p:ext uri="{BB962C8B-B14F-4D97-AF65-F5344CB8AC3E}">
        <p14:creationId xmlns:p14="http://schemas.microsoft.com/office/powerpoint/2010/main" val="7961005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Some typical values of µs and µk</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479343"/>
              </p:ext>
            </p:extLst>
          </p:nvPr>
        </p:nvGraphicFramePr>
        <p:xfrm>
          <a:off x="2070848" y="2171700"/>
          <a:ext cx="8323728" cy="3995904"/>
        </p:xfrm>
        <a:graphic>
          <a:graphicData uri="http://schemas.openxmlformats.org/drawingml/2006/table">
            <a:tbl>
              <a:tblPr firstRow="1" firstCol="1" lastRow="1" lastCol="1" bandRow="1" bandCol="1">
                <a:tableStyleId>{5940675A-B579-460E-94D1-54222C63F5DA}</a:tableStyleId>
              </a:tblPr>
              <a:tblGrid>
                <a:gridCol w="2847591"/>
                <a:gridCol w="2847591"/>
                <a:gridCol w="1314273"/>
                <a:gridCol w="1314273"/>
              </a:tblGrid>
              <a:tr h="705971">
                <a:tc gridSpan="2">
                  <a:txBody>
                    <a:bodyPr/>
                    <a:lstStyle/>
                    <a:p>
                      <a:pPr marL="0" marR="0" algn="ctr">
                        <a:spcBef>
                          <a:spcPts val="0"/>
                        </a:spcBef>
                        <a:spcAft>
                          <a:spcPts val="0"/>
                        </a:spcAft>
                      </a:pPr>
                      <a:r>
                        <a:rPr lang="en-US" sz="3200" b="1" i="1" dirty="0">
                          <a:effectLst/>
                          <a:latin typeface="Times New Roman" panose="02020603050405020304" pitchFamily="18" charset="0"/>
                          <a:cs typeface="Times New Roman" panose="02020603050405020304" pitchFamily="18" charset="0"/>
                        </a:rPr>
                        <a:t>Friction between</a:t>
                      </a:r>
                    </a:p>
                    <a:p>
                      <a:pPr marL="0" marR="0" algn="ctr">
                        <a:spcBef>
                          <a:spcPts val="0"/>
                        </a:spcBef>
                        <a:spcAft>
                          <a:spcPts val="0"/>
                        </a:spcAft>
                      </a:pPr>
                      <a:r>
                        <a:rPr lang="en-US" sz="3200" b="1" i="1" dirty="0" err="1">
                          <a:effectLst/>
                          <a:latin typeface="Times New Roman" panose="02020603050405020304" pitchFamily="18" charset="0"/>
                          <a:cs typeface="Times New Roman" panose="02020603050405020304" pitchFamily="18" charset="0"/>
                        </a:rPr>
                        <a:t>fibre</a:t>
                      </a:r>
                      <a:r>
                        <a:rPr lang="en-US" sz="3200" b="1" i="1" dirty="0">
                          <a:effectLst/>
                          <a:latin typeface="Times New Roman" panose="02020603050405020304" pitchFamily="18" charset="0"/>
                          <a:cs typeface="Times New Roman" panose="02020603050405020304" pitchFamily="18" charset="0"/>
                        </a:rPr>
                        <a:t> on </a:t>
                      </a:r>
                      <a:r>
                        <a:rPr lang="en-US" sz="3200" b="1" i="1" dirty="0" err="1">
                          <a:effectLst/>
                          <a:latin typeface="Times New Roman" panose="02020603050405020304" pitchFamily="18" charset="0"/>
                          <a:cs typeface="Times New Roman" panose="02020603050405020304" pitchFamily="18" charset="0"/>
                        </a:rPr>
                        <a:t>fibre</a:t>
                      </a:r>
                      <a:endPar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3200" b="1" i="1" dirty="0">
                          <a:effectLst/>
                          <a:latin typeface="Times New Roman" panose="02020603050405020304" pitchFamily="18" charset="0"/>
                          <a:cs typeface="Times New Roman" panose="02020603050405020304" pitchFamily="18" charset="0"/>
                        </a:rPr>
                        <a:t>µs</a:t>
                      </a:r>
                      <a:endPar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b="1" i="1" dirty="0">
                          <a:effectLst/>
                          <a:latin typeface="Times New Roman" panose="02020603050405020304" pitchFamily="18" charset="0"/>
                          <a:cs typeface="Times New Roman" panose="02020603050405020304" pitchFamily="18" charset="0"/>
                        </a:rPr>
                        <a:t>µk</a:t>
                      </a:r>
                      <a:endPar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gridSpan="2">
                  <a:txBody>
                    <a:bodyPr/>
                    <a:lstStyle/>
                    <a:p>
                      <a:pPr marL="0" marR="0" indent="-6858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Rayon on rayon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0.35</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0.26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gridSpan="2">
                  <a:txBody>
                    <a:bodyPr/>
                    <a:lstStyle/>
                    <a:p>
                      <a:pPr marL="0" marR="0" indent="-6858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Nylon on nylon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0.47</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0.40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gridSpan="2">
                  <a:txBody>
                    <a:bodyPr/>
                    <a:lstStyle/>
                    <a:p>
                      <a:pPr marL="0" marR="0" indent="-6858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Polyester on polyester</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0.15</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0.12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gridSpan="2">
                  <a:txBody>
                    <a:bodyPr/>
                    <a:lstStyle/>
                    <a:p>
                      <a:pPr marL="0" marR="0" indent="-6858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Cotton on cotton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0.51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0.26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rowSpan="2">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Wool on wool</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with scale</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0.13</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0.11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503424">
                <a:tc vMerge="1">
                  <a:txBody>
                    <a:bodyPr/>
                    <a:lstStyle/>
                    <a:p>
                      <a:endParaRPr lang="en-US"/>
                    </a:p>
                  </a:txBody>
                  <a:tcP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against scale</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a:effectLst/>
                          <a:latin typeface="Times New Roman" panose="02020603050405020304" pitchFamily="18" charset="0"/>
                          <a:cs typeface="Times New Roman" panose="02020603050405020304" pitchFamily="18" charset="0"/>
                        </a:rPr>
                        <a:t>0.61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dirty="0">
                          <a:effectLst/>
                          <a:latin typeface="Times New Roman" panose="02020603050405020304" pitchFamily="18" charset="0"/>
                          <a:cs typeface="Times New Roman" panose="02020603050405020304" pitchFamily="18" charset="0"/>
                        </a:rPr>
                        <a:t>0.38</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4223851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Times New Roman" panose="02020603050405020304" pitchFamily="18" charset="0"/>
                <a:cs typeface="Times New Roman" panose="02020603050405020304" pitchFamily="18" charset="0"/>
              </a:rPr>
              <a:t>Methods of measuring co-efficient of friction</a:t>
            </a:r>
            <a:r>
              <a:rPr lang="en-US" sz="4900" i="1" dirty="0">
                <a:latin typeface="Times New Roman" panose="02020603050405020304" pitchFamily="18" charset="0"/>
                <a:cs typeface="Times New Roman" panose="02020603050405020304" pitchFamily="18" charset="0"/>
              </a:rPr>
              <a:t> </a:t>
            </a:r>
            <a:r>
              <a:rPr lang="en-US" dirty="0"/>
              <a:t/>
            </a:r>
            <a:br>
              <a:rPr lang="en-US" dirty="0"/>
            </a:br>
            <a:endParaRPr lang="en-US" dirty="0"/>
          </a:p>
        </p:txBody>
      </p:sp>
      <p:sp>
        <p:nvSpPr>
          <p:cNvPr id="3" name="Content Placeholder 2"/>
          <p:cNvSpPr>
            <a:spLocks noGrp="1"/>
          </p:cNvSpPr>
          <p:nvPr>
            <p:ph idx="1"/>
          </p:nvPr>
        </p:nvSpPr>
        <p:spPr>
          <a:xfrm>
            <a:off x="1371600" y="2285999"/>
            <a:ext cx="10287000" cy="4437530"/>
          </a:xfrm>
        </p:spPr>
        <p:txBody>
          <a:bodyPr>
            <a:normAutofit fontScale="92500" lnSpcReduction="10000"/>
          </a:bodyPr>
          <a:lstStyle/>
          <a:p>
            <a:pPr marL="0" indent="0">
              <a:buNone/>
            </a:pPr>
            <a:r>
              <a:rPr lang="en-US" sz="2800" dirty="0">
                <a:latin typeface="Times New Roman" panose="02020603050405020304" pitchFamily="18" charset="0"/>
                <a:cs typeface="Times New Roman" panose="02020603050405020304" pitchFamily="18" charset="0"/>
              </a:rPr>
              <a:t>Capstan method is most commonly used to measure co-efficient of friction. Capstan method can be classified into two </a:t>
            </a:r>
            <a:r>
              <a:rPr lang="en-US" sz="2800" dirty="0" smtClean="0">
                <a:latin typeface="Times New Roman" panose="02020603050405020304" pitchFamily="18" charset="0"/>
                <a:cs typeface="Times New Roman" panose="02020603050405020304" pitchFamily="18" charset="0"/>
              </a:rPr>
              <a:t>classes-</a:t>
            </a:r>
            <a:endParaRPr lang="en-US" sz="28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800" dirty="0">
                <a:latin typeface="Times New Roman" panose="02020603050405020304" pitchFamily="18" charset="0"/>
                <a:cs typeface="Times New Roman" panose="02020603050405020304" pitchFamily="18" charset="0"/>
              </a:rPr>
              <a:t>Static capstan method</a:t>
            </a:r>
          </a:p>
          <a:p>
            <a:pPr marL="457200" lvl="0" indent="-457200">
              <a:buFont typeface="+mj-lt"/>
              <a:buAutoNum type="arabicPeriod"/>
            </a:pPr>
            <a:r>
              <a:rPr lang="en-US" sz="2800" dirty="0">
                <a:latin typeface="Times New Roman" panose="02020603050405020304" pitchFamily="18" charset="0"/>
                <a:cs typeface="Times New Roman" panose="02020603050405020304" pitchFamily="18" charset="0"/>
              </a:rPr>
              <a:t>Dynamic capstan </a:t>
            </a:r>
            <a:r>
              <a:rPr lang="en-US" sz="2800" dirty="0" smtClean="0">
                <a:latin typeface="Times New Roman" panose="02020603050405020304" pitchFamily="18" charset="0"/>
                <a:cs typeface="Times New Roman" panose="02020603050405020304" pitchFamily="18" charset="0"/>
              </a:rPr>
              <a:t>method</a:t>
            </a:r>
          </a:p>
          <a:p>
            <a:pPr marL="457200" lvl="0"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0" lvl="0" indent="0">
              <a:buNone/>
            </a:pPr>
            <a:r>
              <a:rPr lang="en-US" sz="2800" dirty="0">
                <a:latin typeface="Times New Roman" panose="02020603050405020304" pitchFamily="18" charset="0"/>
                <a:cs typeface="Times New Roman" panose="02020603050405020304" pitchFamily="18" charset="0"/>
              </a:rPr>
              <a:t>Other methods- </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Buckle &amp; Pollitt’s method</a:t>
            </a:r>
          </a:p>
          <a:p>
            <a:pPr marL="514350" lvl="0" indent="-514350">
              <a:buFont typeface="+mj-lt"/>
              <a:buAutoNum type="arabicPeriod"/>
            </a:pPr>
            <a:r>
              <a:rPr lang="en-US" sz="2800" dirty="0" err="1">
                <a:latin typeface="Times New Roman" panose="02020603050405020304" pitchFamily="18" charset="0"/>
                <a:cs typeface="Times New Roman" panose="02020603050405020304" pitchFamily="18" charset="0"/>
              </a:rPr>
              <a:t>Abboh</a:t>
            </a:r>
            <a:r>
              <a:rPr lang="en-US" sz="2800" dirty="0">
                <a:latin typeface="Times New Roman" panose="02020603050405020304" pitchFamily="18" charset="0"/>
                <a:cs typeface="Times New Roman" panose="02020603050405020304" pitchFamily="18" charset="0"/>
              </a:rPr>
              <a:t> &amp; Grasberg method</a:t>
            </a:r>
          </a:p>
          <a:p>
            <a:pPr marL="514350" lvl="0" indent="-514350">
              <a:buFont typeface="+mj-lt"/>
              <a:buAutoNum type="arabicPeriod"/>
            </a:pPr>
            <a:r>
              <a:rPr lang="en-US" sz="2800" dirty="0" err="1">
                <a:latin typeface="Times New Roman" panose="02020603050405020304" pitchFamily="18" charset="0"/>
                <a:cs typeface="Times New Roman" panose="02020603050405020304" pitchFamily="18" charset="0"/>
              </a:rPr>
              <a:t>Gutheric</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Olivers</a:t>
            </a:r>
            <a:r>
              <a:rPr lang="en-US" sz="2800" dirty="0">
                <a:latin typeface="Times New Roman" panose="02020603050405020304" pitchFamily="18" charset="0"/>
                <a:cs typeface="Times New Roman" panose="02020603050405020304" pitchFamily="18" charset="0"/>
              </a:rPr>
              <a:t> method</a:t>
            </a:r>
          </a:p>
          <a:p>
            <a:endParaRPr lang="en-US" dirty="0"/>
          </a:p>
        </p:txBody>
      </p:sp>
    </p:spTree>
    <p:extLst>
      <p:ext uri="{BB962C8B-B14F-4D97-AF65-F5344CB8AC3E}">
        <p14:creationId xmlns:p14="http://schemas.microsoft.com/office/powerpoint/2010/main" val="41003214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871" y="2770093"/>
            <a:ext cx="8444752" cy="2864223"/>
          </a:xfrm>
        </p:spPr>
        <p:txBody>
          <a:bodyPr>
            <a:normAutofit/>
          </a:bodyPr>
          <a:lstStyle/>
          <a:p>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348294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latin typeface="Andalus" panose="02020603050405020304" pitchFamily="18" charset="-78"/>
                <a:cs typeface="Andalus" panose="02020603050405020304" pitchFamily="18" charset="-78"/>
              </a:rPr>
              <a:t>Lecture </a:t>
            </a:r>
            <a:r>
              <a:rPr lang="en-US" sz="7200" dirty="0" smtClean="0">
                <a:latin typeface="Andalus" panose="02020603050405020304" pitchFamily="18" charset="-78"/>
                <a:cs typeface="Andalus" panose="02020603050405020304" pitchFamily="18" charset="-78"/>
              </a:rPr>
              <a:t>01</a:t>
            </a:r>
            <a:endParaRPr lang="en-US" sz="7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5145554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latin typeface="Andalus" panose="02020603050405020304" pitchFamily="18" charset="-78"/>
                <a:cs typeface="Andalus" panose="02020603050405020304" pitchFamily="18" charset="-78"/>
              </a:rPr>
              <a:t>Lecture 03</a:t>
            </a:r>
            <a:endParaRPr lang="en-US" sz="7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6472268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Static capstan method:</a:t>
            </a:r>
            <a:r>
              <a:rPr lang="en-US" dirty="0"/>
              <a:t/>
            </a:r>
            <a:br>
              <a:rPr lang="en-US" dirty="0"/>
            </a:br>
            <a:endParaRPr lang="en-US" dirty="0"/>
          </a:p>
        </p:txBody>
      </p:sp>
      <p:sp>
        <p:nvSpPr>
          <p:cNvPr id="3" name="Content Placeholder 2"/>
          <p:cNvSpPr>
            <a:spLocks noGrp="1"/>
          </p:cNvSpPr>
          <p:nvPr>
            <p:ph idx="1"/>
          </p:nvPr>
        </p:nvSpPr>
        <p:spPr>
          <a:xfrm>
            <a:off x="1169894" y="1775012"/>
            <a:ext cx="10717306" cy="4092388"/>
          </a:xfrm>
        </p:spPr>
        <p:txBody>
          <a:bodyPr/>
          <a:lstStyle/>
          <a:p>
            <a:pPr marL="0" indent="0" algn="just">
              <a:buNone/>
            </a:pPr>
            <a:r>
              <a:rPr lang="en-US" sz="2800" dirty="0">
                <a:latin typeface="Times New Roman" panose="02020603050405020304" pitchFamily="18" charset="0"/>
                <a:cs typeface="Times New Roman" panose="02020603050405020304" pitchFamily="18" charset="0"/>
              </a:rPr>
              <a:t>A static form of the method is illustrated in Fig. (a). In this method, a loop of yarn is placed over the guide and a small load placed on one side. The load on the other side is then decreased until slippage commences. </a:t>
            </a:r>
          </a:p>
          <a:p>
            <a:endParaRPr lang="en-US" dirty="0"/>
          </a:p>
        </p:txBody>
      </p:sp>
      <p:pic>
        <p:nvPicPr>
          <p:cNvPr id="5" name="Picture 4"/>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4591399" y="3260912"/>
            <a:ext cx="3874295" cy="3597088"/>
          </a:xfrm>
          <a:prstGeom prst="rect">
            <a:avLst/>
          </a:prstGeom>
        </p:spPr>
      </p:pic>
    </p:spTree>
    <p:extLst>
      <p:ext uri="{BB962C8B-B14F-4D97-AF65-F5344CB8AC3E}">
        <p14:creationId xmlns:p14="http://schemas.microsoft.com/office/powerpoint/2010/main" val="7973443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Static capstan method:</a:t>
            </a:r>
            <a:r>
              <a:rPr lang="en-US" dirty="0"/>
              <a:t/>
            </a:r>
            <a:br>
              <a:rPr lang="en-US" dirty="0"/>
            </a:br>
            <a:endParaRPr lang="en-US" dirty="0"/>
          </a:p>
        </p:txBody>
      </p:sp>
      <p:sp>
        <p:nvSpPr>
          <p:cNvPr id="3" name="Content Placeholder 2"/>
          <p:cNvSpPr>
            <a:spLocks noGrp="1"/>
          </p:cNvSpPr>
          <p:nvPr>
            <p:ph idx="1"/>
          </p:nvPr>
        </p:nvSpPr>
        <p:spPr>
          <a:xfrm>
            <a:off x="1169894" y="1775012"/>
            <a:ext cx="10717306" cy="4092388"/>
          </a:xfrm>
        </p:spPr>
        <p:txBody>
          <a:bodyPr/>
          <a:lstStyle/>
          <a:p>
            <a:pPr marL="0" indent="0" algn="just">
              <a:buNone/>
            </a:pPr>
            <a:r>
              <a:rPr lang="en-US" sz="2800" dirty="0" smtClean="0">
                <a:latin typeface="Times New Roman" panose="02020603050405020304" pitchFamily="18" charset="0"/>
                <a:cs typeface="Times New Roman" panose="02020603050405020304" pitchFamily="18" charset="0"/>
              </a:rPr>
              <a:t>If </a:t>
            </a:r>
            <a:r>
              <a:rPr lang="en-US" sz="2800" dirty="0">
                <a:latin typeface="Times New Roman" panose="02020603050405020304" pitchFamily="18" charset="0"/>
                <a:cs typeface="Times New Roman" panose="02020603050405020304" pitchFamily="18" charset="0"/>
              </a:rPr>
              <a:t>the yarn incoming tension (T</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leaving tension (T</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angle(</a:t>
            </a:r>
            <a:r>
              <a:rPr lang="el-GR" sz="2800" dirty="0" smtClean="0">
                <a:latin typeface="Times New Roman" panose="02020603050405020304" pitchFamily="18" charset="0"/>
                <a:cs typeface="Times New Roman" panose="02020603050405020304" pitchFamily="18" charset="0"/>
              </a:rPr>
              <a:t>θ</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those tension(T</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&gt;T</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are measured and the coefficient of friction is calculated from the </a:t>
            </a:r>
            <a:r>
              <a:rPr lang="en-US" sz="2800" dirty="0" err="1">
                <a:latin typeface="Times New Roman" panose="02020603050405020304" pitchFamily="18" charset="0"/>
                <a:cs typeface="Times New Roman" panose="02020603050405020304" pitchFamily="18" charset="0"/>
              </a:rPr>
              <a:t>Amonton’s</a:t>
            </a:r>
            <a:r>
              <a:rPr lang="en-US" sz="2800" dirty="0">
                <a:latin typeface="Times New Roman" panose="02020603050405020304" pitchFamily="18" charset="0"/>
                <a:cs typeface="Times New Roman" panose="02020603050405020304" pitchFamily="18" charset="0"/>
              </a:rPr>
              <a:t> law, according to the following equation:</a:t>
            </a:r>
          </a:p>
          <a:p>
            <a:endParaRPr lang="en-US" dirty="0"/>
          </a:p>
        </p:txBody>
      </p:sp>
      <p:pic>
        <p:nvPicPr>
          <p:cNvPr id="4" name="Picture 3" descr="https://textilestudycenter.com/wp-content/uploads/2018/09/Static-capstan-method.jpg"/>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71600" y="3455895"/>
            <a:ext cx="6763871" cy="1791120"/>
          </a:xfrm>
          <a:prstGeom prst="rect">
            <a:avLst/>
          </a:prstGeom>
          <a:noFill/>
          <a:ln>
            <a:noFill/>
          </a:ln>
        </p:spPr>
      </p:pic>
      <p:pic>
        <p:nvPicPr>
          <p:cNvPr id="5" name="Picture 4"/>
          <p:cNvPicPr>
            <a:picLocks noChangeAspect="1"/>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4581700" y="3133165"/>
            <a:ext cx="3893694" cy="3724835"/>
          </a:xfrm>
          <a:prstGeom prst="rect">
            <a:avLst/>
          </a:prstGeom>
        </p:spPr>
      </p:pic>
    </p:spTree>
    <p:extLst>
      <p:ext uri="{BB962C8B-B14F-4D97-AF65-F5344CB8AC3E}">
        <p14:creationId xmlns:p14="http://schemas.microsoft.com/office/powerpoint/2010/main" val="12448506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Dynamic capstan </a:t>
            </a:r>
            <a:r>
              <a:rPr lang="en-US" dirty="0" smtClean="0">
                <a:latin typeface="Times New Roman" panose="02020603050405020304" pitchFamily="18" charset="0"/>
                <a:cs typeface="Times New Roman" panose="02020603050405020304" pitchFamily="18" charset="0"/>
              </a:rPr>
              <a:t>method</a:t>
            </a:r>
            <a:r>
              <a:rPr lang="en-US" dirty="0"/>
              <a:t/>
            </a:r>
            <a:br>
              <a:rPr lang="en-US" dirty="0"/>
            </a:br>
            <a:endParaRPr lang="en-US" dirty="0"/>
          </a:p>
        </p:txBody>
      </p:sp>
      <p:sp>
        <p:nvSpPr>
          <p:cNvPr id="3" name="Content Placeholder 2"/>
          <p:cNvSpPr>
            <a:spLocks noGrp="1"/>
          </p:cNvSpPr>
          <p:nvPr>
            <p:ph idx="1"/>
          </p:nvPr>
        </p:nvSpPr>
        <p:spPr>
          <a:xfrm>
            <a:off x="874059" y="1694329"/>
            <a:ext cx="11066929" cy="4173071"/>
          </a:xfrm>
        </p:spPr>
        <p:txBody>
          <a:bodyPr/>
          <a:lstStyle/>
          <a:p>
            <a:pPr marL="0" indent="0" algn="just">
              <a:buNone/>
            </a:pPr>
            <a:r>
              <a:rPr lang="en-US" sz="2800" dirty="0">
                <a:latin typeface="Times New Roman" panose="02020603050405020304" pitchFamily="18" charset="0"/>
                <a:cs typeface="Times New Roman" panose="02020603050405020304" pitchFamily="18" charset="0"/>
              </a:rPr>
              <a:t>A dynamic form of the method is illustrated in Fig. (b). In this method, a yarn is running continuously over the guide. If the yarn incoming tension (T</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leaving tension (T</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angle </a:t>
            </a:r>
            <a:r>
              <a:rPr lang="en-US" sz="2800" dirty="0" smtClean="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θ</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those tension (T</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&gt;T</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are measured and the coefficient of friction is calculated the from </a:t>
            </a:r>
            <a:r>
              <a:rPr lang="en-US" sz="2800" dirty="0" err="1">
                <a:latin typeface="Times New Roman" panose="02020603050405020304" pitchFamily="18" charset="0"/>
                <a:cs typeface="Times New Roman" panose="02020603050405020304" pitchFamily="18" charset="0"/>
              </a:rPr>
              <a:t>Amonton’s</a:t>
            </a:r>
            <a:r>
              <a:rPr lang="en-US" sz="2800" dirty="0">
                <a:latin typeface="Times New Roman" panose="02020603050405020304" pitchFamily="18" charset="0"/>
                <a:cs typeface="Times New Roman" panose="02020603050405020304" pitchFamily="18" charset="0"/>
              </a:rPr>
              <a:t> law, according to the following equation:</a:t>
            </a:r>
          </a:p>
          <a:p>
            <a:endParaRPr lang="en-US" dirty="0"/>
          </a:p>
        </p:txBody>
      </p:sp>
      <p:pic>
        <p:nvPicPr>
          <p:cNvPr id="4" name="Picture 3" descr="https://textilestudycenter.com/wp-content/uploads/2018/09/Static-capstan-method.jpg"/>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40541" y="4356848"/>
            <a:ext cx="6010835" cy="1909482"/>
          </a:xfrm>
          <a:prstGeom prst="rect">
            <a:avLst/>
          </a:prstGeom>
          <a:noFill/>
          <a:ln>
            <a:noFill/>
          </a:ln>
        </p:spPr>
      </p:pic>
      <p:pic>
        <p:nvPicPr>
          <p:cNvPr id="5" name="Picture 4"/>
          <p:cNvPicPr>
            <a:picLocks noChangeAspect="1"/>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7100047" y="3429000"/>
            <a:ext cx="4424082" cy="3428999"/>
          </a:xfrm>
          <a:prstGeom prst="rect">
            <a:avLst/>
          </a:prstGeom>
        </p:spPr>
      </p:pic>
    </p:spTree>
    <p:extLst>
      <p:ext uri="{BB962C8B-B14F-4D97-AF65-F5344CB8AC3E}">
        <p14:creationId xmlns:p14="http://schemas.microsoft.com/office/powerpoint/2010/main" val="40664700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Importance of friction in Textile Industry</a:t>
            </a:r>
          </a:p>
        </p:txBody>
      </p:sp>
      <p:sp>
        <p:nvSpPr>
          <p:cNvPr id="3" name="Content Placeholder 2"/>
          <p:cNvSpPr>
            <a:spLocks noGrp="1"/>
          </p:cNvSpPr>
          <p:nvPr>
            <p:ph idx="1"/>
          </p:nvPr>
        </p:nvSpPr>
        <p:spPr>
          <a:xfrm>
            <a:off x="1371599" y="2286000"/>
            <a:ext cx="10246659" cy="4343400"/>
          </a:xfrm>
        </p:spPr>
        <p:txBody>
          <a:bodyPr>
            <a:normAutofit/>
          </a:bodyPr>
          <a:lstStyle/>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Friction holds the </a:t>
            </a:r>
            <a:r>
              <a:rPr lang="en-US" sz="3000" dirty="0" err="1">
                <a:latin typeface="Times New Roman" panose="02020603050405020304" pitchFamily="18" charset="0"/>
                <a:cs typeface="Times New Roman" panose="02020603050405020304" pitchFamily="18" charset="0"/>
              </a:rPr>
              <a:t>fibre</a:t>
            </a:r>
            <a:r>
              <a:rPr lang="en-US" sz="3000" dirty="0">
                <a:latin typeface="Times New Roman" panose="02020603050405020304" pitchFamily="18" charset="0"/>
                <a:cs typeface="Times New Roman" panose="02020603050405020304" pitchFamily="18" charset="0"/>
              </a:rPr>
              <a:t> in a sliver and hence material does not break due to self weight.</a:t>
            </a:r>
          </a:p>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Friction helps in drafting and drawing process.</a:t>
            </a:r>
          </a:p>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Uniform tension can be maintained in winding and warping because of friction.</a:t>
            </a:r>
          </a:p>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Friction helps in twisting during spinning.</a:t>
            </a:r>
          </a:p>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Friction modifies the </a:t>
            </a:r>
            <a:r>
              <a:rPr lang="en-US" sz="3000" dirty="0" err="1">
                <a:latin typeface="Times New Roman" panose="02020603050405020304" pitchFamily="18" charset="0"/>
                <a:cs typeface="Times New Roman" panose="02020603050405020304" pitchFamily="18" charset="0"/>
              </a:rPr>
              <a:t>lustre</a:t>
            </a:r>
            <a:r>
              <a:rPr lang="en-US" sz="3000" dirty="0">
                <a:latin typeface="Times New Roman" panose="02020603050405020304" pitchFamily="18" charset="0"/>
                <a:cs typeface="Times New Roman" panose="02020603050405020304" pitchFamily="18" charset="0"/>
              </a:rPr>
              <a:t> and appearance of a cloth</a:t>
            </a:r>
          </a:p>
          <a:p>
            <a:pPr marL="457200" lvl="0" indent="-457200" algn="just">
              <a:buFont typeface="+mj-lt"/>
              <a:buAutoNum type="arabicPeriod"/>
            </a:pPr>
            <a:r>
              <a:rPr lang="en-US" sz="3000" dirty="0">
                <a:latin typeface="Times New Roman" panose="02020603050405020304" pitchFamily="18" charset="0"/>
                <a:cs typeface="Times New Roman" panose="02020603050405020304" pitchFamily="18" charset="0"/>
              </a:rPr>
              <a:t>Friction makes more clean yarn.</a:t>
            </a:r>
          </a:p>
          <a:p>
            <a:endParaRPr lang="en-US" dirty="0"/>
          </a:p>
        </p:txBody>
      </p:sp>
    </p:spTree>
    <p:extLst>
      <p:ext uri="{BB962C8B-B14F-4D97-AF65-F5344CB8AC3E}">
        <p14:creationId xmlns:p14="http://schemas.microsoft.com/office/powerpoint/2010/main" val="20761646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Times New Roman" panose="02020603050405020304" pitchFamily="18" charset="0"/>
                <a:cs typeface="Times New Roman" panose="02020603050405020304" pitchFamily="18" charset="0"/>
              </a:rPr>
              <a:t>Problems of friction in Textile Industry</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a:xfrm>
            <a:off x="1371599" y="2286000"/>
            <a:ext cx="10098741" cy="4235824"/>
          </a:xfrm>
        </p:spPr>
        <p:txBody>
          <a:bodyPr>
            <a:normAutofit/>
          </a:bodyPr>
          <a:lstStyle/>
          <a:p>
            <a:pPr marL="457200" lvl="0" indent="-457200" algn="just">
              <a:buFont typeface="+mj-lt"/>
              <a:buAutoNum type="arabicPeriod"/>
            </a:pPr>
            <a:r>
              <a:rPr lang="en-US" sz="3200" dirty="0">
                <a:latin typeface="Times New Roman" panose="02020603050405020304" pitchFamily="18" charset="0"/>
                <a:cs typeface="Times New Roman" panose="02020603050405020304" pitchFamily="18" charset="0"/>
              </a:rPr>
              <a:t>Fiber friction can lead to damage of fiber surface;   it weakens the fibers, even causes breakage of fibers.</a:t>
            </a:r>
          </a:p>
          <a:p>
            <a:pPr marL="457200" lvl="0" indent="-457200" algn="just">
              <a:buFont typeface="+mj-lt"/>
              <a:buAutoNum type="arabicPeriod"/>
            </a:pPr>
            <a:r>
              <a:rPr lang="en-US" sz="3200" dirty="0">
                <a:latin typeface="Times New Roman" panose="02020603050405020304" pitchFamily="18" charset="0"/>
                <a:cs typeface="Times New Roman" panose="02020603050405020304" pitchFamily="18" charset="0"/>
              </a:rPr>
              <a:t>Friction causes </a:t>
            </a:r>
            <a:r>
              <a:rPr lang="en-US" sz="3200" dirty="0" err="1">
                <a:latin typeface="Times New Roman" panose="02020603050405020304" pitchFamily="18" charset="0"/>
                <a:cs typeface="Times New Roman" panose="02020603050405020304" pitchFamily="18" charset="0"/>
              </a:rPr>
              <a:t>neps</a:t>
            </a:r>
            <a:r>
              <a:rPr lang="en-US" sz="3200" dirty="0">
                <a:latin typeface="Times New Roman" panose="02020603050405020304" pitchFamily="18" charset="0"/>
                <a:cs typeface="Times New Roman" panose="02020603050405020304" pitchFamily="18" charset="0"/>
              </a:rPr>
              <a:t> formation.</a:t>
            </a:r>
          </a:p>
          <a:p>
            <a:pPr marL="457200" lvl="0" indent="-457200" algn="just">
              <a:buFont typeface="+mj-lt"/>
              <a:buAutoNum type="arabicPeriod"/>
            </a:pPr>
            <a:r>
              <a:rPr lang="en-US" sz="3200" dirty="0">
                <a:latin typeface="Times New Roman" panose="02020603050405020304" pitchFamily="18" charset="0"/>
                <a:cs typeface="Times New Roman" panose="02020603050405020304" pitchFamily="18" charset="0"/>
              </a:rPr>
              <a:t>Over friction causes high breakage of yarn in weaving.</a:t>
            </a:r>
          </a:p>
          <a:p>
            <a:pPr marL="457200" lvl="0" indent="-457200" algn="just">
              <a:buFont typeface="+mj-lt"/>
              <a:buAutoNum type="arabicPeriod"/>
            </a:pPr>
            <a:r>
              <a:rPr lang="en-US" sz="3200" dirty="0">
                <a:latin typeface="Times New Roman" panose="02020603050405020304" pitchFamily="18" charset="0"/>
                <a:cs typeface="Times New Roman" panose="02020603050405020304" pitchFamily="18" charset="0"/>
              </a:rPr>
              <a:t>Due to friction handle properties of fabric will be changed.</a:t>
            </a:r>
          </a:p>
          <a:p>
            <a:endParaRPr lang="en-US" dirty="0"/>
          </a:p>
        </p:txBody>
      </p:sp>
    </p:spTree>
    <p:extLst>
      <p:ext uri="{BB962C8B-B14F-4D97-AF65-F5344CB8AC3E}">
        <p14:creationId xmlns:p14="http://schemas.microsoft.com/office/powerpoint/2010/main" val="18662431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Times New Roman" panose="02020603050405020304" pitchFamily="18" charset="0"/>
                <a:cs typeface="Times New Roman" panose="02020603050405020304" pitchFamily="18" charset="0"/>
              </a:rPr>
              <a:t>Problems of friction in Textile </a:t>
            </a:r>
            <a:r>
              <a:rPr lang="en-US" sz="4900" dirty="0" smtClean="0">
                <a:latin typeface="Times New Roman" panose="02020603050405020304" pitchFamily="18" charset="0"/>
                <a:cs typeface="Times New Roman" panose="02020603050405020304" pitchFamily="18" charset="0"/>
              </a:rPr>
              <a:t>Industry</a:t>
            </a:r>
            <a:r>
              <a:rPr lang="en-US" dirty="0"/>
              <a:t/>
            </a:r>
            <a:br>
              <a:rPr lang="en-US" dirty="0"/>
            </a:br>
            <a:endParaRPr lang="en-US" dirty="0"/>
          </a:p>
        </p:txBody>
      </p:sp>
      <p:sp>
        <p:nvSpPr>
          <p:cNvPr id="3" name="Content Placeholder 2"/>
          <p:cNvSpPr>
            <a:spLocks noGrp="1"/>
          </p:cNvSpPr>
          <p:nvPr>
            <p:ph idx="1"/>
          </p:nvPr>
        </p:nvSpPr>
        <p:spPr>
          <a:xfrm>
            <a:off x="1371600" y="2285999"/>
            <a:ext cx="10139082" cy="4020671"/>
          </a:xfrm>
        </p:spPr>
        <p:txBody>
          <a:bodyPr>
            <a:normAutofit/>
          </a:bodyPr>
          <a:lstStyle/>
          <a:p>
            <a:pPr marL="457200" lvl="0" indent="-457200" algn="just">
              <a:buFont typeface="+mj-lt"/>
              <a:buAutoNum type="arabicPeriod" startAt="5"/>
            </a:pPr>
            <a:r>
              <a:rPr lang="en-US" sz="3200" dirty="0" smtClean="0">
                <a:latin typeface="Times New Roman" panose="02020603050405020304" pitchFamily="18" charset="0"/>
                <a:cs typeface="Times New Roman" panose="02020603050405020304" pitchFamily="18" charset="0"/>
              </a:rPr>
              <a:t>Sometimes</a:t>
            </a:r>
            <a:r>
              <a:rPr lang="en-US" sz="3200" dirty="0">
                <a:latin typeface="Times New Roman" panose="02020603050405020304" pitchFamily="18" charset="0"/>
                <a:cs typeface="Times New Roman" panose="02020603050405020304" pitchFamily="18" charset="0"/>
              </a:rPr>
              <a:t>, due to friction textile materials may be elongated.</a:t>
            </a:r>
          </a:p>
          <a:p>
            <a:pPr marL="457200" lvl="0" indent="-457200" algn="just">
              <a:buFont typeface="+mj-lt"/>
              <a:buAutoNum type="arabicPeriod" startAt="5"/>
            </a:pPr>
            <a:r>
              <a:rPr lang="en-US" sz="3200" dirty="0">
                <a:latin typeface="Times New Roman" panose="02020603050405020304" pitchFamily="18" charset="0"/>
                <a:cs typeface="Times New Roman" panose="02020603050405020304" pitchFamily="18" charset="0"/>
              </a:rPr>
              <a:t>Friction causes yarn and fabric hairiness.</a:t>
            </a:r>
          </a:p>
          <a:p>
            <a:pPr marL="457200" lvl="0" indent="-457200" algn="just">
              <a:buFont typeface="+mj-lt"/>
              <a:buAutoNum type="arabicPeriod" startAt="5"/>
            </a:pPr>
            <a:r>
              <a:rPr lang="en-US" sz="3200" dirty="0">
                <a:latin typeface="Times New Roman" panose="02020603050405020304" pitchFamily="18" charset="0"/>
                <a:cs typeface="Times New Roman" panose="02020603050405020304" pitchFamily="18" charset="0"/>
              </a:rPr>
              <a:t>Friction causes static charge formation in textile material and therefore, dust, dirt etc. are attracted by the textile material and it becomes dirty.</a:t>
            </a:r>
          </a:p>
          <a:p>
            <a:pPr marL="457200" lvl="0" indent="-457200" algn="just">
              <a:buFont typeface="+mj-lt"/>
              <a:buAutoNum type="arabicPeriod" startAt="5"/>
            </a:pPr>
            <a:r>
              <a:rPr lang="en-US" sz="3200" dirty="0">
                <a:latin typeface="Times New Roman" panose="02020603050405020304" pitchFamily="18" charset="0"/>
                <a:cs typeface="Times New Roman" panose="02020603050405020304" pitchFamily="18" charset="0"/>
              </a:rPr>
              <a:t>Friction </a:t>
            </a:r>
            <a:r>
              <a:rPr lang="en-US" sz="3200" dirty="0" err="1">
                <a:latin typeface="Times New Roman" panose="02020603050405020304" pitchFamily="18" charset="0"/>
                <a:cs typeface="Times New Roman" panose="02020603050405020304" pitchFamily="18" charset="0"/>
              </a:rPr>
              <a:t>worns</a:t>
            </a:r>
            <a:r>
              <a:rPr lang="en-US" sz="3200" dirty="0">
                <a:latin typeface="Times New Roman" panose="02020603050405020304" pitchFamily="18" charset="0"/>
                <a:cs typeface="Times New Roman" panose="02020603050405020304" pitchFamily="18" charset="0"/>
              </a:rPr>
              <a:t> out different parts of a machine.  </a:t>
            </a:r>
          </a:p>
          <a:p>
            <a:endParaRPr lang="en-US" dirty="0"/>
          </a:p>
        </p:txBody>
      </p:sp>
    </p:spTree>
    <p:extLst>
      <p:ext uri="{BB962C8B-B14F-4D97-AF65-F5344CB8AC3E}">
        <p14:creationId xmlns:p14="http://schemas.microsoft.com/office/powerpoint/2010/main" val="21826508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Times New Roman" panose="02020603050405020304" pitchFamily="18" charset="0"/>
                <a:cs typeface="Times New Roman" panose="02020603050405020304" pitchFamily="18" charset="0"/>
              </a:rPr>
              <a:t>Minimization of frictional intensity of textile materials</a:t>
            </a:r>
            <a:r>
              <a:rPr lang="en-US" dirty="0"/>
              <a:t/>
            </a:r>
            <a:br>
              <a:rPr lang="en-US" dirty="0"/>
            </a:br>
            <a:endParaRPr lang="en-US" dirty="0"/>
          </a:p>
        </p:txBody>
      </p:sp>
      <p:sp>
        <p:nvSpPr>
          <p:cNvPr id="3" name="Content Placeholder 2"/>
          <p:cNvSpPr>
            <a:spLocks noGrp="1"/>
          </p:cNvSpPr>
          <p:nvPr>
            <p:ph idx="1"/>
          </p:nvPr>
        </p:nvSpPr>
        <p:spPr>
          <a:xfrm>
            <a:off x="1048870" y="2171701"/>
            <a:ext cx="10690411" cy="4524934"/>
          </a:xfrm>
        </p:spPr>
        <p:txBody>
          <a:bodyPr>
            <a:normAutofit fontScale="92500" lnSpcReduction="10000"/>
          </a:bodyPr>
          <a:lstStyle/>
          <a:p>
            <a:pPr algn="just">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The following steps may be taken to reduce the frictional intensity in textile </a:t>
            </a:r>
            <a:r>
              <a:rPr lang="en-US" sz="3200" dirty="0" smtClean="0">
                <a:latin typeface="Times New Roman" panose="02020603050405020304" pitchFamily="18" charset="0"/>
                <a:cs typeface="Times New Roman" panose="02020603050405020304" pitchFamily="18" charset="0"/>
              </a:rPr>
              <a:t>materials-</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en-US" sz="32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US" sz="3200" dirty="0">
                <a:latin typeface="Times New Roman" panose="02020603050405020304" pitchFamily="18" charset="0"/>
                <a:cs typeface="Times New Roman" panose="02020603050405020304" pitchFamily="18" charset="0"/>
              </a:rPr>
              <a:t>Sizing is done on warp yarn before weaving to reduce friction between adjacent yarns; as a result ends breakage rate during weaving becomes minimized.</a:t>
            </a:r>
          </a:p>
          <a:p>
            <a:pPr marL="514350" lvl="0" indent="-514350" algn="just">
              <a:buFont typeface="+mj-lt"/>
              <a:buAutoNum type="arabicPeriod"/>
            </a:pPr>
            <a:r>
              <a:rPr lang="en-US" sz="3200" dirty="0">
                <a:latin typeface="Times New Roman" panose="02020603050405020304" pitchFamily="18" charset="0"/>
                <a:cs typeface="Times New Roman" panose="02020603050405020304" pitchFamily="18" charset="0"/>
              </a:rPr>
              <a:t>Emulsion, oil, lubricants etc. are applied specially on jute in batching section to reduce the stiffness of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and thus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damage is reduced in processing. Thus, lubrication reduces the effect of friction.  </a:t>
            </a:r>
          </a:p>
          <a:p>
            <a:endParaRPr lang="en-US" dirty="0"/>
          </a:p>
        </p:txBody>
      </p:sp>
    </p:spTree>
    <p:extLst>
      <p:ext uri="{BB962C8B-B14F-4D97-AF65-F5344CB8AC3E}">
        <p14:creationId xmlns:p14="http://schemas.microsoft.com/office/powerpoint/2010/main" val="32961762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Times New Roman" panose="02020603050405020304" pitchFamily="18" charset="0"/>
                <a:cs typeface="Times New Roman" panose="02020603050405020304" pitchFamily="18" charset="0"/>
              </a:rPr>
              <a:t>Minimization of frictional intensity of textile materials</a:t>
            </a:r>
            <a:r>
              <a:rPr lang="en-US" dirty="0"/>
              <a:t/>
            </a:r>
            <a:br>
              <a:rPr lang="en-US" dirty="0"/>
            </a:br>
            <a:endParaRPr lang="en-US" dirty="0"/>
          </a:p>
        </p:txBody>
      </p:sp>
      <p:sp>
        <p:nvSpPr>
          <p:cNvPr id="3" name="Content Placeholder 2"/>
          <p:cNvSpPr>
            <a:spLocks noGrp="1"/>
          </p:cNvSpPr>
          <p:nvPr>
            <p:ph idx="1"/>
          </p:nvPr>
        </p:nvSpPr>
        <p:spPr>
          <a:xfrm>
            <a:off x="1129553" y="2285999"/>
            <a:ext cx="10488705" cy="4329953"/>
          </a:xfrm>
        </p:spPr>
        <p:txBody>
          <a:bodyPr>
            <a:normAutofit/>
          </a:bodyPr>
          <a:lstStyle/>
          <a:p>
            <a:pPr marL="514350" lvl="0" indent="-514350" algn="just">
              <a:buFont typeface="+mj-lt"/>
              <a:buAutoNum type="arabicPeriod" startAt="3"/>
            </a:pPr>
            <a:r>
              <a:rPr lang="en-US" sz="3200" dirty="0" smtClean="0">
                <a:latin typeface="Times New Roman" panose="02020603050405020304" pitchFamily="18" charset="0"/>
                <a:cs typeface="Times New Roman" panose="02020603050405020304" pitchFamily="18" charset="0"/>
              </a:rPr>
              <a:t>Chemical </a:t>
            </a:r>
            <a:r>
              <a:rPr lang="en-US" sz="3200" dirty="0">
                <a:latin typeface="Times New Roman" panose="02020603050405020304" pitchFamily="18" charset="0"/>
                <a:cs typeface="Times New Roman" panose="02020603050405020304" pitchFamily="18" charset="0"/>
              </a:rPr>
              <a:t>treatment is applied on wool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to reduce scale sharpness and thus frictional intensity of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is minimized. </a:t>
            </a:r>
          </a:p>
          <a:p>
            <a:pPr marL="514350" lvl="0" indent="-514350" algn="just">
              <a:buFont typeface="+mj-lt"/>
              <a:buAutoNum type="arabicPeriod" startAt="3"/>
            </a:pPr>
            <a:r>
              <a:rPr lang="en-US" sz="3200" dirty="0">
                <a:latin typeface="Times New Roman" panose="02020603050405020304" pitchFamily="18" charset="0"/>
                <a:cs typeface="Times New Roman" panose="02020603050405020304" pitchFamily="18" charset="0"/>
              </a:rPr>
              <a:t>By calendaring it is possible to minimize the frictional intensity of cloth.</a:t>
            </a:r>
          </a:p>
          <a:p>
            <a:pPr marL="514350" lvl="0" indent="-514350" algn="just">
              <a:buFont typeface="+mj-lt"/>
              <a:buAutoNum type="arabicPeriod" startAt="3"/>
            </a:pPr>
            <a:r>
              <a:rPr lang="en-US" sz="3200" dirty="0">
                <a:latin typeface="Times New Roman" panose="02020603050405020304" pitchFamily="18" charset="0"/>
                <a:cs typeface="Times New Roman" panose="02020603050405020304" pitchFamily="18" charset="0"/>
              </a:rPr>
              <a:t>Sometimes resin finish or anti-crease finish can be applied on cloth to reduce the frictional intensity. </a:t>
            </a:r>
          </a:p>
          <a:p>
            <a:pPr marL="514350" lvl="0" indent="-514350" algn="just">
              <a:buFont typeface="+mj-lt"/>
              <a:buAutoNum type="arabicPeriod" startAt="3"/>
            </a:pPr>
            <a:r>
              <a:rPr lang="en-US" sz="3200" dirty="0">
                <a:latin typeface="Times New Roman" panose="02020603050405020304" pitchFamily="18" charset="0"/>
                <a:cs typeface="Times New Roman" panose="02020603050405020304" pitchFamily="18" charset="0"/>
              </a:rPr>
              <a:t>Softener can also be applied on textile material to reduce its frictional intensity. </a:t>
            </a:r>
          </a:p>
          <a:p>
            <a:endParaRPr lang="en-US" dirty="0"/>
          </a:p>
        </p:txBody>
      </p:sp>
    </p:spTree>
    <p:extLst>
      <p:ext uri="{BB962C8B-B14F-4D97-AF65-F5344CB8AC3E}">
        <p14:creationId xmlns:p14="http://schemas.microsoft.com/office/powerpoint/2010/main" val="179596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6918" y="2716306"/>
            <a:ext cx="7395882" cy="2259105"/>
          </a:xfrm>
        </p:spPr>
        <p:txBody>
          <a:bodyPr>
            <a:normAutofit/>
          </a:bodyPr>
          <a:lstStyle/>
          <a:p>
            <a:r>
              <a:rPr lang="en-US" sz="8800" dirty="0" smtClean="0">
                <a:latin typeface="Andalus" panose="02020603050405020304" pitchFamily="18" charset="-78"/>
                <a:cs typeface="Andalus" panose="02020603050405020304" pitchFamily="18" charset="-78"/>
              </a:rPr>
              <a:t>Thank You</a:t>
            </a:r>
            <a:endParaRPr lang="en-US" sz="8800" dirty="0">
              <a:latin typeface="Andalus" panose="02020603050405020304" pitchFamily="18" charset="-78"/>
              <a:cs typeface="Andalus" panose="02020603050405020304" pitchFamily="18" charset="-78"/>
            </a:endParaRPr>
          </a:p>
        </p:txBody>
      </p:sp>
      <p:pic>
        <p:nvPicPr>
          <p:cNvPr id="9218" name="Picture 2" descr="Resultado de imagen para todos emojis gif (com imagens) | Imagens ..."/>
          <p:cNvPicPr>
            <a:picLocks noChangeAspect="1" noChangeArrowheads="1" noCrop="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17858" y="3670882"/>
            <a:ext cx="3563471" cy="2837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4055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arn(inVertical)">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327341" cy="1485900"/>
          </a:xfrm>
        </p:spPr>
        <p:txBody>
          <a:bodyPr>
            <a:normAutofit fontScale="90000"/>
          </a:bodyPr>
          <a:lstStyle/>
          <a:p>
            <a:r>
              <a:rPr lang="en-US" sz="4900" dirty="0" smtClean="0">
                <a:latin typeface="Times New Roman" panose="02020603050405020304" pitchFamily="18" charset="0"/>
                <a:cs typeface="Times New Roman" panose="02020603050405020304" pitchFamily="18" charset="0"/>
              </a:rPr>
              <a:t>Frictional Properties Of Textile </a:t>
            </a:r>
            <a:r>
              <a:rPr lang="en-US" sz="4900" dirty="0" err="1" smtClean="0">
                <a:latin typeface="Times New Roman" panose="02020603050405020304" pitchFamily="18" charset="0"/>
                <a:cs typeface="Times New Roman" panose="02020603050405020304" pitchFamily="18" charset="0"/>
              </a:rPr>
              <a:t>Fibres</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a:xfrm>
            <a:off x="1237128" y="2285999"/>
            <a:ext cx="7678271" cy="4437529"/>
          </a:xfrm>
        </p:spPr>
        <p:txBody>
          <a:bodyPr>
            <a:normAutofit lnSpcReduction="10000"/>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F</a:t>
            </a:r>
            <a:r>
              <a:rPr lang="en-US" sz="3200" dirty="0" smtClean="0">
                <a:latin typeface="Times New Roman" panose="02020603050405020304" pitchFamily="18" charset="0"/>
                <a:cs typeface="Times New Roman" panose="02020603050405020304" pitchFamily="18" charset="0"/>
              </a:rPr>
              <a:t>riction </a:t>
            </a:r>
            <a:r>
              <a:rPr lang="en-US" sz="3200" dirty="0">
                <a:latin typeface="Times New Roman" panose="02020603050405020304" pitchFamily="18" charset="0"/>
                <a:cs typeface="Times New Roman" panose="02020603050405020304" pitchFamily="18" charset="0"/>
              </a:rPr>
              <a:t>is the force that resists the movement of a surface over another surface during sliding.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When </a:t>
            </a:r>
            <a:r>
              <a:rPr lang="en-US" sz="3200" dirty="0" err="1">
                <a:latin typeface="Times New Roman" panose="02020603050405020304" pitchFamily="18" charset="0"/>
                <a:cs typeface="Times New Roman" panose="02020603050405020304" pitchFamily="18" charset="0"/>
              </a:rPr>
              <a:t>fibres</a:t>
            </a:r>
            <a:r>
              <a:rPr lang="en-US" sz="3200" dirty="0">
                <a:latin typeface="Times New Roman" panose="02020603050405020304" pitchFamily="18" charset="0"/>
                <a:cs typeface="Times New Roman" panose="02020603050405020304" pitchFamily="18" charset="0"/>
              </a:rPr>
              <a:t> are processed in textile industry, friction is developed between them.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Due </a:t>
            </a:r>
            <a:r>
              <a:rPr lang="en-US" sz="3200" dirty="0">
                <a:latin typeface="Times New Roman" panose="02020603050405020304" pitchFamily="18" charset="0"/>
                <a:cs typeface="Times New Roman" panose="02020603050405020304" pitchFamily="18" charset="0"/>
              </a:rPr>
              <a:t>to the friction, the properties shown by textile </a:t>
            </a:r>
            <a:r>
              <a:rPr lang="en-US" sz="3200" dirty="0" err="1">
                <a:latin typeface="Times New Roman" panose="02020603050405020304" pitchFamily="18" charset="0"/>
                <a:cs typeface="Times New Roman" panose="02020603050405020304" pitchFamily="18" charset="0"/>
              </a:rPr>
              <a:t>fibres</a:t>
            </a:r>
            <a:r>
              <a:rPr lang="en-US" sz="3200" dirty="0">
                <a:latin typeface="Times New Roman" panose="02020603050405020304" pitchFamily="18" charset="0"/>
                <a:cs typeface="Times New Roman" panose="02020603050405020304" pitchFamily="18" charset="0"/>
              </a:rPr>
              <a:t> are called as frictional properties.</a:t>
            </a:r>
          </a:p>
          <a:p>
            <a:pPr marL="0" indent="0">
              <a:buNone/>
            </a:pPr>
            <a:endParaRPr lang="en-US" dirty="0"/>
          </a:p>
        </p:txBody>
      </p:sp>
      <p:pic>
        <p:nvPicPr>
          <p:cNvPr id="1026" name="Picture 2" descr="types_of_fri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9189" y="2595283"/>
            <a:ext cx="3222811" cy="3133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57611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Friction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8529" y="2285999"/>
            <a:ext cx="10744199" cy="4276165"/>
          </a:xfrm>
        </p:spPr>
        <p:txBody>
          <a:bodyPr>
            <a:no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It is the surface property of the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when two solid surfaces slide against each other.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When </a:t>
            </a:r>
            <a:r>
              <a:rPr lang="en-US" sz="3200" dirty="0">
                <a:latin typeface="Times New Roman" panose="02020603050405020304" pitchFamily="18" charset="0"/>
                <a:cs typeface="Times New Roman" panose="02020603050405020304" pitchFamily="18" charset="0"/>
              </a:rPr>
              <a:t>we talk about fiber friction then it is very necessary because it is the </a:t>
            </a:r>
            <a:r>
              <a:rPr lang="en-US" sz="3200" dirty="0" err="1">
                <a:latin typeface="Times New Roman" panose="02020603050405020304" pitchFamily="18" charset="0"/>
                <a:cs typeface="Times New Roman" panose="02020603050405020304" pitchFamily="18" charset="0"/>
              </a:rPr>
              <a:t>the</a:t>
            </a:r>
            <a:r>
              <a:rPr lang="en-US" sz="3200" dirty="0">
                <a:latin typeface="Times New Roman" panose="02020603050405020304" pitchFamily="18" charset="0"/>
                <a:cs typeface="Times New Roman" panose="02020603050405020304" pitchFamily="18" charset="0"/>
              </a:rPr>
              <a:t> force that holds together the </a:t>
            </a:r>
            <a:r>
              <a:rPr lang="en-US" sz="3200" dirty="0" err="1">
                <a:latin typeface="Times New Roman" panose="02020603050405020304" pitchFamily="18" charset="0"/>
                <a:cs typeface="Times New Roman" panose="02020603050405020304" pitchFamily="18" charset="0"/>
              </a:rPr>
              <a:t>fibre</a:t>
            </a:r>
            <a:r>
              <a:rPr lang="en-US" sz="3200" dirty="0">
                <a:latin typeface="Times New Roman" panose="02020603050405020304" pitchFamily="18" charset="0"/>
                <a:cs typeface="Times New Roman" panose="02020603050405020304" pitchFamily="18" charset="0"/>
              </a:rPr>
              <a:t> in a spun yarn and the interlacing threads in a fabric.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example, if we rub silk fabric with itself or any other type of material then static charge and heat energy is produced due to fiber friction.</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6593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Friction</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indent="0">
              <a:buNone/>
            </a:pPr>
            <a:r>
              <a:rPr lang="en-US" sz="3200" u="sng" dirty="0">
                <a:latin typeface="Times New Roman" panose="02020603050405020304" pitchFamily="18" charset="0"/>
                <a:cs typeface="Times New Roman" panose="02020603050405020304" pitchFamily="18" charset="0"/>
              </a:rPr>
              <a:t>There may be two kinds of fiber </a:t>
            </a:r>
            <a:r>
              <a:rPr lang="en-US" sz="3200" u="sng" dirty="0" smtClean="0">
                <a:latin typeface="Times New Roman" panose="02020603050405020304" pitchFamily="18" charset="0"/>
                <a:cs typeface="Times New Roman" panose="02020603050405020304" pitchFamily="18" charset="0"/>
              </a:rPr>
              <a:t>frictions : </a:t>
            </a:r>
          </a:p>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Fiber to Fiber friction that is in between two same or different fibers.</a:t>
            </a:r>
          </a:p>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Fiber to Solid friction that is present in between fiber and solid particle or surface.</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70603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Types of Friction</a:t>
            </a:r>
            <a:r>
              <a:rPr lang="en-US" dirty="0"/>
              <a:t/>
            </a:r>
            <a:br>
              <a:rPr lang="en-US" dirty="0"/>
            </a:b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Static </a:t>
            </a:r>
            <a:r>
              <a:rPr lang="en-US" sz="3200" dirty="0" smtClean="0">
                <a:latin typeface="Times New Roman" panose="02020603050405020304" pitchFamily="18" charset="0"/>
                <a:cs typeface="Times New Roman" panose="02020603050405020304" pitchFamily="18" charset="0"/>
              </a:rPr>
              <a:t>Friction</a:t>
            </a:r>
            <a:endParaRPr lang="en-US" sz="32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3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Kinetic or Dynamic </a:t>
            </a:r>
            <a:r>
              <a:rPr lang="en-US" sz="3200" dirty="0" smtClean="0">
                <a:latin typeface="Times New Roman" panose="02020603050405020304" pitchFamily="18" charset="0"/>
                <a:cs typeface="Times New Roman" panose="02020603050405020304" pitchFamily="18" charset="0"/>
              </a:rPr>
              <a:t>friction</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160034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1. Static Friction</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the force that must be overcome to begin sliding of two objects or fibers in contact. It is independent of area of contact.</a:t>
            </a:r>
          </a:p>
          <a:p>
            <a:endParaRPr lang="en-US" dirty="0"/>
          </a:p>
        </p:txBody>
      </p:sp>
    </p:spTree>
    <p:extLst>
      <p:ext uri="{BB962C8B-B14F-4D97-AF65-F5344CB8AC3E}">
        <p14:creationId xmlns:p14="http://schemas.microsoft.com/office/powerpoint/2010/main" val="37151836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2. Kinetic </a:t>
            </a:r>
            <a:r>
              <a:rPr lang="en-US" dirty="0">
                <a:latin typeface="Times New Roman" panose="02020603050405020304" pitchFamily="18" charset="0"/>
                <a:cs typeface="Times New Roman" panose="02020603050405020304" pitchFamily="18" charset="0"/>
              </a:rPr>
              <a:t>or Dynamic friction</a:t>
            </a:r>
          </a:p>
        </p:txBody>
      </p:sp>
      <p:sp>
        <p:nvSpPr>
          <p:cNvPr id="3" name="Content Placeholder 2"/>
          <p:cNvSpPr>
            <a:spLocks noGrp="1"/>
          </p:cNvSpPr>
          <p:nvPr>
            <p:ph idx="1"/>
          </p:nvPr>
        </p:nvSpPr>
        <p:spPr/>
        <p:txBody>
          <a:bodyPr/>
          <a:lstStyle/>
          <a:p>
            <a:pPr marL="0" indent="0" algn="just">
              <a:buNone/>
            </a:pPr>
            <a:r>
              <a:rPr lang="en-US" sz="3200" dirty="0">
                <a:latin typeface="Times New Roman" panose="02020603050405020304" pitchFamily="18" charset="0"/>
                <a:cs typeface="Times New Roman" panose="02020603050405020304" pitchFamily="18" charset="0"/>
              </a:rPr>
              <a:t>It is the force that must be overcome to continue sliding. It is independent of sliding speed, however in case of some semi crystalline polymers this behavior is very complex.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Kinetic </a:t>
            </a:r>
            <a:r>
              <a:rPr lang="en-US" sz="3200" dirty="0">
                <a:latin typeface="Times New Roman" panose="02020603050405020304" pitchFamily="18" charset="0"/>
                <a:cs typeface="Times New Roman" panose="02020603050405020304" pitchFamily="18" charset="0"/>
              </a:rPr>
              <a:t>friction is always less than that of static friction.</a:t>
            </a:r>
          </a:p>
          <a:p>
            <a:pPr marL="0" indent="0">
              <a:buNone/>
            </a:pPr>
            <a:endParaRPr lang="en-US" dirty="0"/>
          </a:p>
        </p:txBody>
      </p:sp>
    </p:spTree>
    <p:extLst>
      <p:ext uri="{BB962C8B-B14F-4D97-AF65-F5344CB8AC3E}">
        <p14:creationId xmlns:p14="http://schemas.microsoft.com/office/powerpoint/2010/main" val="12643726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Factors Affecting the Frictional Intensity of Textile Materials</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a:xfrm>
            <a:off x="1371600" y="2285999"/>
            <a:ext cx="9601200" cy="4383741"/>
          </a:xfrm>
        </p:spPr>
        <p:txBody>
          <a:bodyPr>
            <a:normAutofit/>
          </a:bodyPr>
          <a:lstStyle/>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Composition of the material (natural/synthetic)</a:t>
            </a: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The state of the surface (slippery/rough surface)</a:t>
            </a: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Weight of the </a:t>
            </a:r>
            <a:r>
              <a:rPr lang="en-US" sz="3200" dirty="0" err="1">
                <a:latin typeface="Times New Roman" panose="02020603050405020304" pitchFamily="18" charset="0"/>
                <a:cs typeface="Times New Roman" panose="02020603050405020304" pitchFamily="18" charset="0"/>
              </a:rPr>
              <a:t>fibre</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 Pressure between two surfaces </a:t>
            </a:r>
            <a:endParaRPr lang="en-US" sz="3200" dirty="0" smtClean="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Area of contact or angle of contact </a:t>
            </a: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Speed of sliding of one surface over </a:t>
            </a:r>
            <a:r>
              <a:rPr lang="en-US" sz="3200" dirty="0" smtClean="0">
                <a:latin typeface="Times New Roman" panose="02020603050405020304" pitchFamily="18" charset="0"/>
                <a:cs typeface="Times New Roman" panose="02020603050405020304" pitchFamily="18" charset="0"/>
              </a:rPr>
              <a:t>another</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427513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80</TotalTime>
  <Words>1093</Words>
  <Application>Microsoft Office PowerPoint</Application>
  <PresentationFormat>Widescreen</PresentationFormat>
  <Paragraphs>124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Andalus</vt:lpstr>
      <vt:lpstr>Franklin Gothic Book</vt:lpstr>
      <vt:lpstr>Times New Roman</vt:lpstr>
      <vt:lpstr>Wingdings</vt:lpstr>
      <vt:lpstr>Crop</vt:lpstr>
      <vt:lpstr>Frictional Properties</vt:lpstr>
      <vt:lpstr>Lecture 01</vt:lpstr>
      <vt:lpstr>Frictional Properties Of Textile Fibres   </vt:lpstr>
      <vt:lpstr>Fibre Friction </vt:lpstr>
      <vt:lpstr>Fibre Friction </vt:lpstr>
      <vt:lpstr>Types of Friction </vt:lpstr>
      <vt:lpstr>1. Static Friction </vt:lpstr>
      <vt:lpstr>2. Kinetic or Dynamic friction</vt:lpstr>
      <vt:lpstr>Factors Affecting the Frictional Intensity of Textile Materials   </vt:lpstr>
      <vt:lpstr>Factors Affecting the Frictional Intensity of Textile Materials   </vt:lpstr>
      <vt:lpstr>Thank You</vt:lpstr>
      <vt:lpstr>Lecture 02</vt:lpstr>
      <vt:lpstr>Directional Frictional Effect (DFE) </vt:lpstr>
      <vt:lpstr>Directional Frictional Effect (DFE) </vt:lpstr>
      <vt:lpstr>Co-efficient of Friction </vt:lpstr>
      <vt:lpstr>Co-efficient of Friction </vt:lpstr>
      <vt:lpstr>Some typical values of µs and µk </vt:lpstr>
      <vt:lpstr>Methods of measuring co-efficient of friction  </vt:lpstr>
      <vt:lpstr>Thank You</vt:lpstr>
      <vt:lpstr>Lecture 03</vt:lpstr>
      <vt:lpstr>Static capstan method: </vt:lpstr>
      <vt:lpstr>Static capstan method: </vt:lpstr>
      <vt:lpstr>Dynamic capstan method </vt:lpstr>
      <vt:lpstr>Importance of friction in Textile Industry</vt:lpstr>
      <vt:lpstr>Problems of friction in Textile Industry   </vt:lpstr>
      <vt:lpstr>Problems of friction in Textile Industry </vt:lpstr>
      <vt:lpstr>Minimization of frictional intensity of textile materials </vt:lpstr>
      <vt:lpstr>Minimization of frictional intensity of textile materials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Frictional Properties</dc:title>
  <dc:creator>Kamrul</dc:creator>
  <cp:lastModifiedBy>Kamrul</cp:lastModifiedBy>
  <cp:revision>14</cp:revision>
  <dcterms:created xsi:type="dcterms:W3CDTF">2020-05-27T10:55:54Z</dcterms:created>
  <dcterms:modified xsi:type="dcterms:W3CDTF">2020-06-03T11:31:44Z</dcterms:modified>
</cp:coreProperties>
</file>