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71" r:id="rId5"/>
    <p:sldId id="258" r:id="rId6"/>
    <p:sldId id="272" r:id="rId7"/>
    <p:sldId id="273" r:id="rId8"/>
    <p:sldId id="274" r:id="rId9"/>
    <p:sldId id="275" r:id="rId10"/>
    <p:sldId id="278" r:id="rId11"/>
    <p:sldId id="259" r:id="rId12"/>
    <p:sldId id="276" r:id="rId13"/>
    <p:sldId id="277" r:id="rId14"/>
    <p:sldId id="279" r:id="rId15"/>
    <p:sldId id="280" r:id="rId16"/>
    <p:sldId id="281" r:id="rId17"/>
    <p:sldId id="260" r:id="rId18"/>
    <p:sldId id="261" r:id="rId19"/>
    <p:sldId id="262" r:id="rId20"/>
    <p:sldId id="263"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263D53E-17DA-4A02-AD3B-4D95E85ACCE1}" type="datetimeFigureOut">
              <a:rPr lang="en-US" smtClean="0"/>
              <a:t>9/24/2022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7EFA0C0-8FAB-4F2B-AEC5-B564FF5C470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91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3D53E-17DA-4A02-AD3B-4D95E85ACCE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FA0C0-8FAB-4F2B-AEC5-B564FF5C4706}" type="slidenum">
              <a:rPr lang="en-US" smtClean="0"/>
              <a:t>‹#›</a:t>
            </a:fld>
            <a:endParaRPr lang="en-US"/>
          </a:p>
        </p:txBody>
      </p:sp>
    </p:spTree>
    <p:extLst>
      <p:ext uri="{BB962C8B-B14F-4D97-AF65-F5344CB8AC3E}">
        <p14:creationId xmlns:p14="http://schemas.microsoft.com/office/powerpoint/2010/main" val="352940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3D53E-17DA-4A02-AD3B-4D95E85ACCE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FA0C0-8FAB-4F2B-AEC5-B564FF5C470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599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3D53E-17DA-4A02-AD3B-4D95E85ACCE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FA0C0-8FAB-4F2B-AEC5-B564FF5C470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6693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3D53E-17DA-4A02-AD3B-4D95E85ACCE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FA0C0-8FAB-4F2B-AEC5-B564FF5C4706}" type="slidenum">
              <a:rPr lang="en-US" smtClean="0"/>
              <a:t>‹#›</a:t>
            </a:fld>
            <a:endParaRPr lang="en-US"/>
          </a:p>
        </p:txBody>
      </p:sp>
    </p:spTree>
    <p:extLst>
      <p:ext uri="{BB962C8B-B14F-4D97-AF65-F5344CB8AC3E}">
        <p14:creationId xmlns:p14="http://schemas.microsoft.com/office/powerpoint/2010/main" val="120236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3D53E-17DA-4A02-AD3B-4D95E85ACCE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FA0C0-8FAB-4F2B-AEC5-B564FF5C470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67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3D53E-17DA-4A02-AD3B-4D95E85ACCE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FA0C0-8FAB-4F2B-AEC5-B564FF5C470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5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3D53E-17DA-4A02-AD3B-4D95E85ACCE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FA0C0-8FAB-4F2B-AEC5-B564FF5C470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71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3D53E-17DA-4A02-AD3B-4D95E85ACCE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FA0C0-8FAB-4F2B-AEC5-B564FF5C470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3D53E-17DA-4A02-AD3B-4D95E85ACCE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FA0C0-8FAB-4F2B-AEC5-B564FF5C4706}" type="slidenum">
              <a:rPr lang="en-US" smtClean="0"/>
              <a:t>‹#›</a:t>
            </a:fld>
            <a:endParaRPr lang="en-US"/>
          </a:p>
        </p:txBody>
      </p:sp>
    </p:spTree>
    <p:extLst>
      <p:ext uri="{BB962C8B-B14F-4D97-AF65-F5344CB8AC3E}">
        <p14:creationId xmlns:p14="http://schemas.microsoft.com/office/powerpoint/2010/main" val="403284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3D53E-17DA-4A02-AD3B-4D95E85ACCE1}"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FA0C0-8FAB-4F2B-AEC5-B564FF5C470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58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63D53E-17DA-4A02-AD3B-4D95E85ACCE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FA0C0-8FAB-4F2B-AEC5-B564FF5C4706}" type="slidenum">
              <a:rPr lang="en-US" smtClean="0"/>
              <a:t>‹#›</a:t>
            </a:fld>
            <a:endParaRPr lang="en-US"/>
          </a:p>
        </p:txBody>
      </p:sp>
    </p:spTree>
    <p:extLst>
      <p:ext uri="{BB962C8B-B14F-4D97-AF65-F5344CB8AC3E}">
        <p14:creationId xmlns:p14="http://schemas.microsoft.com/office/powerpoint/2010/main" val="48892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63D53E-17DA-4A02-AD3B-4D95E85ACCE1}" type="datetimeFigureOut">
              <a:rPr lang="en-US" smtClean="0"/>
              <a:t>9/24/2022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FA0C0-8FAB-4F2B-AEC5-B564FF5C470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37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63D53E-17DA-4A02-AD3B-4D95E85ACCE1}" type="datetimeFigureOut">
              <a:rPr lang="en-US" smtClean="0"/>
              <a:t>9/24/2022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FA0C0-8FAB-4F2B-AEC5-B564FF5C470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12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3D53E-17DA-4A02-AD3B-4D95E85ACCE1}" type="datetimeFigureOut">
              <a:rPr lang="en-US" smtClean="0"/>
              <a:t>9/24/2022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FA0C0-8FAB-4F2B-AEC5-B564FF5C4706}" type="slidenum">
              <a:rPr lang="en-US" smtClean="0"/>
              <a:t>‹#›</a:t>
            </a:fld>
            <a:endParaRPr lang="en-US"/>
          </a:p>
        </p:txBody>
      </p:sp>
    </p:spTree>
    <p:extLst>
      <p:ext uri="{BB962C8B-B14F-4D97-AF65-F5344CB8AC3E}">
        <p14:creationId xmlns:p14="http://schemas.microsoft.com/office/powerpoint/2010/main" val="391883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3D53E-17DA-4A02-AD3B-4D95E85ACCE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FA0C0-8FAB-4F2B-AEC5-B564FF5C470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43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3D53E-17DA-4A02-AD3B-4D95E85ACCE1}"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FA0C0-8FAB-4F2B-AEC5-B564FF5C4706}" type="slidenum">
              <a:rPr lang="en-US" smtClean="0"/>
              <a:t>‹#›</a:t>
            </a:fld>
            <a:endParaRPr lang="en-US"/>
          </a:p>
        </p:txBody>
      </p:sp>
    </p:spTree>
    <p:extLst>
      <p:ext uri="{BB962C8B-B14F-4D97-AF65-F5344CB8AC3E}">
        <p14:creationId xmlns:p14="http://schemas.microsoft.com/office/powerpoint/2010/main" val="65427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63D53E-17DA-4A02-AD3B-4D95E85ACCE1}" type="datetimeFigureOut">
              <a:rPr lang="en-US" smtClean="0"/>
              <a:t>9/24/2022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EFA0C0-8FAB-4F2B-AEC5-B564FF5C4706}" type="slidenum">
              <a:rPr lang="en-US" smtClean="0"/>
              <a:t>‹#›</a:t>
            </a:fld>
            <a:endParaRPr lang="en-US"/>
          </a:p>
        </p:txBody>
      </p:sp>
    </p:spTree>
    <p:extLst>
      <p:ext uri="{BB962C8B-B14F-4D97-AF65-F5344CB8AC3E}">
        <p14:creationId xmlns:p14="http://schemas.microsoft.com/office/powerpoint/2010/main" val="2643908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818E-7FF7-EF23-CBC1-EFFC72C00C6D}"/>
              </a:ext>
            </a:extLst>
          </p:cNvPr>
          <p:cNvSpPr>
            <a:spLocks noGrp="1"/>
          </p:cNvSpPr>
          <p:nvPr>
            <p:ph type="ctrTitle"/>
          </p:nvPr>
        </p:nvSpPr>
        <p:spPr/>
        <p:txBody>
          <a:bodyPr/>
          <a:lstStyle/>
          <a:p>
            <a:r>
              <a:rPr lang="en-US" dirty="0"/>
              <a:t>Topic 9</a:t>
            </a:r>
          </a:p>
        </p:txBody>
      </p:sp>
      <p:sp>
        <p:nvSpPr>
          <p:cNvPr id="3" name="Subtitle 2">
            <a:extLst>
              <a:ext uri="{FF2B5EF4-FFF2-40B4-BE49-F238E27FC236}">
                <a16:creationId xmlns:a16="http://schemas.microsoft.com/office/drawing/2014/main" id="{FA3F37C5-C330-B8B6-A8DE-0B20FB1266A8}"/>
              </a:ext>
            </a:extLst>
          </p:cNvPr>
          <p:cNvSpPr>
            <a:spLocks noGrp="1"/>
          </p:cNvSpPr>
          <p:nvPr>
            <p:ph type="subTitle" idx="1"/>
          </p:nvPr>
        </p:nvSpPr>
        <p:spPr/>
        <p:txBody>
          <a:bodyPr>
            <a:normAutofit/>
          </a:bodyPr>
          <a:lstStyle/>
          <a:p>
            <a:r>
              <a:rPr lang="en-US" sz="4800" b="1" dirty="0">
                <a:solidFill>
                  <a:srgbClr val="FF0000"/>
                </a:solidFill>
              </a:rPr>
              <a:t>Correlation Analysis</a:t>
            </a:r>
          </a:p>
        </p:txBody>
      </p:sp>
    </p:spTree>
    <p:extLst>
      <p:ext uri="{BB962C8B-B14F-4D97-AF65-F5344CB8AC3E}">
        <p14:creationId xmlns:p14="http://schemas.microsoft.com/office/powerpoint/2010/main" val="361557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F4BE-A73C-E2D3-AA05-EE159AB9BF0E}"/>
              </a:ext>
            </a:extLst>
          </p:cNvPr>
          <p:cNvSpPr>
            <a:spLocks noGrp="1"/>
          </p:cNvSpPr>
          <p:nvPr>
            <p:ph type="title"/>
          </p:nvPr>
        </p:nvSpPr>
        <p:spPr/>
        <p:txBody>
          <a:bodyPr/>
          <a:lstStyle/>
          <a:p>
            <a:r>
              <a:rPr lang="en-US" dirty="0"/>
              <a:t>Correlation Coefficient</a:t>
            </a:r>
          </a:p>
        </p:txBody>
      </p:sp>
      <p:sp>
        <p:nvSpPr>
          <p:cNvPr id="3" name="Content Placeholder 2">
            <a:extLst>
              <a:ext uri="{FF2B5EF4-FFF2-40B4-BE49-F238E27FC236}">
                <a16:creationId xmlns:a16="http://schemas.microsoft.com/office/drawing/2014/main" id="{D5193F08-E706-56B2-A479-14DC528B7232}"/>
              </a:ext>
            </a:extLst>
          </p:cNvPr>
          <p:cNvSpPr>
            <a:spLocks noGrp="1"/>
          </p:cNvSpPr>
          <p:nvPr>
            <p:ph idx="1"/>
          </p:nvPr>
        </p:nvSpPr>
        <p:spPr>
          <a:xfrm>
            <a:off x="1295401" y="2556932"/>
            <a:ext cx="9601196" cy="3584788"/>
          </a:xfrm>
        </p:spPr>
        <p:txBody>
          <a:bodyPr>
            <a:normAutofit fontScale="92500" lnSpcReduction="10000"/>
          </a:bodyPr>
          <a:lstStyle/>
          <a:p>
            <a:r>
              <a:rPr lang="en-US" i="1" dirty="0">
                <a:solidFill>
                  <a:srgbClr val="FF0000"/>
                </a:solidFill>
              </a:rPr>
              <a:t>CHARACTERISTICS OF THE CORRELATION COEFFICIENT </a:t>
            </a:r>
          </a:p>
          <a:p>
            <a:pPr>
              <a:buFont typeface="Wingdings" panose="05000000000000000000" pitchFamily="2" charset="2"/>
              <a:buChar char="ü"/>
            </a:pPr>
            <a:r>
              <a:rPr lang="en-US" dirty="0"/>
              <a:t>The sample correlation coefficient is identified by the lowercase letter r</a:t>
            </a:r>
          </a:p>
          <a:p>
            <a:pPr>
              <a:buFont typeface="Wingdings" panose="05000000000000000000" pitchFamily="2" charset="2"/>
              <a:buChar char="ü"/>
            </a:pPr>
            <a:r>
              <a:rPr lang="en-US" dirty="0"/>
              <a:t>It shows the direction and strength of the linear relationship between two interval- or ratio-scale variables</a:t>
            </a:r>
          </a:p>
          <a:p>
            <a:pPr>
              <a:buFont typeface="Wingdings" panose="05000000000000000000" pitchFamily="2" charset="2"/>
              <a:buChar char="ü"/>
            </a:pPr>
            <a:r>
              <a:rPr lang="en-US" dirty="0"/>
              <a:t>It ranges from up to and including 1</a:t>
            </a:r>
          </a:p>
          <a:p>
            <a:pPr>
              <a:buFont typeface="Wingdings" panose="05000000000000000000" pitchFamily="2" charset="2"/>
              <a:buChar char="ü"/>
            </a:pPr>
            <a:r>
              <a:rPr lang="en-US" dirty="0"/>
              <a:t>A value near 0 indicates there is little relationship between the variables</a:t>
            </a:r>
          </a:p>
          <a:p>
            <a:pPr>
              <a:buFont typeface="Wingdings" panose="05000000000000000000" pitchFamily="2" charset="2"/>
              <a:buChar char="ü"/>
            </a:pPr>
            <a:r>
              <a:rPr lang="en-US" dirty="0"/>
              <a:t>A value near 1 indicates a direct or positive relationship between the variables</a:t>
            </a:r>
          </a:p>
          <a:p>
            <a:pPr>
              <a:buFont typeface="Wingdings" panose="05000000000000000000" pitchFamily="2" charset="2"/>
              <a:buChar char="ü"/>
            </a:pPr>
            <a:r>
              <a:rPr lang="en-US" dirty="0"/>
              <a:t>A value near 1 indicates inverse or negative relationship between the variables</a:t>
            </a:r>
          </a:p>
        </p:txBody>
      </p:sp>
    </p:spTree>
    <p:extLst>
      <p:ext uri="{BB962C8B-B14F-4D97-AF65-F5344CB8AC3E}">
        <p14:creationId xmlns:p14="http://schemas.microsoft.com/office/powerpoint/2010/main" val="192891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1039-1C57-A25B-CA6F-91AAB2243D98}"/>
              </a:ext>
            </a:extLst>
          </p:cNvPr>
          <p:cNvSpPr>
            <a:spLocks noGrp="1"/>
          </p:cNvSpPr>
          <p:nvPr>
            <p:ph type="title"/>
          </p:nvPr>
        </p:nvSpPr>
        <p:spPr>
          <a:xfrm>
            <a:off x="1127763" y="1378373"/>
            <a:ext cx="4968237" cy="907628"/>
          </a:xfrm>
        </p:spPr>
        <p:txBody>
          <a:bodyPr/>
          <a:lstStyle/>
          <a:p>
            <a:r>
              <a:rPr lang="en-US" dirty="0"/>
              <a:t>Example</a:t>
            </a:r>
          </a:p>
        </p:txBody>
      </p:sp>
      <p:sp>
        <p:nvSpPr>
          <p:cNvPr id="3" name="Content Placeholder 2">
            <a:extLst>
              <a:ext uri="{FF2B5EF4-FFF2-40B4-BE49-F238E27FC236}">
                <a16:creationId xmlns:a16="http://schemas.microsoft.com/office/drawing/2014/main" id="{1A59C70F-93F0-75ED-8DCF-3FEB18039509}"/>
              </a:ext>
            </a:extLst>
          </p:cNvPr>
          <p:cNvSpPr>
            <a:spLocks noGrp="1"/>
          </p:cNvSpPr>
          <p:nvPr>
            <p:ph idx="1"/>
          </p:nvPr>
        </p:nvSpPr>
        <p:spPr>
          <a:xfrm>
            <a:off x="1083012" y="2901526"/>
            <a:ext cx="4632959" cy="2152228"/>
          </a:xfrm>
        </p:spPr>
        <p:txBody>
          <a:bodyPr/>
          <a:lstStyle/>
          <a:p>
            <a:pPr algn="just"/>
            <a:r>
              <a:rPr lang="en-US" dirty="0"/>
              <a:t>How is the value of the correlation coefficient determined? We will use the Copier Sales of America data as an example. Sales Calls and Copiers Sold for 10 Sales people:</a:t>
            </a:r>
          </a:p>
        </p:txBody>
      </p:sp>
      <p:pic>
        <p:nvPicPr>
          <p:cNvPr id="5" name="Picture 4">
            <a:extLst>
              <a:ext uri="{FF2B5EF4-FFF2-40B4-BE49-F238E27FC236}">
                <a16:creationId xmlns:a16="http://schemas.microsoft.com/office/drawing/2014/main" id="{C945330D-3C0A-F4D5-7E29-AD440001A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361" y="1365174"/>
            <a:ext cx="5180627" cy="4304106"/>
          </a:xfrm>
          <a:prstGeom prst="rect">
            <a:avLst/>
          </a:prstGeom>
        </p:spPr>
      </p:pic>
    </p:spTree>
    <p:extLst>
      <p:ext uri="{BB962C8B-B14F-4D97-AF65-F5344CB8AC3E}">
        <p14:creationId xmlns:p14="http://schemas.microsoft.com/office/powerpoint/2010/main" val="408331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E415AD-ADB5-60AF-B034-5FE64C81F68D}"/>
              </a:ext>
            </a:extLst>
          </p:cNvPr>
          <p:cNvSpPr>
            <a:spLocks noGrp="1"/>
          </p:cNvSpPr>
          <p:nvPr>
            <p:ph idx="1"/>
          </p:nvPr>
        </p:nvSpPr>
        <p:spPr>
          <a:xfrm>
            <a:off x="1036321" y="1555326"/>
            <a:ext cx="5196839" cy="4052148"/>
          </a:xfrm>
        </p:spPr>
        <p:txBody>
          <a:bodyPr>
            <a:normAutofit fontScale="92500"/>
          </a:bodyPr>
          <a:lstStyle/>
          <a:p>
            <a:pPr algn="just"/>
            <a:r>
              <a:rPr lang="en-US" sz="2600" dirty="0"/>
              <a:t>Draw a vertical line through the data values at the mean of the X-values</a:t>
            </a:r>
          </a:p>
          <a:p>
            <a:pPr algn="just"/>
            <a:r>
              <a:rPr lang="en-US" sz="2600" dirty="0"/>
              <a:t>Horizontal line at the mean of the Y-values.</a:t>
            </a:r>
          </a:p>
          <a:p>
            <a:pPr algn="just"/>
            <a:r>
              <a:rPr lang="en-US" sz="2600" dirty="0"/>
              <a:t>We’ve added a vertical line at 22.0 calls and a horizontal line at 45.0 copiers </a:t>
            </a:r>
          </a:p>
          <a:p>
            <a:pPr algn="just"/>
            <a:r>
              <a:rPr lang="en-US" sz="2600" dirty="0"/>
              <a:t>These lines pass through the “center” of the data and divide the scatter diagram into four quadrants. </a:t>
            </a:r>
          </a:p>
          <a:p>
            <a:endParaRPr lang="en-US" dirty="0"/>
          </a:p>
        </p:txBody>
      </p:sp>
      <p:pic>
        <p:nvPicPr>
          <p:cNvPr id="7" name="Picture 6">
            <a:extLst>
              <a:ext uri="{FF2B5EF4-FFF2-40B4-BE49-F238E27FC236}">
                <a16:creationId xmlns:a16="http://schemas.microsoft.com/office/drawing/2014/main" id="{FE7636E2-7DB2-5881-F1A0-7FAC929B4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045" y="1615863"/>
            <a:ext cx="4778854" cy="3626274"/>
          </a:xfrm>
          <a:prstGeom prst="rect">
            <a:avLst/>
          </a:prstGeom>
        </p:spPr>
      </p:pic>
    </p:spTree>
    <p:extLst>
      <p:ext uri="{BB962C8B-B14F-4D97-AF65-F5344CB8AC3E}">
        <p14:creationId xmlns:p14="http://schemas.microsoft.com/office/powerpoint/2010/main" val="313417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358F0-B478-9AB0-DF3D-01A72BABE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39" y="1417550"/>
            <a:ext cx="9875521" cy="4022900"/>
          </a:xfrm>
          <a:prstGeom prst="rect">
            <a:avLst/>
          </a:prstGeom>
        </p:spPr>
      </p:pic>
    </p:spTree>
    <p:extLst>
      <p:ext uri="{BB962C8B-B14F-4D97-AF65-F5344CB8AC3E}">
        <p14:creationId xmlns:p14="http://schemas.microsoft.com/office/powerpoint/2010/main" val="28460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FFEFF-7F70-F2EB-6647-DF5C28FB6C10}"/>
              </a:ext>
            </a:extLst>
          </p:cNvPr>
          <p:cNvSpPr>
            <a:spLocks noGrp="1"/>
          </p:cNvSpPr>
          <p:nvPr>
            <p:ph idx="1"/>
          </p:nvPr>
        </p:nvSpPr>
        <p:spPr>
          <a:xfrm>
            <a:off x="1051560" y="1215812"/>
            <a:ext cx="9845038" cy="4956388"/>
          </a:xfrm>
        </p:spPr>
        <p:txBody>
          <a:bodyPr>
            <a:normAutofit/>
          </a:bodyPr>
          <a:lstStyle/>
          <a:p>
            <a:pPr algn="just"/>
            <a:r>
              <a:rPr lang="en-US" sz="2800" dirty="0"/>
              <a:t>The standard deviation of the number of sales calls is 9.189 and of the number of copiers sold 14.337.</a:t>
            </a:r>
          </a:p>
          <a:p>
            <a:pPr algn="just"/>
            <a:endParaRPr lang="en-US" sz="2800" dirty="0"/>
          </a:p>
          <a:p>
            <a:pPr algn="just"/>
            <a:endParaRPr lang="en-US" sz="2800" dirty="0"/>
          </a:p>
          <a:p>
            <a:pPr algn="just"/>
            <a:endParaRPr lang="en-US" sz="2800" dirty="0"/>
          </a:p>
        </p:txBody>
      </p:sp>
      <p:pic>
        <p:nvPicPr>
          <p:cNvPr id="5" name="Picture 4">
            <a:extLst>
              <a:ext uri="{FF2B5EF4-FFF2-40B4-BE49-F238E27FC236}">
                <a16:creationId xmlns:a16="http://schemas.microsoft.com/office/drawing/2014/main" id="{C035AB10-EFD8-E300-4FFE-6BD940825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44" y="3038686"/>
            <a:ext cx="10397712" cy="1310640"/>
          </a:xfrm>
          <a:prstGeom prst="rect">
            <a:avLst/>
          </a:prstGeom>
        </p:spPr>
      </p:pic>
    </p:spTree>
    <p:extLst>
      <p:ext uri="{BB962C8B-B14F-4D97-AF65-F5344CB8AC3E}">
        <p14:creationId xmlns:p14="http://schemas.microsoft.com/office/powerpoint/2010/main" val="19012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F2A7-F1DC-F442-3AA2-9932B6C0F7DC}"/>
              </a:ext>
            </a:extLst>
          </p:cNvPr>
          <p:cNvSpPr>
            <a:spLocks noGrp="1"/>
          </p:cNvSpPr>
          <p:nvPr>
            <p:ph type="title"/>
          </p:nvPr>
        </p:nvSpPr>
        <p:spPr/>
        <p:txBody>
          <a:bodyPr>
            <a:normAutofit fontScale="90000"/>
          </a:bodyPr>
          <a:lstStyle/>
          <a:p>
            <a:r>
              <a:rPr lang="en-US" sz="4400" dirty="0"/>
              <a:t>How do we interpret a correlation of 0.759?</a:t>
            </a:r>
            <a:endParaRPr lang="en-US" dirty="0"/>
          </a:p>
        </p:txBody>
      </p:sp>
      <p:sp>
        <p:nvSpPr>
          <p:cNvPr id="3" name="Content Placeholder 2">
            <a:extLst>
              <a:ext uri="{FF2B5EF4-FFF2-40B4-BE49-F238E27FC236}">
                <a16:creationId xmlns:a16="http://schemas.microsoft.com/office/drawing/2014/main" id="{5B6F0250-B897-D7A7-9149-5606538A0D54}"/>
              </a:ext>
            </a:extLst>
          </p:cNvPr>
          <p:cNvSpPr>
            <a:spLocks noGrp="1"/>
          </p:cNvSpPr>
          <p:nvPr>
            <p:ph idx="1"/>
          </p:nvPr>
        </p:nvSpPr>
        <p:spPr>
          <a:xfrm>
            <a:off x="1295401" y="2931160"/>
            <a:ext cx="9601196" cy="2944708"/>
          </a:xfrm>
        </p:spPr>
        <p:txBody>
          <a:bodyPr>
            <a:normAutofit/>
          </a:bodyPr>
          <a:lstStyle/>
          <a:p>
            <a:pPr algn="just"/>
            <a:r>
              <a:rPr lang="en-US" sz="2800" dirty="0"/>
              <a:t>First, it is positive, so there is a direct relationship between the number of sales calls and the number of copiers sold. </a:t>
            </a:r>
          </a:p>
          <a:p>
            <a:pPr algn="just"/>
            <a:r>
              <a:rPr lang="en-US" sz="2800" dirty="0"/>
              <a:t>The value of 0.759 is fairly close to 1.00, so we conclude that the association is strong. </a:t>
            </a:r>
          </a:p>
          <a:p>
            <a:endParaRPr lang="en-US" dirty="0"/>
          </a:p>
        </p:txBody>
      </p:sp>
    </p:spTree>
    <p:extLst>
      <p:ext uri="{BB962C8B-B14F-4D97-AF65-F5344CB8AC3E}">
        <p14:creationId xmlns:p14="http://schemas.microsoft.com/office/powerpoint/2010/main" val="120527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E975F2-10CA-EA93-4926-C14951EDA916}"/>
              </a:ext>
            </a:extLst>
          </p:cNvPr>
          <p:cNvSpPr>
            <a:spLocks noGrp="1"/>
          </p:cNvSpPr>
          <p:nvPr>
            <p:ph idx="1"/>
          </p:nvPr>
        </p:nvSpPr>
        <p:spPr>
          <a:xfrm>
            <a:off x="1295401" y="2556932"/>
            <a:ext cx="9601196" cy="3615268"/>
          </a:xfrm>
        </p:spPr>
        <p:txBody>
          <a:bodyPr>
            <a:normAutofit/>
          </a:bodyPr>
          <a:lstStyle/>
          <a:p>
            <a:pPr marL="0" indent="0" algn="just">
              <a:buNone/>
            </a:pPr>
            <a:r>
              <a:rPr lang="en-US" sz="2400" dirty="0"/>
              <a:t>The correlation of 0.759 indicates a strong positive association between the variables. It would be correct to encourage the sales personnel to make that extra sales call, because the number of sales calls made is related to the number of copiers sold. </a:t>
            </a:r>
          </a:p>
          <a:p>
            <a:pPr marL="0" indent="0" algn="just">
              <a:buNone/>
            </a:pPr>
            <a:r>
              <a:rPr lang="en-US" sz="2400" dirty="0"/>
              <a:t>However, does this mean that more sales calls cause more sales? No, we have not demonstrated cause and effect here, only that the two variables—sales calls and copiers sold—are related. If there is a strong relationship (say, .91) between two variables, we are tempted to assume that an increase or decrease in one variable causes a change in the other variable. </a:t>
            </a:r>
            <a:endParaRPr lang="en-US" sz="3200" dirty="0"/>
          </a:p>
          <a:p>
            <a:endParaRPr lang="en-US" dirty="0"/>
          </a:p>
        </p:txBody>
      </p:sp>
      <p:sp>
        <p:nvSpPr>
          <p:cNvPr id="4" name="Title 1">
            <a:extLst>
              <a:ext uri="{FF2B5EF4-FFF2-40B4-BE49-F238E27FC236}">
                <a16:creationId xmlns:a16="http://schemas.microsoft.com/office/drawing/2014/main" id="{478F2D76-4B97-7464-1A64-FC8C5E9E1068}"/>
              </a:ext>
            </a:extLst>
          </p:cNvPr>
          <p:cNvSpPr>
            <a:spLocks noGrp="1"/>
          </p:cNvSpPr>
          <p:nvPr>
            <p:ph type="title"/>
          </p:nvPr>
        </p:nvSpPr>
        <p:spPr>
          <a:xfrm>
            <a:off x="1295402" y="982132"/>
            <a:ext cx="9601196" cy="1303867"/>
          </a:xfrm>
        </p:spPr>
        <p:txBody>
          <a:bodyPr>
            <a:normAutofit fontScale="90000"/>
          </a:bodyPr>
          <a:lstStyle/>
          <a:p>
            <a:r>
              <a:rPr lang="en-US" sz="4400" dirty="0"/>
              <a:t>How do we interpret a correlation of 0.759?</a:t>
            </a:r>
            <a:endParaRPr lang="en-US" dirty="0"/>
          </a:p>
        </p:txBody>
      </p:sp>
    </p:spTree>
    <p:extLst>
      <p:ext uri="{BB962C8B-B14F-4D97-AF65-F5344CB8AC3E}">
        <p14:creationId xmlns:p14="http://schemas.microsoft.com/office/powerpoint/2010/main" val="290792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FF3A-F273-02FA-827C-1ECE0C7B4224}"/>
              </a:ext>
            </a:extLst>
          </p:cNvPr>
          <p:cNvSpPr>
            <a:spLocks noGrp="1"/>
          </p:cNvSpPr>
          <p:nvPr>
            <p:ph type="title"/>
          </p:nvPr>
        </p:nvSpPr>
        <p:spPr>
          <a:xfrm>
            <a:off x="845820" y="982132"/>
            <a:ext cx="10500358" cy="1303867"/>
          </a:xfrm>
        </p:spPr>
        <p:txBody>
          <a:bodyPr>
            <a:normAutofit/>
          </a:bodyPr>
          <a:lstStyle/>
          <a:p>
            <a:r>
              <a:rPr lang="en-US" sz="3600" dirty="0"/>
              <a:t>Testing The Significance Of The Correlation Coefficient</a:t>
            </a:r>
          </a:p>
        </p:txBody>
      </p:sp>
      <p:sp>
        <p:nvSpPr>
          <p:cNvPr id="3" name="Content Placeholder 2">
            <a:extLst>
              <a:ext uri="{FF2B5EF4-FFF2-40B4-BE49-F238E27FC236}">
                <a16:creationId xmlns:a16="http://schemas.microsoft.com/office/drawing/2014/main" id="{C6585FB9-9D71-12AC-4E5B-60E0865C2358}"/>
              </a:ext>
            </a:extLst>
          </p:cNvPr>
          <p:cNvSpPr>
            <a:spLocks noGrp="1"/>
          </p:cNvSpPr>
          <p:nvPr>
            <p:ph idx="1"/>
          </p:nvPr>
        </p:nvSpPr>
        <p:spPr/>
        <p:txBody>
          <a:bodyPr>
            <a:normAutofit/>
          </a:bodyPr>
          <a:lstStyle/>
          <a:p>
            <a:pPr algn="just"/>
            <a:r>
              <a:rPr lang="en-US" sz="2800" dirty="0"/>
              <a:t>Could there be zero correlation in the population from which the sample was selected? </a:t>
            </a:r>
          </a:p>
          <a:p>
            <a:pPr algn="just"/>
            <a:r>
              <a:rPr lang="en-US" sz="2800" dirty="0"/>
              <a:t>To put it another way, did the computed r come from a population of paired observations with zero correlation? </a:t>
            </a:r>
          </a:p>
          <a:p>
            <a:pPr algn="just"/>
            <a:r>
              <a:rPr lang="en-US" sz="2800" dirty="0"/>
              <a:t>The correlation in the population. It is pronounced “rho.” </a:t>
            </a:r>
          </a:p>
        </p:txBody>
      </p:sp>
    </p:spTree>
    <p:extLst>
      <p:ext uri="{BB962C8B-B14F-4D97-AF65-F5344CB8AC3E}">
        <p14:creationId xmlns:p14="http://schemas.microsoft.com/office/powerpoint/2010/main" val="274874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BB6E-F77D-A5FF-570E-61EFCBD09452}"/>
              </a:ext>
            </a:extLst>
          </p:cNvPr>
          <p:cNvSpPr>
            <a:spLocks noGrp="1"/>
          </p:cNvSpPr>
          <p:nvPr>
            <p:ph type="title"/>
          </p:nvPr>
        </p:nvSpPr>
        <p:spPr>
          <a:xfrm>
            <a:off x="914400" y="558378"/>
            <a:ext cx="10363200" cy="877148"/>
          </a:xfrm>
        </p:spPr>
        <p:txBody>
          <a:bodyPr>
            <a:normAutofit/>
          </a:bodyPr>
          <a:lstStyle/>
          <a:p>
            <a:r>
              <a:rPr lang="en-US" sz="3600" dirty="0"/>
              <a:t>Testing The Significance Of The Correlation Coefficient</a:t>
            </a:r>
          </a:p>
        </p:txBody>
      </p:sp>
      <p:pic>
        <p:nvPicPr>
          <p:cNvPr id="5" name="Content Placeholder 4">
            <a:extLst>
              <a:ext uri="{FF2B5EF4-FFF2-40B4-BE49-F238E27FC236}">
                <a16:creationId xmlns:a16="http://schemas.microsoft.com/office/drawing/2014/main" id="{1DCA3097-CDCC-07D3-0B83-74A267F67C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35526"/>
            <a:ext cx="10363200" cy="4579193"/>
          </a:xfrm>
        </p:spPr>
      </p:pic>
    </p:spTree>
    <p:extLst>
      <p:ext uri="{BB962C8B-B14F-4D97-AF65-F5344CB8AC3E}">
        <p14:creationId xmlns:p14="http://schemas.microsoft.com/office/powerpoint/2010/main" val="88623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79EB5C-6C06-73BC-7A31-A61A742FE4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488" y="1234874"/>
            <a:ext cx="10217024" cy="4388251"/>
          </a:xfrm>
        </p:spPr>
      </p:pic>
    </p:spTree>
    <p:extLst>
      <p:ext uri="{BB962C8B-B14F-4D97-AF65-F5344CB8AC3E}">
        <p14:creationId xmlns:p14="http://schemas.microsoft.com/office/powerpoint/2010/main" val="111940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15FD-59AE-47F2-891D-3487DB0DA439}"/>
              </a:ext>
            </a:extLst>
          </p:cNvPr>
          <p:cNvSpPr>
            <a:spLocks noGrp="1"/>
          </p:cNvSpPr>
          <p:nvPr>
            <p:ph type="title"/>
          </p:nvPr>
        </p:nvSpPr>
        <p:spPr/>
        <p:txBody>
          <a:bodyPr/>
          <a:lstStyle/>
          <a:p>
            <a:r>
              <a:rPr lang="en-US" dirty="0"/>
              <a:t>What Is Correlation Analysis?</a:t>
            </a:r>
          </a:p>
        </p:txBody>
      </p:sp>
      <p:sp>
        <p:nvSpPr>
          <p:cNvPr id="3" name="Content Placeholder 2">
            <a:extLst>
              <a:ext uri="{FF2B5EF4-FFF2-40B4-BE49-F238E27FC236}">
                <a16:creationId xmlns:a16="http://schemas.microsoft.com/office/drawing/2014/main" id="{4380FB7A-3EAA-3BE9-6D3A-70F489580E03}"/>
              </a:ext>
            </a:extLst>
          </p:cNvPr>
          <p:cNvSpPr>
            <a:spLocks noGrp="1"/>
          </p:cNvSpPr>
          <p:nvPr>
            <p:ph idx="1"/>
          </p:nvPr>
        </p:nvSpPr>
        <p:spPr>
          <a:xfrm>
            <a:off x="1295402" y="2785532"/>
            <a:ext cx="9601196" cy="3318936"/>
          </a:xfrm>
        </p:spPr>
        <p:txBody>
          <a:bodyPr>
            <a:normAutofit/>
          </a:bodyPr>
          <a:lstStyle/>
          <a:p>
            <a:pPr algn="just"/>
            <a:r>
              <a:rPr lang="en-US" sz="2800" dirty="0"/>
              <a:t>A group of techniques to measure the relationship between two variables.</a:t>
            </a:r>
          </a:p>
          <a:p>
            <a:pPr algn="just"/>
            <a:r>
              <a:rPr lang="en-US" sz="2800" dirty="0"/>
              <a:t>The basic idea of correlation analysis is to report the relationship between two variables. The usual first step is to plot the data in a scatter diagram</a:t>
            </a:r>
          </a:p>
        </p:txBody>
      </p:sp>
    </p:spTree>
    <p:extLst>
      <p:ext uri="{BB962C8B-B14F-4D97-AF65-F5344CB8AC3E}">
        <p14:creationId xmlns:p14="http://schemas.microsoft.com/office/powerpoint/2010/main" val="3626952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AC4CA6-118E-1A00-DB43-D22F9FADDC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53"/>
          <a:stretch/>
        </p:blipFill>
        <p:spPr>
          <a:xfrm>
            <a:off x="791578" y="746373"/>
            <a:ext cx="10608844" cy="5365254"/>
          </a:xfrm>
        </p:spPr>
      </p:pic>
    </p:spTree>
    <p:extLst>
      <p:ext uri="{BB962C8B-B14F-4D97-AF65-F5344CB8AC3E}">
        <p14:creationId xmlns:p14="http://schemas.microsoft.com/office/powerpoint/2010/main" val="1655183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EAD4-EAE8-6744-29A4-1CE8E33377C6}"/>
              </a:ext>
            </a:extLst>
          </p:cNvPr>
          <p:cNvSpPr>
            <a:spLocks noGrp="1"/>
          </p:cNvSpPr>
          <p:nvPr>
            <p:ph type="title"/>
          </p:nvPr>
        </p:nvSpPr>
        <p:spPr>
          <a:xfrm>
            <a:off x="1295402" y="2777066"/>
            <a:ext cx="9601196" cy="1303867"/>
          </a:xfrm>
        </p:spPr>
        <p:txBody>
          <a:bodyPr/>
          <a:lstStyle/>
          <a:p>
            <a:r>
              <a:rPr lang="en-US" dirty="0"/>
              <a:t>Thank You!</a:t>
            </a:r>
          </a:p>
        </p:txBody>
      </p:sp>
    </p:spTree>
    <p:extLst>
      <p:ext uri="{BB962C8B-B14F-4D97-AF65-F5344CB8AC3E}">
        <p14:creationId xmlns:p14="http://schemas.microsoft.com/office/powerpoint/2010/main" val="28772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BF99-0A20-260A-B864-F2E078E1627A}"/>
              </a:ext>
            </a:extLst>
          </p:cNvPr>
          <p:cNvSpPr>
            <a:spLocks noGrp="1"/>
          </p:cNvSpPr>
          <p:nvPr>
            <p:ph type="title"/>
          </p:nvPr>
        </p:nvSpPr>
        <p:spPr>
          <a:xfrm>
            <a:off x="1295402" y="997371"/>
            <a:ext cx="9601196" cy="800948"/>
          </a:xfrm>
        </p:spPr>
        <p:txBody>
          <a:bodyPr/>
          <a:lstStyle/>
          <a:p>
            <a:r>
              <a:rPr lang="en-US" dirty="0"/>
              <a:t>Example</a:t>
            </a:r>
          </a:p>
        </p:txBody>
      </p:sp>
      <p:sp>
        <p:nvSpPr>
          <p:cNvPr id="3" name="Content Placeholder 2">
            <a:extLst>
              <a:ext uri="{FF2B5EF4-FFF2-40B4-BE49-F238E27FC236}">
                <a16:creationId xmlns:a16="http://schemas.microsoft.com/office/drawing/2014/main" id="{06EC3F4C-A3EF-451D-5B98-C48054BA5DAA}"/>
              </a:ext>
            </a:extLst>
          </p:cNvPr>
          <p:cNvSpPr>
            <a:spLocks noGrp="1"/>
          </p:cNvSpPr>
          <p:nvPr>
            <p:ph idx="1"/>
          </p:nvPr>
        </p:nvSpPr>
        <p:spPr>
          <a:xfrm>
            <a:off x="822928" y="3056465"/>
            <a:ext cx="3840479" cy="1659468"/>
          </a:xfrm>
        </p:spPr>
        <p:txBody>
          <a:bodyPr/>
          <a:lstStyle/>
          <a:p>
            <a:pPr algn="just"/>
            <a:r>
              <a:rPr lang="en-US" dirty="0"/>
              <a:t>Number of Sales Calls and Copiers Sold for 10 Sales people</a:t>
            </a:r>
          </a:p>
        </p:txBody>
      </p:sp>
      <p:pic>
        <p:nvPicPr>
          <p:cNvPr id="5" name="Picture 4">
            <a:extLst>
              <a:ext uri="{FF2B5EF4-FFF2-40B4-BE49-F238E27FC236}">
                <a16:creationId xmlns:a16="http://schemas.microsoft.com/office/drawing/2014/main" id="{FFED8834-FDC2-98EA-9883-77E6FB449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07" y="1950718"/>
            <a:ext cx="6568473" cy="3870961"/>
          </a:xfrm>
          <a:prstGeom prst="rect">
            <a:avLst/>
          </a:prstGeom>
        </p:spPr>
      </p:pic>
    </p:spTree>
    <p:extLst>
      <p:ext uri="{BB962C8B-B14F-4D97-AF65-F5344CB8AC3E}">
        <p14:creationId xmlns:p14="http://schemas.microsoft.com/office/powerpoint/2010/main" val="203635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45CE4-097B-8CF0-CCA8-920D9F88878B}"/>
              </a:ext>
            </a:extLst>
          </p:cNvPr>
          <p:cNvSpPr>
            <a:spLocks noGrp="1"/>
          </p:cNvSpPr>
          <p:nvPr>
            <p:ph idx="1"/>
          </p:nvPr>
        </p:nvSpPr>
        <p:spPr>
          <a:xfrm>
            <a:off x="716281" y="2511212"/>
            <a:ext cx="6095999" cy="4026748"/>
          </a:xfrm>
        </p:spPr>
        <p:txBody>
          <a:bodyPr>
            <a:normAutofit/>
          </a:bodyPr>
          <a:lstStyle/>
          <a:p>
            <a:pPr algn="just"/>
            <a:r>
              <a:rPr lang="en-US" dirty="0"/>
              <a:t>The scatter diagram shows graphically that the sales representatives who make more calls tend to sell more copiers. It is reasonable for the national sales manager at Copier Sales of America, to tell her salespeople that, the more sales calls they make, the more copiers they can expect to sell. Note that, while there appears to be a positive relationship between the two variables, all the points do not fall on a line.</a:t>
            </a:r>
          </a:p>
        </p:txBody>
      </p:sp>
      <p:sp>
        <p:nvSpPr>
          <p:cNvPr id="4" name="Title 1">
            <a:extLst>
              <a:ext uri="{FF2B5EF4-FFF2-40B4-BE49-F238E27FC236}">
                <a16:creationId xmlns:a16="http://schemas.microsoft.com/office/drawing/2014/main" id="{A715CBFF-6E45-4801-BB62-BF7CD58EDEDA}"/>
              </a:ext>
            </a:extLst>
          </p:cNvPr>
          <p:cNvSpPr>
            <a:spLocks noGrp="1"/>
          </p:cNvSpPr>
          <p:nvPr>
            <p:ph type="title"/>
          </p:nvPr>
        </p:nvSpPr>
        <p:spPr>
          <a:xfrm>
            <a:off x="1295402" y="1179302"/>
            <a:ext cx="9601196" cy="800948"/>
          </a:xfrm>
        </p:spPr>
        <p:txBody>
          <a:bodyPr/>
          <a:lstStyle/>
          <a:p>
            <a:r>
              <a:rPr lang="en-US" dirty="0"/>
              <a:t>Example</a:t>
            </a:r>
          </a:p>
        </p:txBody>
      </p:sp>
      <p:pic>
        <p:nvPicPr>
          <p:cNvPr id="6" name="Picture 5">
            <a:extLst>
              <a:ext uri="{FF2B5EF4-FFF2-40B4-BE49-F238E27FC236}">
                <a16:creationId xmlns:a16="http://schemas.microsoft.com/office/drawing/2014/main" id="{1369E9FA-D7FF-96AF-D0B1-92356D78B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280" y="2511212"/>
            <a:ext cx="4739641" cy="3495786"/>
          </a:xfrm>
          <a:prstGeom prst="rect">
            <a:avLst/>
          </a:prstGeom>
        </p:spPr>
      </p:pic>
    </p:spTree>
    <p:extLst>
      <p:ext uri="{BB962C8B-B14F-4D97-AF65-F5344CB8AC3E}">
        <p14:creationId xmlns:p14="http://schemas.microsoft.com/office/powerpoint/2010/main" val="363700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F592-5475-3031-C5FA-63D2EEE44EA3}"/>
              </a:ext>
            </a:extLst>
          </p:cNvPr>
          <p:cNvSpPr>
            <a:spLocks noGrp="1"/>
          </p:cNvSpPr>
          <p:nvPr>
            <p:ph type="title"/>
          </p:nvPr>
        </p:nvSpPr>
        <p:spPr/>
        <p:txBody>
          <a:bodyPr/>
          <a:lstStyle/>
          <a:p>
            <a:r>
              <a:rPr lang="en-US" dirty="0"/>
              <a:t>The Coefficient Of Correlation</a:t>
            </a:r>
          </a:p>
        </p:txBody>
      </p:sp>
      <p:sp>
        <p:nvSpPr>
          <p:cNvPr id="3" name="Content Placeholder 2">
            <a:extLst>
              <a:ext uri="{FF2B5EF4-FFF2-40B4-BE49-F238E27FC236}">
                <a16:creationId xmlns:a16="http://schemas.microsoft.com/office/drawing/2014/main" id="{983C91E7-103D-8701-2D03-0C505F20FF23}"/>
              </a:ext>
            </a:extLst>
          </p:cNvPr>
          <p:cNvSpPr>
            <a:spLocks noGrp="1"/>
          </p:cNvSpPr>
          <p:nvPr>
            <p:ph idx="1"/>
          </p:nvPr>
        </p:nvSpPr>
        <p:spPr/>
        <p:txBody>
          <a:bodyPr>
            <a:normAutofit lnSpcReduction="10000"/>
          </a:bodyPr>
          <a:lstStyle/>
          <a:p>
            <a:pPr algn="just"/>
            <a:r>
              <a:rPr lang="en-US" sz="2800" dirty="0"/>
              <a:t>The correlation coefficient describes the strength of the relationship between two sets of interval-scaled or ratio-scaled variables. </a:t>
            </a:r>
          </a:p>
          <a:p>
            <a:pPr algn="just"/>
            <a:r>
              <a:rPr lang="en-US" sz="2800" dirty="0"/>
              <a:t>Designated r, it is often referred to as Pearson’s r and as the Pearson product-moment correlation coefficient. </a:t>
            </a:r>
          </a:p>
          <a:p>
            <a:pPr algn="just"/>
            <a:r>
              <a:rPr lang="en-US" sz="2800" dirty="0"/>
              <a:t>It can assume any value from to 1.00 inclusive. A correlation coefficient of or indicates perfect correlation. </a:t>
            </a:r>
          </a:p>
        </p:txBody>
      </p:sp>
    </p:spTree>
    <p:extLst>
      <p:ext uri="{BB962C8B-B14F-4D97-AF65-F5344CB8AC3E}">
        <p14:creationId xmlns:p14="http://schemas.microsoft.com/office/powerpoint/2010/main" val="136417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EA004-F009-6639-2765-437FEB6E7FBF}"/>
              </a:ext>
            </a:extLst>
          </p:cNvPr>
          <p:cNvSpPr>
            <a:spLocks noGrp="1"/>
          </p:cNvSpPr>
          <p:nvPr>
            <p:ph idx="1"/>
          </p:nvPr>
        </p:nvSpPr>
        <p:spPr>
          <a:xfrm>
            <a:off x="868682" y="697652"/>
            <a:ext cx="10546078" cy="1786468"/>
          </a:xfrm>
        </p:spPr>
        <p:txBody>
          <a:bodyPr>
            <a:normAutofit fontScale="92500" lnSpcReduction="10000"/>
          </a:bodyPr>
          <a:lstStyle/>
          <a:p>
            <a:pPr algn="just"/>
            <a:r>
              <a:rPr lang="en-US" dirty="0"/>
              <a:t>A correlation coefficient for the preceding example computed to be would indicate that the number of sales calls and the number of copiers sold are perfectly related in a positive linear sense. </a:t>
            </a:r>
          </a:p>
          <a:p>
            <a:pPr algn="just"/>
            <a:r>
              <a:rPr lang="en-US" dirty="0"/>
              <a:t>A computed value of reveals that sales calls and the number of copiers sold are perfectly related in an inverse linear sense.</a:t>
            </a:r>
          </a:p>
        </p:txBody>
      </p:sp>
      <p:pic>
        <p:nvPicPr>
          <p:cNvPr id="5" name="Picture 4">
            <a:extLst>
              <a:ext uri="{FF2B5EF4-FFF2-40B4-BE49-F238E27FC236}">
                <a16:creationId xmlns:a16="http://schemas.microsoft.com/office/drawing/2014/main" id="{5EF8BA3D-B61F-AF4D-F856-84C6E0E1A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901" y="2507315"/>
            <a:ext cx="7504198" cy="3653033"/>
          </a:xfrm>
          <a:prstGeom prst="rect">
            <a:avLst/>
          </a:prstGeom>
        </p:spPr>
      </p:pic>
    </p:spTree>
    <p:extLst>
      <p:ext uri="{BB962C8B-B14F-4D97-AF65-F5344CB8AC3E}">
        <p14:creationId xmlns:p14="http://schemas.microsoft.com/office/powerpoint/2010/main" val="266899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50DC-BE7F-0CFE-960C-715DA802C7F6}"/>
              </a:ext>
            </a:extLst>
          </p:cNvPr>
          <p:cNvSpPr>
            <a:spLocks noGrp="1"/>
          </p:cNvSpPr>
          <p:nvPr>
            <p:ph type="title"/>
          </p:nvPr>
        </p:nvSpPr>
        <p:spPr/>
        <p:txBody>
          <a:bodyPr/>
          <a:lstStyle/>
          <a:p>
            <a:r>
              <a:rPr lang="en-US" dirty="0"/>
              <a:t>The Coefficient Of Correlation</a:t>
            </a:r>
          </a:p>
        </p:txBody>
      </p:sp>
      <p:sp>
        <p:nvSpPr>
          <p:cNvPr id="3" name="Content Placeholder 2">
            <a:extLst>
              <a:ext uri="{FF2B5EF4-FFF2-40B4-BE49-F238E27FC236}">
                <a16:creationId xmlns:a16="http://schemas.microsoft.com/office/drawing/2014/main" id="{A0E66F55-A72B-E380-36FB-35E8D5423CF0}"/>
              </a:ext>
            </a:extLst>
          </p:cNvPr>
          <p:cNvSpPr>
            <a:spLocks noGrp="1"/>
          </p:cNvSpPr>
          <p:nvPr>
            <p:ph idx="1"/>
          </p:nvPr>
        </p:nvSpPr>
        <p:spPr/>
        <p:txBody>
          <a:bodyPr>
            <a:normAutofit lnSpcReduction="10000"/>
          </a:bodyPr>
          <a:lstStyle/>
          <a:p>
            <a:pPr algn="just"/>
            <a:r>
              <a:rPr lang="en-US" dirty="0"/>
              <a:t>If there is absolutely no relationship between the two sets of variables, Pearson’s r is zero. </a:t>
            </a:r>
          </a:p>
          <a:p>
            <a:pPr algn="just"/>
            <a:r>
              <a:rPr lang="en-US" dirty="0"/>
              <a:t>A correlation coefficient r close to 0 (say, .08) shows that the linear relationship is quite weak. </a:t>
            </a:r>
          </a:p>
          <a:p>
            <a:pPr algn="just"/>
            <a:r>
              <a:rPr lang="en-US" dirty="0"/>
              <a:t>The same conclusion is drawn if Coefficients of and have equal strength; both indicate very strong correlation between the two variables. </a:t>
            </a:r>
          </a:p>
          <a:p>
            <a:pPr algn="just"/>
            <a:r>
              <a:rPr lang="en-US" dirty="0"/>
              <a:t>Thus, the strength of the correlation does not depend on the direction (either  or ).</a:t>
            </a:r>
          </a:p>
        </p:txBody>
      </p:sp>
    </p:spTree>
    <p:extLst>
      <p:ext uri="{BB962C8B-B14F-4D97-AF65-F5344CB8AC3E}">
        <p14:creationId xmlns:p14="http://schemas.microsoft.com/office/powerpoint/2010/main" val="132332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5141-9877-2724-F93C-BA121C3020A0}"/>
              </a:ext>
            </a:extLst>
          </p:cNvPr>
          <p:cNvSpPr>
            <a:spLocks noGrp="1"/>
          </p:cNvSpPr>
          <p:nvPr>
            <p:ph type="title"/>
          </p:nvPr>
        </p:nvSpPr>
        <p:spPr>
          <a:xfrm>
            <a:off x="1295401" y="784012"/>
            <a:ext cx="9601196" cy="1303867"/>
          </a:xfrm>
        </p:spPr>
        <p:txBody>
          <a:bodyPr>
            <a:normAutofit fontScale="90000"/>
          </a:bodyPr>
          <a:lstStyle/>
          <a:p>
            <a:r>
              <a:rPr lang="en-US" dirty="0"/>
              <a:t>Summarizing the strength and direction of the Correlation Coefficient</a:t>
            </a:r>
          </a:p>
        </p:txBody>
      </p:sp>
      <p:pic>
        <p:nvPicPr>
          <p:cNvPr id="5" name="Picture 4">
            <a:extLst>
              <a:ext uri="{FF2B5EF4-FFF2-40B4-BE49-F238E27FC236}">
                <a16:creationId xmlns:a16="http://schemas.microsoft.com/office/drawing/2014/main" id="{9999D68B-D59A-D05B-3B79-DABD11192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2241853"/>
            <a:ext cx="10119359" cy="3533578"/>
          </a:xfrm>
          <a:prstGeom prst="rect">
            <a:avLst/>
          </a:prstGeom>
        </p:spPr>
      </p:pic>
    </p:spTree>
    <p:extLst>
      <p:ext uri="{BB962C8B-B14F-4D97-AF65-F5344CB8AC3E}">
        <p14:creationId xmlns:p14="http://schemas.microsoft.com/office/powerpoint/2010/main" val="229193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51C3-EF88-9E26-F2D1-9421B76AC58E}"/>
              </a:ext>
            </a:extLst>
          </p:cNvPr>
          <p:cNvSpPr>
            <a:spLocks noGrp="1"/>
          </p:cNvSpPr>
          <p:nvPr>
            <p:ph type="title"/>
          </p:nvPr>
        </p:nvSpPr>
        <p:spPr/>
        <p:txBody>
          <a:bodyPr/>
          <a:lstStyle/>
          <a:p>
            <a:r>
              <a:rPr lang="en-US" dirty="0"/>
              <a:t>Correlation Coefficient</a:t>
            </a:r>
          </a:p>
        </p:txBody>
      </p:sp>
      <p:sp>
        <p:nvSpPr>
          <p:cNvPr id="3" name="Content Placeholder 2">
            <a:extLst>
              <a:ext uri="{FF2B5EF4-FFF2-40B4-BE49-F238E27FC236}">
                <a16:creationId xmlns:a16="http://schemas.microsoft.com/office/drawing/2014/main" id="{AC09F129-C6F0-253D-F7CD-1B340F2C311B}"/>
              </a:ext>
            </a:extLst>
          </p:cNvPr>
          <p:cNvSpPr>
            <a:spLocks noGrp="1"/>
          </p:cNvSpPr>
          <p:nvPr>
            <p:ph idx="1"/>
          </p:nvPr>
        </p:nvSpPr>
        <p:spPr>
          <a:xfrm>
            <a:off x="716279" y="2590800"/>
            <a:ext cx="10759440" cy="3840480"/>
          </a:xfrm>
        </p:spPr>
        <p:txBody>
          <a:bodyPr>
            <a:normAutofit/>
          </a:bodyPr>
          <a:lstStyle/>
          <a:p>
            <a:r>
              <a:rPr lang="en-US" sz="2800" dirty="0"/>
              <a:t>A measure of the strength of the linear relationship between two variables</a:t>
            </a:r>
          </a:p>
        </p:txBody>
      </p:sp>
      <p:pic>
        <p:nvPicPr>
          <p:cNvPr id="5" name="Picture 4">
            <a:extLst>
              <a:ext uri="{FF2B5EF4-FFF2-40B4-BE49-F238E27FC236}">
                <a16:creationId xmlns:a16="http://schemas.microsoft.com/office/drawing/2014/main" id="{FF8990BF-D10D-59A0-AE09-69744D1F2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55" y="3429000"/>
            <a:ext cx="10223887" cy="1082040"/>
          </a:xfrm>
          <a:prstGeom prst="rect">
            <a:avLst/>
          </a:prstGeom>
        </p:spPr>
      </p:pic>
    </p:spTree>
    <p:extLst>
      <p:ext uri="{BB962C8B-B14F-4D97-AF65-F5344CB8AC3E}">
        <p14:creationId xmlns:p14="http://schemas.microsoft.com/office/powerpoint/2010/main" val="7861196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TotalTime>
  <Words>805</Words>
  <Application>Microsoft Office PowerPoint</Application>
  <PresentationFormat>Widescreen</PresentationFormat>
  <Paragraphs>51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Garamond</vt:lpstr>
      <vt:lpstr>Wingdings</vt:lpstr>
      <vt:lpstr>Organic</vt:lpstr>
      <vt:lpstr>Topic 9</vt:lpstr>
      <vt:lpstr>What Is Correlation Analysis?</vt:lpstr>
      <vt:lpstr>Example</vt:lpstr>
      <vt:lpstr>Example</vt:lpstr>
      <vt:lpstr>The Coefficient Of Correlation</vt:lpstr>
      <vt:lpstr>PowerPoint Presentation</vt:lpstr>
      <vt:lpstr>The Coefficient Of Correlation</vt:lpstr>
      <vt:lpstr>Summarizing the strength and direction of the Correlation Coefficient</vt:lpstr>
      <vt:lpstr>Correlation Coefficient</vt:lpstr>
      <vt:lpstr>Correlation Coefficient</vt:lpstr>
      <vt:lpstr>Example</vt:lpstr>
      <vt:lpstr>PowerPoint Presentation</vt:lpstr>
      <vt:lpstr>PowerPoint Presentation</vt:lpstr>
      <vt:lpstr>PowerPoint Presentation</vt:lpstr>
      <vt:lpstr>How do we interpret a correlation of 0.759?</vt:lpstr>
      <vt:lpstr>How do we interpret a correlation of 0.759?</vt:lpstr>
      <vt:lpstr>Testing The Significance Of The Correlation Coefficient</vt:lpstr>
      <vt:lpstr>Testing The Significance Of The Correlation Coefficient</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Analysis</dc:title>
  <dc:creator>Fariza Prodhan</dc:creator>
  <cp:lastModifiedBy>Fariza Prodhan</cp:lastModifiedBy>
  <cp:revision>31</cp:revision>
  <dcterms:created xsi:type="dcterms:W3CDTF">2022-09-24T12:19:32Z</dcterms:created>
  <dcterms:modified xsi:type="dcterms:W3CDTF">2022-09-24T13:51:39Z</dcterms:modified>
</cp:coreProperties>
</file>