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13"/>
  </p:notesMasterIdLst>
  <p:handoutMasterIdLst>
    <p:handoutMasterId r:id="rId14"/>
  </p:handoutMasterIdLst>
  <p:sldIdLst>
    <p:sldId id="286" r:id="rId2"/>
    <p:sldId id="300" r:id="rId3"/>
    <p:sldId id="301" r:id="rId4"/>
    <p:sldId id="256" r:id="rId5"/>
    <p:sldId id="257" r:id="rId6"/>
    <p:sldId id="258" r:id="rId7"/>
    <p:sldId id="305" r:id="rId8"/>
    <p:sldId id="303" r:id="rId9"/>
    <p:sldId id="304" r:id="rId10"/>
    <p:sldId id="309" r:id="rId11"/>
    <p:sldId id="308" r:id="rId1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AAA146A-03DE-4DCC-B342-C98606BF3111}" type="datetimeFigureOut">
              <a:rPr lang="en-US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F49C842-FD14-4258-8CD6-08D9778CCF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AD9B2EF-7AD8-4651-A9F5-08AF521650B2}" type="datetimeFigureOut">
              <a:rPr lang="en-US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CC04B9-E8E9-4E33-8F0F-1E0632B9C1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E591-DE27-49B8-865B-6AAF3E75B8FD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ECE3-130F-45D4-A3BF-DE4D715B6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22670B-AB97-452B-908B-54B472A6AF7B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5D32-9DD7-4FB9-AC08-B9812060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FB4C82-0695-4453-9C73-F69D82901E6B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7E3B-B238-4306-8178-4FF44EE0D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A28775-9AF3-476A-A8D7-59EE44926298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BCCF-12B7-4F6B-BEF3-9851FAD0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372B6-AA37-4AED-968B-1AD1ACCA2E09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ED1B-AA6C-4268-8D33-F3F66DF2B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BAD5E-EE76-48B3-A4A3-E555291F1FAB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8FB-0F51-46F4-B488-8FAB32F4C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8BDB4C-203A-4561-9D69-71A8FC05D790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AF6-B400-4A74-BA68-3CAB9EBFA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8BBDA-46D0-4D0A-A6E2-8037117D7AB9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6CCB-FD3C-47FF-B628-F8D748D43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039957-E386-4068-AA5C-9B0951960803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FAF9-CE5C-46F6-B8B2-D5D77FB66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A4F34-A9EC-4EA2-8CA5-4640F4F6C692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B7105-223E-481A-B096-0DF2B2BE7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283C9-721F-40DD-80F0-EBA75B8699E9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AC6E7D-DB30-4B5C-B205-1384E72FF1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91F4AE5-A6B2-4BC2-A4BE-23868178A54B}" type="datetimeFigureOut">
              <a:rPr lang="en-US" smtClean="0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0713A9-B770-422A-AE84-5E2D6DCFCBC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219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 smtClean="0">
                <a:solidFill>
                  <a:schemeClr val="tx1"/>
                </a:solidFill>
              </a:rPr>
              <a:t>Measurements in </a:t>
            </a:r>
            <a:r>
              <a:rPr lang="en-US" sz="4400" b="1" dirty="0" smtClean="0">
                <a:solidFill>
                  <a:schemeClr val="tx1"/>
                </a:solidFill>
              </a:rPr>
              <a:t>Epidemiology</a:t>
            </a:r>
            <a:endParaRPr lang="en-US" sz="4400" b="1" dirty="0" smtClean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914400" y="3657600"/>
            <a:ext cx="7000875" cy="13716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Faisal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Muhammad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Lecturer &amp; IMPH Coordinator,                                                         Department of Public Health,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DIU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9001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smtClean="0"/>
              <a:t>Population at </a:t>
            </a:r>
            <a:r>
              <a:rPr lang="en-US" sz="4000" b="1" dirty="0" smtClean="0"/>
              <a:t>Risk</a:t>
            </a:r>
            <a:endParaRPr lang="en-US" sz="4000" b="1" u="sng" dirty="0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447801"/>
            <a:ext cx="8229600" cy="3581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2800" b="1" dirty="0" smtClean="0"/>
              <a:t>For </a:t>
            </a:r>
            <a:r>
              <a:rPr lang="en-US" sz="2800" b="1" dirty="0" smtClean="0"/>
              <a:t>instance, occupational injuries occur only among working people, so the population at risk is the workforce; in some countries </a:t>
            </a:r>
            <a:r>
              <a:rPr lang="en-US" sz="2800" b="1" dirty="0" smtClean="0">
                <a:solidFill>
                  <a:srgbClr val="0070C0"/>
                </a:solidFill>
              </a:rPr>
              <a:t>brucellosis</a:t>
            </a:r>
            <a:r>
              <a:rPr lang="en-US" sz="2800" b="1" dirty="0" smtClean="0"/>
              <a:t> occurs only among people handling infected animals, so the population at risk consists of those working on farms and in slaughterhouses.</a:t>
            </a:r>
          </a:p>
        </p:txBody>
      </p:sp>
      <p:sp>
        <p:nvSpPr>
          <p:cNvPr id="14340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2013D31-D9ED-4EC6-B174-1BBF17CDD5D5}" type="slidenum">
              <a:rPr lang="en-US" sz="2400">
                <a:solidFill>
                  <a:srgbClr val="0070C0"/>
                </a:solidFill>
              </a:rPr>
              <a:pPr/>
              <a:t>10</a:t>
            </a:fld>
            <a:endParaRPr lang="en-US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8000" b="1" dirty="0" smtClean="0">
                <a:solidFill>
                  <a:srgbClr val="C00000"/>
                </a:solidFill>
                <a:latin typeface="Algerian" pitchFamily="82" charset="0"/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057400" y="1752600"/>
            <a:ext cx="4419600" cy="743712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C00000"/>
                </a:solidFill>
              </a:rPr>
              <a:t>Objectives to learn: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62000" y="2743201"/>
            <a:ext cx="77724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70C0"/>
                </a:solidFill>
              </a:rPr>
              <a:t>Measurement </a:t>
            </a:r>
            <a:r>
              <a:rPr lang="en-US" sz="2800" b="1" dirty="0" smtClean="0">
                <a:solidFill>
                  <a:srgbClr val="0070C0"/>
                </a:solidFill>
              </a:rPr>
              <a:t>of </a:t>
            </a:r>
            <a:r>
              <a:rPr lang="en-US" sz="2800" b="1" dirty="0" smtClean="0">
                <a:solidFill>
                  <a:srgbClr val="0070C0"/>
                </a:solidFill>
              </a:rPr>
              <a:t>Disease frequency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70C0"/>
                </a:solidFill>
              </a:rPr>
              <a:t>Importance of morbidity study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Population at Risk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endParaRPr lang="en-US" dirty="0" smtClean="0"/>
          </a:p>
          <a:p>
            <a:pPr eaLnBrk="1" hangingPunct="1">
              <a:buFont typeface="Wingdings" pitchFamily="2" charset="2"/>
              <a:buChar char="q"/>
            </a:pPr>
            <a:endParaRPr lang="en-US" dirty="0" smtClean="0"/>
          </a:p>
          <a:p>
            <a:pPr eaLnBrk="1" hangingPunct="1">
              <a:buFont typeface="Wingdings" pitchFamily="2" charset="2"/>
              <a:buChar char="q"/>
            </a:pPr>
            <a:endParaRPr lang="en-US" dirty="0" smtClean="0"/>
          </a:p>
          <a:p>
            <a:pPr eaLnBrk="1" hangingPunct="1">
              <a:buFont typeface="Wingdings" pitchFamily="2" charset="2"/>
              <a:buChar char="q"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sz="3600" dirty="0" smtClean="0"/>
              <a:t>Of these measurements , </a:t>
            </a:r>
            <a:r>
              <a:rPr lang="en-US" sz="3600" b="1" dirty="0" smtClean="0"/>
              <a:t>mortality and morbidity measurements</a:t>
            </a:r>
            <a:r>
              <a:rPr lang="en-US" sz="3600" dirty="0" smtClean="0"/>
              <a:t> are mostly used.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8001000" cy="5410200"/>
          </a:xfrm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Measures of disease frequency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Morbidity : Any </a:t>
            </a:r>
            <a:r>
              <a:rPr lang="en-US" sz="2800" b="1" dirty="0" smtClean="0">
                <a:solidFill>
                  <a:srgbClr val="C00000"/>
                </a:solidFill>
              </a:rPr>
              <a:t>departure</a:t>
            </a:r>
            <a:r>
              <a:rPr lang="en-US" sz="2800" b="1" dirty="0" smtClean="0">
                <a:solidFill>
                  <a:schemeClr val="tx1"/>
                </a:solidFill>
              </a:rPr>
              <a:t> from health i.e. the extent of illness, injury or disability in a defined population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Morbidity rates are used as indicators of </a:t>
            </a:r>
            <a:r>
              <a:rPr lang="en-US" sz="2800" b="1" dirty="0" smtClean="0">
                <a:solidFill>
                  <a:schemeClr val="tx1"/>
                </a:solidFill>
              </a:rPr>
              <a:t>health.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In Epidemiology, the main measures of morbidity are incidence and prevalence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7924800" cy="5334000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Importance of morbidity study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</a:rPr>
              <a:t>Morbidity </a:t>
            </a:r>
            <a:r>
              <a:rPr lang="en-US" b="1" dirty="0" smtClean="0">
                <a:solidFill>
                  <a:schemeClr val="tx1"/>
                </a:solidFill>
              </a:rPr>
              <a:t>statistics provide information on the risk of developing disease (incidence) or having disease (prevalence</a:t>
            </a:r>
            <a:r>
              <a:rPr lang="en-US" b="1" dirty="0" smtClean="0">
                <a:solidFill>
                  <a:schemeClr val="tx1"/>
                </a:solidFill>
              </a:rPr>
              <a:t>).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</a:rPr>
              <a:t>Essential to health agencies to control disease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Need for planning and evaluation of public health activities and health facilities.</a:t>
            </a:r>
          </a:p>
          <a:p>
            <a:pPr marL="457200" indent="-457200" algn="just">
              <a:defRPr/>
            </a:pPr>
            <a:endParaRPr lang="en-US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Often helpful in clarifying reasons for particulars trends in mortality.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82000" cy="5486400"/>
          </a:xfrm>
          <a:ln>
            <a:solidFill>
              <a:schemeClr val="tx1"/>
            </a:solidFill>
          </a:ln>
        </p:spPr>
        <p:txBody>
          <a:bodyPr rtlCol="0">
            <a:normAutofit fontScale="9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500" b="1" dirty="0" smtClean="0">
                <a:solidFill>
                  <a:srgbClr val="FFFF00"/>
                </a:solidFill>
              </a:rPr>
              <a:t>Importance of morbidity study</a:t>
            </a:r>
          </a:p>
          <a:p>
            <a:pPr marL="457200" indent="-457200" algn="just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They </a:t>
            </a:r>
            <a:r>
              <a:rPr lang="en-US" b="1" dirty="0" smtClean="0"/>
              <a:t>describe the extent and nature of the disease load in the community and thus assist in the establishment of priorities</a:t>
            </a:r>
            <a:r>
              <a:rPr lang="en-US" b="1" dirty="0" smtClean="0"/>
              <a:t>.</a:t>
            </a:r>
          </a:p>
          <a:p>
            <a:pPr marL="457200" indent="-457200" algn="just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Essential for basic research as they provide comprehensive and accurate and clinically relevant information on patient </a:t>
            </a:r>
            <a:r>
              <a:rPr lang="en-US" b="1" dirty="0" smtClean="0"/>
              <a:t>characteristics.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 smtClean="0"/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Industries </a:t>
            </a:r>
            <a:r>
              <a:rPr lang="en-US" b="1" dirty="0" smtClean="0"/>
              <a:t>needs to asses the absentees for </a:t>
            </a:r>
            <a:r>
              <a:rPr lang="en-US" b="1" dirty="0" smtClean="0"/>
              <a:t>productivity.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 smtClean="0"/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It </a:t>
            </a:r>
            <a:r>
              <a:rPr lang="en-US" b="1" dirty="0" smtClean="0"/>
              <a:t>serves as starting point  for etiological studies and thus play a crucial role in disease prevention.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 smtClean="0"/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533400" y="609601"/>
            <a:ext cx="8077200" cy="1752599"/>
          </a:xfrm>
        </p:spPr>
        <p:txBody>
          <a:bodyPr>
            <a:normAutofit/>
          </a:bodyPr>
          <a:lstStyle/>
          <a:p>
            <a:pPr marL="273050" indent="-273050" algn="ctr" eaLnBrk="1" hangingPunct="1">
              <a:buFont typeface="Arial" charset="0"/>
              <a:buNone/>
            </a:pPr>
            <a:r>
              <a:rPr lang="en-US" sz="2800" b="1" dirty="0" smtClean="0"/>
              <a:t>To understand measures in Epidemiology (Prevalence, incidence, attack rate), we first have to recognize </a:t>
            </a:r>
            <a:r>
              <a:rPr lang="en-US" sz="2800" b="1" dirty="0" smtClean="0">
                <a:solidFill>
                  <a:srgbClr val="C00000"/>
                </a:solidFill>
              </a:rPr>
              <a:t>Population at risk</a:t>
            </a:r>
            <a:endParaRPr lang="en-US" sz="2800" b="1" dirty="0" smtClean="0"/>
          </a:p>
        </p:txBody>
      </p:sp>
      <p:pic>
        <p:nvPicPr>
          <p:cNvPr id="1026" name="Picture 2" descr="C:\Users\user\Download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90800"/>
            <a:ext cx="6553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70C0"/>
                </a:solidFill>
              </a:rPr>
              <a:t>  </a:t>
            </a:r>
            <a:r>
              <a:rPr lang="en-US" sz="4400" b="1" dirty="0" smtClean="0">
                <a:solidFill>
                  <a:srgbClr val="0070C0"/>
                </a:solidFill>
              </a:rPr>
              <a:t>Population at </a:t>
            </a:r>
            <a:r>
              <a:rPr lang="en-US" sz="4400" b="1" dirty="0" smtClean="0">
                <a:solidFill>
                  <a:srgbClr val="0070C0"/>
                </a:solidFill>
              </a:rPr>
              <a:t>Risk</a:t>
            </a:r>
            <a:endParaRPr lang="en-US" sz="4400" b="1" u="sng" dirty="0" smtClean="0">
              <a:solidFill>
                <a:srgbClr val="0070C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905000"/>
            <a:ext cx="8229600" cy="4595813"/>
          </a:xfrm>
        </p:spPr>
        <p:txBody>
          <a:bodyPr/>
          <a:lstStyle/>
          <a:p>
            <a:pPr algn="just"/>
            <a:r>
              <a:rPr lang="en-US" sz="2800" b="1" dirty="0" smtClean="0"/>
              <a:t>An important factor in calculating measures of disease frequency is the correct </a:t>
            </a:r>
            <a:r>
              <a:rPr lang="en-US" sz="2800" b="1" dirty="0" smtClean="0"/>
              <a:t>estimate  </a:t>
            </a:r>
            <a:r>
              <a:rPr lang="en-US" sz="2800" b="1" dirty="0" smtClean="0"/>
              <a:t>of the numbers of people under study. </a:t>
            </a:r>
            <a:endParaRPr lang="en-US" sz="2800" b="1" dirty="0" smtClean="0"/>
          </a:p>
          <a:p>
            <a:pPr algn="just">
              <a:buNone/>
            </a:pPr>
            <a:endParaRPr lang="en-US" sz="2800" b="1" dirty="0" smtClean="0"/>
          </a:p>
          <a:p>
            <a:pPr algn="just"/>
            <a:r>
              <a:rPr lang="en-US" sz="2800" b="1" dirty="0" smtClean="0"/>
              <a:t>Ideally these numbers should only </a:t>
            </a:r>
            <a:r>
              <a:rPr lang="en-US" sz="2800" b="1" dirty="0" smtClean="0"/>
              <a:t>include people </a:t>
            </a:r>
            <a:r>
              <a:rPr lang="en-US" sz="2800" b="1" dirty="0" smtClean="0"/>
              <a:t>who are </a:t>
            </a:r>
            <a:r>
              <a:rPr lang="en-US" sz="2800" b="1" dirty="0" smtClean="0">
                <a:solidFill>
                  <a:srgbClr val="FF0000"/>
                </a:solidFill>
              </a:rPr>
              <a:t>potentially susceptible to the diseases </a:t>
            </a:r>
            <a:r>
              <a:rPr lang="en-US" sz="2800" b="1" dirty="0" smtClean="0"/>
              <a:t>being studied. For instance, </a:t>
            </a:r>
            <a:r>
              <a:rPr lang="en-US" sz="2800" b="1" dirty="0" smtClean="0">
                <a:solidFill>
                  <a:srgbClr val="0070C0"/>
                </a:solidFill>
              </a:rPr>
              <a:t>men should not be included when calculating the frequency of cervical cancer. 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83728D6-046D-4C86-B5F7-8D19F55C66BC}" type="slidenum">
              <a:rPr lang="en-US" sz="2400">
                <a:solidFill>
                  <a:srgbClr val="0070C0"/>
                </a:solidFill>
              </a:rPr>
              <a:pPr/>
              <a:t>8</a:t>
            </a:fld>
            <a:endParaRPr lang="en-US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95400"/>
            <a:ext cx="7772400" cy="9001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smtClean="0"/>
              <a:t>Population at </a:t>
            </a:r>
            <a:r>
              <a:rPr lang="en-US" sz="4000" b="1" dirty="0" smtClean="0"/>
              <a:t>Risk</a:t>
            </a:r>
            <a:endParaRPr lang="en-US" sz="4000" b="1" u="sng" dirty="0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514600"/>
            <a:ext cx="8229600" cy="398621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The people who are susceptible to a given disease </a:t>
            </a:r>
            <a:r>
              <a:rPr lang="en-US" sz="2800" b="1" dirty="0" smtClean="0"/>
              <a:t>are called the population at risk, and can be defined by demographic, geographic or environmental factors. </a:t>
            </a:r>
            <a:endParaRPr lang="en-US" sz="2800" b="1" dirty="0" smtClean="0"/>
          </a:p>
        </p:txBody>
      </p:sp>
      <p:sp>
        <p:nvSpPr>
          <p:cNvPr id="14340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2013D31-D9ED-4EC6-B174-1BBF17CDD5D5}" type="slidenum">
              <a:rPr lang="en-US" sz="2400">
                <a:solidFill>
                  <a:srgbClr val="0070C0"/>
                </a:solidFill>
              </a:rPr>
              <a:pPr/>
              <a:t>9</a:t>
            </a:fld>
            <a:endParaRPr lang="en-US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1555</TotalTime>
  <Words>383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Measurements in Epidemiology</vt:lpstr>
      <vt:lpstr>Objectives to learn:</vt:lpstr>
      <vt:lpstr>Slide 3</vt:lpstr>
      <vt:lpstr>Slide 4</vt:lpstr>
      <vt:lpstr>Slide 5</vt:lpstr>
      <vt:lpstr>Slide 6</vt:lpstr>
      <vt:lpstr>Slide 7</vt:lpstr>
      <vt:lpstr>  Population at Risk</vt:lpstr>
      <vt:lpstr> Population at Risk</vt:lpstr>
      <vt:lpstr> Population at Risk</vt:lpstr>
      <vt:lpstr>Thank You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185</cp:revision>
  <dcterms:created xsi:type="dcterms:W3CDTF">2014-06-19T05:44:49Z</dcterms:created>
  <dcterms:modified xsi:type="dcterms:W3CDTF">2021-06-25T13:24:14Z</dcterms:modified>
</cp:coreProperties>
</file>