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8" r:id="rId1"/>
  </p:sldMasterIdLst>
  <p:notesMasterIdLst>
    <p:notesMasterId r:id="rId20"/>
  </p:notesMasterIdLst>
  <p:handoutMasterIdLst>
    <p:handoutMasterId r:id="rId21"/>
  </p:handoutMasterIdLst>
  <p:sldIdLst>
    <p:sldId id="286" r:id="rId2"/>
    <p:sldId id="300" r:id="rId3"/>
    <p:sldId id="260" r:id="rId4"/>
    <p:sldId id="262" r:id="rId5"/>
    <p:sldId id="309" r:id="rId6"/>
    <p:sldId id="263" r:id="rId7"/>
    <p:sldId id="302" r:id="rId8"/>
    <p:sldId id="265" r:id="rId9"/>
    <p:sldId id="268" r:id="rId10"/>
    <p:sldId id="269" r:id="rId11"/>
    <p:sldId id="271" r:id="rId12"/>
    <p:sldId id="307" r:id="rId13"/>
    <p:sldId id="274" r:id="rId14"/>
    <p:sldId id="275" r:id="rId15"/>
    <p:sldId id="276" r:id="rId16"/>
    <p:sldId id="278" r:id="rId17"/>
    <p:sldId id="279" r:id="rId18"/>
    <p:sldId id="308" r:id="rId19"/>
  </p:sldIdLst>
  <p:sldSz cx="9144000" cy="6858000" type="screen4x3"/>
  <p:notesSz cx="6735763" cy="9866313"/>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n-ea"/>
        <a:cs typeface="Arial"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Arial" charset="0"/>
      </a:defRPr>
    </a:lvl2pPr>
    <a:lvl3pPr marL="914400" algn="l" rtl="0" eaLnBrk="0" fontAlgn="base" hangingPunct="0">
      <a:spcBef>
        <a:spcPct val="0"/>
      </a:spcBef>
      <a:spcAft>
        <a:spcPct val="0"/>
      </a:spcAft>
      <a:defRPr kern="1200">
        <a:solidFill>
          <a:schemeClr val="tx1"/>
        </a:solidFill>
        <a:latin typeface="Calibri" pitchFamily="34" charset="0"/>
        <a:ea typeface="+mn-ea"/>
        <a:cs typeface="Arial" charset="0"/>
      </a:defRPr>
    </a:lvl3pPr>
    <a:lvl4pPr marL="1371600" algn="l" rtl="0" eaLnBrk="0" fontAlgn="base" hangingPunct="0">
      <a:spcBef>
        <a:spcPct val="0"/>
      </a:spcBef>
      <a:spcAft>
        <a:spcPct val="0"/>
      </a:spcAft>
      <a:defRPr kern="1200">
        <a:solidFill>
          <a:schemeClr val="tx1"/>
        </a:solidFill>
        <a:latin typeface="Calibri" pitchFamily="34" charset="0"/>
        <a:ea typeface="+mn-ea"/>
        <a:cs typeface="Arial" charset="0"/>
      </a:defRPr>
    </a:lvl4pPr>
    <a:lvl5pPr marL="1828800" algn="l" rtl="0" eaLnBrk="0" fontAlgn="base" hangingPunct="0">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hangingPunct="1">
              <a:defRPr sz="1200">
                <a:cs typeface="Arial" charset="0"/>
              </a:defRPr>
            </a:lvl1pPr>
          </a:lstStyle>
          <a:p>
            <a:pPr>
              <a:defRPr/>
            </a:pPr>
            <a:endParaRPr lang="en-US"/>
          </a:p>
        </p:txBody>
      </p:sp>
      <p:sp>
        <p:nvSpPr>
          <p:cNvPr id="3" name="Date Placeholder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eaLnBrk="1" hangingPunct="1">
              <a:defRPr sz="1200">
                <a:cs typeface="Arial" charset="0"/>
              </a:defRPr>
            </a:lvl1pPr>
          </a:lstStyle>
          <a:p>
            <a:pPr>
              <a:defRPr/>
            </a:pPr>
            <a:fld id="{0AAA146A-03DE-4DCC-B342-C98606BF3111}" type="datetimeFigureOut">
              <a:rPr lang="en-US"/>
              <a:pPr>
                <a:defRPr/>
              </a:pPr>
              <a:t>7/2/2021</a:t>
            </a:fld>
            <a:endParaRPr lang="en-US"/>
          </a:p>
        </p:txBody>
      </p:sp>
      <p:sp>
        <p:nvSpPr>
          <p:cNvPr id="4" name="Footer Placeholder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eaLnBrk="1" hangingPunct="1">
              <a:defRPr sz="1200">
                <a:cs typeface="Arial" charset="0"/>
              </a:defRPr>
            </a:lvl1pPr>
          </a:lstStyle>
          <a:p>
            <a:pPr>
              <a:defRPr/>
            </a:pPr>
            <a:endParaRPr lang="en-US"/>
          </a:p>
        </p:txBody>
      </p:sp>
      <p:sp>
        <p:nvSpPr>
          <p:cNvPr id="5" name="Slide Number Placeholder 4"/>
          <p:cNvSpPr>
            <a:spLocks noGrp="1"/>
          </p:cNvSpPr>
          <p:nvPr>
            <p:ph type="sldNum" sz="quarter" idx="3"/>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3F49C842-FD14-4258-8CD6-08D9778CCFD3}"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hangingPunct="1">
              <a:defRPr sz="1200">
                <a:cs typeface="Arial" charset="0"/>
              </a:defRPr>
            </a:lvl1pPr>
          </a:lstStyle>
          <a:p>
            <a:pPr>
              <a:defRPr/>
            </a:pPr>
            <a:endParaRPr lang="en-US"/>
          </a:p>
        </p:txBody>
      </p:sp>
      <p:sp>
        <p:nvSpPr>
          <p:cNvPr id="3" name="Date Placeholder 2"/>
          <p:cNvSpPr>
            <a:spLocks noGrp="1"/>
          </p:cNvSpPr>
          <p:nvPr>
            <p:ph type="dt" idx="1"/>
          </p:nvPr>
        </p:nvSpPr>
        <p:spPr>
          <a:xfrm>
            <a:off x="3814763" y="0"/>
            <a:ext cx="2919412" cy="493713"/>
          </a:xfrm>
          <a:prstGeom prst="rect">
            <a:avLst/>
          </a:prstGeom>
        </p:spPr>
        <p:txBody>
          <a:bodyPr vert="horz" lIns="91440" tIns="45720" rIns="91440" bIns="45720" rtlCol="0"/>
          <a:lstStyle>
            <a:lvl1pPr algn="r" eaLnBrk="1" hangingPunct="1">
              <a:defRPr sz="1200">
                <a:cs typeface="Arial" charset="0"/>
              </a:defRPr>
            </a:lvl1pPr>
          </a:lstStyle>
          <a:p>
            <a:pPr>
              <a:defRPr/>
            </a:pPr>
            <a:fld id="{DAD9B2EF-7AD8-4651-A9F5-08AF521650B2}" type="datetimeFigureOut">
              <a:rPr lang="en-US"/>
              <a:pPr>
                <a:defRPr/>
              </a:pPr>
              <a:t>7/2/2021</a:t>
            </a:fld>
            <a:endParaRPr lang="en-US"/>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eaLnBrk="1" hangingPunct="1">
              <a:defRPr sz="1200">
                <a:cs typeface="Arial" charset="0"/>
              </a:defRPr>
            </a:lvl1pPr>
          </a:lstStyle>
          <a:p>
            <a:pPr>
              <a:defRPr/>
            </a:pPr>
            <a:endParaRPr lang="en-US"/>
          </a:p>
        </p:txBody>
      </p:sp>
      <p:sp>
        <p:nvSpPr>
          <p:cNvPr id="7" name="Slide Number Placeholder 6"/>
          <p:cNvSpPr>
            <a:spLocks noGrp="1"/>
          </p:cNvSpPr>
          <p:nvPr>
            <p:ph type="sldNum" sz="quarter" idx="5"/>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D9CC04B9-E8E9-4E33-8F0F-1E0632B9C19F}"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5"/>
          <p:cNvSpPr>
            <a:spLocks noGrp="1" noChangeArrowheads="1"/>
          </p:cNvSpPr>
          <p:nvPr>
            <p:ph type="sldNum" sz="quarter" idx="5"/>
          </p:nvPr>
        </p:nvSpPr>
        <p:spPr bwMode="auto">
          <a:noFill/>
          <a:ln>
            <a:miter lim="800000"/>
            <a:headEnd/>
            <a:tailEnd/>
          </a:ln>
        </p:spPr>
        <p:txBody>
          <a:bodyPr/>
          <a:lstStyle/>
          <a:p>
            <a:fld id="{6C8AFBFF-7AF5-4E9D-8380-B83D77BD9730}" type="slidenum">
              <a:rPr lang="en-US"/>
              <a:pPr/>
              <a:t>12</a:t>
            </a:fld>
            <a:endParaRPr lang="en-US"/>
          </a:p>
        </p:txBody>
      </p:sp>
      <p:sp>
        <p:nvSpPr>
          <p:cNvPr id="35843" name="Rectangle 2"/>
          <p:cNvSpPr>
            <a:spLocks noGrp="1" noRot="1" noChangeAspect="1" noChangeArrowheads="1" noTextEdit="1"/>
          </p:cNvSpPr>
          <p:nvPr>
            <p:ph type="sldImg"/>
          </p:nvPr>
        </p:nvSpPr>
        <p:spPr bwMode="auto">
          <a:noFill/>
          <a:ln cap="flat">
            <a:solidFill>
              <a:srgbClr val="000000"/>
            </a:solidFill>
            <a:miter lim="800000"/>
            <a:headEnd/>
            <a:tailEnd/>
          </a:ln>
        </p:spPr>
      </p:sp>
      <p:sp>
        <p:nvSpPr>
          <p:cNvPr id="358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pPr>
              <a:defRPr/>
            </a:pPr>
            <a:fld id="{89CAE591-DE27-49B8-865B-6AAF3E75B8FD}" type="datetimeFigureOut">
              <a:rPr lang="en-US" smtClean="0"/>
              <a:pPr>
                <a:defRPr/>
              </a:pPr>
              <a:t>7/2/2021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pPr>
              <a:defRPr/>
            </a:pP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0B80ECE3-130F-45D4-A3BF-DE4D715B614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122670B-AB97-452B-908B-54B472A6AF7B}" type="datetimeFigureOut">
              <a:rPr lang="en-US" smtClean="0"/>
              <a:pPr>
                <a:defRPr/>
              </a:pPr>
              <a:t>7/2/2021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ED605D32-9DD7-4FB9-AC08-B9812060D8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37FB4C82-0695-4453-9C73-F69D82901E6B}" type="datetimeFigureOut">
              <a:rPr lang="en-US" smtClean="0"/>
              <a:pPr>
                <a:defRPr/>
              </a:pPr>
              <a:t>7/2/2021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BCDF7E3B-B238-4306-8178-4FF44EE0D27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pPr>
              <a:defRPr/>
            </a:pPr>
            <a:fld id="{4FA28775-9AF3-476A-A8D7-59EE44926298}" type="datetimeFigureOut">
              <a:rPr lang="en-US" smtClean="0"/>
              <a:pPr>
                <a:defRPr/>
              </a:pPr>
              <a:t>7/2/2021</a:t>
            </a:fld>
            <a:endParaRPr lang="en-US"/>
          </a:p>
        </p:txBody>
      </p:sp>
      <p:sp>
        <p:nvSpPr>
          <p:cNvPr id="9" name="Slide Number Placeholder 8"/>
          <p:cNvSpPr>
            <a:spLocks noGrp="1"/>
          </p:cNvSpPr>
          <p:nvPr>
            <p:ph type="sldNum" sz="quarter" idx="15"/>
          </p:nvPr>
        </p:nvSpPr>
        <p:spPr/>
        <p:txBody>
          <a:bodyPr rtlCol="0"/>
          <a:lstStyle/>
          <a:p>
            <a:fld id="{2305BCCF-12B7-4F6B-BEF3-9851FAD00972}" type="slidenum">
              <a:rPr lang="en-US" smtClean="0"/>
              <a:pPr/>
              <a:t>‹#›</a:t>
            </a:fld>
            <a:endParaRPr lang="en-US"/>
          </a:p>
        </p:txBody>
      </p:sp>
      <p:sp>
        <p:nvSpPr>
          <p:cNvPr id="10" name="Footer Placeholder 9"/>
          <p:cNvSpPr>
            <a:spLocks noGrp="1"/>
          </p:cNvSpPr>
          <p:nvPr>
            <p:ph type="ftr" sz="quarter" idx="16"/>
          </p:nvPr>
        </p:nvSpPr>
        <p:spPr/>
        <p:txBody>
          <a:bodyPr rtlCol="0"/>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pPr>
              <a:defRPr/>
            </a:pPr>
            <a:fld id="{70D372B6-AA37-4AED-968B-1AD1ACCA2E09}" type="datetimeFigureOut">
              <a:rPr lang="en-US" smtClean="0"/>
              <a:pPr>
                <a:defRPr/>
              </a:pPr>
              <a:t>7/2/2021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pPr>
              <a:defRPr/>
            </a:pP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68CDED1B-AA6C-4268-8D33-F3F66DF2B47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79ABAD5E-EE76-48B3-A4A3-E555291F1FAB}" type="datetimeFigureOut">
              <a:rPr lang="en-US" smtClean="0"/>
              <a:pPr>
                <a:defRPr/>
              </a:pPr>
              <a:t>7/2/2021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AF53E8FB-0F51-46F4-B488-8FAB32F4CA2C}"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a:defRPr/>
            </a:pPr>
            <a:fld id="{588BDB4C-203A-4561-9D69-71A8FC05D790}" type="datetimeFigureOut">
              <a:rPr lang="en-US" smtClean="0"/>
              <a:pPr>
                <a:defRPr/>
              </a:pPr>
              <a:t>7/2/2021</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1DF22AF6-B400-4A74-BA68-3CAB9EBFA64C}"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pPr>
              <a:defRPr/>
            </a:pPr>
            <a:fld id="{80F8BBDA-46D0-4D0A-A6E2-8037117D7AB9}" type="datetimeFigureOut">
              <a:rPr lang="en-US" smtClean="0"/>
              <a:pPr>
                <a:defRPr/>
              </a:pPr>
              <a:t>7/2/2021</a:t>
            </a:fld>
            <a:endParaRPr lang="en-US"/>
          </a:p>
        </p:txBody>
      </p:sp>
      <p:sp>
        <p:nvSpPr>
          <p:cNvPr id="7" name="Slide Number Placeholder 6"/>
          <p:cNvSpPr>
            <a:spLocks noGrp="1"/>
          </p:cNvSpPr>
          <p:nvPr>
            <p:ph type="sldNum" sz="quarter" idx="11"/>
          </p:nvPr>
        </p:nvSpPr>
        <p:spPr/>
        <p:txBody>
          <a:bodyPr rtlCol="0"/>
          <a:lstStyle/>
          <a:p>
            <a:fld id="{D0B56CCB-FD3C-47FF-B628-F8D748D43E1C}" type="slidenum">
              <a:rPr lang="en-US" smtClean="0"/>
              <a:pPr/>
              <a:t>‹#›</a:t>
            </a:fld>
            <a:endParaRPr lang="en-US"/>
          </a:p>
        </p:txBody>
      </p:sp>
      <p:sp>
        <p:nvSpPr>
          <p:cNvPr id="8" name="Footer Placeholder 7"/>
          <p:cNvSpPr>
            <a:spLocks noGrp="1"/>
          </p:cNvSpPr>
          <p:nvPr>
            <p:ph type="ftr" sz="quarter" idx="12"/>
          </p:nvPr>
        </p:nvSpPr>
        <p:spPr/>
        <p:txBody>
          <a:bodyPr rtlCol="0"/>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C039957-E386-4068-AA5C-9B0951960803}" type="datetimeFigureOut">
              <a:rPr lang="en-US" smtClean="0"/>
              <a:pPr>
                <a:defRPr/>
              </a:pPr>
              <a:t>7/2/2021</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1B3BFAF9-CE5C-46F6-B8B2-D5D77FB66E4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pPr>
              <a:defRPr/>
            </a:pPr>
            <a:fld id="{3FAA4F34-A9EC-4EA2-8CA5-4640F4F6C692}" type="datetimeFigureOut">
              <a:rPr lang="en-US" smtClean="0"/>
              <a:pPr>
                <a:defRPr/>
              </a:pPr>
              <a:t>7/2/2021</a:t>
            </a:fld>
            <a:endParaRPr lang="en-US"/>
          </a:p>
        </p:txBody>
      </p:sp>
      <p:sp>
        <p:nvSpPr>
          <p:cNvPr id="22" name="Slide Number Placeholder 21"/>
          <p:cNvSpPr>
            <a:spLocks noGrp="1"/>
          </p:cNvSpPr>
          <p:nvPr>
            <p:ph type="sldNum" sz="quarter" idx="15"/>
          </p:nvPr>
        </p:nvSpPr>
        <p:spPr/>
        <p:txBody>
          <a:bodyPr rtlCol="0"/>
          <a:lstStyle/>
          <a:p>
            <a:fld id="{E7EB7105-223E-481A-B096-0DF2B2BE7094}" type="slidenum">
              <a:rPr lang="en-US" smtClean="0"/>
              <a:pPr/>
              <a:t>‹#›</a:t>
            </a:fld>
            <a:endParaRPr lang="en-US"/>
          </a:p>
        </p:txBody>
      </p:sp>
      <p:sp>
        <p:nvSpPr>
          <p:cNvPr id="23" name="Footer Placeholder 22"/>
          <p:cNvSpPr>
            <a:spLocks noGrp="1"/>
          </p:cNvSpPr>
          <p:nvPr>
            <p:ph type="ftr" sz="quarter" idx="16"/>
          </p:nvPr>
        </p:nvSpPr>
        <p:spPr/>
        <p:txBody>
          <a:bodyPr rtlCol="0"/>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defRPr/>
            </a:pPr>
            <a:fld id="{7D5283C9-721F-40DD-80F0-EBA75B8699E9}" type="datetimeFigureOut">
              <a:rPr lang="en-US" smtClean="0"/>
              <a:pPr>
                <a:defRPr/>
              </a:pPr>
              <a:t>7/2/2021</a:t>
            </a:fld>
            <a:endParaRPr lang="en-US"/>
          </a:p>
        </p:txBody>
      </p:sp>
      <p:sp>
        <p:nvSpPr>
          <p:cNvPr id="18" name="Slide Number Placeholder 17"/>
          <p:cNvSpPr>
            <a:spLocks noGrp="1"/>
          </p:cNvSpPr>
          <p:nvPr>
            <p:ph type="sldNum" sz="quarter" idx="11"/>
          </p:nvPr>
        </p:nvSpPr>
        <p:spPr/>
        <p:txBody>
          <a:bodyPr rtlCol="0"/>
          <a:lstStyle/>
          <a:p>
            <a:fld id="{6FAC6E7D-DB30-4B5C-B205-1384E72FF179}" type="slidenum">
              <a:rPr lang="en-US" smtClean="0"/>
              <a:pPr/>
              <a:t>‹#›</a:t>
            </a:fld>
            <a:endParaRPr lang="en-US"/>
          </a:p>
        </p:txBody>
      </p:sp>
      <p:sp>
        <p:nvSpPr>
          <p:cNvPr id="21" name="Footer Placeholder 20"/>
          <p:cNvSpPr>
            <a:spLocks noGrp="1"/>
          </p:cNvSpPr>
          <p:nvPr>
            <p:ph type="ftr" sz="quarter" idx="12"/>
          </p:nvPr>
        </p:nvSpPr>
        <p:spPr/>
        <p:txBody>
          <a:bodyPr rtlCol="0"/>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defRPr/>
            </a:pPr>
            <a:fld id="{A91F4AE5-A6B2-4BC2-A4BE-23868178A54B}" type="datetimeFigureOut">
              <a:rPr lang="en-US" smtClean="0"/>
              <a:pPr>
                <a:defRPr/>
              </a:pPr>
              <a:t>7/2/2021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10713A9-B770-422A-AE84-5E2D6DCFCBC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1981200" y="533400"/>
            <a:ext cx="6934200" cy="1851025"/>
          </a:xfrm>
        </p:spPr>
        <p:txBody>
          <a:bodyPr>
            <a:normAutofit/>
          </a:bodyPr>
          <a:lstStyle/>
          <a:p>
            <a:pPr eaLnBrk="1" hangingPunct="1"/>
            <a:r>
              <a:rPr lang="en-US" sz="3200" dirty="0" smtClean="0">
                <a:solidFill>
                  <a:srgbClr val="0070C0"/>
                </a:solidFill>
              </a:rPr>
              <a:t>Measurements in epidemiology</a:t>
            </a:r>
            <a:r>
              <a:rPr lang="en-US" dirty="0" smtClean="0"/>
              <a:t/>
            </a:r>
            <a:br>
              <a:rPr lang="en-US" dirty="0" smtClean="0"/>
            </a:br>
            <a:r>
              <a:rPr lang="en-US" dirty="0" smtClean="0"/>
              <a:t/>
            </a:r>
            <a:br>
              <a:rPr lang="en-US" dirty="0" smtClean="0"/>
            </a:br>
            <a:endParaRPr lang="en-US" dirty="0" smtClean="0"/>
          </a:p>
        </p:txBody>
      </p:sp>
      <p:sp>
        <p:nvSpPr>
          <p:cNvPr id="5" name="Subtitle 2"/>
          <p:cNvSpPr>
            <a:spLocks noGrp="1"/>
          </p:cNvSpPr>
          <p:nvPr/>
        </p:nvSpPr>
        <p:spPr>
          <a:xfrm>
            <a:off x="1905000" y="3429000"/>
            <a:ext cx="7000875" cy="1684338"/>
          </a:xfrm>
          <a:prstGeom prst="rect">
            <a:avLst/>
          </a:prstGeom>
        </p:spPr>
        <p:txBody>
          <a:bodyPr>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2400" b="1" dirty="0" smtClean="0">
                <a:solidFill>
                  <a:srgbClr val="C00000"/>
                </a:solidFill>
              </a:rPr>
              <a:t>Faisal </a:t>
            </a:r>
            <a:r>
              <a:rPr lang="en-US" sz="2400" b="1" dirty="0">
                <a:solidFill>
                  <a:srgbClr val="C00000"/>
                </a:solidFill>
              </a:rPr>
              <a:t>Muhammad</a:t>
            </a:r>
            <a:endParaRPr lang="en-US" sz="2400" dirty="0">
              <a:solidFill>
                <a:srgbClr val="C00000"/>
              </a:solidFill>
            </a:endParaRPr>
          </a:p>
          <a:p>
            <a:pPr algn="ctr">
              <a:defRPr/>
            </a:pPr>
            <a:r>
              <a:rPr lang="en-US" sz="2400" dirty="0">
                <a:solidFill>
                  <a:schemeClr val="tx1">
                    <a:lumMod val="75000"/>
                    <a:lumOff val="25000"/>
                  </a:schemeClr>
                </a:solidFill>
              </a:rPr>
              <a:t>Lecturer &amp; IMPH Coordinator,                                                         Department of Public Health, </a:t>
            </a:r>
            <a:r>
              <a:rPr lang="en-US" sz="2400" dirty="0" smtClean="0">
                <a:solidFill>
                  <a:schemeClr val="tx1">
                    <a:lumMod val="75000"/>
                    <a:lumOff val="25000"/>
                  </a:schemeClr>
                </a:solidFill>
              </a:rPr>
              <a:t>DIU</a:t>
            </a:r>
            <a:endParaRPr lang="en-US" sz="2400" dirty="0">
              <a:solidFill>
                <a:schemeClr val="tx1">
                  <a:lumMod val="75000"/>
                  <a:lumOff val="25000"/>
                </a:schemeClr>
              </a:solidFill>
            </a:endParaRPr>
          </a:p>
          <a:p>
            <a:pPr>
              <a:defRPr/>
            </a:pPr>
            <a:endParaRPr lang="en-US" sz="2400"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33600" y="990600"/>
            <a:ext cx="6629400" cy="2438400"/>
          </a:xfrm>
          <a:ln>
            <a:solidFill>
              <a:schemeClr val="tx1">
                <a:lumMod val="95000"/>
                <a:lumOff val="5000"/>
              </a:schemeClr>
            </a:solidFill>
          </a:ln>
        </p:spPr>
        <p:txBody>
          <a:bodyPr rtlCol="0">
            <a:normAutofit/>
          </a:bodyPr>
          <a:lstStyle/>
          <a:p>
            <a:pPr marL="457200" indent="-457200" algn="just" eaLnBrk="1" fontAlgn="auto" hangingPunct="1">
              <a:spcAft>
                <a:spcPts val="0"/>
              </a:spcAft>
              <a:buFont typeface="Wingdings" pitchFamily="2" charset="2"/>
              <a:buChar char="q"/>
              <a:defRPr/>
            </a:pPr>
            <a:r>
              <a:rPr lang="en-US" sz="2000" dirty="0" smtClean="0">
                <a:solidFill>
                  <a:schemeClr val="tx1"/>
                </a:solidFill>
              </a:rPr>
              <a:t>An attack rate is a </a:t>
            </a:r>
            <a:r>
              <a:rPr lang="en-US" sz="2000" b="1" dirty="0" smtClean="0">
                <a:solidFill>
                  <a:srgbClr val="0070C0"/>
                </a:solidFill>
              </a:rPr>
              <a:t>variant of an incidence</a:t>
            </a:r>
            <a:r>
              <a:rPr lang="en-US" sz="2000" dirty="0" smtClean="0">
                <a:solidFill>
                  <a:schemeClr val="tx1"/>
                </a:solidFill>
              </a:rPr>
              <a:t> rate applied to a narrowly defined population observed for a limited time, such as during an epidemic.</a:t>
            </a:r>
          </a:p>
          <a:p>
            <a:pPr marL="457200" indent="-457200" algn="just" eaLnBrk="1" fontAlgn="auto" hangingPunct="1">
              <a:spcAft>
                <a:spcPts val="0"/>
              </a:spcAft>
              <a:defRPr/>
            </a:pPr>
            <a:endParaRPr lang="en-US" sz="2000" dirty="0" smtClean="0">
              <a:solidFill>
                <a:schemeClr val="tx1"/>
              </a:solidFill>
            </a:endParaRPr>
          </a:p>
          <a:p>
            <a:pPr marL="457200" indent="-457200" algn="just" eaLnBrk="1" fontAlgn="auto" hangingPunct="1">
              <a:spcAft>
                <a:spcPts val="0"/>
              </a:spcAft>
              <a:buFont typeface="Wingdings" pitchFamily="2" charset="2"/>
              <a:buChar char="q"/>
              <a:defRPr/>
            </a:pPr>
            <a:r>
              <a:rPr lang="en-US" sz="2000" dirty="0" smtClean="0">
                <a:solidFill>
                  <a:schemeClr val="tx1"/>
                </a:solidFill>
              </a:rPr>
              <a:t>Used in infectious disease and usually expressed as a percent.</a:t>
            </a:r>
          </a:p>
          <a:p>
            <a:pPr algn="just" eaLnBrk="1" fontAlgn="auto" hangingPunct="1">
              <a:spcAft>
                <a:spcPts val="0"/>
              </a:spcAft>
              <a:buFont typeface="Arial" panose="020B0604020202020204" pitchFamily="34" charset="0"/>
              <a:buNone/>
              <a:defRPr/>
            </a:pPr>
            <a:endParaRPr lang="en-US" dirty="0">
              <a:solidFill>
                <a:schemeClr val="tx1"/>
              </a:solidFill>
            </a:endParaRPr>
          </a:p>
        </p:txBody>
      </p:sp>
      <p:sp>
        <p:nvSpPr>
          <p:cNvPr id="4" name="Rectangle 3"/>
          <p:cNvSpPr/>
          <p:nvPr/>
        </p:nvSpPr>
        <p:spPr>
          <a:xfrm>
            <a:off x="3886200" y="228601"/>
            <a:ext cx="2134110" cy="584775"/>
          </a:xfrm>
          <a:prstGeom prst="rect">
            <a:avLst/>
          </a:prstGeom>
        </p:spPr>
        <p:txBody>
          <a:bodyPr wrap="square">
            <a:spAutoFit/>
          </a:bodyPr>
          <a:lstStyle/>
          <a:p>
            <a:pPr eaLnBrk="1" fontAlgn="auto" hangingPunct="1">
              <a:spcAft>
                <a:spcPts val="0"/>
              </a:spcAft>
              <a:buFont typeface="Arial" panose="020B0604020202020204" pitchFamily="34" charset="0"/>
              <a:buNone/>
              <a:defRPr/>
            </a:pPr>
            <a:r>
              <a:rPr lang="en-US" sz="3200" b="1" dirty="0" smtClean="0">
                <a:solidFill>
                  <a:srgbClr val="C00000"/>
                </a:solidFill>
              </a:rPr>
              <a:t>Attack Rate</a:t>
            </a:r>
          </a:p>
        </p:txBody>
      </p:sp>
      <p:sp>
        <p:nvSpPr>
          <p:cNvPr id="5" name="Subtitle 2"/>
          <p:cNvSpPr txBox="1">
            <a:spLocks/>
          </p:cNvSpPr>
          <p:nvPr/>
        </p:nvSpPr>
        <p:spPr>
          <a:xfrm>
            <a:off x="2209800" y="4800600"/>
            <a:ext cx="6705600" cy="1295400"/>
          </a:xfrm>
          <a:prstGeom prst="rect">
            <a:avLst/>
          </a:prstGeom>
          <a:ln>
            <a:solidFill>
              <a:schemeClr val="tx1">
                <a:lumMod val="95000"/>
                <a:lumOff val="5000"/>
              </a:schemeClr>
            </a:solidFill>
          </a:ln>
        </p:spPr>
        <p:txBody>
          <a:bodyPr vert="horz" rtlCol="0">
            <a:noAutofit/>
          </a:bodyPr>
          <a:lstStyle/>
          <a:p>
            <a:pPr marL="457200" marR="0" lvl="0" indent="-457200" algn="just" defTabSz="914400" rtl="0" eaLnBrk="1" fontAlgn="auto" latinLnBrk="0" hangingPunct="1">
              <a:lnSpc>
                <a:spcPct val="100000"/>
              </a:lnSpc>
              <a:spcBef>
                <a:spcPts val="600"/>
              </a:spcBef>
              <a:spcAft>
                <a:spcPts val="0"/>
              </a:spcAft>
              <a:buClr>
                <a:schemeClr val="accent1"/>
              </a:buClr>
              <a:buSzPct val="70000"/>
              <a:buFont typeface="Arial" panose="020B0604020202020204" pitchFamily="34" charset="0"/>
              <a:buChar char="•"/>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It is defined as the </a:t>
            </a:r>
            <a:r>
              <a:rPr kumimoji="0" lang="en-US" sz="2000" b="1" i="0" u="none" strike="noStrike" kern="1200" cap="none" spc="0" normalizeH="0" baseline="0" noProof="0" dirty="0" smtClean="0">
                <a:ln>
                  <a:noFill/>
                </a:ln>
                <a:solidFill>
                  <a:srgbClr val="0070C0"/>
                </a:solidFill>
                <a:effectLst/>
                <a:uLnTx/>
                <a:uFillTx/>
                <a:latin typeface="+mn-lt"/>
                <a:ea typeface="+mn-ea"/>
                <a:cs typeface="+mn-cs"/>
              </a:rPr>
              <a:t>number of exposed persons developing disease within the ranges of the incubation period </a:t>
            </a:r>
            <a:r>
              <a:rPr kumimoji="0" lang="en-US" sz="2000" b="1" i="0" u="none" strike="noStrike" kern="1200" cap="none" spc="0" normalizeH="0" baseline="0" noProof="0" dirty="0" smtClean="0">
                <a:ln>
                  <a:noFill/>
                </a:ln>
                <a:solidFill>
                  <a:srgbClr val="C00000"/>
                </a:solidFill>
                <a:effectLst/>
                <a:uLnTx/>
                <a:uFillTx/>
                <a:latin typeface="+mn-lt"/>
                <a:ea typeface="+mn-ea"/>
                <a:cs typeface="+mn-cs"/>
              </a:rPr>
              <a:t>following exposure to a primary case</a:t>
            </a:r>
            <a:r>
              <a:rPr kumimoji="0" lang="en-US" sz="2000" b="1" i="0" u="none" strike="noStrike" kern="1200" cap="none" spc="0" normalizeH="0" baseline="0" noProof="0" dirty="0" smtClean="0">
                <a:ln>
                  <a:noFill/>
                </a:ln>
                <a:solidFill>
                  <a:schemeClr val="tx1"/>
                </a:solidFill>
                <a:effectLst/>
                <a:uLnTx/>
                <a:uFillTx/>
                <a:latin typeface="+mn-lt"/>
                <a:ea typeface="+mn-ea"/>
                <a:cs typeface="+mn-cs"/>
              </a:rPr>
              <a:t>.</a:t>
            </a:r>
            <a:endParaRPr kumimoji="0" lang="en-US" sz="2000" b="1" i="0" u="none" strike="noStrike" kern="1200" cap="none" spc="0" normalizeH="0" baseline="0" noProof="0" dirty="0">
              <a:ln>
                <a:noFill/>
              </a:ln>
              <a:solidFill>
                <a:schemeClr val="tx1"/>
              </a:solidFill>
              <a:effectLst/>
              <a:uLnTx/>
              <a:uFillTx/>
              <a:latin typeface="+mn-lt"/>
              <a:ea typeface="+mn-ea"/>
              <a:cs typeface="+mn-cs"/>
            </a:endParaRPr>
          </a:p>
        </p:txBody>
      </p:sp>
      <p:sp>
        <p:nvSpPr>
          <p:cNvPr id="6" name="Rectangle 5"/>
          <p:cNvSpPr/>
          <p:nvPr/>
        </p:nvSpPr>
        <p:spPr>
          <a:xfrm>
            <a:off x="3733800" y="4038600"/>
            <a:ext cx="3200400" cy="461665"/>
          </a:xfrm>
          <a:prstGeom prst="rect">
            <a:avLst/>
          </a:prstGeom>
        </p:spPr>
        <p:txBody>
          <a:bodyPr wrap="square">
            <a:spAutoFit/>
          </a:bodyPr>
          <a:lstStyle/>
          <a:p>
            <a:pPr lvl="0" algn="ctr" eaLnBrk="1" fontAlgn="auto" hangingPunct="1">
              <a:spcBef>
                <a:spcPts val="600"/>
              </a:spcBef>
              <a:spcAft>
                <a:spcPts val="0"/>
              </a:spcAft>
              <a:buClr>
                <a:schemeClr val="accent1"/>
              </a:buClr>
              <a:buSzPct val="70000"/>
              <a:defRPr/>
            </a:pPr>
            <a:r>
              <a:rPr lang="en-US" sz="2400" b="1" dirty="0" smtClean="0">
                <a:solidFill>
                  <a:srgbClr val="C00000"/>
                </a:solidFill>
              </a:rPr>
              <a:t>Secondary </a:t>
            </a:r>
            <a:r>
              <a:rPr lang="en-US" sz="2400" b="1" dirty="0" smtClean="0">
                <a:solidFill>
                  <a:srgbClr val="C00000"/>
                </a:solidFill>
              </a:rPr>
              <a:t>Attack Rate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09800" y="1143000"/>
            <a:ext cx="6553200" cy="4495800"/>
          </a:xfrm>
          <a:ln>
            <a:solidFill>
              <a:schemeClr val="tx1">
                <a:lumMod val="95000"/>
                <a:lumOff val="5000"/>
              </a:schemeClr>
            </a:solidFill>
          </a:ln>
        </p:spPr>
        <p:txBody>
          <a:bodyPr rtlCol="0">
            <a:normAutofit/>
          </a:bodyPr>
          <a:lstStyle/>
          <a:p>
            <a:pPr marL="457200" indent="-457200" algn="just" eaLnBrk="1" fontAlgn="auto" hangingPunct="1">
              <a:spcAft>
                <a:spcPts val="0"/>
              </a:spcAft>
              <a:buFont typeface="Arial" panose="020B0604020202020204" pitchFamily="34" charset="0"/>
              <a:buChar char="•"/>
              <a:defRPr/>
            </a:pPr>
            <a:r>
              <a:rPr lang="en-US" sz="2000" b="1" dirty="0" smtClean="0">
                <a:solidFill>
                  <a:schemeClr val="tx1"/>
                </a:solidFill>
              </a:rPr>
              <a:t>Prevalence :</a:t>
            </a:r>
            <a:r>
              <a:rPr lang="en-US" sz="2000" dirty="0" smtClean="0">
                <a:solidFill>
                  <a:schemeClr val="tx1"/>
                </a:solidFill>
              </a:rPr>
              <a:t> the number of events e.g., instance, in a given population at a designated time; sometimes used to mean without qualification, the term usually refers to the </a:t>
            </a:r>
            <a:r>
              <a:rPr lang="en-US" sz="2000" b="1" dirty="0" smtClean="0">
                <a:solidFill>
                  <a:srgbClr val="0070C0"/>
                </a:solidFill>
              </a:rPr>
              <a:t>situation at a specified point </a:t>
            </a:r>
            <a:r>
              <a:rPr lang="en-US" sz="2000" dirty="0" smtClean="0">
                <a:solidFill>
                  <a:schemeClr val="tx1"/>
                </a:solidFill>
              </a:rPr>
              <a:t>in time (point prevalence).</a:t>
            </a:r>
          </a:p>
          <a:p>
            <a:pPr marL="457200" indent="-457200" algn="just" eaLnBrk="1" fontAlgn="auto" hangingPunct="1">
              <a:spcAft>
                <a:spcPts val="0"/>
              </a:spcAft>
              <a:defRPr/>
            </a:pPr>
            <a:endParaRPr lang="en-US" sz="2000" dirty="0" smtClean="0">
              <a:solidFill>
                <a:schemeClr val="tx1"/>
              </a:solidFill>
            </a:endParaRPr>
          </a:p>
          <a:p>
            <a:pPr marL="457200" indent="-457200" algn="just" eaLnBrk="1" fontAlgn="auto" hangingPunct="1">
              <a:spcAft>
                <a:spcPts val="0"/>
              </a:spcAft>
              <a:buFont typeface="Arial" panose="020B0604020202020204" pitchFamily="34" charset="0"/>
              <a:buChar char="•"/>
              <a:defRPr/>
            </a:pPr>
            <a:r>
              <a:rPr lang="en-US" sz="2000" dirty="0" smtClean="0">
                <a:solidFill>
                  <a:schemeClr val="tx1"/>
                </a:solidFill>
              </a:rPr>
              <a:t>The total number of all individuals who have an attribute or disease at a particular time (or during a particular period) divided by the population at risk of having the attribute or disease at this point  in time or midway through the period.</a:t>
            </a:r>
          </a:p>
          <a:p>
            <a:pPr marL="457200" indent="-457200" algn="just" eaLnBrk="1" fontAlgn="auto" hangingPunct="1">
              <a:spcAft>
                <a:spcPts val="0"/>
              </a:spcAft>
              <a:defRPr/>
            </a:pPr>
            <a:endParaRPr lang="en-US" dirty="0">
              <a:solidFill>
                <a:schemeClr val="tx1"/>
              </a:solidFill>
            </a:endParaRPr>
          </a:p>
        </p:txBody>
      </p:sp>
      <p:sp>
        <p:nvSpPr>
          <p:cNvPr id="4" name="Rectangle 3"/>
          <p:cNvSpPr/>
          <p:nvPr/>
        </p:nvSpPr>
        <p:spPr>
          <a:xfrm>
            <a:off x="3733800" y="381000"/>
            <a:ext cx="2577742" cy="584775"/>
          </a:xfrm>
          <a:prstGeom prst="rect">
            <a:avLst/>
          </a:prstGeom>
        </p:spPr>
        <p:txBody>
          <a:bodyPr wrap="square">
            <a:spAutoFit/>
          </a:bodyPr>
          <a:lstStyle/>
          <a:p>
            <a:pPr algn="ctr" eaLnBrk="1" fontAlgn="auto" hangingPunct="1">
              <a:spcAft>
                <a:spcPts val="0"/>
              </a:spcAft>
              <a:buFont typeface="Arial" panose="020B0604020202020204" pitchFamily="34" charset="0"/>
              <a:buNone/>
              <a:defRPr/>
            </a:pPr>
            <a:r>
              <a:rPr lang="en-US" sz="3200" b="1" dirty="0" smtClean="0">
                <a:solidFill>
                  <a:srgbClr val="C00000"/>
                </a:solidFill>
              </a:rPr>
              <a:t>Prevalence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457200" y="228600"/>
            <a:ext cx="8383588" cy="462307"/>
          </a:xfrm>
          <a:prstGeom prst="rect">
            <a:avLst/>
          </a:prstGeom>
          <a:noFill/>
          <a:ln w="9525">
            <a:noFill/>
            <a:miter lim="800000"/>
            <a:headEnd/>
            <a:tailEnd/>
          </a:ln>
        </p:spPr>
        <p:txBody>
          <a:bodyPr lIns="92075" tIns="46038" rIns="92075" bIns="46038">
            <a:spAutoFit/>
          </a:bodyPr>
          <a:lstStyle/>
          <a:p>
            <a:pPr algn="ctr" eaLnBrk="1" hangingPunct="1"/>
            <a:r>
              <a:rPr lang="en-US" sz="2400" b="1" dirty="0">
                <a:solidFill>
                  <a:srgbClr val="C00000"/>
                </a:solidFill>
                <a:latin typeface="Arial" charset="0"/>
              </a:rPr>
              <a:t>Prevalence Rate  </a:t>
            </a:r>
          </a:p>
        </p:txBody>
      </p:sp>
      <p:sp>
        <p:nvSpPr>
          <p:cNvPr id="10243" name="Rectangle 1"/>
          <p:cNvSpPr>
            <a:spLocks noChangeArrowheads="1"/>
          </p:cNvSpPr>
          <p:nvPr/>
        </p:nvSpPr>
        <p:spPr bwMode="auto">
          <a:xfrm>
            <a:off x="533400" y="762001"/>
            <a:ext cx="7772400" cy="5632311"/>
          </a:xfrm>
          <a:prstGeom prst="rect">
            <a:avLst/>
          </a:prstGeom>
          <a:noFill/>
          <a:ln w="12700" cap="sq">
            <a:noFill/>
            <a:miter lim="800000"/>
            <a:headEnd type="none" w="sm" len="sm"/>
            <a:tailEnd type="none" w="sm" len="sm"/>
          </a:ln>
        </p:spPr>
        <p:txBody>
          <a:bodyPr wrap="square" anchor="ctr">
            <a:spAutoFit/>
          </a:bodyPr>
          <a:lstStyle/>
          <a:p>
            <a:pPr algn="just" eaLnBrk="1" hangingPunct="1">
              <a:defRPr/>
            </a:pPr>
            <a:r>
              <a:rPr lang="en-US" sz="2000" i="1" dirty="0" smtClean="0">
                <a:cs typeface="Times New Roman" pitchFamily="18" charset="0"/>
              </a:rPr>
              <a:t>Prevalence=</a:t>
            </a:r>
            <a:endParaRPr lang="en-US" sz="2000" dirty="0" smtClean="0"/>
          </a:p>
          <a:p>
            <a:pPr algn="just" eaLnBrk="1" hangingPunct="1">
              <a:defRPr/>
            </a:pPr>
            <a:endParaRPr lang="en-US" sz="2000" dirty="0">
              <a:cs typeface="Times New Roman" pitchFamily="18" charset="0"/>
            </a:endParaRPr>
          </a:p>
          <a:p>
            <a:pPr algn="just" eaLnBrk="1" hangingPunct="1">
              <a:defRPr/>
            </a:pPr>
            <a:r>
              <a:rPr lang="en-US" sz="2000" dirty="0" smtClean="0">
                <a:cs typeface="Times New Roman" pitchFamily="18" charset="0"/>
              </a:rPr>
              <a:t>      All new and pre-existing cases  during a given time period </a:t>
            </a:r>
            <a:endParaRPr lang="en-US" sz="2000" dirty="0"/>
          </a:p>
          <a:p>
            <a:pPr algn="just" eaLnBrk="1" hangingPunct="1">
              <a:defRPr/>
            </a:pPr>
            <a:r>
              <a:rPr lang="en-US" sz="2000" dirty="0" smtClean="0">
                <a:cs typeface="Times New Roman" pitchFamily="18" charset="0"/>
              </a:rPr>
              <a:t>    ________________________________________           </a:t>
            </a:r>
            <a:r>
              <a:rPr lang="en-US" sz="2000" dirty="0" smtClean="0">
                <a:cs typeface="Times New Roman" pitchFamily="18" charset="0"/>
                <a:sym typeface="Wingdings" pitchFamily="2" charset="2"/>
              </a:rPr>
              <a:t></a:t>
            </a:r>
            <a:r>
              <a:rPr lang="en-US" sz="2000" dirty="0" smtClean="0">
                <a:cs typeface="Times New Roman" pitchFamily="18" charset="0"/>
              </a:rPr>
              <a:t> 10</a:t>
            </a:r>
            <a:r>
              <a:rPr lang="en-US" sz="2000" baseline="30000" dirty="0" smtClean="0">
                <a:cs typeface="Times New Roman" pitchFamily="18" charset="0"/>
                <a:sym typeface="Wingdings" pitchFamily="2" charset="2"/>
              </a:rPr>
              <a:t>n</a:t>
            </a:r>
            <a:endParaRPr lang="en-US" sz="2000" dirty="0" smtClean="0">
              <a:sym typeface="Wingdings" pitchFamily="2" charset="2"/>
            </a:endParaRPr>
          </a:p>
          <a:p>
            <a:pPr algn="just" eaLnBrk="1" hangingPunct="1">
              <a:defRPr/>
            </a:pPr>
            <a:r>
              <a:rPr lang="en-US" sz="2000" dirty="0" smtClean="0">
                <a:cs typeface="Times New Roman" pitchFamily="18" charset="0"/>
                <a:sym typeface="Wingdings" pitchFamily="2" charset="2"/>
              </a:rPr>
              <a:t>     Population </a:t>
            </a:r>
            <a:r>
              <a:rPr lang="en-US" sz="2000" dirty="0">
                <a:cs typeface="Times New Roman" pitchFamily="18" charset="0"/>
                <a:sym typeface="Wingdings" pitchFamily="2" charset="2"/>
              </a:rPr>
              <a:t>(at risk) during the same time period </a:t>
            </a:r>
            <a:endParaRPr lang="en-US" sz="2000" dirty="0">
              <a:sym typeface="Wingdings" pitchFamily="2" charset="2"/>
            </a:endParaRPr>
          </a:p>
          <a:p>
            <a:pPr algn="just" eaLnBrk="1" hangingPunct="1">
              <a:defRPr/>
            </a:pPr>
            <a:endParaRPr lang="en-US" sz="2000" dirty="0">
              <a:cs typeface="Times New Roman" pitchFamily="18" charset="0"/>
              <a:sym typeface="Wingdings" pitchFamily="2" charset="2"/>
            </a:endParaRPr>
          </a:p>
          <a:p>
            <a:pPr algn="just" eaLnBrk="1" hangingPunct="1">
              <a:defRPr/>
            </a:pPr>
            <a:r>
              <a:rPr lang="en-US" sz="2000" dirty="0">
                <a:cs typeface="Times New Roman" pitchFamily="18" charset="0"/>
                <a:sym typeface="Wingdings" pitchFamily="2" charset="2"/>
              </a:rPr>
              <a:t>There is a very subtle difference between </a:t>
            </a:r>
            <a:r>
              <a:rPr lang="en-US" sz="2000" i="1" dirty="0">
                <a:cs typeface="Times New Roman" pitchFamily="18" charset="0"/>
                <a:sym typeface="Wingdings" pitchFamily="2" charset="2"/>
              </a:rPr>
              <a:t>incidence</a:t>
            </a:r>
            <a:r>
              <a:rPr lang="en-US" sz="2000" dirty="0">
                <a:cs typeface="Times New Roman" pitchFamily="18" charset="0"/>
                <a:sym typeface="Wingdings" pitchFamily="2" charset="2"/>
              </a:rPr>
              <a:t> and </a:t>
            </a:r>
            <a:r>
              <a:rPr lang="en-US" sz="2000" i="1" dirty="0">
                <a:cs typeface="Times New Roman" pitchFamily="18" charset="0"/>
                <a:sym typeface="Wingdings" pitchFamily="2" charset="2"/>
              </a:rPr>
              <a:t>prevalence</a:t>
            </a:r>
            <a:r>
              <a:rPr lang="en-US" sz="2000" dirty="0">
                <a:cs typeface="Times New Roman" pitchFamily="18" charset="0"/>
                <a:sym typeface="Wingdings" pitchFamily="2" charset="2"/>
              </a:rPr>
              <a:t>. </a:t>
            </a:r>
            <a:r>
              <a:rPr lang="en-US" sz="2000" i="1" dirty="0">
                <a:cs typeface="Times New Roman" pitchFamily="18" charset="0"/>
                <a:sym typeface="Wingdings" pitchFamily="2" charset="2"/>
              </a:rPr>
              <a:t>Incidence</a:t>
            </a:r>
            <a:r>
              <a:rPr lang="en-US" sz="2000" dirty="0">
                <a:cs typeface="Times New Roman" pitchFamily="18" charset="0"/>
                <a:sym typeface="Wingdings" pitchFamily="2" charset="2"/>
              </a:rPr>
              <a:t> is the frequency of a </a:t>
            </a:r>
            <a:r>
              <a:rPr lang="en-US" sz="2000" b="1" dirty="0">
                <a:solidFill>
                  <a:srgbClr val="0070C0"/>
                </a:solidFill>
                <a:cs typeface="Times New Roman" pitchFamily="18" charset="0"/>
                <a:sym typeface="Wingdings" pitchFamily="2" charset="2"/>
              </a:rPr>
              <a:t>new event</a:t>
            </a:r>
            <a:r>
              <a:rPr lang="en-US" sz="2000" dirty="0">
                <a:cs typeface="Times New Roman" pitchFamily="18" charset="0"/>
                <a:sym typeface="Wingdings" pitchFamily="2" charset="2"/>
              </a:rPr>
              <a:t>, while </a:t>
            </a:r>
            <a:r>
              <a:rPr lang="en-US" sz="2000" i="1" dirty="0">
                <a:cs typeface="Times New Roman" pitchFamily="18" charset="0"/>
                <a:sym typeface="Wingdings" pitchFamily="2" charset="2"/>
              </a:rPr>
              <a:t>prevalence</a:t>
            </a:r>
            <a:r>
              <a:rPr lang="en-US" sz="2000" dirty="0">
                <a:cs typeface="Times New Roman" pitchFamily="18" charset="0"/>
                <a:sym typeface="Wingdings" pitchFamily="2" charset="2"/>
              </a:rPr>
              <a:t> is the frequency of an </a:t>
            </a:r>
            <a:r>
              <a:rPr lang="en-US" sz="2000" b="1" dirty="0">
                <a:solidFill>
                  <a:srgbClr val="0070C0"/>
                </a:solidFill>
                <a:cs typeface="Times New Roman" pitchFamily="18" charset="0"/>
                <a:sym typeface="Wingdings" pitchFamily="2" charset="2"/>
              </a:rPr>
              <a:t>existing event</a:t>
            </a:r>
            <a:r>
              <a:rPr lang="en-US" sz="2000" dirty="0" smtClean="0">
                <a:cs typeface="Times New Roman" pitchFamily="18" charset="0"/>
                <a:sym typeface="Wingdings" pitchFamily="2" charset="2"/>
              </a:rPr>
              <a:t>.</a:t>
            </a:r>
          </a:p>
          <a:p>
            <a:pPr algn="just" eaLnBrk="1" hangingPunct="1">
              <a:defRPr/>
            </a:pPr>
            <a:endParaRPr lang="en-US" sz="2000" dirty="0" smtClean="0">
              <a:cs typeface="Times New Roman" pitchFamily="18" charset="0"/>
              <a:sym typeface="Wingdings" pitchFamily="2" charset="2"/>
            </a:endParaRPr>
          </a:p>
          <a:p>
            <a:pPr marL="457200" indent="-457200" algn="just" eaLnBrk="1" fontAlgn="auto" hangingPunct="1">
              <a:spcAft>
                <a:spcPts val="0"/>
              </a:spcAft>
              <a:buFont typeface="Arial" panose="020B0604020202020204" pitchFamily="34" charset="0"/>
              <a:buChar char="•"/>
              <a:defRPr/>
            </a:pPr>
            <a:r>
              <a:rPr lang="en-US" sz="2000" dirty="0" smtClean="0"/>
              <a:t>Date on the population at risk are not always available and in many studies the total population in the study area is used as an approximation.</a:t>
            </a:r>
          </a:p>
          <a:p>
            <a:pPr algn="just" eaLnBrk="1" fontAlgn="auto" hangingPunct="1">
              <a:spcAft>
                <a:spcPts val="0"/>
              </a:spcAft>
              <a:buFont typeface="Arial" panose="020B0604020202020204" pitchFamily="34" charset="0"/>
              <a:buNone/>
              <a:defRPr/>
            </a:pPr>
            <a:endParaRPr lang="en-US" sz="2000" dirty="0" smtClean="0"/>
          </a:p>
          <a:p>
            <a:pPr marL="457200" indent="-457200" algn="just" eaLnBrk="1" fontAlgn="auto" hangingPunct="1">
              <a:spcAft>
                <a:spcPts val="0"/>
              </a:spcAft>
              <a:buFont typeface="Arial" panose="020B0604020202020204" pitchFamily="34" charset="0"/>
              <a:buChar char="•"/>
              <a:defRPr/>
            </a:pPr>
            <a:r>
              <a:rPr lang="en-US" sz="2000" dirty="0" smtClean="0"/>
              <a:t>The Prevalence rate is often expressed as cases per </a:t>
            </a:r>
            <a:r>
              <a:rPr lang="en-US" sz="2000" dirty="0" smtClean="0">
                <a:solidFill>
                  <a:srgbClr val="0070C0"/>
                </a:solidFill>
              </a:rPr>
              <a:t>1000</a:t>
            </a:r>
            <a:r>
              <a:rPr lang="en-US" sz="2000" dirty="0" smtClean="0"/>
              <a:t> or per </a:t>
            </a:r>
            <a:r>
              <a:rPr lang="en-US" sz="2000" dirty="0" smtClean="0">
                <a:solidFill>
                  <a:srgbClr val="0070C0"/>
                </a:solidFill>
              </a:rPr>
              <a:t>100</a:t>
            </a:r>
            <a:r>
              <a:rPr lang="en-US" sz="2000" dirty="0" smtClean="0"/>
              <a:t> population. In the case, P has to be multiplied by the appropriate factor 10.</a:t>
            </a:r>
          </a:p>
          <a:p>
            <a:pPr algn="just" eaLnBrk="1" hangingPunct="1">
              <a:defRPr/>
            </a:pPr>
            <a:endParaRPr lang="en-US" sz="2000" dirty="0">
              <a:cs typeface="Times New Roman" pitchFamily="18" charset="0"/>
              <a:sym typeface="Wingdings" pitchFamily="2" charset="2"/>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609600"/>
            <a:ext cx="7924800" cy="5486400"/>
          </a:xfrm>
          <a:ln>
            <a:solidFill>
              <a:schemeClr val="tx1">
                <a:lumMod val="95000"/>
                <a:lumOff val="5000"/>
              </a:schemeClr>
            </a:solidFill>
          </a:ln>
        </p:spPr>
        <p:txBody>
          <a:bodyPr rtlCol="0">
            <a:normAutofit fontScale="92500" lnSpcReduction="10000"/>
          </a:bodyPr>
          <a:lstStyle/>
          <a:p>
            <a:pPr marL="457200" indent="-457200" eaLnBrk="1" fontAlgn="auto" hangingPunct="1">
              <a:spcAft>
                <a:spcPts val="0"/>
              </a:spcAft>
              <a:buNone/>
              <a:defRPr/>
            </a:pPr>
            <a:r>
              <a:rPr lang="en-US" sz="3000" b="1" dirty="0" smtClean="0">
                <a:solidFill>
                  <a:srgbClr val="C00000"/>
                </a:solidFill>
              </a:rPr>
              <a:t>Prevalence rate:</a:t>
            </a:r>
          </a:p>
          <a:p>
            <a:pPr marL="1371600" lvl="2" indent="-457200" algn="just" eaLnBrk="1" fontAlgn="auto" hangingPunct="1">
              <a:spcAft>
                <a:spcPts val="0"/>
              </a:spcAft>
              <a:buClr>
                <a:schemeClr val="accent3"/>
              </a:buClr>
              <a:buFont typeface="Arial" panose="020B0604020202020204" pitchFamily="34" charset="0"/>
              <a:buChar char="•"/>
              <a:defRPr/>
            </a:pPr>
            <a:r>
              <a:rPr lang="en-US" b="1" dirty="0" smtClean="0"/>
              <a:t>Point prevalence </a:t>
            </a:r>
          </a:p>
          <a:p>
            <a:pPr marL="1371600" lvl="2" indent="-457200" algn="just" eaLnBrk="1" fontAlgn="auto" hangingPunct="1">
              <a:spcAft>
                <a:spcPts val="0"/>
              </a:spcAft>
              <a:buClr>
                <a:schemeClr val="accent3"/>
              </a:buClr>
              <a:buFont typeface="Arial" panose="020B0604020202020204" pitchFamily="34" charset="0"/>
              <a:buChar char="•"/>
              <a:defRPr/>
            </a:pPr>
            <a:r>
              <a:rPr lang="en-US" b="1" dirty="0" smtClean="0"/>
              <a:t>Period prevalence</a:t>
            </a:r>
          </a:p>
          <a:p>
            <a:pPr marL="1371600" lvl="2" indent="-457200" algn="just" eaLnBrk="1" fontAlgn="auto" hangingPunct="1">
              <a:spcAft>
                <a:spcPts val="0"/>
              </a:spcAft>
              <a:buClr>
                <a:schemeClr val="accent3"/>
              </a:buClr>
              <a:buFont typeface="Arial" panose="020B0604020202020204" pitchFamily="34" charset="0"/>
              <a:buChar char="•"/>
              <a:defRPr/>
            </a:pPr>
            <a:r>
              <a:rPr lang="en-US" b="1" dirty="0" smtClean="0"/>
              <a:t>Life time prevalence</a:t>
            </a:r>
          </a:p>
          <a:p>
            <a:pPr eaLnBrk="1" fontAlgn="auto" hangingPunct="1">
              <a:spcAft>
                <a:spcPts val="0"/>
              </a:spcAft>
              <a:buFont typeface="Arial" panose="020B0604020202020204" pitchFamily="34" charset="0"/>
              <a:buNone/>
              <a:defRPr/>
            </a:pPr>
            <a:endParaRPr lang="en-US" dirty="0" smtClean="0">
              <a:solidFill>
                <a:schemeClr val="tx1"/>
              </a:solidFill>
            </a:endParaRPr>
          </a:p>
          <a:p>
            <a:pPr marL="457200" indent="-457200" algn="just" eaLnBrk="1" fontAlgn="auto" hangingPunct="1">
              <a:spcAft>
                <a:spcPts val="0"/>
              </a:spcAft>
              <a:buFont typeface="Arial" panose="020B0604020202020204" pitchFamily="34" charset="0"/>
              <a:buChar char="•"/>
              <a:defRPr/>
            </a:pPr>
            <a:r>
              <a:rPr lang="en-US" sz="2400" b="1" dirty="0" smtClean="0">
                <a:solidFill>
                  <a:srgbClr val="C00000"/>
                </a:solidFill>
              </a:rPr>
              <a:t>Point prevalence: </a:t>
            </a:r>
            <a:r>
              <a:rPr lang="en-US" sz="2400" dirty="0" smtClean="0"/>
              <a:t>The number of persons with a disease or an attribute at a specified point in time.</a:t>
            </a:r>
          </a:p>
          <a:p>
            <a:pPr marL="457200" indent="-457200" algn="just" eaLnBrk="1" fontAlgn="auto" hangingPunct="1">
              <a:spcAft>
                <a:spcPts val="0"/>
              </a:spcAft>
              <a:buNone/>
              <a:defRPr/>
            </a:pPr>
            <a:endParaRPr lang="en-US" sz="2400" dirty="0" smtClean="0"/>
          </a:p>
          <a:p>
            <a:pPr marL="457200" indent="-457200" algn="just" eaLnBrk="1" fontAlgn="auto" hangingPunct="1">
              <a:spcAft>
                <a:spcPts val="0"/>
              </a:spcAft>
              <a:buFont typeface="Arial" panose="020B0604020202020204" pitchFamily="34" charset="0"/>
              <a:buChar char="•"/>
              <a:defRPr/>
            </a:pPr>
            <a:r>
              <a:rPr lang="en-US" sz="2400" b="1" dirty="0" smtClean="0">
                <a:solidFill>
                  <a:srgbClr val="C00000"/>
                </a:solidFill>
              </a:rPr>
              <a:t>Period prevalence: </a:t>
            </a:r>
            <a:r>
              <a:rPr lang="en-US" sz="2400" dirty="0" smtClean="0"/>
              <a:t>The total number of persons to have had the disease or attribute at any time during a specified period.</a:t>
            </a:r>
          </a:p>
          <a:p>
            <a:pPr marL="457200" indent="-457200" algn="just" eaLnBrk="1" fontAlgn="auto" hangingPunct="1">
              <a:spcAft>
                <a:spcPts val="0"/>
              </a:spcAft>
              <a:buNone/>
              <a:defRPr/>
            </a:pPr>
            <a:endParaRPr lang="en-US" sz="2400" dirty="0" smtClean="0">
              <a:solidFill>
                <a:srgbClr val="C00000"/>
              </a:solidFill>
            </a:endParaRPr>
          </a:p>
          <a:p>
            <a:pPr marL="457200" indent="-457200" algn="just" eaLnBrk="1" fontAlgn="auto" hangingPunct="1">
              <a:spcAft>
                <a:spcPts val="0"/>
              </a:spcAft>
              <a:buFont typeface="Arial" panose="020B0604020202020204" pitchFamily="34" charset="0"/>
              <a:buChar char="•"/>
              <a:defRPr/>
            </a:pPr>
            <a:r>
              <a:rPr lang="en-US" sz="2400" b="1" dirty="0" smtClean="0">
                <a:solidFill>
                  <a:srgbClr val="C00000"/>
                </a:solidFill>
              </a:rPr>
              <a:t>Life time prevalence </a:t>
            </a:r>
            <a:r>
              <a:rPr lang="en-US" sz="2400" b="1" smtClean="0">
                <a:solidFill>
                  <a:srgbClr val="C00000"/>
                </a:solidFill>
              </a:rPr>
              <a:t>(</a:t>
            </a:r>
            <a:r>
              <a:rPr lang="en-US" sz="2400" b="1" smtClean="0">
                <a:solidFill>
                  <a:srgbClr val="C00000"/>
                </a:solidFill>
              </a:rPr>
              <a:t>LTP):</a:t>
            </a:r>
            <a:r>
              <a:rPr lang="en-US" smtClean="0">
                <a:solidFill>
                  <a:srgbClr val="C00000"/>
                </a:solidFill>
                <a:cs typeface="Times New Roman" pitchFamily="18" charset="0"/>
              </a:rPr>
              <a:t> </a:t>
            </a:r>
            <a:r>
              <a:rPr lang="en-US" sz="2400" dirty="0" smtClean="0">
                <a:cs typeface="Times New Roman" pitchFamily="18" charset="0"/>
              </a:rPr>
              <a:t>On the other hand</a:t>
            </a:r>
            <a:r>
              <a:rPr lang="en-US" sz="2400" smtClean="0">
                <a:cs typeface="Times New Roman" pitchFamily="18" charset="0"/>
              </a:rPr>
              <a:t>, </a:t>
            </a:r>
            <a:r>
              <a:rPr lang="en-US" sz="2400" smtClean="0">
                <a:cs typeface="Times New Roman" pitchFamily="18" charset="0"/>
              </a:rPr>
              <a:t>LTP </a:t>
            </a:r>
            <a:r>
              <a:rPr lang="en-US" sz="2400" dirty="0" smtClean="0">
                <a:cs typeface="Times New Roman" pitchFamily="18" charset="0"/>
              </a:rPr>
              <a:t>is defined as the proportion of the number of people having the disease at some point of their life and total population studied.</a:t>
            </a:r>
            <a:endParaRPr lang="en-US" b="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33600" y="685800"/>
            <a:ext cx="6477000" cy="5105400"/>
          </a:xfrm>
          <a:ln>
            <a:solidFill>
              <a:schemeClr val="tx1">
                <a:lumMod val="95000"/>
                <a:lumOff val="5000"/>
              </a:schemeClr>
            </a:solidFill>
          </a:ln>
        </p:spPr>
        <p:txBody>
          <a:bodyPr rtlCol="0">
            <a:normAutofit/>
          </a:bodyPr>
          <a:lstStyle/>
          <a:p>
            <a:pPr algn="ctr" eaLnBrk="1" fontAlgn="auto" hangingPunct="1">
              <a:spcAft>
                <a:spcPts val="0"/>
              </a:spcAft>
              <a:buFont typeface="Arial" panose="020B0604020202020204" pitchFamily="34" charset="0"/>
              <a:buNone/>
              <a:defRPr/>
            </a:pPr>
            <a:r>
              <a:rPr lang="en-US" b="1" dirty="0" smtClean="0">
                <a:solidFill>
                  <a:srgbClr val="C00000"/>
                </a:solidFill>
              </a:rPr>
              <a:t>Factors influencing Prevalence Rate</a:t>
            </a:r>
          </a:p>
          <a:p>
            <a:pPr eaLnBrk="1" fontAlgn="auto" hangingPunct="1">
              <a:spcAft>
                <a:spcPts val="0"/>
              </a:spcAft>
              <a:buFont typeface="Arial" panose="020B0604020202020204" pitchFamily="34" charset="0"/>
              <a:buNone/>
              <a:defRPr/>
            </a:pPr>
            <a:endParaRPr lang="en-US" dirty="0" smtClean="0">
              <a:solidFill>
                <a:schemeClr val="tx1"/>
              </a:solidFill>
            </a:endParaRPr>
          </a:p>
          <a:p>
            <a:pPr marL="457200" indent="-457200" algn="just" eaLnBrk="1" fontAlgn="auto" hangingPunct="1">
              <a:spcAft>
                <a:spcPts val="0"/>
              </a:spcAft>
              <a:buFont typeface="Wingdings" pitchFamily="2" charset="2"/>
              <a:buChar char="Ø"/>
              <a:defRPr/>
            </a:pPr>
            <a:r>
              <a:rPr lang="en-US" dirty="0" smtClean="0">
                <a:solidFill>
                  <a:schemeClr val="tx1"/>
                </a:solidFill>
              </a:rPr>
              <a:t>The severity of illness (if many people who develop a disease die its prevalence rate is depressed);</a:t>
            </a:r>
          </a:p>
          <a:p>
            <a:pPr marL="457200" indent="-457200" algn="just" eaLnBrk="1" fontAlgn="auto" hangingPunct="1">
              <a:spcAft>
                <a:spcPts val="0"/>
              </a:spcAft>
              <a:buFont typeface="Wingdings" pitchFamily="2" charset="2"/>
              <a:buChar char="Ø"/>
              <a:defRPr/>
            </a:pPr>
            <a:endParaRPr lang="en-US" dirty="0" smtClean="0">
              <a:solidFill>
                <a:schemeClr val="tx1"/>
              </a:solidFill>
            </a:endParaRPr>
          </a:p>
          <a:p>
            <a:pPr marL="457200" indent="-457200" algn="just" eaLnBrk="1" fontAlgn="auto" hangingPunct="1">
              <a:spcAft>
                <a:spcPts val="0"/>
              </a:spcAft>
              <a:buFont typeface="Wingdings" pitchFamily="2" charset="2"/>
              <a:buChar char="Ø"/>
              <a:defRPr/>
            </a:pPr>
            <a:r>
              <a:rPr lang="en-US" dirty="0" smtClean="0">
                <a:solidFill>
                  <a:schemeClr val="tx1"/>
                </a:solidFill>
              </a:rPr>
              <a:t>The duration of illness (if a disease lasts a short time its prevalence rate is lower than if it lasts a long time);</a:t>
            </a:r>
          </a:p>
          <a:p>
            <a:pPr marL="457200" indent="-457200" algn="just" eaLnBrk="1" fontAlgn="auto" hangingPunct="1">
              <a:spcAft>
                <a:spcPts val="0"/>
              </a:spcAft>
              <a:defRPr/>
            </a:pPr>
            <a:endParaRPr lang="en-US" dirty="0" smtClean="0">
              <a:solidFill>
                <a:schemeClr val="tx1"/>
              </a:solidFill>
            </a:endParaRPr>
          </a:p>
          <a:p>
            <a:pPr marL="457200" indent="-457200" algn="just" eaLnBrk="1" fontAlgn="auto" hangingPunct="1">
              <a:spcAft>
                <a:spcPts val="0"/>
              </a:spcAft>
              <a:buFont typeface="Wingdings" pitchFamily="2" charset="2"/>
              <a:buChar char="Ø"/>
              <a:defRPr/>
            </a:pPr>
            <a:r>
              <a:rPr lang="en-US" dirty="0" smtClean="0"/>
              <a:t>The number of new cases (if many people develop a disease its prevalence rate is higher than if few people do so).</a:t>
            </a:r>
          </a:p>
          <a:p>
            <a:pPr marL="457200" indent="-457200" algn="just" eaLnBrk="1" fontAlgn="auto" hangingPunct="1">
              <a:spcAft>
                <a:spcPts val="0"/>
              </a:spcAft>
              <a:buFont typeface="Arial" panose="020B0604020202020204" pitchFamily="34" charset="0"/>
              <a:buChar char="•"/>
              <a:defRPr/>
            </a:pPr>
            <a:endParaRPr lang="en-US" dirty="0" smtClean="0">
              <a:solidFill>
                <a:schemeClr val="tx1"/>
              </a:solidFill>
            </a:endParaRPr>
          </a:p>
          <a:p>
            <a:pPr algn="just" eaLnBrk="1" fontAlgn="auto" hangingPunct="1">
              <a:spcAft>
                <a:spcPts val="0"/>
              </a:spcAft>
              <a:buFont typeface="Arial" panose="020B0604020202020204" pitchFamily="34" charset="0"/>
              <a:buNone/>
              <a:defRPr/>
            </a:pPr>
            <a:endParaRPr lang="en-US" dirty="0" smtClean="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57400" y="609600"/>
            <a:ext cx="6705600" cy="5715000"/>
          </a:xfrm>
          <a:ln>
            <a:solidFill>
              <a:schemeClr val="tx1">
                <a:lumMod val="95000"/>
                <a:lumOff val="5000"/>
              </a:schemeClr>
            </a:solidFill>
          </a:ln>
        </p:spPr>
        <p:txBody>
          <a:bodyPr rtlCol="0">
            <a:normAutofit fontScale="62500" lnSpcReduction="20000"/>
          </a:bodyPr>
          <a:lstStyle/>
          <a:p>
            <a:pPr eaLnBrk="1" fontAlgn="auto" hangingPunct="1">
              <a:spcAft>
                <a:spcPts val="0"/>
              </a:spcAft>
              <a:buFont typeface="Arial" panose="020B0604020202020204" pitchFamily="34" charset="0"/>
              <a:buNone/>
              <a:defRPr/>
            </a:pPr>
            <a:r>
              <a:rPr lang="en-US" sz="3800" b="1" dirty="0" smtClean="0">
                <a:solidFill>
                  <a:srgbClr val="0070C0"/>
                </a:solidFill>
              </a:rPr>
              <a:t>Increased by:</a:t>
            </a:r>
          </a:p>
          <a:p>
            <a:pPr eaLnBrk="1" fontAlgn="auto" hangingPunct="1">
              <a:spcAft>
                <a:spcPts val="0"/>
              </a:spcAft>
              <a:buFont typeface="Arial" panose="020B0604020202020204" pitchFamily="34" charset="0"/>
              <a:buNone/>
              <a:defRPr/>
            </a:pPr>
            <a:endParaRPr lang="en-US" dirty="0" smtClean="0">
              <a:solidFill>
                <a:schemeClr val="tx1"/>
              </a:solidFill>
            </a:endParaRPr>
          </a:p>
          <a:p>
            <a:pPr marL="514350" indent="-514350" algn="just" eaLnBrk="1" fontAlgn="auto" hangingPunct="1">
              <a:spcAft>
                <a:spcPts val="0"/>
              </a:spcAft>
              <a:buFont typeface="+mj-lt"/>
              <a:buAutoNum type="arabicPeriod"/>
              <a:defRPr/>
            </a:pPr>
            <a:r>
              <a:rPr lang="en-US" sz="3200" dirty="0" smtClean="0">
                <a:solidFill>
                  <a:schemeClr val="tx1"/>
                </a:solidFill>
              </a:rPr>
              <a:t>Longer duration of the disease</a:t>
            </a:r>
          </a:p>
          <a:p>
            <a:pPr marL="514350" indent="-514350" algn="just" eaLnBrk="1" fontAlgn="auto" hangingPunct="1">
              <a:spcAft>
                <a:spcPts val="0"/>
              </a:spcAft>
              <a:buFont typeface="+mj-lt"/>
              <a:buAutoNum type="arabicPeriod"/>
              <a:defRPr/>
            </a:pPr>
            <a:r>
              <a:rPr lang="en-US" sz="3200" dirty="0" smtClean="0">
                <a:solidFill>
                  <a:schemeClr val="tx1"/>
                </a:solidFill>
              </a:rPr>
              <a:t>Prolongation of life of patient without cure.</a:t>
            </a:r>
          </a:p>
          <a:p>
            <a:pPr marL="514350" indent="-514350" algn="just" eaLnBrk="1" fontAlgn="auto" hangingPunct="1">
              <a:spcAft>
                <a:spcPts val="0"/>
              </a:spcAft>
              <a:buFont typeface="+mj-lt"/>
              <a:buAutoNum type="arabicPeriod"/>
              <a:defRPr/>
            </a:pPr>
            <a:r>
              <a:rPr lang="en-US" sz="3200" dirty="0" smtClean="0">
                <a:solidFill>
                  <a:schemeClr val="tx1"/>
                </a:solidFill>
              </a:rPr>
              <a:t>Increase in new cases</a:t>
            </a:r>
          </a:p>
          <a:p>
            <a:pPr marL="514350" indent="-514350" algn="just" eaLnBrk="1" fontAlgn="auto" hangingPunct="1">
              <a:spcAft>
                <a:spcPts val="0"/>
              </a:spcAft>
              <a:buFont typeface="+mj-lt"/>
              <a:buAutoNum type="arabicPeriod"/>
              <a:defRPr/>
            </a:pPr>
            <a:r>
              <a:rPr lang="en-US" sz="3200" dirty="0" smtClean="0">
                <a:solidFill>
                  <a:schemeClr val="tx1"/>
                </a:solidFill>
              </a:rPr>
              <a:t>In-migration of cases</a:t>
            </a:r>
          </a:p>
          <a:p>
            <a:pPr marL="514350" indent="-514350" algn="just" eaLnBrk="1" fontAlgn="auto" hangingPunct="1">
              <a:spcAft>
                <a:spcPts val="0"/>
              </a:spcAft>
              <a:buFont typeface="+mj-lt"/>
              <a:buAutoNum type="arabicPeriod"/>
              <a:defRPr/>
            </a:pPr>
            <a:r>
              <a:rPr lang="en-US" sz="3200" dirty="0" smtClean="0">
                <a:solidFill>
                  <a:schemeClr val="tx1"/>
                </a:solidFill>
              </a:rPr>
              <a:t>Out-migration of healthy people</a:t>
            </a:r>
          </a:p>
          <a:p>
            <a:pPr marL="514350" indent="-514350" algn="just" eaLnBrk="1" fontAlgn="auto" hangingPunct="1">
              <a:spcAft>
                <a:spcPts val="0"/>
              </a:spcAft>
              <a:buFont typeface="+mj-lt"/>
              <a:buAutoNum type="arabicPeriod"/>
              <a:defRPr/>
            </a:pPr>
            <a:r>
              <a:rPr lang="en-US" sz="3200" dirty="0" smtClean="0">
                <a:solidFill>
                  <a:schemeClr val="tx1"/>
                </a:solidFill>
              </a:rPr>
              <a:t>In-migration of susceptible people</a:t>
            </a:r>
          </a:p>
          <a:p>
            <a:pPr marL="514350" indent="-514350" algn="just" eaLnBrk="1" fontAlgn="auto" hangingPunct="1">
              <a:spcAft>
                <a:spcPts val="0"/>
              </a:spcAft>
              <a:defRPr/>
            </a:pPr>
            <a:endParaRPr lang="en-US" sz="3000" dirty="0" smtClean="0">
              <a:solidFill>
                <a:srgbClr val="C00000"/>
              </a:solidFill>
            </a:endParaRPr>
          </a:p>
          <a:p>
            <a:pPr eaLnBrk="1" fontAlgn="auto" hangingPunct="1">
              <a:spcAft>
                <a:spcPts val="0"/>
              </a:spcAft>
              <a:defRPr/>
            </a:pPr>
            <a:r>
              <a:rPr lang="en-US" sz="4400" dirty="0" smtClean="0">
                <a:solidFill>
                  <a:srgbClr val="0070C0"/>
                </a:solidFill>
              </a:rPr>
              <a:t>Decreased by:</a:t>
            </a:r>
          </a:p>
          <a:p>
            <a:pPr eaLnBrk="1" fontAlgn="auto" hangingPunct="1">
              <a:spcAft>
                <a:spcPts val="0"/>
              </a:spcAft>
              <a:defRPr/>
            </a:pPr>
            <a:endParaRPr lang="en-US" sz="2800" dirty="0" smtClean="0">
              <a:solidFill>
                <a:schemeClr val="tx1"/>
              </a:solidFill>
            </a:endParaRPr>
          </a:p>
          <a:p>
            <a:pPr marL="514350" indent="-514350" algn="just" eaLnBrk="1" fontAlgn="auto" hangingPunct="1">
              <a:spcAft>
                <a:spcPts val="0"/>
              </a:spcAft>
              <a:buFont typeface="+mj-lt"/>
              <a:buAutoNum type="arabicPeriod"/>
              <a:defRPr/>
            </a:pPr>
            <a:r>
              <a:rPr lang="en-US" sz="3600" dirty="0" smtClean="0">
                <a:solidFill>
                  <a:schemeClr val="tx1"/>
                </a:solidFill>
              </a:rPr>
              <a:t>Shorter duration of disease </a:t>
            </a:r>
          </a:p>
          <a:p>
            <a:pPr marL="514350" indent="-514350" algn="just" eaLnBrk="1" fontAlgn="auto" hangingPunct="1">
              <a:spcAft>
                <a:spcPts val="0"/>
              </a:spcAft>
              <a:buFont typeface="+mj-lt"/>
              <a:buAutoNum type="arabicPeriod"/>
              <a:defRPr/>
            </a:pPr>
            <a:r>
              <a:rPr lang="en-US" sz="3600" dirty="0" smtClean="0">
                <a:solidFill>
                  <a:schemeClr val="tx1"/>
                </a:solidFill>
              </a:rPr>
              <a:t>High case fatality from disease</a:t>
            </a:r>
          </a:p>
          <a:p>
            <a:pPr marL="514350" indent="-514350" algn="just" eaLnBrk="1" fontAlgn="auto" hangingPunct="1">
              <a:spcAft>
                <a:spcPts val="0"/>
              </a:spcAft>
              <a:buFont typeface="+mj-lt"/>
              <a:buAutoNum type="arabicPeriod"/>
              <a:defRPr/>
            </a:pPr>
            <a:r>
              <a:rPr lang="en-US" sz="3600" dirty="0" smtClean="0">
                <a:solidFill>
                  <a:schemeClr val="tx1"/>
                </a:solidFill>
              </a:rPr>
              <a:t>Decrease in new cases</a:t>
            </a:r>
          </a:p>
          <a:p>
            <a:pPr marL="514350" indent="-514350" algn="just" eaLnBrk="1" fontAlgn="auto" hangingPunct="1">
              <a:spcAft>
                <a:spcPts val="0"/>
              </a:spcAft>
              <a:buFont typeface="+mj-lt"/>
              <a:buAutoNum type="arabicPeriod"/>
              <a:defRPr/>
            </a:pPr>
            <a:r>
              <a:rPr lang="en-US" sz="3600" dirty="0" smtClean="0">
                <a:solidFill>
                  <a:schemeClr val="tx1"/>
                </a:solidFill>
              </a:rPr>
              <a:t>In-migration of healthy people</a:t>
            </a:r>
          </a:p>
          <a:p>
            <a:pPr marL="514350" indent="-514350" algn="just" eaLnBrk="1" fontAlgn="auto" hangingPunct="1">
              <a:spcAft>
                <a:spcPts val="0"/>
              </a:spcAft>
              <a:buFont typeface="+mj-lt"/>
              <a:buAutoNum type="arabicPeriod"/>
              <a:defRPr/>
            </a:pPr>
            <a:r>
              <a:rPr lang="en-US" sz="3600" dirty="0" smtClean="0">
                <a:solidFill>
                  <a:schemeClr val="tx1"/>
                </a:solidFill>
              </a:rPr>
              <a:t>Out-migration of cases</a:t>
            </a:r>
          </a:p>
          <a:p>
            <a:pPr marL="514350" indent="-514350" algn="just" eaLnBrk="1" fontAlgn="auto" hangingPunct="1">
              <a:spcAft>
                <a:spcPts val="0"/>
              </a:spcAft>
              <a:buFont typeface="+mj-lt"/>
              <a:buAutoNum type="arabicPeriod"/>
              <a:defRPr/>
            </a:pPr>
            <a:r>
              <a:rPr lang="en-US" sz="3600" dirty="0" smtClean="0">
                <a:solidFill>
                  <a:schemeClr val="tx1"/>
                </a:solidFill>
              </a:rPr>
              <a:t>Improved cure rate of cases</a:t>
            </a:r>
          </a:p>
          <a:p>
            <a:pPr marL="514350" indent="-514350" algn="just" eaLnBrk="1" fontAlgn="auto" hangingPunct="1">
              <a:spcAft>
                <a:spcPts val="0"/>
              </a:spcAft>
              <a:defRPr/>
            </a:pPr>
            <a:endParaRPr lang="en-US" sz="3000" dirty="0" smtClean="0">
              <a:solidFill>
                <a:srgbClr val="C0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81200" y="609600"/>
            <a:ext cx="6781800" cy="5105400"/>
          </a:xfrm>
          <a:ln>
            <a:solidFill>
              <a:schemeClr val="tx1">
                <a:lumMod val="95000"/>
                <a:lumOff val="5000"/>
              </a:schemeClr>
            </a:solidFill>
          </a:ln>
        </p:spPr>
        <p:txBody>
          <a:bodyPr rtlCol="0">
            <a:normAutofit/>
          </a:bodyPr>
          <a:lstStyle/>
          <a:p>
            <a:pPr algn="just" eaLnBrk="1" fontAlgn="auto" hangingPunct="1">
              <a:spcAft>
                <a:spcPts val="0"/>
              </a:spcAft>
              <a:buFont typeface="Arial" panose="020B0604020202020204" pitchFamily="34" charset="0"/>
              <a:buNone/>
              <a:defRPr/>
            </a:pPr>
            <a:r>
              <a:rPr lang="en-US" sz="2000" dirty="0" smtClean="0">
                <a:solidFill>
                  <a:srgbClr val="FF0000"/>
                </a:solidFill>
              </a:rPr>
              <a:t>The difference in cases for incidence and prevalence</a:t>
            </a:r>
          </a:p>
          <a:p>
            <a:pPr algn="l" eaLnBrk="1" fontAlgn="auto" hangingPunct="1">
              <a:spcAft>
                <a:spcPts val="0"/>
              </a:spcAft>
              <a:buFont typeface="Arial" panose="020B0604020202020204" pitchFamily="34" charset="0"/>
              <a:buNone/>
              <a:defRPr/>
            </a:pPr>
            <a:endParaRPr lang="en-US" dirty="0" smtClean="0">
              <a:solidFill>
                <a:schemeClr val="tx1"/>
              </a:solidFill>
            </a:endParaRPr>
          </a:p>
          <a:p>
            <a:pPr marL="457200" indent="-457200" algn="just" eaLnBrk="1" fontAlgn="auto" hangingPunct="1">
              <a:spcAft>
                <a:spcPts val="0"/>
              </a:spcAft>
              <a:buFont typeface="Wingdings" pitchFamily="2" charset="2"/>
              <a:buChar char="q"/>
              <a:defRPr/>
            </a:pPr>
            <a:r>
              <a:rPr lang="en-US" dirty="0" smtClean="0">
                <a:solidFill>
                  <a:schemeClr val="tx1"/>
                </a:solidFill>
              </a:rPr>
              <a:t>In an incidence study, all cases are new and most cases occurring in the population at risk can be ascertained if followed carefully through time. In contrast. A prevalence study includes a mixture of old and new cases that are available at the time of the single examination that is they identify cases that happen to be both active (i.e., diagnostic) and alive at the time of the survey.</a:t>
            </a:r>
          </a:p>
          <a:p>
            <a:pPr marL="457200" indent="-457200" algn="just" eaLnBrk="1" fontAlgn="auto" hangingPunct="1">
              <a:spcAft>
                <a:spcPts val="0"/>
              </a:spcAft>
              <a:defRPr/>
            </a:pPr>
            <a:endParaRPr lang="en-US" dirty="0" smtClean="0">
              <a:solidFill>
                <a:schemeClr val="tx1"/>
              </a:solidFill>
            </a:endParaRPr>
          </a:p>
          <a:p>
            <a:pPr marL="457200" indent="-457200" algn="just" eaLnBrk="1" fontAlgn="auto" hangingPunct="1">
              <a:spcAft>
                <a:spcPts val="0"/>
              </a:spcAft>
              <a:buFont typeface="Wingdings" pitchFamily="2" charset="2"/>
              <a:buChar char="q"/>
              <a:defRPr/>
            </a:pPr>
            <a:r>
              <a:rPr lang="en-US" dirty="0" smtClean="0">
                <a:solidFill>
                  <a:schemeClr val="tx1"/>
                </a:solidFill>
              </a:rPr>
              <a:t>Obviously, prevalence rates will be dominated by those patients who are able survive their disease without losing its manifestations.</a:t>
            </a:r>
          </a:p>
          <a:p>
            <a:pPr marL="457200" indent="-457200" algn="just" eaLnBrk="1" fontAlgn="auto" hangingPunct="1">
              <a:spcAft>
                <a:spcPts val="0"/>
              </a:spcAft>
              <a:buFont typeface="Arial" panose="020B0604020202020204" pitchFamily="34" charset="0"/>
              <a:buChar char="•"/>
              <a:defRPr/>
            </a:pPr>
            <a:endParaRPr lang="en-US"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828800" y="304801"/>
          <a:ext cx="6934200" cy="6183811"/>
        </p:xfrm>
        <a:graphic>
          <a:graphicData uri="http://schemas.openxmlformats.org/drawingml/2006/table">
            <a:tbl>
              <a:tblPr firstRow="1" bandRow="1">
                <a:tableStyleId>{5C22544A-7EE6-4342-B048-85BDC9FD1C3A}</a:tableStyleId>
              </a:tblPr>
              <a:tblGrid>
                <a:gridCol w="2286000"/>
                <a:gridCol w="2567940"/>
                <a:gridCol w="2080260"/>
              </a:tblGrid>
              <a:tr h="636459">
                <a:tc>
                  <a:txBody>
                    <a:bodyPr/>
                    <a:lstStyle/>
                    <a:p>
                      <a:r>
                        <a:rPr lang="en-US" sz="2000" b="1" dirty="0" smtClean="0">
                          <a:solidFill>
                            <a:schemeClr val="tx1"/>
                          </a:solidFill>
                        </a:rPr>
                        <a:t>Characteristic</a:t>
                      </a:r>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b="1" dirty="0" smtClean="0">
                          <a:solidFill>
                            <a:schemeClr val="tx1"/>
                          </a:solidFill>
                        </a:rPr>
                        <a:t>Incidence </a:t>
                      </a:r>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b="1" dirty="0" smtClean="0">
                          <a:solidFill>
                            <a:schemeClr val="tx1"/>
                          </a:solidFill>
                        </a:rPr>
                        <a:t>Prevalence</a:t>
                      </a:r>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810711">
                <a:tc>
                  <a:txBody>
                    <a:bodyPr/>
                    <a:lstStyle/>
                    <a:p>
                      <a:r>
                        <a:rPr lang="en-US" sz="2000" b="1" dirty="0" smtClean="0"/>
                        <a:t>Numerator</a:t>
                      </a:r>
                      <a:endParaRPr lang="en-US" sz="2000" b="1" dirty="0"/>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b="1" dirty="0" smtClean="0"/>
                        <a:t>New cases occurring during a period of time among a group initially free of disease</a:t>
                      </a:r>
                      <a:endParaRPr lang="en-US" sz="2000" b="1" dirty="0"/>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b="1" dirty="0" smtClean="0"/>
                        <a:t>All cases counted on a</a:t>
                      </a:r>
                      <a:r>
                        <a:rPr lang="en-US" sz="2000" b="1" baseline="0" dirty="0" smtClean="0"/>
                        <a:t> single survey or examination of a group</a:t>
                      </a:r>
                      <a:endParaRPr lang="en-US" sz="2000" b="1" dirty="0"/>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523296">
                <a:tc>
                  <a:txBody>
                    <a:bodyPr/>
                    <a:lstStyle/>
                    <a:p>
                      <a:r>
                        <a:rPr lang="en-US" sz="2000" b="1" dirty="0" smtClean="0"/>
                        <a:t>Denominator</a:t>
                      </a:r>
                      <a:endParaRPr lang="en-US" sz="2000" b="1" dirty="0"/>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b="1" dirty="0" smtClean="0"/>
                        <a:t>All susceptible people</a:t>
                      </a:r>
                      <a:r>
                        <a:rPr lang="en-US" sz="2000" b="1" baseline="0" dirty="0" smtClean="0"/>
                        <a:t> present at the beginning of the period</a:t>
                      </a:r>
                      <a:endParaRPr lang="en-US" sz="2000" b="1" dirty="0"/>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b="1" dirty="0" smtClean="0"/>
                        <a:t>All people</a:t>
                      </a:r>
                      <a:r>
                        <a:rPr lang="en-US" sz="2000" b="1" baseline="0" dirty="0" smtClean="0"/>
                        <a:t> surveyed including cases and non cases</a:t>
                      </a:r>
                      <a:endParaRPr lang="en-US" sz="2000" b="1" dirty="0"/>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61052">
                <a:tc>
                  <a:txBody>
                    <a:bodyPr/>
                    <a:lstStyle/>
                    <a:p>
                      <a:r>
                        <a:rPr lang="en-US" sz="2000" b="1" dirty="0" smtClean="0"/>
                        <a:t>Time</a:t>
                      </a:r>
                      <a:endParaRPr lang="en-US" sz="2000" b="1" dirty="0"/>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b="1" dirty="0" smtClean="0"/>
                        <a:t>Duration</a:t>
                      </a:r>
                      <a:r>
                        <a:rPr lang="en-US" sz="2000" b="1" baseline="0" dirty="0" smtClean="0"/>
                        <a:t> of the period</a:t>
                      </a:r>
                      <a:endParaRPr lang="en-US" sz="2000" b="1" dirty="0"/>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b="1" dirty="0" smtClean="0"/>
                        <a:t>Single point or period</a:t>
                      </a:r>
                      <a:endParaRPr lang="en-US" sz="2000" b="1" dirty="0"/>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35881">
                <a:tc>
                  <a:txBody>
                    <a:bodyPr/>
                    <a:lstStyle/>
                    <a:p>
                      <a:r>
                        <a:rPr lang="en-US" sz="2000" b="1" dirty="0" smtClean="0"/>
                        <a:t>Measured in</a:t>
                      </a:r>
                      <a:endParaRPr lang="en-US" sz="2000" b="1" dirty="0"/>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b="1" dirty="0" smtClean="0"/>
                        <a:t>Cohort</a:t>
                      </a:r>
                      <a:r>
                        <a:rPr lang="en-US" sz="2000" b="1" baseline="0" dirty="0" smtClean="0"/>
                        <a:t> Study</a:t>
                      </a:r>
                      <a:endParaRPr lang="en-US" sz="2000" b="1" dirty="0"/>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b="1" dirty="0" smtClean="0"/>
                        <a:t>Prevalence (cross sectionally) study</a:t>
                      </a:r>
                      <a:endParaRPr lang="en-US" sz="2000" b="1" dirty="0"/>
                    </a:p>
                  </a:txBody>
                  <a:tcPr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533400" y="2514600"/>
            <a:ext cx="8229600" cy="1143000"/>
          </a:xfrm>
        </p:spPr>
        <p:txBody>
          <a:bodyPr>
            <a:noAutofit/>
          </a:bodyPr>
          <a:lstStyle/>
          <a:p>
            <a:pPr algn="ctr" eaLnBrk="1" hangingPunct="1"/>
            <a:r>
              <a:rPr lang="en-US" sz="7200" b="1" dirty="0" smtClean="0">
                <a:solidFill>
                  <a:srgbClr val="C00000"/>
                </a:solidFill>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l" eaLnBrk="1" hangingPunct="1"/>
            <a:r>
              <a:rPr lang="en-US" sz="3600" b="1" dirty="0" smtClean="0">
                <a:solidFill>
                  <a:srgbClr val="C00000"/>
                </a:solidFill>
              </a:rPr>
              <a:t>Learning Objectives:</a:t>
            </a:r>
          </a:p>
        </p:txBody>
      </p:sp>
      <p:sp>
        <p:nvSpPr>
          <p:cNvPr id="5123" name="Content Placeholder 2"/>
          <p:cNvSpPr>
            <a:spLocks noGrp="1"/>
          </p:cNvSpPr>
          <p:nvPr>
            <p:ph sz="quarter" idx="1"/>
          </p:nvPr>
        </p:nvSpPr>
        <p:spPr>
          <a:xfrm>
            <a:off x="533400" y="1905000"/>
            <a:ext cx="7391400" cy="3992563"/>
          </a:xfrm>
        </p:spPr>
        <p:txBody>
          <a:bodyPr/>
          <a:lstStyle/>
          <a:p>
            <a:pPr eaLnBrk="1" hangingPunct="1">
              <a:buFont typeface="Wingdings" pitchFamily="2" charset="2"/>
              <a:buChar char="q"/>
            </a:pPr>
            <a:r>
              <a:rPr lang="en-US" sz="2800" dirty="0" smtClean="0"/>
              <a:t>Incidence</a:t>
            </a:r>
          </a:p>
          <a:p>
            <a:pPr eaLnBrk="1" hangingPunct="1">
              <a:buFont typeface="Wingdings" pitchFamily="2" charset="2"/>
              <a:buChar char="q"/>
            </a:pPr>
            <a:r>
              <a:rPr lang="en-US" sz="2800" dirty="0" smtClean="0"/>
              <a:t>Prevalence </a:t>
            </a:r>
          </a:p>
          <a:p>
            <a:pPr eaLnBrk="1" hangingPunct="1">
              <a:buFont typeface="Wingdings" pitchFamily="2" charset="2"/>
              <a:buChar char="q"/>
            </a:pPr>
            <a:endParaRPr lang="en-US" dirty="0" smtClean="0"/>
          </a:p>
          <a:p>
            <a:pPr eaLnBrk="1" hangingPunct="1">
              <a:buFont typeface="Wingdings" pitchFamily="2" charset="2"/>
              <a:buChar char="q"/>
            </a:pPr>
            <a:endParaRPr lang="en-US" dirty="0" smtClean="0"/>
          </a:p>
          <a:p>
            <a:pPr eaLnBrk="1" hangingPunct="1">
              <a:buFont typeface="Wingdings" pitchFamily="2" charset="2"/>
              <a:buChar char="q"/>
            </a:pPr>
            <a:endParaRPr lang="en-US" dirty="0" smtClean="0"/>
          </a:p>
          <a:p>
            <a:pPr eaLnBrk="1" hangingPunct="1">
              <a:buFont typeface="Wingdings" pitchFamily="2" charset="2"/>
              <a:buChar char="q"/>
            </a:pPr>
            <a:endParaRPr lang="en-US" dirty="0" smtClean="0"/>
          </a:p>
          <a:p>
            <a:pPr eaLnBrk="1" hangingPunct="1"/>
            <a:endParaRPr lang="en-US" dirty="0" smtClean="0"/>
          </a:p>
        </p:txBody>
      </p:sp>
      <p:pic>
        <p:nvPicPr>
          <p:cNvPr id="1026" name="Picture 2" descr="C:\Users\user\Downloads\incidence-vs-prevalence-329073.jpg"/>
          <p:cNvPicPr>
            <a:picLocks noChangeAspect="1" noChangeArrowheads="1"/>
          </p:cNvPicPr>
          <p:nvPr/>
        </p:nvPicPr>
        <p:blipFill>
          <a:blip r:embed="rId2"/>
          <a:srcRect/>
          <a:stretch>
            <a:fillRect/>
          </a:stretch>
        </p:blipFill>
        <p:spPr bwMode="auto">
          <a:xfrm>
            <a:off x="1219200" y="3429000"/>
            <a:ext cx="6248400" cy="25908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33600" y="1295400"/>
            <a:ext cx="6629400" cy="5029200"/>
          </a:xfrm>
          <a:ln>
            <a:solidFill>
              <a:schemeClr val="tx1"/>
            </a:solidFill>
          </a:ln>
        </p:spPr>
        <p:txBody>
          <a:bodyPr rtlCol="0">
            <a:normAutofit fontScale="85000" lnSpcReduction="20000"/>
          </a:bodyPr>
          <a:lstStyle/>
          <a:p>
            <a:pPr marL="457200" indent="-457200" algn="just" eaLnBrk="1" fontAlgn="auto" hangingPunct="1">
              <a:spcAft>
                <a:spcPts val="0"/>
              </a:spcAft>
              <a:buFont typeface="Wingdings" pitchFamily="2" charset="2"/>
              <a:buChar char="q"/>
              <a:defRPr/>
            </a:pPr>
            <a:r>
              <a:rPr lang="en-US" sz="2400" dirty="0" smtClean="0">
                <a:solidFill>
                  <a:schemeClr val="tx1"/>
                </a:solidFill>
              </a:rPr>
              <a:t>The prevalence of a disease is the </a:t>
            </a:r>
            <a:r>
              <a:rPr lang="en-US" sz="2400" b="1" dirty="0" smtClean="0">
                <a:solidFill>
                  <a:schemeClr val="tx1"/>
                </a:solidFill>
              </a:rPr>
              <a:t>total number </a:t>
            </a:r>
            <a:r>
              <a:rPr lang="en-US" sz="2400" dirty="0" smtClean="0">
                <a:solidFill>
                  <a:schemeClr val="tx1"/>
                </a:solidFill>
              </a:rPr>
              <a:t>of cases in a defined population at a specified point or period of time while its incidence is the </a:t>
            </a:r>
            <a:r>
              <a:rPr lang="en-US" sz="2400" b="1" dirty="0" smtClean="0">
                <a:solidFill>
                  <a:schemeClr val="tx1"/>
                </a:solidFill>
              </a:rPr>
              <a:t>number of new cases </a:t>
            </a:r>
            <a:r>
              <a:rPr lang="en-US" sz="2400" dirty="0" smtClean="0">
                <a:solidFill>
                  <a:schemeClr val="tx1"/>
                </a:solidFill>
              </a:rPr>
              <a:t>arising in a given period in a specified population.</a:t>
            </a:r>
          </a:p>
          <a:p>
            <a:pPr marL="457200" indent="-457200" algn="just" eaLnBrk="1" fontAlgn="auto" hangingPunct="1">
              <a:spcAft>
                <a:spcPts val="0"/>
              </a:spcAft>
              <a:buFont typeface="Wingdings" pitchFamily="2" charset="2"/>
              <a:buChar char="q"/>
              <a:defRPr/>
            </a:pPr>
            <a:endParaRPr lang="en-US" sz="2400" dirty="0" smtClean="0">
              <a:solidFill>
                <a:schemeClr val="tx1"/>
              </a:solidFill>
            </a:endParaRPr>
          </a:p>
          <a:p>
            <a:pPr marL="457200" indent="-457200" algn="just" eaLnBrk="1" fontAlgn="auto" hangingPunct="1">
              <a:spcAft>
                <a:spcPts val="0"/>
              </a:spcAft>
              <a:buFont typeface="Wingdings" pitchFamily="2" charset="2"/>
              <a:buChar char="q"/>
              <a:defRPr/>
            </a:pPr>
            <a:r>
              <a:rPr lang="en-US" sz="2400" dirty="0" smtClean="0">
                <a:solidFill>
                  <a:schemeClr val="tx1"/>
                </a:solidFill>
              </a:rPr>
              <a:t>These are fundamentally different ways of measuring occurrence and the relation between prevalence and incidence varies between disease.</a:t>
            </a:r>
          </a:p>
          <a:p>
            <a:pPr marL="457200" indent="-457200" algn="just" eaLnBrk="1" fontAlgn="auto" hangingPunct="1">
              <a:spcAft>
                <a:spcPts val="0"/>
              </a:spcAft>
              <a:buFont typeface="Wingdings" pitchFamily="2" charset="2"/>
              <a:buChar char="q"/>
              <a:defRPr/>
            </a:pPr>
            <a:endParaRPr lang="en-US" sz="2400" dirty="0" smtClean="0">
              <a:solidFill>
                <a:schemeClr val="tx1"/>
              </a:solidFill>
            </a:endParaRPr>
          </a:p>
          <a:p>
            <a:pPr marL="457200" indent="-457200" algn="just" eaLnBrk="1" fontAlgn="auto" hangingPunct="1">
              <a:spcAft>
                <a:spcPts val="0"/>
              </a:spcAft>
              <a:buFont typeface="Wingdings" pitchFamily="2" charset="2"/>
              <a:buChar char="q"/>
              <a:defRPr/>
            </a:pPr>
            <a:r>
              <a:rPr lang="en-US" sz="2400" dirty="0" smtClean="0">
                <a:solidFill>
                  <a:schemeClr val="tx1"/>
                </a:solidFill>
              </a:rPr>
              <a:t>There may be a high prevalence and low incidence, as for diabetes, or a low prevalence and high incidence, as for the common cold; colds more frequently than diabetes but last only a short time whereas once contracted diabetes is permanent.</a:t>
            </a:r>
          </a:p>
          <a:p>
            <a:pPr marL="457200" indent="-457200" algn="just" eaLnBrk="1" fontAlgn="auto" hangingPunct="1">
              <a:spcAft>
                <a:spcPts val="0"/>
              </a:spcAft>
              <a:buFont typeface="Wingdings" pitchFamily="2" charset="2"/>
              <a:buChar char="q"/>
              <a:defRPr/>
            </a:pPr>
            <a:endParaRPr lang="en-US" sz="2400" dirty="0" smtClean="0">
              <a:solidFill>
                <a:schemeClr val="tx1"/>
              </a:solidFill>
            </a:endParaRPr>
          </a:p>
          <a:p>
            <a:pPr marL="457200" indent="-457200" algn="just" eaLnBrk="1" fontAlgn="auto" hangingPunct="1">
              <a:spcAft>
                <a:spcPts val="0"/>
              </a:spcAft>
              <a:buFont typeface="Arial" panose="020B0604020202020204" pitchFamily="34" charset="0"/>
              <a:buChar char="•"/>
              <a:defRPr/>
            </a:pPr>
            <a:endParaRPr lang="en-US" dirty="0" smtClean="0">
              <a:solidFill>
                <a:schemeClr val="tx1"/>
              </a:solidFill>
            </a:endParaRPr>
          </a:p>
          <a:p>
            <a:pPr algn="just" eaLnBrk="1" fontAlgn="auto" hangingPunct="1">
              <a:spcAft>
                <a:spcPts val="0"/>
              </a:spcAft>
              <a:buFont typeface="Arial" panose="020B0604020202020204" pitchFamily="34" charset="0"/>
              <a:buNone/>
              <a:defRPr/>
            </a:pPr>
            <a:endParaRPr lang="en-US" dirty="0" smtClean="0">
              <a:solidFill>
                <a:schemeClr val="tx1"/>
              </a:solidFill>
            </a:endParaRPr>
          </a:p>
        </p:txBody>
      </p:sp>
      <p:sp>
        <p:nvSpPr>
          <p:cNvPr id="5" name="Rectangle 4"/>
          <p:cNvSpPr/>
          <p:nvPr/>
        </p:nvSpPr>
        <p:spPr>
          <a:xfrm>
            <a:off x="2362200" y="304800"/>
            <a:ext cx="6019800" cy="707886"/>
          </a:xfrm>
          <a:prstGeom prst="rect">
            <a:avLst/>
          </a:prstGeom>
        </p:spPr>
        <p:txBody>
          <a:bodyPr wrap="square">
            <a:spAutoFit/>
          </a:bodyPr>
          <a:lstStyle/>
          <a:p>
            <a:pPr eaLnBrk="1" fontAlgn="auto" hangingPunct="1">
              <a:spcAft>
                <a:spcPts val="0"/>
              </a:spcAft>
              <a:buFont typeface="Arial" panose="020B0604020202020204" pitchFamily="34" charset="0"/>
              <a:buNone/>
              <a:defRPr/>
            </a:pPr>
            <a:r>
              <a:rPr lang="en-US" sz="4000" b="1" dirty="0" smtClean="0">
                <a:solidFill>
                  <a:srgbClr val="C00000"/>
                </a:solidFill>
              </a:rPr>
              <a:t>Prevalence and incidence</a:t>
            </a:r>
            <a:endParaRPr lang="en-US" sz="4000" dirty="0" smtClean="0">
              <a:solidFill>
                <a:srgbClr val="C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57400" y="1143000"/>
            <a:ext cx="6705600" cy="5181600"/>
          </a:xfrm>
          <a:ln>
            <a:solidFill>
              <a:schemeClr val="tx1"/>
            </a:solidFill>
          </a:ln>
        </p:spPr>
        <p:txBody>
          <a:bodyPr rtlCol="0">
            <a:normAutofit fontScale="92500" lnSpcReduction="10000"/>
          </a:bodyPr>
          <a:lstStyle/>
          <a:p>
            <a:pPr marL="457200" indent="-457200" algn="just" eaLnBrk="1" fontAlgn="auto" hangingPunct="1">
              <a:lnSpc>
                <a:spcPct val="110000"/>
              </a:lnSpc>
              <a:spcAft>
                <a:spcPts val="0"/>
              </a:spcAft>
              <a:buFont typeface="Wingdings" pitchFamily="2" charset="2"/>
              <a:buChar char="q"/>
              <a:defRPr/>
            </a:pPr>
            <a:r>
              <a:rPr lang="en-US" sz="2400" dirty="0" smtClean="0">
                <a:solidFill>
                  <a:schemeClr val="tx1"/>
                </a:solidFill>
              </a:rPr>
              <a:t>Incidence is the fraction or proportions of a group </a:t>
            </a:r>
            <a:r>
              <a:rPr lang="en-US" sz="2400" b="1" dirty="0" smtClean="0">
                <a:solidFill>
                  <a:schemeClr val="tx1"/>
                </a:solidFill>
              </a:rPr>
              <a:t>initially free of the condition that develops it over a given period of time.</a:t>
            </a:r>
          </a:p>
          <a:p>
            <a:pPr marL="457200" indent="-457200" algn="just" eaLnBrk="1" fontAlgn="auto" hangingPunct="1">
              <a:lnSpc>
                <a:spcPct val="110000"/>
              </a:lnSpc>
              <a:spcAft>
                <a:spcPts val="0"/>
              </a:spcAft>
              <a:buFont typeface="Wingdings" pitchFamily="2" charset="2"/>
              <a:buChar char="q"/>
              <a:defRPr/>
            </a:pPr>
            <a:endParaRPr lang="en-US" sz="2400" dirty="0" smtClean="0">
              <a:solidFill>
                <a:schemeClr val="tx1"/>
              </a:solidFill>
            </a:endParaRPr>
          </a:p>
          <a:p>
            <a:pPr marL="457200" indent="-457200" algn="just" eaLnBrk="1" fontAlgn="auto" hangingPunct="1">
              <a:lnSpc>
                <a:spcPct val="110000"/>
              </a:lnSpc>
              <a:spcAft>
                <a:spcPts val="0"/>
              </a:spcAft>
              <a:buFont typeface="Wingdings" pitchFamily="2" charset="2"/>
              <a:buChar char="q"/>
              <a:defRPr/>
            </a:pPr>
            <a:r>
              <a:rPr lang="en-US" sz="2400" dirty="0" smtClean="0">
                <a:solidFill>
                  <a:schemeClr val="tx1"/>
                </a:solidFill>
              </a:rPr>
              <a:t>Incidence is the number of new cases arising in a given period in a specified population at risk free of disease at the beginning of the study.</a:t>
            </a:r>
          </a:p>
          <a:p>
            <a:pPr marL="457200" indent="-457200" algn="just" eaLnBrk="1" fontAlgn="auto" hangingPunct="1">
              <a:lnSpc>
                <a:spcPct val="110000"/>
              </a:lnSpc>
              <a:spcAft>
                <a:spcPts val="0"/>
              </a:spcAft>
              <a:buFont typeface="Wingdings" pitchFamily="2" charset="2"/>
              <a:buChar char="q"/>
              <a:defRPr/>
            </a:pPr>
            <a:endParaRPr lang="en-US" sz="2400" b="1" dirty="0" smtClean="0">
              <a:solidFill>
                <a:schemeClr val="tx1"/>
              </a:solidFill>
            </a:endParaRPr>
          </a:p>
          <a:p>
            <a:pPr marL="457200" indent="-457200" algn="just" eaLnBrk="1" fontAlgn="auto" hangingPunct="1">
              <a:lnSpc>
                <a:spcPct val="110000"/>
              </a:lnSpc>
              <a:spcAft>
                <a:spcPts val="0"/>
              </a:spcAft>
              <a:buFont typeface="Wingdings" pitchFamily="2" charset="2"/>
              <a:buChar char="q"/>
              <a:defRPr/>
            </a:pPr>
            <a:r>
              <a:rPr lang="en-US" sz="2400" b="1" dirty="0" smtClean="0">
                <a:solidFill>
                  <a:schemeClr val="tx1"/>
                </a:solidFill>
              </a:rPr>
              <a:t>Incidence is measured by identifying them periodically</a:t>
            </a:r>
            <a:r>
              <a:rPr lang="en-US" sz="2400" dirty="0" smtClean="0">
                <a:solidFill>
                  <a:schemeClr val="tx1"/>
                </a:solidFill>
              </a:rPr>
              <a:t> over an interval of time to discover and count new cases that develop during the interval.</a:t>
            </a:r>
          </a:p>
          <a:p>
            <a:pPr marL="457200" indent="-457200" algn="just" eaLnBrk="1" fontAlgn="auto" hangingPunct="1">
              <a:spcAft>
                <a:spcPts val="0"/>
              </a:spcAft>
              <a:buFont typeface="Arial" panose="020B0604020202020204" pitchFamily="34" charset="0"/>
              <a:buChar char="•"/>
              <a:defRPr/>
            </a:pPr>
            <a:endParaRPr lang="en-US" dirty="0" smtClean="0">
              <a:solidFill>
                <a:schemeClr val="tx1"/>
              </a:solidFill>
            </a:endParaRPr>
          </a:p>
        </p:txBody>
      </p:sp>
      <p:sp>
        <p:nvSpPr>
          <p:cNvPr id="4" name="Rectangle 3"/>
          <p:cNvSpPr/>
          <p:nvPr/>
        </p:nvSpPr>
        <p:spPr>
          <a:xfrm>
            <a:off x="3810000" y="228600"/>
            <a:ext cx="2743200" cy="584775"/>
          </a:xfrm>
          <a:prstGeom prst="rect">
            <a:avLst/>
          </a:prstGeom>
        </p:spPr>
        <p:txBody>
          <a:bodyPr wrap="square">
            <a:spAutoFit/>
          </a:bodyPr>
          <a:lstStyle/>
          <a:p>
            <a:pPr algn="ctr" eaLnBrk="1" fontAlgn="auto" hangingPunct="1">
              <a:spcAft>
                <a:spcPts val="0"/>
              </a:spcAft>
              <a:buFont typeface="Arial" panose="020B0604020202020204" pitchFamily="34" charset="0"/>
              <a:buNone/>
              <a:defRPr/>
            </a:pPr>
            <a:r>
              <a:rPr lang="en-US" sz="3200" b="1" dirty="0" smtClean="0">
                <a:solidFill>
                  <a:srgbClr val="C00000"/>
                </a:solidFill>
                <a:latin typeface="Berlin Sans FB" pitchFamily="34" charset="0"/>
              </a:rPr>
              <a:t>INCIDENCE</a:t>
            </a:r>
            <a:r>
              <a:rPr lang="en-US" sz="3200" b="1" dirty="0" smtClean="0">
                <a:solidFill>
                  <a:srgbClr val="C00000"/>
                </a:solidFill>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62200" y="1066800"/>
            <a:ext cx="6019800" cy="3733800"/>
          </a:xfrm>
          <a:ln>
            <a:solidFill>
              <a:schemeClr val="tx1"/>
            </a:solidFill>
          </a:ln>
        </p:spPr>
        <p:txBody>
          <a:bodyPr rtlCol="0">
            <a:normAutofit/>
          </a:bodyPr>
          <a:lstStyle/>
          <a:p>
            <a:pPr marL="457200" indent="-457200" algn="l" eaLnBrk="1" fontAlgn="auto" hangingPunct="1">
              <a:spcAft>
                <a:spcPts val="0"/>
              </a:spcAft>
              <a:defRPr/>
            </a:pPr>
            <a:r>
              <a:rPr lang="en-US" sz="3200" dirty="0" smtClean="0">
                <a:solidFill>
                  <a:srgbClr val="C00000"/>
                </a:solidFill>
              </a:rPr>
              <a:t>Incidence measurements:</a:t>
            </a:r>
          </a:p>
          <a:p>
            <a:pPr marL="457200" indent="-457200" algn="l" eaLnBrk="1" fontAlgn="auto" hangingPunct="1">
              <a:spcAft>
                <a:spcPts val="0"/>
              </a:spcAft>
              <a:defRPr/>
            </a:pPr>
            <a:endParaRPr lang="en-US" dirty="0" smtClean="0">
              <a:solidFill>
                <a:schemeClr val="tx1"/>
              </a:solidFill>
            </a:endParaRPr>
          </a:p>
          <a:p>
            <a:pPr marL="1371600" lvl="2" indent="-457200" algn="l" eaLnBrk="1" fontAlgn="auto" hangingPunct="1">
              <a:spcAft>
                <a:spcPts val="0"/>
              </a:spcAft>
              <a:buClr>
                <a:schemeClr val="accent3"/>
              </a:buClr>
              <a:buFont typeface="Wingdings" pitchFamily="2" charset="2"/>
              <a:buChar char="q"/>
              <a:defRPr/>
            </a:pPr>
            <a:r>
              <a:rPr lang="en-US" sz="2400" b="1" dirty="0" smtClean="0">
                <a:solidFill>
                  <a:schemeClr val="tx1"/>
                </a:solidFill>
              </a:rPr>
              <a:t>Incidence rate or density </a:t>
            </a:r>
          </a:p>
          <a:p>
            <a:pPr marL="1371600" lvl="2" indent="-457200" algn="l" eaLnBrk="1" fontAlgn="auto" hangingPunct="1">
              <a:spcAft>
                <a:spcPts val="0"/>
              </a:spcAft>
              <a:buClr>
                <a:schemeClr val="accent3"/>
              </a:buClr>
              <a:buFont typeface="Wingdings" pitchFamily="2" charset="2"/>
              <a:buChar char="q"/>
              <a:defRPr/>
            </a:pPr>
            <a:r>
              <a:rPr lang="en-US" sz="2400" b="1" dirty="0" smtClean="0">
                <a:solidFill>
                  <a:schemeClr val="tx1"/>
                </a:solidFill>
              </a:rPr>
              <a:t>Cumulative incidence</a:t>
            </a:r>
          </a:p>
          <a:p>
            <a:pPr marL="1371600" lvl="2" indent="-457200" algn="l" eaLnBrk="1" fontAlgn="auto" hangingPunct="1">
              <a:spcAft>
                <a:spcPts val="0"/>
              </a:spcAft>
              <a:buClr>
                <a:schemeClr val="accent3"/>
              </a:buClr>
              <a:buFont typeface="Wingdings" pitchFamily="2" charset="2"/>
              <a:buChar char="q"/>
              <a:defRPr/>
            </a:pPr>
            <a:r>
              <a:rPr lang="en-US" sz="2400" b="1" dirty="0" smtClean="0">
                <a:solidFill>
                  <a:schemeClr val="tx1"/>
                </a:solidFill>
              </a:rPr>
              <a:t>Attack rate</a:t>
            </a:r>
          </a:p>
          <a:p>
            <a:pPr marL="1371600" lvl="2" indent="-457200" algn="l" eaLnBrk="1" fontAlgn="auto" hangingPunct="1">
              <a:spcAft>
                <a:spcPts val="0"/>
              </a:spcAft>
              <a:buClr>
                <a:schemeClr val="accent3"/>
              </a:buClr>
              <a:buFont typeface="Wingdings" pitchFamily="2" charset="2"/>
              <a:buChar char="q"/>
              <a:defRPr/>
            </a:pPr>
            <a:r>
              <a:rPr lang="en-US" sz="2400" b="1" dirty="0" smtClean="0">
                <a:solidFill>
                  <a:schemeClr val="tx1"/>
                </a:solidFill>
              </a:rPr>
              <a:t>Secondary Attack Rate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33600" y="1295400"/>
            <a:ext cx="6705600" cy="4953000"/>
          </a:xfrm>
          <a:ln>
            <a:solidFill>
              <a:schemeClr val="tx1"/>
            </a:solidFill>
          </a:ln>
        </p:spPr>
        <p:txBody>
          <a:bodyPr rtlCol="0">
            <a:normAutofit fontScale="92500"/>
          </a:bodyPr>
          <a:lstStyle/>
          <a:p>
            <a:pPr marL="457200" indent="-457200" algn="just" eaLnBrk="1" fontAlgn="auto" hangingPunct="1">
              <a:spcAft>
                <a:spcPts val="0"/>
              </a:spcAft>
              <a:buFont typeface="Wingdings" pitchFamily="2" charset="2"/>
              <a:buChar char="q"/>
              <a:defRPr/>
            </a:pPr>
            <a:r>
              <a:rPr lang="en-US" sz="2400" dirty="0" smtClean="0">
                <a:solidFill>
                  <a:srgbClr val="C00000"/>
                </a:solidFill>
              </a:rPr>
              <a:t>The rate at which new events occur in a population</a:t>
            </a:r>
            <a:r>
              <a:rPr lang="en-US" sz="2400" dirty="0" smtClean="0">
                <a:solidFill>
                  <a:schemeClr val="tx1"/>
                </a:solidFill>
              </a:rPr>
              <a:t>. </a:t>
            </a:r>
          </a:p>
          <a:p>
            <a:pPr marL="457200" indent="-457200" algn="just" eaLnBrk="1" fontAlgn="auto" hangingPunct="1">
              <a:spcAft>
                <a:spcPts val="0"/>
              </a:spcAft>
              <a:defRPr/>
            </a:pPr>
            <a:endParaRPr lang="en-US" sz="2400" dirty="0" smtClean="0">
              <a:solidFill>
                <a:schemeClr val="tx1"/>
              </a:solidFill>
            </a:endParaRPr>
          </a:p>
          <a:p>
            <a:pPr marL="457200" indent="-457200" algn="just">
              <a:spcBef>
                <a:spcPts val="0"/>
              </a:spcBef>
              <a:buFont typeface="Wingdings" pitchFamily="2" charset="2"/>
              <a:buChar char="q"/>
              <a:defRPr/>
            </a:pPr>
            <a:r>
              <a:rPr lang="en-US" sz="2400" dirty="0" smtClean="0"/>
              <a:t>An incidence rate (sometimes referred to simply as </a:t>
            </a:r>
            <a:r>
              <a:rPr lang="en-US" sz="2400" dirty="0" smtClean="0">
                <a:solidFill>
                  <a:srgbClr val="0070C0"/>
                </a:solidFill>
              </a:rPr>
              <a:t>incidence</a:t>
            </a:r>
            <a:r>
              <a:rPr lang="en-US" sz="2400" dirty="0" smtClean="0"/>
              <a:t>) is a measure of the frequency with which an event, such as a </a:t>
            </a:r>
            <a:r>
              <a:rPr lang="en-US" sz="2400" dirty="0" smtClean="0">
                <a:solidFill>
                  <a:srgbClr val="0070C0"/>
                </a:solidFill>
              </a:rPr>
              <a:t>new case of illness, occurs in a population over a period of time</a:t>
            </a:r>
            <a:r>
              <a:rPr lang="en-US" sz="2400" dirty="0" smtClean="0"/>
              <a:t>.</a:t>
            </a:r>
          </a:p>
          <a:p>
            <a:pPr marL="457200" indent="-457200" algn="just">
              <a:spcBef>
                <a:spcPts val="0"/>
              </a:spcBef>
              <a:defRPr/>
            </a:pPr>
            <a:endParaRPr lang="en-US" sz="2400" dirty="0" smtClean="0">
              <a:solidFill>
                <a:schemeClr val="tx1"/>
              </a:solidFill>
            </a:endParaRPr>
          </a:p>
          <a:p>
            <a:pPr marL="457200" indent="-457200" algn="just" eaLnBrk="1" fontAlgn="auto" hangingPunct="1">
              <a:spcAft>
                <a:spcPts val="0"/>
              </a:spcAft>
              <a:buFont typeface="Wingdings" pitchFamily="2" charset="2"/>
              <a:buChar char="q"/>
              <a:defRPr/>
            </a:pPr>
            <a:r>
              <a:rPr lang="en-US" sz="2400" dirty="0" smtClean="0">
                <a:solidFill>
                  <a:srgbClr val="0070C0"/>
                </a:solidFill>
              </a:rPr>
              <a:t>The numerator is the number of new events that occur in a defined period</a:t>
            </a:r>
            <a:r>
              <a:rPr lang="en-US" sz="2400" dirty="0" smtClean="0">
                <a:solidFill>
                  <a:schemeClr val="tx1"/>
                </a:solidFill>
              </a:rPr>
              <a:t> : </a:t>
            </a:r>
            <a:r>
              <a:rPr lang="en-US" sz="2400" dirty="0" smtClean="0">
                <a:solidFill>
                  <a:srgbClr val="C00000"/>
                </a:solidFill>
              </a:rPr>
              <a:t>the denominator is the population at risk of experiencing the event during, this period</a:t>
            </a:r>
            <a:r>
              <a:rPr lang="en-US" sz="2400" dirty="0" smtClean="0">
                <a:solidFill>
                  <a:schemeClr val="tx1"/>
                </a:solidFill>
              </a:rPr>
              <a:t>. </a:t>
            </a:r>
          </a:p>
          <a:p>
            <a:pPr marL="457200" indent="-457200" algn="just" eaLnBrk="1" fontAlgn="auto" hangingPunct="1">
              <a:spcAft>
                <a:spcPts val="0"/>
              </a:spcAft>
              <a:buFont typeface="Wingdings" pitchFamily="2" charset="2"/>
              <a:buChar char="q"/>
              <a:defRPr/>
            </a:pPr>
            <a:endParaRPr lang="en-US" sz="2400" dirty="0" smtClean="0">
              <a:solidFill>
                <a:schemeClr val="tx1"/>
              </a:solidFill>
            </a:endParaRPr>
          </a:p>
          <a:p>
            <a:pPr marL="457200" indent="-457200" algn="just" eaLnBrk="1" fontAlgn="auto" hangingPunct="1">
              <a:spcAft>
                <a:spcPts val="0"/>
              </a:spcAft>
              <a:defRPr/>
            </a:pPr>
            <a:endParaRPr lang="en-US" sz="2400" dirty="0" smtClean="0">
              <a:solidFill>
                <a:schemeClr val="tx1"/>
              </a:solidFill>
            </a:endParaRPr>
          </a:p>
        </p:txBody>
      </p:sp>
      <p:sp>
        <p:nvSpPr>
          <p:cNvPr id="4" name="Rectangle 3"/>
          <p:cNvSpPr/>
          <p:nvPr/>
        </p:nvSpPr>
        <p:spPr>
          <a:xfrm>
            <a:off x="3657600" y="381000"/>
            <a:ext cx="2877711" cy="584775"/>
          </a:xfrm>
          <a:prstGeom prst="rect">
            <a:avLst/>
          </a:prstGeom>
        </p:spPr>
        <p:txBody>
          <a:bodyPr wrap="none">
            <a:spAutoFit/>
          </a:bodyPr>
          <a:lstStyle/>
          <a:p>
            <a:pPr eaLnBrk="1" fontAlgn="auto" hangingPunct="1">
              <a:spcAft>
                <a:spcPts val="0"/>
              </a:spcAft>
              <a:buFont typeface="Arial" panose="020B0604020202020204" pitchFamily="34" charset="0"/>
              <a:buNone/>
              <a:defRPr/>
            </a:pPr>
            <a:r>
              <a:rPr lang="en-US" sz="3200" b="1" dirty="0" smtClean="0">
                <a:solidFill>
                  <a:srgbClr val="0070C0"/>
                </a:solidFill>
                <a:latin typeface="Aharoni" pitchFamily="2" charset="-79"/>
                <a:cs typeface="Aharoni" pitchFamily="2" charset="-79"/>
              </a:rPr>
              <a:t>Incidence rate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sz="quarter" idx="1"/>
          </p:nvPr>
        </p:nvSpPr>
        <p:spPr>
          <a:xfrm>
            <a:off x="228600" y="457200"/>
            <a:ext cx="8229600" cy="5867400"/>
          </a:xfrm>
        </p:spPr>
        <p:txBody>
          <a:bodyPr>
            <a:normAutofit lnSpcReduction="10000"/>
          </a:bodyPr>
          <a:lstStyle/>
          <a:p>
            <a:pPr algn="just"/>
            <a:r>
              <a:rPr lang="en-US" b="1" dirty="0" smtClean="0">
                <a:solidFill>
                  <a:srgbClr val="0070C0"/>
                </a:solidFill>
              </a:rPr>
              <a:t>The formula for calculating an incidence rate follows:</a:t>
            </a:r>
          </a:p>
          <a:p>
            <a:pPr algn="just"/>
            <a:endParaRPr lang="en-US" b="1" dirty="0" smtClean="0">
              <a:solidFill>
                <a:srgbClr val="0070C0"/>
              </a:solidFill>
            </a:endParaRPr>
          </a:p>
          <a:p>
            <a:pPr>
              <a:buFont typeface="Wingdings" pitchFamily="2" charset="2"/>
              <a:buNone/>
            </a:pPr>
            <a:r>
              <a:rPr lang="en-US" sz="2800" dirty="0" smtClean="0"/>
              <a:t>    </a:t>
            </a:r>
          </a:p>
          <a:p>
            <a:pPr marL="457200" indent="-457200" algn="just" eaLnBrk="1" fontAlgn="auto" hangingPunct="1">
              <a:spcAft>
                <a:spcPts val="0"/>
              </a:spcAft>
              <a:buFont typeface="Arial" panose="020B0604020202020204" pitchFamily="34" charset="0"/>
              <a:buChar char="•"/>
              <a:defRPr/>
            </a:pPr>
            <a:endParaRPr lang="en-US" dirty="0" smtClean="0"/>
          </a:p>
          <a:p>
            <a:pPr marL="457200" indent="-457200" algn="just" eaLnBrk="1" fontAlgn="auto" hangingPunct="1">
              <a:spcAft>
                <a:spcPts val="0"/>
              </a:spcAft>
              <a:buFont typeface="Arial" panose="020B0604020202020204" pitchFamily="34" charset="0"/>
              <a:buChar char="•"/>
              <a:defRPr/>
            </a:pPr>
            <a:endParaRPr lang="en-US" dirty="0" smtClean="0"/>
          </a:p>
          <a:p>
            <a:pPr marL="457200" indent="-457200" algn="just" eaLnBrk="1" fontAlgn="auto" hangingPunct="1">
              <a:spcAft>
                <a:spcPts val="0"/>
              </a:spcAft>
              <a:buFont typeface="Wingdings" pitchFamily="2" charset="2"/>
              <a:buChar char="q"/>
              <a:defRPr/>
            </a:pPr>
            <a:r>
              <a:rPr lang="en-US" sz="2200" dirty="0" smtClean="0"/>
              <a:t>The numerator strictly refers </a:t>
            </a:r>
            <a:r>
              <a:rPr lang="en-US" sz="2200" b="1" dirty="0" smtClean="0"/>
              <a:t>only to first events of disease.</a:t>
            </a:r>
          </a:p>
          <a:p>
            <a:pPr marL="457200" indent="-457200" algn="just" eaLnBrk="1" fontAlgn="auto" hangingPunct="1">
              <a:spcAft>
                <a:spcPts val="0"/>
              </a:spcAft>
              <a:buFont typeface="Wingdings" pitchFamily="2" charset="2"/>
              <a:buChar char="q"/>
              <a:defRPr/>
            </a:pPr>
            <a:r>
              <a:rPr lang="en-US" sz="2200" b="1" dirty="0" smtClean="0"/>
              <a:t>The units of incidence rate </a:t>
            </a:r>
            <a:r>
              <a:rPr lang="en-US" sz="2200" dirty="0" smtClean="0"/>
              <a:t>must always include a dimension of time </a:t>
            </a:r>
            <a:r>
              <a:rPr lang="en-US" sz="2200" b="1" dirty="0" smtClean="0"/>
              <a:t>(day, month, year etc.)</a:t>
            </a:r>
          </a:p>
          <a:p>
            <a:pPr marL="457200" indent="-457200" algn="just">
              <a:buFont typeface="Wingdings" pitchFamily="2" charset="2"/>
              <a:buChar char="q"/>
              <a:defRPr/>
            </a:pPr>
            <a:r>
              <a:rPr lang="en-US" sz="2200" dirty="0" smtClean="0"/>
              <a:t>The </a:t>
            </a:r>
            <a:r>
              <a:rPr lang="en-US" sz="2200" b="1" dirty="0" smtClean="0"/>
              <a:t>denominator</a:t>
            </a:r>
            <a:r>
              <a:rPr lang="en-US" sz="2200" dirty="0" smtClean="0"/>
              <a:t> for the calculating of incidence rate is the sum of all the disease free (</a:t>
            </a:r>
            <a:r>
              <a:rPr lang="en-US" sz="2200" b="1" dirty="0" smtClean="0">
                <a:solidFill>
                  <a:srgbClr val="C00000"/>
                </a:solidFill>
              </a:rPr>
              <a:t>population at risk</a:t>
            </a:r>
            <a:r>
              <a:rPr lang="en-US" sz="2200" dirty="0" smtClean="0"/>
              <a:t>) time periods in the defined time period of the study.</a:t>
            </a:r>
          </a:p>
          <a:p>
            <a:pPr marL="457200" indent="-457200" algn="just">
              <a:buFont typeface="Wingdings" pitchFamily="2" charset="2"/>
              <a:buChar char="q"/>
              <a:defRPr/>
            </a:pPr>
            <a:r>
              <a:rPr lang="en-US" sz="2200" dirty="0" smtClean="0"/>
              <a:t>The </a:t>
            </a:r>
            <a:r>
              <a:rPr lang="en-US" sz="2200" b="1" dirty="0" smtClean="0"/>
              <a:t>denominator may change over time </a:t>
            </a:r>
            <a:r>
              <a:rPr lang="en-US" sz="2200" dirty="0" smtClean="0"/>
              <a:t>as people develop disease.</a:t>
            </a:r>
          </a:p>
          <a:p>
            <a:pPr marL="457200" indent="-457200" algn="just" eaLnBrk="1" fontAlgn="auto" hangingPunct="1">
              <a:spcAft>
                <a:spcPts val="0"/>
              </a:spcAft>
              <a:buFont typeface="Arial" panose="020B0604020202020204" pitchFamily="34" charset="0"/>
              <a:buChar char="•"/>
              <a:defRPr/>
            </a:pPr>
            <a:endParaRPr lang="en-US" b="1" dirty="0" smtClean="0"/>
          </a:p>
          <a:p>
            <a:pPr>
              <a:buFont typeface="Wingdings" pitchFamily="2" charset="2"/>
              <a:buNone/>
            </a:pPr>
            <a:endParaRPr lang="en-US" dirty="0" smtClean="0"/>
          </a:p>
        </p:txBody>
      </p:sp>
      <p:sp>
        <p:nvSpPr>
          <p:cNvPr id="22532" name="Rectangle 11"/>
          <p:cNvSpPr>
            <a:spLocks noGrp="1" noChangeArrowheads="1"/>
          </p:cNvSpPr>
          <p:nvPr>
            <p:ph type="sldNum" sz="quarter" idx="15"/>
          </p:nvPr>
        </p:nvSpPr>
        <p:spPr bwMode="auto">
          <a:xfrm>
            <a:off x="7010400" y="6492875"/>
            <a:ext cx="2133600" cy="365125"/>
          </a:xfrm>
          <a:noFill/>
          <a:ln>
            <a:miter lim="800000"/>
            <a:headEnd/>
            <a:tailEnd/>
          </a:ln>
        </p:spPr>
        <p:txBody>
          <a:bodyPr/>
          <a:lstStyle/>
          <a:p>
            <a:fld id="{D378CA53-B085-4F4C-8F94-D9B6E019FAD4}" type="slidenum">
              <a:rPr lang="en-US" sz="2400">
                <a:solidFill>
                  <a:srgbClr val="0070C0"/>
                </a:solidFill>
              </a:rPr>
              <a:pPr/>
              <a:t>7</a:t>
            </a:fld>
            <a:endParaRPr lang="en-US" sz="2400">
              <a:solidFill>
                <a:srgbClr val="0070C0"/>
              </a:solidFill>
            </a:endParaRPr>
          </a:p>
        </p:txBody>
      </p:sp>
      <p:pic>
        <p:nvPicPr>
          <p:cNvPr id="2051" name="Picture 3"/>
          <p:cNvPicPr>
            <a:picLocks noChangeAspect="1" noChangeArrowheads="1"/>
          </p:cNvPicPr>
          <p:nvPr/>
        </p:nvPicPr>
        <p:blipFill>
          <a:blip r:embed="rId2"/>
          <a:srcRect b="35732"/>
          <a:stretch>
            <a:fillRect/>
          </a:stretch>
        </p:blipFill>
        <p:spPr bwMode="auto">
          <a:xfrm>
            <a:off x="533400" y="1371600"/>
            <a:ext cx="7864475" cy="990600"/>
          </a:xfrm>
          <a:prstGeom prst="rect">
            <a:avLst/>
          </a:prstGeom>
          <a:noFill/>
          <a:ln w="9525">
            <a:noFill/>
            <a:miter lim="800000"/>
            <a:headEnd/>
            <a:tailEnd/>
          </a:ln>
          <a:effectLst/>
        </p:spPr>
      </p:pic>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838200"/>
            <a:ext cx="7086600" cy="5715000"/>
          </a:xfrm>
          <a:ln>
            <a:solidFill>
              <a:schemeClr val="tx1"/>
            </a:solidFill>
          </a:ln>
        </p:spPr>
        <p:txBody>
          <a:bodyPr rtlCol="0">
            <a:normAutofit fontScale="77500" lnSpcReduction="20000"/>
          </a:bodyPr>
          <a:lstStyle/>
          <a:p>
            <a:pPr marL="457200" indent="-457200" algn="just" eaLnBrk="1" fontAlgn="auto" hangingPunct="1">
              <a:spcAft>
                <a:spcPts val="0"/>
              </a:spcAft>
              <a:buFont typeface="Wingdings" pitchFamily="2" charset="2"/>
              <a:buChar char="q"/>
              <a:defRPr/>
            </a:pPr>
            <a:r>
              <a:rPr lang="en-US" sz="2100" dirty="0" smtClean="0">
                <a:solidFill>
                  <a:schemeClr val="tx1"/>
                </a:solidFill>
              </a:rPr>
              <a:t>The incidence calculated using a period of time during which </a:t>
            </a:r>
            <a:r>
              <a:rPr lang="en-US" sz="2100" b="1" dirty="0" smtClean="0">
                <a:solidFill>
                  <a:schemeClr val="tx1"/>
                </a:solidFill>
              </a:rPr>
              <a:t>all of the individuals in the population are considerate to be risk for the outcome</a:t>
            </a:r>
            <a:r>
              <a:rPr lang="en-US" sz="2100" dirty="0" smtClean="0">
                <a:solidFill>
                  <a:schemeClr val="tx1"/>
                </a:solidFill>
              </a:rPr>
              <a:t> is called cumulative incidence, which is a measure of risk.</a:t>
            </a:r>
          </a:p>
          <a:p>
            <a:pPr marL="457200" indent="-457200" algn="just" eaLnBrk="1" fontAlgn="auto" hangingPunct="1">
              <a:spcAft>
                <a:spcPts val="0"/>
              </a:spcAft>
              <a:defRPr/>
            </a:pPr>
            <a:endParaRPr lang="en-US" sz="2100" dirty="0" smtClean="0">
              <a:solidFill>
                <a:schemeClr val="tx1"/>
              </a:solidFill>
            </a:endParaRPr>
          </a:p>
          <a:p>
            <a:pPr marL="457200" indent="-457200" algn="just" eaLnBrk="1" hangingPunct="1">
              <a:buFont typeface="Wingdings" pitchFamily="2" charset="2"/>
              <a:buChar char="q"/>
            </a:pPr>
            <a:r>
              <a:rPr lang="en-US" sz="2100" dirty="0" smtClean="0">
                <a:solidFill>
                  <a:schemeClr val="tx1"/>
                </a:solidFill>
              </a:rPr>
              <a:t>The proportion of a </a:t>
            </a:r>
            <a:r>
              <a:rPr lang="en-US" sz="2100" b="1" dirty="0" smtClean="0">
                <a:solidFill>
                  <a:schemeClr val="tx1"/>
                </a:solidFill>
              </a:rPr>
              <a:t>closed / fixed population at risk for a disease that develops the disease during a specified interval</a:t>
            </a:r>
            <a:r>
              <a:rPr lang="en-US" sz="2100" dirty="0" smtClean="0">
                <a:solidFill>
                  <a:schemeClr val="tx1"/>
                </a:solidFill>
              </a:rPr>
              <a:t>. This is called cumulative incidence, because </a:t>
            </a:r>
            <a:r>
              <a:rPr lang="en-US" sz="2100" b="1" dirty="0" smtClean="0">
                <a:solidFill>
                  <a:schemeClr val="tx1"/>
                </a:solidFill>
              </a:rPr>
              <a:t>new cases are accumulated over time.</a:t>
            </a:r>
          </a:p>
          <a:p>
            <a:pPr marL="457200" indent="-457200" algn="just" eaLnBrk="1" hangingPunct="1"/>
            <a:endParaRPr lang="en-US" sz="2100" b="1" dirty="0" smtClean="0">
              <a:solidFill>
                <a:schemeClr val="tx1"/>
              </a:solidFill>
            </a:endParaRPr>
          </a:p>
          <a:p>
            <a:pPr marL="457200" indent="-457200" algn="just" eaLnBrk="1" hangingPunct="1">
              <a:buFont typeface="Wingdings" pitchFamily="2" charset="2"/>
              <a:buChar char="q"/>
            </a:pPr>
            <a:r>
              <a:rPr lang="en-US" sz="2100" dirty="0" smtClean="0">
                <a:solidFill>
                  <a:schemeClr val="tx1"/>
                </a:solidFill>
              </a:rPr>
              <a:t>The time duration must be specified for this to be meaningful.</a:t>
            </a:r>
          </a:p>
          <a:p>
            <a:pPr marL="457200" indent="-457200" algn="just" eaLnBrk="1" hangingPunct="1"/>
            <a:endParaRPr lang="en-US" sz="2100" dirty="0" smtClean="0">
              <a:solidFill>
                <a:schemeClr val="tx1"/>
              </a:solidFill>
            </a:endParaRPr>
          </a:p>
          <a:p>
            <a:pPr marL="457200" indent="-457200" algn="just" eaLnBrk="1" fontAlgn="auto" hangingPunct="1">
              <a:spcAft>
                <a:spcPts val="0"/>
              </a:spcAft>
              <a:buFont typeface="Wingdings" pitchFamily="2" charset="2"/>
              <a:buChar char="q"/>
              <a:defRPr/>
            </a:pPr>
            <a:r>
              <a:rPr lang="en-US" sz="2100" dirty="0" smtClean="0">
                <a:solidFill>
                  <a:schemeClr val="tx1"/>
                </a:solidFill>
              </a:rPr>
              <a:t>The cumulative incidence assumes that the </a:t>
            </a:r>
            <a:r>
              <a:rPr lang="en-US" sz="2100" b="1" dirty="0" smtClean="0">
                <a:solidFill>
                  <a:schemeClr val="tx1"/>
                </a:solidFill>
              </a:rPr>
              <a:t>entire population at risk </a:t>
            </a:r>
            <a:r>
              <a:rPr lang="en-US" sz="2100" dirty="0" smtClean="0">
                <a:solidFill>
                  <a:schemeClr val="tx1"/>
                </a:solidFill>
              </a:rPr>
              <a:t>has been identified at the beginning of the study period and followed up over the entire time that is indicated.</a:t>
            </a:r>
          </a:p>
          <a:p>
            <a:pPr marL="457200" indent="-457200" algn="just" eaLnBrk="1" fontAlgn="auto" hangingPunct="1">
              <a:spcAft>
                <a:spcPts val="0"/>
              </a:spcAft>
              <a:buFont typeface="Wingdings" pitchFamily="2" charset="2"/>
              <a:buChar char="q"/>
              <a:defRPr/>
            </a:pPr>
            <a:endParaRPr lang="en-US" sz="2100" dirty="0" smtClean="0">
              <a:solidFill>
                <a:schemeClr val="tx1"/>
              </a:solidFill>
            </a:endParaRPr>
          </a:p>
          <a:p>
            <a:pPr marL="457200" indent="-457200" algn="just" eaLnBrk="1" fontAlgn="auto" hangingPunct="1">
              <a:spcAft>
                <a:spcPts val="0"/>
              </a:spcAft>
              <a:buFont typeface="Wingdings" pitchFamily="2" charset="2"/>
              <a:buChar char="q"/>
              <a:defRPr/>
            </a:pPr>
            <a:r>
              <a:rPr lang="en-US" sz="2100" dirty="0" smtClean="0">
                <a:solidFill>
                  <a:schemeClr val="tx1"/>
                </a:solidFill>
              </a:rPr>
              <a:t>But all studies are not designed like this. Suppose some people recruit over a period of time (perhaps a few years) and follow up to common termination date, while in others people may leave the study at different times and so have different lengths of observation periods. </a:t>
            </a:r>
          </a:p>
          <a:p>
            <a:pPr marL="457200" indent="-457200" algn="just" eaLnBrk="1" hangingPunct="1"/>
            <a:endParaRPr lang="en-US" dirty="0" smtClean="0"/>
          </a:p>
          <a:p>
            <a:pPr marL="457200" indent="-457200" algn="just" eaLnBrk="1" fontAlgn="auto" hangingPunct="1">
              <a:spcAft>
                <a:spcPts val="0"/>
              </a:spcAft>
              <a:buFont typeface="Arial" panose="020B0604020202020204" pitchFamily="34" charset="0"/>
              <a:buChar char="•"/>
              <a:defRPr/>
            </a:pPr>
            <a:endParaRPr lang="en-US" dirty="0" smtClean="0">
              <a:solidFill>
                <a:schemeClr val="tx1"/>
              </a:solidFill>
            </a:endParaRPr>
          </a:p>
        </p:txBody>
      </p:sp>
      <p:sp>
        <p:nvSpPr>
          <p:cNvPr id="4" name="Rectangle 3"/>
          <p:cNvSpPr/>
          <p:nvPr/>
        </p:nvSpPr>
        <p:spPr>
          <a:xfrm>
            <a:off x="3276600" y="152400"/>
            <a:ext cx="3956661" cy="461665"/>
          </a:xfrm>
          <a:prstGeom prst="rect">
            <a:avLst/>
          </a:prstGeom>
        </p:spPr>
        <p:txBody>
          <a:bodyPr wrap="none">
            <a:spAutoFit/>
          </a:bodyPr>
          <a:lstStyle/>
          <a:p>
            <a:pPr eaLnBrk="1" fontAlgn="auto" hangingPunct="1">
              <a:spcAft>
                <a:spcPts val="0"/>
              </a:spcAft>
              <a:buFont typeface="Arial" panose="020B0604020202020204" pitchFamily="34" charset="0"/>
              <a:buNone/>
              <a:defRPr/>
            </a:pPr>
            <a:r>
              <a:rPr lang="en-US" sz="2400" b="1" dirty="0" smtClean="0">
                <a:solidFill>
                  <a:srgbClr val="C00000"/>
                </a:solidFill>
                <a:latin typeface="Broadway" pitchFamily="82" charset="0"/>
              </a:rPr>
              <a:t>Cumulative incidence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81200" y="914400"/>
            <a:ext cx="6705600" cy="5181600"/>
          </a:xfrm>
          <a:ln>
            <a:solidFill>
              <a:schemeClr val="tx1">
                <a:lumMod val="95000"/>
                <a:lumOff val="5000"/>
              </a:schemeClr>
            </a:solidFill>
          </a:ln>
        </p:spPr>
        <p:txBody>
          <a:bodyPr rtlCol="0">
            <a:noAutofit/>
          </a:bodyPr>
          <a:lstStyle/>
          <a:p>
            <a:pPr marL="457200" indent="-457200" algn="just" eaLnBrk="1" fontAlgn="auto" hangingPunct="1">
              <a:spcAft>
                <a:spcPts val="0"/>
              </a:spcAft>
              <a:buFont typeface="Wingdings" pitchFamily="2" charset="2"/>
              <a:buChar char="q"/>
              <a:defRPr/>
            </a:pPr>
            <a:r>
              <a:rPr lang="en-US" sz="2000" dirty="0" smtClean="0">
                <a:solidFill>
                  <a:schemeClr val="tx1"/>
                </a:solidFill>
              </a:rPr>
              <a:t>An approach to estimating incidence is to measure the number of new cases emerging in an ever-changing population. </a:t>
            </a:r>
          </a:p>
          <a:p>
            <a:pPr marL="457200" indent="-457200" algn="just" eaLnBrk="1" fontAlgn="auto" hangingPunct="1">
              <a:spcAft>
                <a:spcPts val="0"/>
              </a:spcAft>
              <a:buFont typeface="Arial" panose="020B0604020202020204" pitchFamily="34" charset="0"/>
              <a:buChar char="•"/>
              <a:defRPr/>
            </a:pPr>
            <a:endParaRPr lang="en-US" sz="2000" dirty="0" smtClean="0">
              <a:solidFill>
                <a:schemeClr val="tx1"/>
              </a:solidFill>
            </a:endParaRPr>
          </a:p>
          <a:p>
            <a:pPr marL="457200" indent="-457200" algn="just" eaLnBrk="1" fontAlgn="auto" hangingPunct="1">
              <a:spcAft>
                <a:spcPts val="0"/>
              </a:spcAft>
              <a:buFont typeface="Arial" panose="020B0604020202020204" pitchFamily="34" charset="0"/>
              <a:buChar char="•"/>
              <a:defRPr/>
            </a:pPr>
            <a:r>
              <a:rPr lang="en-US" sz="2000" dirty="0" smtClean="0">
                <a:solidFill>
                  <a:schemeClr val="tx1"/>
                </a:solidFill>
              </a:rPr>
              <a:t>Where people are under study and measured derived from studies of this type is sometimes called incidence density. </a:t>
            </a:r>
          </a:p>
          <a:p>
            <a:pPr marL="457200" indent="-457200" algn="just" eaLnBrk="1" fontAlgn="auto" hangingPunct="1">
              <a:spcAft>
                <a:spcPts val="0"/>
              </a:spcAft>
              <a:buFont typeface="Arial" panose="020B0604020202020204" pitchFamily="34" charset="0"/>
              <a:buChar char="•"/>
              <a:defRPr/>
            </a:pPr>
            <a:endParaRPr lang="en-US" sz="2000" dirty="0" smtClean="0">
              <a:solidFill>
                <a:schemeClr val="tx1"/>
              </a:solidFill>
            </a:endParaRPr>
          </a:p>
          <a:p>
            <a:pPr marL="457200" indent="-457200" algn="just" eaLnBrk="1" fontAlgn="auto" hangingPunct="1">
              <a:spcAft>
                <a:spcPts val="0"/>
              </a:spcAft>
              <a:buFont typeface="Arial" panose="020B0604020202020204" pitchFamily="34" charset="0"/>
              <a:buChar char="•"/>
              <a:defRPr/>
            </a:pPr>
            <a:r>
              <a:rPr lang="en-US" sz="2000" dirty="0" smtClean="0">
                <a:solidFill>
                  <a:schemeClr val="tx1"/>
                </a:solidFill>
              </a:rPr>
              <a:t>Typical examples are clinical trials of chronic treatment in which  eligible patients are enrolled over several years so that early enrolled over treated and followed longer than late enrollees.</a:t>
            </a:r>
          </a:p>
        </p:txBody>
      </p:sp>
      <p:sp>
        <p:nvSpPr>
          <p:cNvPr id="4" name="Rectangle 3"/>
          <p:cNvSpPr/>
          <p:nvPr/>
        </p:nvSpPr>
        <p:spPr>
          <a:xfrm>
            <a:off x="3352800" y="228600"/>
            <a:ext cx="2816797" cy="523220"/>
          </a:xfrm>
          <a:prstGeom prst="rect">
            <a:avLst/>
          </a:prstGeom>
        </p:spPr>
        <p:txBody>
          <a:bodyPr wrap="none">
            <a:spAutoFit/>
          </a:bodyPr>
          <a:lstStyle/>
          <a:p>
            <a:pPr algn="ctr" eaLnBrk="1" fontAlgn="auto" hangingPunct="1">
              <a:spcAft>
                <a:spcPts val="0"/>
              </a:spcAft>
              <a:buFont typeface="Arial" panose="020B0604020202020204" pitchFamily="34" charset="0"/>
              <a:buNone/>
              <a:defRPr/>
            </a:pPr>
            <a:r>
              <a:rPr lang="en-US" sz="2800" b="1" dirty="0" smtClean="0">
                <a:solidFill>
                  <a:srgbClr val="C00000"/>
                </a:solidFill>
              </a:rPr>
              <a:t>Incidence Density</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1758</TotalTime>
  <Words>1304</Words>
  <Application>Microsoft Office PowerPoint</Application>
  <PresentationFormat>On-screen Show (4:3)</PresentationFormat>
  <Paragraphs>138</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Oriel</vt:lpstr>
      <vt:lpstr>Measurements in epidemiology  </vt:lpstr>
      <vt:lpstr>Learning Objectives:</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Thank You</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193</cp:revision>
  <dcterms:created xsi:type="dcterms:W3CDTF">2014-06-19T05:44:49Z</dcterms:created>
  <dcterms:modified xsi:type="dcterms:W3CDTF">2021-07-02T15:41:27Z</dcterms:modified>
</cp:coreProperties>
</file>